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326" r:id="rId2"/>
    <p:sldId id="317" r:id="rId3"/>
    <p:sldId id="528" r:id="rId4"/>
    <p:sldId id="320" r:id="rId5"/>
    <p:sldId id="534" r:id="rId6"/>
    <p:sldId id="496" r:id="rId7"/>
    <p:sldId id="535" r:id="rId8"/>
    <p:sldId id="500" r:id="rId9"/>
    <p:sldId id="541" r:id="rId10"/>
    <p:sldId id="542" r:id="rId11"/>
    <p:sldId id="543" r:id="rId12"/>
    <p:sldId id="544" r:id="rId13"/>
    <p:sldId id="523" r:id="rId14"/>
    <p:sldId id="524" r:id="rId15"/>
    <p:sldId id="525" r:id="rId16"/>
    <p:sldId id="545" r:id="rId17"/>
    <p:sldId id="546" r:id="rId18"/>
    <p:sldId id="547" r:id="rId19"/>
    <p:sldId id="536" r:id="rId20"/>
    <p:sldId id="549" r:id="rId21"/>
    <p:sldId id="509" r:id="rId22"/>
    <p:sldId id="510" r:id="rId23"/>
    <p:sldId id="512" r:id="rId24"/>
    <p:sldId id="513" r:id="rId25"/>
    <p:sldId id="514" r:id="rId26"/>
    <p:sldId id="515" r:id="rId27"/>
    <p:sldId id="516" r:id="rId28"/>
    <p:sldId id="517" r:id="rId29"/>
    <p:sldId id="518" r:id="rId30"/>
    <p:sldId id="519" r:id="rId31"/>
    <p:sldId id="520" r:id="rId32"/>
    <p:sldId id="537" r:id="rId33"/>
    <p:sldId id="502" r:id="rId34"/>
    <p:sldId id="503" r:id="rId35"/>
    <p:sldId id="504" r:id="rId36"/>
    <p:sldId id="505" r:id="rId37"/>
    <p:sldId id="506" r:id="rId38"/>
    <p:sldId id="507" r:id="rId39"/>
    <p:sldId id="533" r:id="rId40"/>
    <p:sldId id="457" r:id="rId41"/>
    <p:sldId id="461" r:id="rId42"/>
    <p:sldId id="336" r:id="rId43"/>
    <p:sldId id="540" r:id="rId44"/>
    <p:sldId id="32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8000"/>
    <a:srgbClr val="0000CC"/>
    <a:srgbClr val="009900"/>
    <a:srgbClr val="FF9900"/>
    <a:srgbClr val="CC3399"/>
    <a:srgbClr val="FF66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6" autoAdjust="0"/>
    <p:restoredTop sz="85542" autoAdjust="0"/>
  </p:normalViewPr>
  <p:slideViewPr>
    <p:cSldViewPr>
      <p:cViewPr varScale="1">
        <p:scale>
          <a:sx n="54" d="100"/>
          <a:sy n="54" d="100"/>
        </p:scale>
        <p:origin x="1412" y="5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96221D-5A41-4E4B-B273-B46A145C070D}" type="datetimeFigureOut">
              <a:rPr lang="en-US" smtClean="0"/>
              <a:t>8/26/2020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F74780-AD20-4C27-8BFF-11517CFD8EA3}" type="slidenum">
              <a:rPr lang="en-US" smtClean="0"/>
              <a:t>‹#›</a:t>
            </a:fld>
            <a:endParaRPr lang="en-US"/>
          </a:p>
        </p:txBody>
      </p:sp>
    </p:spTree>
    <p:extLst>
      <p:ext uri="{BB962C8B-B14F-4D97-AF65-F5344CB8AC3E}">
        <p14:creationId xmlns:p14="http://schemas.microsoft.com/office/powerpoint/2010/main" val="3073091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A7CD3-BC72-4EE1-A161-1AE0A46D4526}" type="datetimeFigureOut">
              <a:rPr lang="en-US" smtClean="0"/>
              <a:t>8/26/2020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162A40-4696-434D-804E-F7DFBF114578}" type="slidenum">
              <a:rPr lang="en-US" smtClean="0"/>
              <a:t>‹#›</a:t>
            </a:fld>
            <a:endParaRPr lang="en-US"/>
          </a:p>
        </p:txBody>
      </p:sp>
    </p:spTree>
    <p:extLst>
      <p:ext uri="{BB962C8B-B14F-4D97-AF65-F5344CB8AC3E}">
        <p14:creationId xmlns:p14="http://schemas.microsoft.com/office/powerpoint/2010/main" val="380597465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D04622-149D-4A31-B6CE-32E9547890CC}" type="slidenum">
              <a:rPr lang="vi-VN" altLang="en-US" smtClean="0"/>
              <a:pPr/>
              <a:t>6</a:t>
            </a:fld>
            <a:endParaRPr lang="vi-VN" altLang="en-US"/>
          </a:p>
        </p:txBody>
      </p:sp>
    </p:spTree>
    <p:extLst>
      <p:ext uri="{BB962C8B-B14F-4D97-AF65-F5344CB8AC3E}">
        <p14:creationId xmlns:p14="http://schemas.microsoft.com/office/powerpoint/2010/main" val="1943130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vi-VN" b="1" dirty="0"/>
              <a:t>New</a:t>
            </a:r>
            <a:r>
              <a:rPr lang="vi-VN" dirty="0"/>
              <a:t> – Đây là nơi bạn sẽ tạo request, collection hoặc enviroment mới.</a:t>
            </a:r>
          </a:p>
          <a:p>
            <a:pPr>
              <a:defRPr/>
            </a:pPr>
            <a:r>
              <a:rPr lang="vi-VN" b="1" dirty="0"/>
              <a:t>Import</a:t>
            </a:r>
            <a:r>
              <a:rPr lang="vi-VN" dirty="0"/>
              <a:t> – Được sử dụng để import collection hoặc environment. Có các tuỳ chọn để import từ file, folder, link hoặc paste từ text thuần.</a:t>
            </a:r>
          </a:p>
          <a:p>
            <a:pPr>
              <a:defRPr/>
            </a:pPr>
            <a:r>
              <a:rPr lang="vi-VN" b="1" dirty="0"/>
              <a:t>Runner</a:t>
            </a:r>
            <a:r>
              <a:rPr lang="vi-VN" dirty="0"/>
              <a:t> – Kiểm tra tự động hóa có thể được thực hiện thông qua Runner cả collection. Điều này sẽ được thảo luận thêm trong bài học tiếp theo.</a:t>
            </a:r>
          </a:p>
          <a:p>
            <a:pPr>
              <a:defRPr/>
            </a:pPr>
            <a:r>
              <a:rPr lang="vi-VN" b="1" dirty="0"/>
              <a:t>Open New</a:t>
            </a:r>
            <a:r>
              <a:rPr lang="vi-VN" dirty="0"/>
              <a:t> – Mở một tab mới, cửa sổ 4. Kiểm tra Web API với Postman hoặc cửa sổ Runner bằng việc kích trên nút này.</a:t>
            </a:r>
          </a:p>
          <a:p>
            <a:pPr>
              <a:defRPr/>
            </a:pPr>
            <a:r>
              <a:rPr lang="vi-VN" b="1" dirty="0"/>
              <a:t>My Workspace</a:t>
            </a:r>
            <a:r>
              <a:rPr lang="vi-VN" dirty="0"/>
              <a:t> – Bạn có thể tạo sổ làm việc riêng hoặc như cho một nhóm.</a:t>
            </a:r>
          </a:p>
          <a:p>
            <a:pPr>
              <a:defRPr/>
            </a:pPr>
            <a:r>
              <a:rPr lang="vi-VN" b="1" dirty="0"/>
              <a:t>Invite</a:t>
            </a:r>
            <a:r>
              <a:rPr lang="vi-VN" dirty="0"/>
              <a:t> – Làm việc cộng tác với nhiều thành viên bằng việc mời các thành viên.</a:t>
            </a:r>
          </a:p>
          <a:p>
            <a:pPr>
              <a:defRPr/>
            </a:pPr>
            <a:r>
              <a:rPr lang="vi-VN" b="1" dirty="0"/>
              <a:t>History</a:t>
            </a:r>
            <a:r>
              <a:rPr lang="vi-VN" dirty="0"/>
              <a:t> – Các request đã thực hiện mà bạn đã thực hiện sẽ được hiển thị trong History. Giúp bạn có thể lần theo các hành động bạn đã làm.</a:t>
            </a:r>
          </a:p>
          <a:p>
            <a:pPr>
              <a:defRPr/>
            </a:pPr>
            <a:r>
              <a:rPr lang="vi-VN" b="1" dirty="0"/>
              <a:t>Collections</a:t>
            </a:r>
            <a:r>
              <a:rPr lang="vi-VN" dirty="0"/>
              <a:t> – Tổ chức bộ thử nghiệm của bạn bằng cách tạo collection. Mỗi collection có thể có các thư mục con và nhiều yêu cầu. Request hoặc thư mục cũng có thể được trùng lặp.</a:t>
            </a:r>
          </a:p>
          <a:p>
            <a:pPr>
              <a:defRPr/>
            </a:pPr>
            <a:r>
              <a:rPr lang="vi-VN" b="1" dirty="0"/>
              <a:t>Tab Request</a:t>
            </a:r>
            <a:r>
              <a:rPr lang="vi-VN" dirty="0"/>
              <a:t> – Hiển thị tiêu đề của requet mà bạn đang làm việc. Mặc định “Untitled Request” sẽ được hiển thị cho các request không có tiêu đề.</a:t>
            </a:r>
          </a:p>
          <a:p>
            <a:pPr>
              <a:defRPr/>
            </a:pPr>
            <a:r>
              <a:rPr lang="vi-VN" b="1" dirty="0"/>
              <a:t>HTTP Request</a:t>
            </a:r>
            <a:r>
              <a:rPr lang="vi-VN" dirty="0"/>
              <a:t> – Click vào đây sẽ hiển thị danh sách thả xuống với các request khác nhau như GET, POST, COPY, DELETE, v.v. Trong thử nghiệm, các yêu cầu được sử dụng phổ biến nhất là GET và POST.</a:t>
            </a:r>
          </a:p>
          <a:p>
            <a:pPr>
              <a:defRPr/>
            </a:pPr>
            <a:r>
              <a:rPr lang="vi-VN" b="1" dirty="0"/>
              <a:t>Request URL</a:t>
            </a:r>
            <a:r>
              <a:rPr lang="vi-VN" dirty="0"/>
              <a:t> – Còn được gọi là điểm cuối (endpoint), đây là nơi bạn sẽ xác định liên kết đến nơi API sẽ giao tiếp.</a:t>
            </a:r>
          </a:p>
          <a:p>
            <a:pPr>
              <a:defRPr/>
            </a:pPr>
            <a:r>
              <a:rPr lang="vi-VN" b="1" dirty="0"/>
              <a:t>Save</a:t>
            </a:r>
            <a:r>
              <a:rPr lang="vi-VN" dirty="0"/>
              <a:t> – Nếu có thay đổi đối với request, nhấp vào Save là bắt buộc để những thay đổi mới sẽ không bị mất hoặc bị ghi đè.</a:t>
            </a:r>
          </a:p>
          <a:p>
            <a:pPr>
              <a:defRPr/>
            </a:pPr>
            <a:r>
              <a:rPr lang="vi-VN" b="1" dirty="0"/>
              <a:t>Params</a:t>
            </a:r>
            <a:r>
              <a:rPr lang="vi-VN" dirty="0"/>
              <a:t> – Đây là nơi bạn sẽ viết các tham số cần thiết cho một request, ví dụ như các cặp key – value.</a:t>
            </a:r>
          </a:p>
          <a:p>
            <a:pPr>
              <a:defRPr/>
            </a:pPr>
            <a:r>
              <a:rPr lang="vi-VN" b="1" dirty="0"/>
              <a:t>Authorization</a:t>
            </a:r>
            <a:r>
              <a:rPr lang="vi-VN" dirty="0"/>
              <a:t> – Để truy cập API, cần được cấp quyền. Nó có thể ở dạng tên người dùng và mật khẩu, bearer token, v.v.</a:t>
            </a:r>
          </a:p>
          <a:p>
            <a:pPr>
              <a:defRPr/>
            </a:pPr>
            <a:r>
              <a:rPr lang="vi-VN" b="1" dirty="0"/>
              <a:t>Headers</a:t>
            </a:r>
            <a:r>
              <a:rPr lang="vi-VN" dirty="0"/>
              <a:t> – Bạn có thể thiết lập các header như nội dung kiểu JSON tùy theo cách tổ chức của bạn.</a:t>
            </a:r>
          </a:p>
          <a:p>
            <a:pPr>
              <a:defRPr/>
            </a:pPr>
            <a:r>
              <a:rPr lang="vi-VN" b="1" dirty="0"/>
              <a:t>Body</a:t>
            </a:r>
            <a:r>
              <a:rPr lang="vi-VN" dirty="0"/>
              <a:t> – Đây là nơi chúng ta có thể tùy chỉnh chi tiết trong request thường được sử dụng trong request POST.</a:t>
            </a:r>
          </a:p>
          <a:p>
            <a:pPr>
              <a:defRPr/>
            </a:pPr>
            <a:r>
              <a:rPr lang="vi-VN" b="1" dirty="0"/>
              <a:t>Pre-request Script</a:t>
            </a:r>
            <a:r>
              <a:rPr lang="vi-VN" dirty="0"/>
              <a:t> – Đây là các tập lệnh sẽ được thực thi trước request. Thông thường, script tiền request (pre-request) cho cài đặt môi trường được sử dụng để đảm bảo các kiểm tra sẽ được chạy trong môi trường chính xác.</a:t>
            </a:r>
          </a:p>
          <a:p>
            <a:pPr>
              <a:defRPr/>
            </a:pPr>
            <a:r>
              <a:rPr lang="vi-VN" b="1" dirty="0"/>
              <a:t>Tests</a:t>
            </a:r>
            <a:r>
              <a:rPr lang="vi-VN" dirty="0"/>
              <a:t> – Đây là các script được thực thi khi request. Điều quan trọng là phải có các thử nghiệm như thiết lập các điểm checkpoint để kiểm tra trạng thái là ok, dữ liêu nhận được có như mong đợi không và các thử nghiệm khác.</a:t>
            </a:r>
          </a:p>
          <a:p>
            <a:pPr>
              <a:defRPr/>
            </a:pPr>
            <a:endParaRPr lang="en-US" dirty="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D5FF9E1-77D0-4A78-9E16-5D10F6D5AECA}" type="slidenum">
              <a:rPr lang="vi-VN" altLang="en-US" smtClean="0"/>
              <a:pPr/>
              <a:t>27</a:t>
            </a:fld>
            <a:endParaRPr lang="vi-VN" altLang="en-US"/>
          </a:p>
        </p:txBody>
      </p:sp>
    </p:spTree>
    <p:extLst>
      <p:ext uri="{BB962C8B-B14F-4D97-AF65-F5344CB8AC3E}">
        <p14:creationId xmlns:p14="http://schemas.microsoft.com/office/powerpoint/2010/main" val="3998833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
            <a:ext cx="9144000" cy="533400"/>
          </a:xfrm>
        </p:spPr>
        <p:txBody>
          <a:bodyPr>
            <a:noAutofit/>
          </a:bodyPr>
          <a:lstStyle>
            <a:lvl1pPr algn="ctr">
              <a:lnSpc>
                <a:spcPct val="150000"/>
              </a:lnSpc>
              <a:spcBef>
                <a:spcPts val="0"/>
              </a:spcBef>
              <a:spcAft>
                <a:spcPts val="0"/>
              </a:spcAft>
              <a:defRPr lang="en-US" sz="3000" b="1" kern="1200">
                <a:solidFill>
                  <a:schemeClr val="bg1"/>
                </a:solidFill>
                <a:latin typeface="Arial" panose="020B0604020202020204" pitchFamily="34" charset="0"/>
                <a:ea typeface="+mj-ea"/>
                <a:cs typeface="Arial" panose="020B0604020202020204" pitchFamily="34" charset="0"/>
              </a:defRPr>
            </a:lvl1pPr>
          </a:lstStyle>
          <a:p>
            <a:r>
              <a:rPr lang="en-US"/>
              <a:t>NHẬP TÊN HỌC PHẦN VÀO ĐÂY</a:t>
            </a:r>
          </a:p>
        </p:txBody>
      </p:sp>
      <p:sp>
        <p:nvSpPr>
          <p:cNvPr id="4" name="Date Placeholder 3"/>
          <p:cNvSpPr>
            <a:spLocks noGrp="1"/>
          </p:cNvSpPr>
          <p:nvPr>
            <p:ph type="dt" sz="half" idx="10"/>
          </p:nvPr>
        </p:nvSpPr>
        <p:spPr/>
        <p:txBody>
          <a:bodyPr/>
          <a:lstStyle/>
          <a:p>
            <a:fld id="{264F3982-4CC6-4EC4-85EF-7B204C519F33}" type="datetime1">
              <a:rPr lang="en-US" smtClean="0"/>
              <a:t>8/26/2020</a:t>
            </a:fld>
            <a:endParaRPr lang="en-US"/>
          </a:p>
        </p:txBody>
      </p:sp>
      <p:sp>
        <p:nvSpPr>
          <p:cNvPr id="5" name="Footer Placeholder 4"/>
          <p:cNvSpPr>
            <a:spLocks noGrp="1"/>
          </p:cNvSpPr>
          <p:nvPr>
            <p:ph type="ftr" sz="quarter" idx="11"/>
          </p:nvPr>
        </p:nvSpPr>
        <p:spPr/>
        <p:txBody>
          <a:bodyPr/>
          <a:lstStyle/>
          <a:p>
            <a:r>
              <a:rPr lang="en-US"/>
              <a:t>Khoa Công nghệ Thông tin - UTEHY</a:t>
            </a:r>
          </a:p>
        </p:txBody>
      </p:sp>
      <p:sp>
        <p:nvSpPr>
          <p:cNvPr id="6" name="Slide Number Placeholder 5"/>
          <p:cNvSpPr>
            <a:spLocks noGrp="1"/>
          </p:cNvSpPr>
          <p:nvPr>
            <p:ph type="sldNum" sz="quarter" idx="12"/>
          </p:nvPr>
        </p:nvSpPr>
        <p:spPr/>
        <p:txBody>
          <a:bodyPr/>
          <a:lstStyle/>
          <a:p>
            <a:fld id="{F4E32468-D4D3-45A6-A508-7622D5375F4E}" type="slidenum">
              <a:rPr lang="en-US" smtClean="0"/>
              <a:t>‹#›</a:t>
            </a:fld>
            <a:endParaRPr lang="en-US"/>
          </a:p>
        </p:txBody>
      </p:sp>
      <p:pic>
        <p:nvPicPr>
          <p:cNvPr id="8" name="Picture 7">
            <a:extLst>
              <a:ext uri="{FF2B5EF4-FFF2-40B4-BE49-F238E27FC236}">
                <a16:creationId xmlns:a16="http://schemas.microsoft.com/office/drawing/2014/main" id="{326E09E4-ADF4-4EA6-8B8C-CA21351A02E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1424" y="3524250"/>
            <a:ext cx="1581150" cy="1581150"/>
          </a:xfrm>
          <a:prstGeom prst="rect">
            <a:avLst/>
          </a:prstGeom>
        </p:spPr>
      </p:pic>
      <p:sp>
        <p:nvSpPr>
          <p:cNvPr id="9" name="TextBox 8">
            <a:extLst>
              <a:ext uri="{FF2B5EF4-FFF2-40B4-BE49-F238E27FC236}">
                <a16:creationId xmlns:a16="http://schemas.microsoft.com/office/drawing/2014/main" id="{8464925B-5719-4519-92F7-55CCFD892B03}"/>
              </a:ext>
            </a:extLst>
          </p:cNvPr>
          <p:cNvSpPr txBox="1"/>
          <p:nvPr userDrawn="1"/>
        </p:nvSpPr>
        <p:spPr>
          <a:xfrm>
            <a:off x="1894664" y="5232737"/>
            <a:ext cx="5354671" cy="1015663"/>
          </a:xfrm>
          <a:prstGeom prst="rect">
            <a:avLst/>
          </a:prstGeom>
          <a:noFill/>
        </p:spPr>
        <p:txBody>
          <a:bodyPr wrap="none" rtlCol="0">
            <a:spAutoFit/>
          </a:bodyPr>
          <a:lstStyle/>
          <a:p>
            <a:pPr algn="ctr">
              <a:lnSpc>
                <a:spcPct val="100000"/>
              </a:lnSpc>
              <a:spcBef>
                <a:spcPts val="1200"/>
              </a:spcBef>
              <a:spcAft>
                <a:spcPts val="1200"/>
              </a:spcAft>
            </a:pPr>
            <a:r>
              <a:rPr lang="en-US" sz="2000">
                <a:latin typeface="Arial" panose="020B0604020202020204" pitchFamily="34" charset="0"/>
                <a:cs typeface="Arial" panose="020B0604020202020204" pitchFamily="34" charset="0"/>
              </a:rPr>
              <a:t>Bộ môn Công nghệ Phần mềm,</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Khoa Công nghệ Thông tin,</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Trường Đại học Sư phạm Kỹ thuật Hưng Yên</a:t>
            </a:r>
            <a:endParaRPr lang="en-US" sz="1400">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0A020463-26BC-4DBC-92CD-F3ACA184C1FA}"/>
              </a:ext>
            </a:extLst>
          </p:cNvPr>
          <p:cNvSpPr>
            <a:spLocks noGrp="1"/>
          </p:cNvSpPr>
          <p:nvPr>
            <p:ph type="subTitle" idx="1" hasCustomPrompt="1"/>
          </p:nvPr>
        </p:nvSpPr>
        <p:spPr>
          <a:xfrm>
            <a:off x="457200" y="1303165"/>
            <a:ext cx="8229600" cy="2030585"/>
          </a:xfrm>
        </p:spPr>
        <p:txBody>
          <a:bodyPr>
            <a:normAutofit/>
          </a:bodyPr>
          <a:lstStyle>
            <a:lvl1pPr marL="0" indent="0" algn="ctr">
              <a:buNone/>
              <a:defRPr lang="en-US" sz="3000" b="1" kern="1200">
                <a:solidFill>
                  <a:schemeClr val="accent1">
                    <a:lumMod val="75000"/>
                  </a:schemeClr>
                </a:solidFill>
                <a:latin typeface="Arial" panose="020B0604020202020204" pitchFamily="34" charset="0"/>
                <a:ea typeface="+mj-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NHẬP TÊN BÀI HỌC VÀO ĐÂY</a:t>
            </a:r>
          </a:p>
          <a:p>
            <a:endParaRPr lang="en-US"/>
          </a:p>
        </p:txBody>
      </p:sp>
    </p:spTree>
    <p:extLst>
      <p:ext uri="{BB962C8B-B14F-4D97-AF65-F5344CB8AC3E}">
        <p14:creationId xmlns:p14="http://schemas.microsoft.com/office/powerpoint/2010/main" val="316034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81600"/>
          </a:xfrm>
        </p:spPr>
        <p:txBody>
          <a:bodyPr/>
          <a:lstStyle>
            <a:lvl1pPr marL="384048" indent="-384048">
              <a:spcBef>
                <a:spcPts val="1200"/>
              </a:spcBef>
              <a:spcAft>
                <a:spcPts val="1200"/>
              </a:spcAft>
              <a:buSzPct val="120000"/>
              <a:buFont typeface="Wingdings" panose="05000000000000000000" pitchFamily="2" charset="2"/>
              <a:buChar char="§"/>
              <a:defRPr sz="2400">
                <a:latin typeface="Arial" panose="020B0604020202020204" pitchFamily="34" charset="0"/>
                <a:cs typeface="Arial" panose="020B0604020202020204" pitchFamily="34" charset="0"/>
              </a:defRPr>
            </a:lvl1pPr>
            <a:lvl2pPr marL="685800" indent="-285750">
              <a:spcBef>
                <a:spcPts val="0"/>
              </a:spcBef>
              <a:spcAft>
                <a:spcPts val="600"/>
              </a:spcAft>
              <a:buFont typeface="Courier New" panose="02070309020205020404" pitchFamily="49" charset="0"/>
              <a:buChar char="o"/>
              <a:defRPr sz="2000">
                <a:latin typeface="Arial" panose="020B0604020202020204" pitchFamily="34" charset="0"/>
                <a:cs typeface="Arial" panose="020B0604020202020204" pitchFamily="34" charset="0"/>
              </a:defRPr>
            </a:lvl2pPr>
            <a:lvl3pPr marL="914400">
              <a:spcBef>
                <a:spcPts val="300"/>
              </a:spcBef>
              <a:defRPr sz="1800">
                <a:latin typeface="Arial" panose="020B0604020202020204" pitchFamily="34" charset="0"/>
                <a:cs typeface="Arial" panose="020B0604020202020204" pitchFamily="34" charset="0"/>
              </a:defRPr>
            </a:lvl3pPr>
            <a:lvl4pPr marL="1188720">
              <a:spcBef>
                <a:spcPts val="300"/>
              </a:spcBef>
              <a:spcAft>
                <a:spcPts val="300"/>
              </a:spcAft>
              <a:defRPr sz="1600">
                <a:latin typeface="Arial" panose="020B0604020202020204" pitchFamily="34" charset="0"/>
                <a:cs typeface="Arial" panose="020B0604020202020204" pitchFamily="34" charset="0"/>
              </a:defRPr>
            </a:lvl4pPr>
            <a:lvl5pPr marL="1828800">
              <a:spcBef>
                <a:spcPts val="300"/>
              </a:spcBef>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a:extLst>
              <a:ext uri="{FF2B5EF4-FFF2-40B4-BE49-F238E27FC236}">
                <a16:creationId xmlns:a16="http://schemas.microsoft.com/office/drawing/2014/main" id="{6AF3A6CE-5EDE-40F8-B1DF-6AE9C3C9768D}"/>
              </a:ext>
            </a:extLst>
          </p:cNvPr>
          <p:cNvSpPr>
            <a:spLocks noGrp="1"/>
          </p:cNvSpPr>
          <p:nvPr>
            <p:ph type="title"/>
          </p:nvPr>
        </p:nvSpPr>
        <p:spPr>
          <a:xfrm>
            <a:off x="457200" y="27297"/>
            <a:ext cx="8229600" cy="609599"/>
          </a:xfrm>
          <a:prstGeom prst="rect">
            <a:avLst/>
          </a:prstGeom>
        </p:spPr>
        <p:txBody>
          <a:bodyPr vert="horz" lIns="91440" tIns="45720" rIns="91440" bIns="45720" rtlCol="0" anchor="ctr">
            <a:normAutofit/>
          </a:bodyPr>
          <a:lstStyle/>
          <a:p>
            <a:r>
              <a:rPr lang="en-US"/>
              <a:t>Click to edit Master title style</a:t>
            </a:r>
          </a:p>
        </p:txBody>
      </p:sp>
      <p:sp>
        <p:nvSpPr>
          <p:cNvPr id="8" name="Date Placeholder 3">
            <a:extLst>
              <a:ext uri="{FF2B5EF4-FFF2-40B4-BE49-F238E27FC236}">
                <a16:creationId xmlns:a16="http://schemas.microsoft.com/office/drawing/2014/main" id="{FC7C7203-DFBE-426B-B53A-522A85990152}"/>
              </a:ext>
            </a:extLst>
          </p:cNvPr>
          <p:cNvSpPr>
            <a:spLocks noGrp="1"/>
          </p:cNvSpPr>
          <p:nvPr>
            <p:ph type="dt" sz="half" idx="2"/>
          </p:nvPr>
        </p:nvSpPr>
        <p:spPr>
          <a:xfrm>
            <a:off x="457200" y="6520126"/>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4D202ABA-0031-4D61-A041-186C665429FE}" type="datetime1">
              <a:rPr lang="en-US" smtClean="0"/>
              <a:t>8/26/2020</a:t>
            </a:fld>
            <a:endParaRPr lang="en-US"/>
          </a:p>
        </p:txBody>
      </p:sp>
      <p:sp>
        <p:nvSpPr>
          <p:cNvPr id="9" name="Footer Placeholder 4">
            <a:extLst>
              <a:ext uri="{FF2B5EF4-FFF2-40B4-BE49-F238E27FC236}">
                <a16:creationId xmlns:a16="http://schemas.microsoft.com/office/drawing/2014/main" id="{30D5C5C3-B81B-4D3A-B0A0-1BAFAE1C1928}"/>
              </a:ext>
            </a:extLst>
          </p:cNvPr>
          <p:cNvSpPr>
            <a:spLocks noGrp="1"/>
          </p:cNvSpPr>
          <p:nvPr>
            <p:ph type="ftr" sz="quarter" idx="3"/>
          </p:nvPr>
        </p:nvSpPr>
        <p:spPr>
          <a:xfrm>
            <a:off x="3124200" y="6520126"/>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en-US"/>
              <a:t>Khoa Công nghệ Thông tin - UTEHY</a:t>
            </a:r>
          </a:p>
        </p:txBody>
      </p:sp>
      <p:sp>
        <p:nvSpPr>
          <p:cNvPr id="10" name="Slide Number Placeholder 5">
            <a:extLst>
              <a:ext uri="{FF2B5EF4-FFF2-40B4-BE49-F238E27FC236}">
                <a16:creationId xmlns:a16="http://schemas.microsoft.com/office/drawing/2014/main" id="{72ED4DDF-D4D5-4036-A339-5B9B164A53D9}"/>
              </a:ext>
            </a:extLst>
          </p:cNvPr>
          <p:cNvSpPr>
            <a:spLocks noGrp="1"/>
          </p:cNvSpPr>
          <p:nvPr>
            <p:ph type="sldNum" sz="quarter" idx="4"/>
          </p:nvPr>
        </p:nvSpPr>
        <p:spPr>
          <a:xfrm>
            <a:off x="6553200" y="6520126"/>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4E32468-D4D3-45A6-A508-7622D5375F4E}" type="slidenum">
              <a:rPr lang="en-US" smtClean="0"/>
              <a:pPr/>
              <a:t>‹#›</a:t>
            </a:fld>
            <a:endParaRPr lang="en-US"/>
          </a:p>
        </p:txBody>
      </p:sp>
    </p:spTree>
    <p:extLst>
      <p:ext uri="{BB962C8B-B14F-4D97-AF65-F5344CB8AC3E}">
        <p14:creationId xmlns:p14="http://schemas.microsoft.com/office/powerpoint/2010/main" val="82361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762001"/>
            <a:ext cx="8229600" cy="6095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8229600" cy="4495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FA409-E11A-495A-A001-855AF0C56DDB}" type="datetime1">
              <a:rPr lang="en-US" smtClean="0"/>
              <a:t>8/26/2020</a:t>
            </a:fld>
            <a:endParaRPr lang="en-US"/>
          </a:p>
        </p:txBody>
      </p:sp>
      <p:sp>
        <p:nvSpPr>
          <p:cNvPr id="8" name="Footer Placeholder 7"/>
          <p:cNvSpPr>
            <a:spLocks noGrp="1"/>
          </p:cNvSpPr>
          <p:nvPr>
            <p:ph type="ftr" sz="quarter" idx="11"/>
          </p:nvPr>
        </p:nvSpPr>
        <p:spPr/>
        <p:txBody>
          <a:bodyPr/>
          <a:lstStyle/>
          <a:p>
            <a:r>
              <a:rPr lang="en-US"/>
              <a:t>Khoa Công nghệ Thông tin - UTEHY</a:t>
            </a:r>
          </a:p>
        </p:txBody>
      </p:sp>
      <p:sp>
        <p:nvSpPr>
          <p:cNvPr id="9" name="Slide Number Placeholder 8"/>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103590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11"/>
          </p:nvPr>
        </p:nvSpPr>
        <p:spPr/>
        <p:txBody>
          <a:bodyPr/>
          <a:lstStyle/>
          <a:p>
            <a:r>
              <a:rPr lang="en-US"/>
              <a:t>Khoa Công nghệ Thông tin - UTEHY</a:t>
            </a:r>
          </a:p>
        </p:txBody>
      </p:sp>
      <p:sp>
        <p:nvSpPr>
          <p:cNvPr id="5" name="Slide Number Placeholder 4"/>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48093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30860"/>
            <a:ext cx="4038600" cy="5095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30858"/>
            <a:ext cx="4038600" cy="5095305"/>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A4B93D-8755-4A37-9F34-302EED5C8A26}" type="datetime1">
              <a:rPr lang="en-US" smtClean="0"/>
              <a:t>8/26/2020</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348926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6ACC4-E7CD-4981-BD20-5D1B4CB63074}" type="datetime1">
              <a:rPr lang="en-US" smtClean="0"/>
              <a:t>8/26/2020</a:t>
            </a:fld>
            <a:endParaRPr lang="en-US"/>
          </a:p>
        </p:txBody>
      </p:sp>
      <p:sp>
        <p:nvSpPr>
          <p:cNvPr id="3" name="Footer Placeholder 2"/>
          <p:cNvSpPr>
            <a:spLocks noGrp="1"/>
          </p:cNvSpPr>
          <p:nvPr>
            <p:ph type="ftr" sz="quarter" idx="11"/>
          </p:nvPr>
        </p:nvSpPr>
        <p:spPr/>
        <p:txBody>
          <a:bodyPr/>
          <a:lstStyle/>
          <a:p>
            <a:r>
              <a:rPr lang="en-US"/>
              <a:t>Khoa Công nghệ Thông tin - UTEHY</a:t>
            </a:r>
          </a:p>
        </p:txBody>
      </p:sp>
      <p:sp>
        <p:nvSpPr>
          <p:cNvPr id="4" name="Slide Number Placeholder 3"/>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197343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297"/>
            <a:ext cx="8229600" cy="6095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0"/>
            <a:ext cx="82296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520126"/>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a:xfrm>
            <a:off x="3124200" y="6520126"/>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en-US"/>
              <a:t>Khoa Công nghệ Thông tin - UTEHY</a:t>
            </a:r>
          </a:p>
        </p:txBody>
      </p:sp>
      <p:sp>
        <p:nvSpPr>
          <p:cNvPr id="6" name="Slide Number Placeholder 5"/>
          <p:cNvSpPr>
            <a:spLocks noGrp="1"/>
          </p:cNvSpPr>
          <p:nvPr>
            <p:ph type="sldNum" sz="quarter" idx="4"/>
          </p:nvPr>
        </p:nvSpPr>
        <p:spPr>
          <a:xfrm>
            <a:off x="6553200" y="6520126"/>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4E32468-D4D3-45A6-A508-7622D5375F4E}" type="slidenum">
              <a:rPr lang="en-US" smtClean="0"/>
              <a:pPr/>
              <a:t>‹#›</a:t>
            </a:fld>
            <a:endParaRPr lang="en-US"/>
          </a:p>
        </p:txBody>
      </p:sp>
    </p:spTree>
    <p:extLst>
      <p:ext uri="{BB962C8B-B14F-4D97-AF65-F5344CB8AC3E}">
        <p14:creationId xmlns:p14="http://schemas.microsoft.com/office/powerpoint/2010/main" val="1150032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2" r:id="rId5"/>
    <p:sldLayoutId id="2147483655" r:id="rId6"/>
  </p:sldLayoutIdLst>
  <p:hf hdr="0"/>
  <p:txStyles>
    <p:titleStyle>
      <a:lvl1pPr algn="l" defTabSz="914400" rtl="0" eaLnBrk="1" latinLnBrk="0" hangingPunct="1">
        <a:spcBef>
          <a:spcPct val="0"/>
        </a:spcBef>
        <a:buNone/>
        <a:defRPr sz="2800" b="1" kern="1200">
          <a:solidFill>
            <a:schemeClr val="bg1"/>
          </a:solidFill>
          <a:latin typeface="Arial" panose="020B0604020202020204" pitchFamily="34" charset="0"/>
          <a:ea typeface="+mj-ea"/>
          <a:cs typeface="Arial" panose="020B0604020202020204" pitchFamily="34" charset="0"/>
        </a:defRPr>
      </a:lvl1pPr>
    </p:titleStyle>
    <p:body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ocalhost:27341/swagger" TargetMode="External"/><Relationship Id="rId2" Type="http://schemas.openxmlformats.org/officeDocument/2006/relationships/hyperlink" Target="https://localhost:4432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petstore.swagger.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postman.com/download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fiddler-api.herokuapp.com/user"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wagger-api/swagger-u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598FFC-6810-4DED-9397-5F519C9B4CA6}"/>
              </a:ext>
            </a:extLst>
          </p:cNvPr>
          <p:cNvSpPr>
            <a:spLocks noGrp="1"/>
          </p:cNvSpPr>
          <p:nvPr>
            <p:ph type="ctrTitle"/>
          </p:nvPr>
        </p:nvSpPr>
        <p:spPr/>
        <p:txBody>
          <a:bodyPr/>
          <a:lstStyle/>
          <a:p>
            <a:r>
              <a:rPr lang="en-US" dirty="0"/>
              <a:t>LẬP TRÌNH WEB API</a:t>
            </a:r>
          </a:p>
        </p:txBody>
      </p:sp>
      <p:sp>
        <p:nvSpPr>
          <p:cNvPr id="4" name="Date Placeholder 3">
            <a:extLst>
              <a:ext uri="{FF2B5EF4-FFF2-40B4-BE49-F238E27FC236}">
                <a16:creationId xmlns:a16="http://schemas.microsoft.com/office/drawing/2014/main" id="{80B99833-22E5-4EB1-B8A1-55A47B7B2829}"/>
              </a:ext>
            </a:extLst>
          </p:cNvPr>
          <p:cNvSpPr>
            <a:spLocks noGrp="1"/>
          </p:cNvSpPr>
          <p:nvPr>
            <p:ph type="dt" sz="half" idx="10"/>
          </p:nvPr>
        </p:nvSpPr>
        <p:spPr/>
        <p:txBody>
          <a:bodyPr/>
          <a:lstStyle/>
          <a:p>
            <a:fld id="{4D202ABA-0031-4D61-A041-186C665429FE}" type="datetime1">
              <a:rPr lang="en-US" smtClean="0"/>
              <a:t>8/26/2020</a:t>
            </a:fld>
            <a:endParaRPr lang="en-US"/>
          </a:p>
        </p:txBody>
      </p:sp>
      <p:sp>
        <p:nvSpPr>
          <p:cNvPr id="5" name="Footer Placeholder 4">
            <a:extLst>
              <a:ext uri="{FF2B5EF4-FFF2-40B4-BE49-F238E27FC236}">
                <a16:creationId xmlns:a16="http://schemas.microsoft.com/office/drawing/2014/main" id="{157B850B-5ADE-42BC-B873-397F5508482D}"/>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60B56A4-7BB3-4CE1-9A49-51C869529E12}"/>
              </a:ext>
            </a:extLst>
          </p:cNvPr>
          <p:cNvSpPr>
            <a:spLocks noGrp="1"/>
          </p:cNvSpPr>
          <p:nvPr>
            <p:ph type="sldNum" sz="quarter" idx="12"/>
          </p:nvPr>
        </p:nvSpPr>
        <p:spPr/>
        <p:txBody>
          <a:bodyPr/>
          <a:lstStyle/>
          <a:p>
            <a:fld id="{F4E32468-D4D3-45A6-A508-7622D5375F4E}" type="slidenum">
              <a:rPr lang="en-US" smtClean="0"/>
              <a:pPr/>
              <a:t>1</a:t>
            </a:fld>
            <a:endParaRPr lang="en-US"/>
          </a:p>
        </p:txBody>
      </p:sp>
      <p:sp>
        <p:nvSpPr>
          <p:cNvPr id="8" name="Subtitle 7">
            <a:extLst>
              <a:ext uri="{FF2B5EF4-FFF2-40B4-BE49-F238E27FC236}">
                <a16:creationId xmlns:a16="http://schemas.microsoft.com/office/drawing/2014/main" id="{9E421E78-7928-40B7-8502-FE48A21C6505}"/>
              </a:ext>
            </a:extLst>
          </p:cNvPr>
          <p:cNvSpPr>
            <a:spLocks noGrp="1"/>
          </p:cNvSpPr>
          <p:nvPr>
            <p:ph type="subTitle" idx="1"/>
          </p:nvPr>
        </p:nvSpPr>
        <p:spPr/>
        <p:txBody>
          <a:bodyPr/>
          <a:lstStyle/>
          <a:p>
            <a:r>
              <a:rPr lang="en-US" dirty="0"/>
              <a:t>BÀI 2</a:t>
            </a:r>
          </a:p>
          <a:p>
            <a:r>
              <a:rPr lang="en-US"/>
              <a:t>CÁC CÔNG CỤ KIỂM TRA </a:t>
            </a:r>
            <a:r>
              <a:rPr lang="en-US" dirty="0"/>
              <a:t>WEB API</a:t>
            </a:r>
          </a:p>
        </p:txBody>
      </p:sp>
    </p:spTree>
    <p:extLst>
      <p:ext uri="{BB962C8B-B14F-4D97-AF65-F5344CB8AC3E}">
        <p14:creationId xmlns:p14="http://schemas.microsoft.com/office/powerpoint/2010/main" val="2441195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3. </a:t>
            </a:r>
            <a:r>
              <a:rPr lang="en-US" dirty="0" err="1"/>
              <a:t>Kiểm</a:t>
            </a:r>
            <a:r>
              <a:rPr lang="en-US" dirty="0"/>
              <a:t> </a:t>
            </a:r>
            <a:r>
              <a:rPr lang="en-US" dirty="0" err="1"/>
              <a:t>tra</a:t>
            </a:r>
            <a:r>
              <a:rPr lang="en-US" dirty="0"/>
              <a:t> Web API </a:t>
            </a:r>
            <a:r>
              <a:rPr lang="en-US" dirty="0" err="1"/>
              <a:t>với</a:t>
            </a:r>
            <a:r>
              <a:rPr lang="en-US" dirty="0"/>
              <a:t> Swagger</a:t>
            </a:r>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10</a:t>
            </a:fld>
            <a:endParaRPr lang="en-US"/>
          </a:p>
        </p:txBody>
      </p:sp>
      <p:pic>
        <p:nvPicPr>
          <p:cNvPr id="12" name="Picture 11">
            <a:extLst>
              <a:ext uri="{FF2B5EF4-FFF2-40B4-BE49-F238E27FC236}">
                <a16:creationId xmlns:a16="http://schemas.microsoft.com/office/drawing/2014/main" id="{6DC83EE9-9B2C-4B0A-AB00-33082ED5F834}"/>
              </a:ext>
            </a:extLst>
          </p:cNvPr>
          <p:cNvPicPr>
            <a:picLocks noChangeAspect="1"/>
          </p:cNvPicPr>
          <p:nvPr/>
        </p:nvPicPr>
        <p:blipFill>
          <a:blip r:embed="rId2"/>
          <a:stretch>
            <a:fillRect/>
          </a:stretch>
        </p:blipFill>
        <p:spPr>
          <a:xfrm>
            <a:off x="1905000" y="838200"/>
            <a:ext cx="5334000" cy="5421442"/>
          </a:xfrm>
          <a:prstGeom prst="rect">
            <a:avLst/>
          </a:prstGeom>
        </p:spPr>
      </p:pic>
    </p:spTree>
    <p:extLst>
      <p:ext uri="{BB962C8B-B14F-4D97-AF65-F5344CB8AC3E}">
        <p14:creationId xmlns:p14="http://schemas.microsoft.com/office/powerpoint/2010/main" val="46024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3. </a:t>
            </a:r>
            <a:r>
              <a:rPr lang="en-US" dirty="0" err="1"/>
              <a:t>Kiểm</a:t>
            </a:r>
            <a:r>
              <a:rPr lang="en-US" dirty="0"/>
              <a:t> </a:t>
            </a:r>
            <a:r>
              <a:rPr lang="en-US" dirty="0" err="1"/>
              <a:t>tra</a:t>
            </a:r>
            <a:r>
              <a:rPr lang="en-US" dirty="0"/>
              <a:t> Web API </a:t>
            </a:r>
            <a:r>
              <a:rPr lang="en-US" dirty="0" err="1"/>
              <a:t>với</a:t>
            </a:r>
            <a:r>
              <a:rPr lang="en-US" dirty="0"/>
              <a:t> Swagger</a:t>
            </a:r>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11</a:t>
            </a:fld>
            <a:endParaRPr lang="en-US"/>
          </a:p>
        </p:txBody>
      </p:sp>
      <p:pic>
        <p:nvPicPr>
          <p:cNvPr id="7" name="Picture 6">
            <a:extLst>
              <a:ext uri="{FF2B5EF4-FFF2-40B4-BE49-F238E27FC236}">
                <a16:creationId xmlns:a16="http://schemas.microsoft.com/office/drawing/2014/main" id="{22A437C2-7146-49A3-8EB2-EA2E5189EE37}"/>
              </a:ext>
            </a:extLst>
          </p:cNvPr>
          <p:cNvPicPr>
            <a:picLocks noChangeAspect="1"/>
          </p:cNvPicPr>
          <p:nvPr/>
        </p:nvPicPr>
        <p:blipFill>
          <a:blip r:embed="rId2"/>
          <a:stretch>
            <a:fillRect/>
          </a:stretch>
        </p:blipFill>
        <p:spPr>
          <a:xfrm>
            <a:off x="152400" y="1246427"/>
            <a:ext cx="8686800" cy="3836833"/>
          </a:xfrm>
          <a:prstGeom prst="rect">
            <a:avLst/>
          </a:prstGeom>
        </p:spPr>
      </p:pic>
    </p:spTree>
    <p:extLst>
      <p:ext uri="{BB962C8B-B14F-4D97-AF65-F5344CB8AC3E}">
        <p14:creationId xmlns:p14="http://schemas.microsoft.com/office/powerpoint/2010/main" val="372885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err="1"/>
              <a:t>Sử</a:t>
            </a:r>
            <a:r>
              <a:rPr lang="en-US" b="1" dirty="0"/>
              <a:t> </a:t>
            </a:r>
            <a:r>
              <a:rPr lang="en-US" b="1" dirty="0" err="1"/>
              <a:t>dụng</a:t>
            </a:r>
            <a:r>
              <a:rPr lang="en-US" b="1" dirty="0"/>
              <a:t> Swagger</a:t>
            </a:r>
          </a:p>
          <a:p>
            <a:r>
              <a:rPr lang="en-US"/>
              <a:t>Khởi chạy Swagger</a:t>
            </a:r>
            <a:endParaRPr lang="en-US" dirty="0"/>
          </a:p>
          <a:p>
            <a:pPr marL="301752" lvl="1" indent="0">
              <a:buNone/>
            </a:pPr>
            <a:r>
              <a:rPr lang="en-US" err="1"/>
              <a:t>Giả</a:t>
            </a:r>
            <a:r>
              <a:rPr lang="en-US"/>
              <a:t> sử Web API URL </a:t>
            </a:r>
            <a:r>
              <a:rPr lang="en-US" dirty="0" err="1"/>
              <a:t>là</a:t>
            </a:r>
            <a:r>
              <a:rPr lang="en-US" dirty="0"/>
              <a:t> </a:t>
            </a:r>
            <a:r>
              <a:rPr lang="en-US" u="sng" dirty="0">
                <a:hlinkClick r:id="rId2">
                  <a:extLst>
                    <a:ext uri="{A12FA001-AC4F-418D-AE19-62706E023703}">
                      <ahyp:hlinkClr xmlns:ahyp="http://schemas.microsoft.com/office/drawing/2018/hyperlinkcolor" val="tx"/>
                    </a:ext>
                  </a:extLst>
                </a:hlinkClick>
              </a:rPr>
              <a:t>https://</a:t>
            </a:r>
            <a:r>
              <a:rPr lang="en-US" u="sng">
                <a:hlinkClick r:id="rId2">
                  <a:extLst>
                    <a:ext uri="{A12FA001-AC4F-418D-AE19-62706E023703}">
                      <ahyp:hlinkClr xmlns:ahyp="http://schemas.microsoft.com/office/drawing/2018/hyperlinkcolor" val="tx"/>
                    </a:ext>
                  </a:extLst>
                </a:hlinkClick>
              </a:rPr>
              <a:t>localhost:</a:t>
            </a:r>
            <a:r>
              <a:rPr lang="en-US" u="sng"/>
              <a:t>27341</a:t>
            </a:r>
          </a:p>
          <a:p>
            <a:pPr marL="301752" lvl="1" indent="0">
              <a:buNone/>
            </a:pPr>
            <a:r>
              <a:rPr lang="en-US"/>
              <a:t>thêm Swagger vào ta được </a:t>
            </a:r>
            <a:r>
              <a:rPr lang="en-US" u="sng">
                <a:hlinkClick r:id="rId3"/>
              </a:rPr>
              <a:t>https</a:t>
            </a:r>
            <a:r>
              <a:rPr lang="en-US" u="sng" dirty="0">
                <a:hlinkClick r:id="rId3"/>
              </a:rPr>
              <a:t>://</a:t>
            </a:r>
            <a:r>
              <a:rPr lang="en-US" u="sng">
                <a:hlinkClick r:id="rId3"/>
              </a:rPr>
              <a:t>localhost:27341/</a:t>
            </a:r>
            <a:r>
              <a:rPr lang="en-US" u="sng" dirty="0">
                <a:hlinkClick r:id="rId3"/>
              </a:rPr>
              <a:t>swagger</a:t>
            </a:r>
            <a:endParaRPr lang="en-US" dirty="0"/>
          </a:p>
          <a:p>
            <a:pPr marL="0" indent="0">
              <a:buNone/>
            </a:pPr>
            <a:endParaRPr lang="en-US" dirty="0"/>
          </a:p>
        </p:txBody>
      </p:sp>
      <p:sp>
        <p:nvSpPr>
          <p:cNvPr id="3" name="Title 2"/>
          <p:cNvSpPr>
            <a:spLocks noGrp="1"/>
          </p:cNvSpPr>
          <p:nvPr>
            <p:ph type="title"/>
          </p:nvPr>
        </p:nvSpPr>
        <p:spPr/>
        <p:txBody>
          <a:bodyPr>
            <a:normAutofit/>
          </a:bodyPr>
          <a:lstStyle/>
          <a:p>
            <a:r>
              <a:rPr lang="en-US" dirty="0"/>
              <a:t>3. </a:t>
            </a:r>
            <a:r>
              <a:rPr lang="en-US" dirty="0" err="1"/>
              <a:t>Kiểm</a:t>
            </a:r>
            <a:r>
              <a:rPr lang="en-US" dirty="0"/>
              <a:t> </a:t>
            </a:r>
            <a:r>
              <a:rPr lang="en-US" dirty="0" err="1"/>
              <a:t>tra</a:t>
            </a:r>
            <a:r>
              <a:rPr lang="en-US" dirty="0"/>
              <a:t> Web API </a:t>
            </a:r>
            <a:r>
              <a:rPr lang="en-US" dirty="0" err="1"/>
              <a:t>với</a:t>
            </a:r>
            <a:r>
              <a:rPr lang="en-US" dirty="0"/>
              <a:t> Swagger</a:t>
            </a:r>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12</a:t>
            </a:fld>
            <a:endParaRPr lang="en-US"/>
          </a:p>
        </p:txBody>
      </p:sp>
    </p:spTree>
    <p:extLst>
      <p:ext uri="{BB962C8B-B14F-4D97-AF65-F5344CB8AC3E}">
        <p14:creationId xmlns:p14="http://schemas.microsoft.com/office/powerpoint/2010/main" val="1507318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err="1"/>
              <a:t>Sử</a:t>
            </a:r>
            <a:r>
              <a:rPr lang="en-US" b="1" dirty="0"/>
              <a:t> </a:t>
            </a:r>
            <a:r>
              <a:rPr lang="en-US" b="1" dirty="0" err="1"/>
              <a:t>dụng</a:t>
            </a:r>
            <a:r>
              <a:rPr lang="en-US" b="1" dirty="0"/>
              <a:t> Swagger</a:t>
            </a:r>
          </a:p>
          <a:p>
            <a:pPr marL="0" indent="0">
              <a:buNone/>
            </a:pPr>
            <a:endParaRPr lang="en-US" dirty="0"/>
          </a:p>
        </p:txBody>
      </p:sp>
      <p:sp>
        <p:nvSpPr>
          <p:cNvPr id="3" name="Title 2"/>
          <p:cNvSpPr>
            <a:spLocks noGrp="1"/>
          </p:cNvSpPr>
          <p:nvPr>
            <p:ph type="title"/>
          </p:nvPr>
        </p:nvSpPr>
        <p:spPr/>
        <p:txBody>
          <a:bodyPr>
            <a:normAutofit/>
          </a:bodyPr>
          <a:lstStyle/>
          <a:p>
            <a:r>
              <a:rPr lang="en-US" dirty="0"/>
              <a:t>3. </a:t>
            </a:r>
            <a:r>
              <a:rPr lang="en-US" dirty="0" err="1"/>
              <a:t>Kiểm</a:t>
            </a:r>
            <a:r>
              <a:rPr lang="en-US" dirty="0"/>
              <a:t> </a:t>
            </a:r>
            <a:r>
              <a:rPr lang="en-US" dirty="0" err="1"/>
              <a:t>tra</a:t>
            </a:r>
            <a:r>
              <a:rPr lang="en-US" dirty="0"/>
              <a:t> Web API </a:t>
            </a:r>
            <a:r>
              <a:rPr lang="en-US" dirty="0" err="1"/>
              <a:t>với</a:t>
            </a:r>
            <a:r>
              <a:rPr lang="en-US" dirty="0"/>
              <a:t> Swagger</a:t>
            </a:r>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13</a:t>
            </a:fld>
            <a:endParaRPr lang="en-US"/>
          </a:p>
        </p:txBody>
      </p:sp>
      <p:pic>
        <p:nvPicPr>
          <p:cNvPr id="9" name="Picture 8">
            <a:extLst>
              <a:ext uri="{FF2B5EF4-FFF2-40B4-BE49-F238E27FC236}">
                <a16:creationId xmlns:a16="http://schemas.microsoft.com/office/drawing/2014/main" id="{50BA9052-98A5-4449-ABB7-2CB7FD5E91B8}"/>
              </a:ext>
            </a:extLst>
          </p:cNvPr>
          <p:cNvPicPr>
            <a:picLocks noChangeAspect="1"/>
          </p:cNvPicPr>
          <p:nvPr/>
        </p:nvPicPr>
        <p:blipFill>
          <a:blip r:embed="rId2"/>
          <a:stretch>
            <a:fillRect/>
          </a:stretch>
        </p:blipFill>
        <p:spPr>
          <a:xfrm>
            <a:off x="609600" y="1597661"/>
            <a:ext cx="7924800" cy="4786602"/>
          </a:xfrm>
          <a:prstGeom prst="rect">
            <a:avLst/>
          </a:prstGeom>
        </p:spPr>
      </p:pic>
    </p:spTree>
    <p:extLst>
      <p:ext uri="{BB962C8B-B14F-4D97-AF65-F5344CB8AC3E}">
        <p14:creationId xmlns:p14="http://schemas.microsoft.com/office/powerpoint/2010/main" val="175535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err="1"/>
              <a:t>Sử</a:t>
            </a:r>
            <a:r>
              <a:rPr lang="en-US" b="1" dirty="0"/>
              <a:t> </a:t>
            </a:r>
            <a:r>
              <a:rPr lang="en-US" b="1" dirty="0" err="1"/>
              <a:t>dụng</a:t>
            </a:r>
            <a:r>
              <a:rPr lang="en-US" b="1" dirty="0"/>
              <a:t> Swagger</a:t>
            </a:r>
          </a:p>
          <a:p>
            <a:r>
              <a:rPr lang="en-US" dirty="0" err="1"/>
              <a:t>Mở</a:t>
            </a:r>
            <a:r>
              <a:rPr lang="en-US" dirty="0"/>
              <a:t> </a:t>
            </a:r>
            <a:r>
              <a:rPr lang="en-US" dirty="0" err="1"/>
              <a:t>vào</a:t>
            </a:r>
            <a:r>
              <a:rPr lang="en-US" dirty="0"/>
              <a:t> </a:t>
            </a:r>
            <a:r>
              <a:rPr lang="en-US" err="1"/>
              <a:t>từng</a:t>
            </a:r>
            <a:r>
              <a:rPr lang="en-US"/>
              <a:t> hàm để kiểm tra</a:t>
            </a:r>
            <a:endParaRPr lang="en-US" dirty="0"/>
          </a:p>
          <a:p>
            <a:r>
              <a:rPr lang="en-US" dirty="0" err="1"/>
              <a:t>Nhập</a:t>
            </a:r>
            <a:r>
              <a:rPr lang="en-US" dirty="0"/>
              <a:t> </a:t>
            </a:r>
            <a:r>
              <a:rPr lang="en-US" dirty="0" err="1"/>
              <a:t>giá</a:t>
            </a:r>
            <a:r>
              <a:rPr lang="en-US" dirty="0"/>
              <a:t> </a:t>
            </a:r>
            <a:r>
              <a:rPr lang="en-US" dirty="0" err="1"/>
              <a:t>trị</a:t>
            </a:r>
            <a:r>
              <a:rPr lang="en-US" dirty="0"/>
              <a:t> input </a:t>
            </a:r>
            <a:r>
              <a:rPr lang="en-US" dirty="0" err="1"/>
              <a:t>là</a:t>
            </a:r>
            <a:r>
              <a:rPr lang="en-US" dirty="0"/>
              <a:t> </a:t>
            </a:r>
            <a:r>
              <a:rPr lang="en-US" dirty="0" err="1"/>
              <a:t>các</a:t>
            </a:r>
            <a:r>
              <a:rPr lang="en-US" dirty="0"/>
              <a:t> </a:t>
            </a:r>
            <a:r>
              <a:rPr lang="en-US" dirty="0" err="1"/>
              <a:t>tham</a:t>
            </a:r>
            <a:r>
              <a:rPr lang="en-US" dirty="0"/>
              <a:t> </a:t>
            </a:r>
            <a:r>
              <a:rPr lang="en-US" dirty="0" err="1"/>
              <a:t>số</a:t>
            </a:r>
            <a:r>
              <a:rPr lang="en-US" dirty="0"/>
              <a:t> Parameter</a:t>
            </a:r>
          </a:p>
          <a:p>
            <a:r>
              <a:rPr lang="en-US" dirty="0" err="1"/>
              <a:t>Chọn</a:t>
            </a:r>
            <a:r>
              <a:rPr lang="en-US" dirty="0"/>
              <a:t> </a:t>
            </a:r>
            <a:r>
              <a:rPr lang="en-US" b="1" dirty="0"/>
              <a:t>Try it out </a:t>
            </a:r>
            <a:r>
              <a:rPr lang="en-US" dirty="0" err="1"/>
              <a:t>để</a:t>
            </a:r>
            <a:r>
              <a:rPr lang="en-US" dirty="0"/>
              <a:t> </a:t>
            </a:r>
            <a:r>
              <a:rPr lang="en-US" dirty="0" err="1"/>
              <a:t>gửi</a:t>
            </a:r>
            <a:r>
              <a:rPr lang="en-US" dirty="0"/>
              <a:t> request </a:t>
            </a:r>
            <a:r>
              <a:rPr lang="en-US" err="1"/>
              <a:t>tới</a:t>
            </a:r>
            <a:r>
              <a:rPr lang="en-US"/>
              <a:t> Web API</a:t>
            </a:r>
            <a:endParaRPr lang="en-US" dirty="0"/>
          </a:p>
          <a:p>
            <a:r>
              <a:rPr lang="en-US" dirty="0" err="1"/>
              <a:t>Để</a:t>
            </a:r>
            <a:r>
              <a:rPr lang="en-US" dirty="0"/>
              <a:t> </a:t>
            </a:r>
            <a:r>
              <a:rPr lang="en-US" dirty="0" err="1"/>
              <a:t>lấy</a:t>
            </a:r>
            <a:r>
              <a:rPr lang="en-US" dirty="0"/>
              <a:t> </a:t>
            </a:r>
            <a:r>
              <a:rPr lang="en-US" dirty="0" err="1"/>
              <a:t>kết</a:t>
            </a:r>
            <a:r>
              <a:rPr lang="en-US" dirty="0"/>
              <a:t> </a:t>
            </a:r>
            <a:r>
              <a:rPr lang="en-US" dirty="0" err="1"/>
              <a:t>quả</a:t>
            </a:r>
            <a:r>
              <a:rPr lang="en-US" dirty="0"/>
              <a:t> </a:t>
            </a:r>
            <a:r>
              <a:rPr lang="en-US" dirty="0" err="1"/>
              <a:t>đầu</a:t>
            </a:r>
            <a:r>
              <a:rPr lang="en-US" dirty="0"/>
              <a:t> </a:t>
            </a:r>
            <a:r>
              <a:rPr lang="en-US" dirty="0" err="1"/>
              <a:t>ra</a:t>
            </a:r>
            <a:r>
              <a:rPr lang="en-US" dirty="0"/>
              <a:t> ta </a:t>
            </a:r>
            <a:r>
              <a:rPr lang="en-US" dirty="0" err="1"/>
              <a:t>xem</a:t>
            </a:r>
            <a:r>
              <a:rPr lang="en-US" dirty="0"/>
              <a:t> </a:t>
            </a:r>
            <a:r>
              <a:rPr lang="en-US" dirty="0" err="1"/>
              <a:t>phản</a:t>
            </a:r>
            <a:r>
              <a:rPr lang="en-US" dirty="0"/>
              <a:t> </a:t>
            </a:r>
            <a:r>
              <a:rPr lang="en-US" dirty="0" err="1"/>
              <a:t>hồi</a:t>
            </a:r>
            <a:r>
              <a:rPr lang="en-US" dirty="0"/>
              <a:t> response</a:t>
            </a:r>
          </a:p>
          <a:p>
            <a:r>
              <a:rPr lang="en-US" dirty="0" err="1"/>
              <a:t>Tham</a:t>
            </a:r>
            <a:r>
              <a:rPr lang="en-US" dirty="0"/>
              <a:t> </a:t>
            </a:r>
            <a:r>
              <a:rPr lang="en-US" dirty="0" err="1"/>
              <a:t>khảo</a:t>
            </a:r>
            <a:r>
              <a:rPr lang="en-US" dirty="0"/>
              <a:t> </a:t>
            </a:r>
            <a:r>
              <a:rPr lang="en-US" dirty="0" err="1"/>
              <a:t>thêm</a:t>
            </a:r>
            <a:r>
              <a:rPr lang="en-US" dirty="0"/>
              <a:t> </a:t>
            </a:r>
            <a:r>
              <a:rPr lang="en-US" u="sng" dirty="0">
                <a:hlinkClick r:id="rId2"/>
              </a:rPr>
              <a:t>http://petstore.swagger.io/</a:t>
            </a:r>
            <a:endParaRPr lang="en-US" dirty="0"/>
          </a:p>
          <a:p>
            <a:endParaRPr lang="en-US" dirty="0"/>
          </a:p>
          <a:p>
            <a:endParaRPr lang="en-US" dirty="0"/>
          </a:p>
        </p:txBody>
      </p:sp>
      <p:sp>
        <p:nvSpPr>
          <p:cNvPr id="3" name="Title 2"/>
          <p:cNvSpPr>
            <a:spLocks noGrp="1"/>
          </p:cNvSpPr>
          <p:nvPr>
            <p:ph type="title"/>
          </p:nvPr>
        </p:nvSpPr>
        <p:spPr/>
        <p:txBody>
          <a:bodyPr>
            <a:normAutofit/>
          </a:bodyPr>
          <a:lstStyle/>
          <a:p>
            <a:r>
              <a:rPr lang="en-US" dirty="0"/>
              <a:t>3. </a:t>
            </a:r>
            <a:r>
              <a:rPr lang="en-US" dirty="0" err="1"/>
              <a:t>Kiểm</a:t>
            </a:r>
            <a:r>
              <a:rPr lang="en-US" dirty="0"/>
              <a:t> </a:t>
            </a:r>
            <a:r>
              <a:rPr lang="en-US" dirty="0" err="1"/>
              <a:t>tra</a:t>
            </a:r>
            <a:r>
              <a:rPr lang="en-US" dirty="0"/>
              <a:t> Web API </a:t>
            </a:r>
            <a:r>
              <a:rPr lang="en-US" dirty="0" err="1"/>
              <a:t>với</a:t>
            </a:r>
            <a:r>
              <a:rPr lang="en-US" dirty="0"/>
              <a:t> Swagger</a:t>
            </a:r>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14</a:t>
            </a:fld>
            <a:endParaRPr lang="en-US"/>
          </a:p>
        </p:txBody>
      </p:sp>
    </p:spTree>
    <p:extLst>
      <p:ext uri="{BB962C8B-B14F-4D97-AF65-F5344CB8AC3E}">
        <p14:creationId xmlns:p14="http://schemas.microsoft.com/office/powerpoint/2010/main" val="69278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r>
              <a:rPr lang="en-US" dirty="0"/>
              <a:t>3. </a:t>
            </a:r>
            <a:r>
              <a:rPr lang="en-US" dirty="0" err="1"/>
              <a:t>Kiểm</a:t>
            </a:r>
            <a:r>
              <a:rPr lang="en-US" dirty="0"/>
              <a:t> </a:t>
            </a:r>
            <a:r>
              <a:rPr lang="en-US" dirty="0" err="1"/>
              <a:t>tra</a:t>
            </a:r>
            <a:r>
              <a:rPr lang="en-US" dirty="0"/>
              <a:t> Web API </a:t>
            </a:r>
            <a:r>
              <a:rPr lang="en-US" dirty="0" err="1"/>
              <a:t>với</a:t>
            </a:r>
            <a:r>
              <a:rPr lang="en-US" dirty="0"/>
              <a:t> Swagger</a:t>
            </a:r>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15</a:t>
            </a:fld>
            <a:endParaRPr lang="en-US"/>
          </a:p>
        </p:txBody>
      </p:sp>
      <p:pic>
        <p:nvPicPr>
          <p:cNvPr id="7" name="Picture 6"/>
          <p:cNvPicPr/>
          <p:nvPr/>
        </p:nvPicPr>
        <p:blipFill>
          <a:blip r:embed="rId2"/>
          <a:stretch>
            <a:fillRect/>
          </a:stretch>
        </p:blipFill>
        <p:spPr>
          <a:xfrm>
            <a:off x="1066800" y="1066800"/>
            <a:ext cx="7162800" cy="5181599"/>
          </a:xfrm>
          <a:prstGeom prst="rect">
            <a:avLst/>
          </a:prstGeom>
        </p:spPr>
      </p:pic>
    </p:spTree>
    <p:extLst>
      <p:ext uri="{BB962C8B-B14F-4D97-AF65-F5344CB8AC3E}">
        <p14:creationId xmlns:p14="http://schemas.microsoft.com/office/powerpoint/2010/main" val="92009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A14589-B1F4-4129-9986-0ECCA17CC996}"/>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6B100681-E6FB-428A-B6AD-7F1E142F00C2}"/>
              </a:ext>
            </a:extLst>
          </p:cNvPr>
          <p:cNvSpPr>
            <a:spLocks noGrp="1"/>
          </p:cNvSpPr>
          <p:nvPr>
            <p:ph type="title"/>
          </p:nvPr>
        </p:nvSpPr>
        <p:spPr/>
        <p:txBody>
          <a:bodyPr/>
          <a:lstStyle/>
          <a:p>
            <a:r>
              <a:rPr lang="en-US"/>
              <a:t>3. Kiểm tra Web API với Swagger</a:t>
            </a:r>
          </a:p>
        </p:txBody>
      </p:sp>
      <p:sp>
        <p:nvSpPr>
          <p:cNvPr id="4" name="Date Placeholder 3">
            <a:extLst>
              <a:ext uri="{FF2B5EF4-FFF2-40B4-BE49-F238E27FC236}">
                <a16:creationId xmlns:a16="http://schemas.microsoft.com/office/drawing/2014/main" id="{7C6BD0CB-9329-424B-858F-473B09C18965}"/>
              </a:ext>
            </a:extLst>
          </p:cNvPr>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a:extLst>
              <a:ext uri="{FF2B5EF4-FFF2-40B4-BE49-F238E27FC236}">
                <a16:creationId xmlns:a16="http://schemas.microsoft.com/office/drawing/2014/main" id="{3EA492F9-8F78-4FEE-9AE3-3F63A903F6C8}"/>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814C8471-0897-4888-A7CB-0A83D1CFD607}"/>
              </a:ext>
            </a:extLst>
          </p:cNvPr>
          <p:cNvSpPr>
            <a:spLocks noGrp="1"/>
          </p:cNvSpPr>
          <p:nvPr>
            <p:ph type="sldNum" sz="quarter" idx="4"/>
          </p:nvPr>
        </p:nvSpPr>
        <p:spPr/>
        <p:txBody>
          <a:bodyPr/>
          <a:lstStyle/>
          <a:p>
            <a:fld id="{F4E32468-D4D3-45A6-A508-7622D5375F4E}" type="slidenum">
              <a:rPr lang="en-US" smtClean="0"/>
              <a:pPr/>
              <a:t>16</a:t>
            </a:fld>
            <a:endParaRPr lang="en-US"/>
          </a:p>
        </p:txBody>
      </p:sp>
      <p:pic>
        <p:nvPicPr>
          <p:cNvPr id="8" name="Picture 7">
            <a:extLst>
              <a:ext uri="{FF2B5EF4-FFF2-40B4-BE49-F238E27FC236}">
                <a16:creationId xmlns:a16="http://schemas.microsoft.com/office/drawing/2014/main" id="{5B119841-EAB6-4165-B9F7-6A7CBBDD7BFB}"/>
              </a:ext>
            </a:extLst>
          </p:cNvPr>
          <p:cNvPicPr>
            <a:picLocks noChangeAspect="1"/>
          </p:cNvPicPr>
          <p:nvPr/>
        </p:nvPicPr>
        <p:blipFill>
          <a:blip r:embed="rId2"/>
          <a:stretch>
            <a:fillRect/>
          </a:stretch>
        </p:blipFill>
        <p:spPr>
          <a:xfrm>
            <a:off x="457200" y="1092200"/>
            <a:ext cx="8305800" cy="5016727"/>
          </a:xfrm>
          <a:prstGeom prst="rect">
            <a:avLst/>
          </a:prstGeom>
        </p:spPr>
      </p:pic>
    </p:spTree>
    <p:extLst>
      <p:ext uri="{BB962C8B-B14F-4D97-AF65-F5344CB8AC3E}">
        <p14:creationId xmlns:p14="http://schemas.microsoft.com/office/powerpoint/2010/main" val="66648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A14589-B1F4-4129-9986-0ECCA17CC996}"/>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6B100681-E6FB-428A-B6AD-7F1E142F00C2}"/>
              </a:ext>
            </a:extLst>
          </p:cNvPr>
          <p:cNvSpPr>
            <a:spLocks noGrp="1"/>
          </p:cNvSpPr>
          <p:nvPr>
            <p:ph type="title"/>
          </p:nvPr>
        </p:nvSpPr>
        <p:spPr/>
        <p:txBody>
          <a:bodyPr/>
          <a:lstStyle/>
          <a:p>
            <a:r>
              <a:rPr lang="en-US"/>
              <a:t>3. Kiểm tra Web API với Swagger</a:t>
            </a:r>
          </a:p>
        </p:txBody>
      </p:sp>
      <p:sp>
        <p:nvSpPr>
          <p:cNvPr id="4" name="Date Placeholder 3">
            <a:extLst>
              <a:ext uri="{FF2B5EF4-FFF2-40B4-BE49-F238E27FC236}">
                <a16:creationId xmlns:a16="http://schemas.microsoft.com/office/drawing/2014/main" id="{7C6BD0CB-9329-424B-858F-473B09C18965}"/>
              </a:ext>
            </a:extLst>
          </p:cNvPr>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a:extLst>
              <a:ext uri="{FF2B5EF4-FFF2-40B4-BE49-F238E27FC236}">
                <a16:creationId xmlns:a16="http://schemas.microsoft.com/office/drawing/2014/main" id="{3EA492F9-8F78-4FEE-9AE3-3F63A903F6C8}"/>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814C8471-0897-4888-A7CB-0A83D1CFD607}"/>
              </a:ext>
            </a:extLst>
          </p:cNvPr>
          <p:cNvSpPr>
            <a:spLocks noGrp="1"/>
          </p:cNvSpPr>
          <p:nvPr>
            <p:ph type="sldNum" sz="quarter" idx="4"/>
          </p:nvPr>
        </p:nvSpPr>
        <p:spPr/>
        <p:txBody>
          <a:bodyPr/>
          <a:lstStyle/>
          <a:p>
            <a:fld id="{F4E32468-D4D3-45A6-A508-7622D5375F4E}" type="slidenum">
              <a:rPr lang="en-US" smtClean="0"/>
              <a:pPr/>
              <a:t>17</a:t>
            </a:fld>
            <a:endParaRPr lang="en-US"/>
          </a:p>
        </p:txBody>
      </p:sp>
      <p:pic>
        <p:nvPicPr>
          <p:cNvPr id="8" name="Picture 7">
            <a:extLst>
              <a:ext uri="{FF2B5EF4-FFF2-40B4-BE49-F238E27FC236}">
                <a16:creationId xmlns:a16="http://schemas.microsoft.com/office/drawing/2014/main" id="{5B119841-EAB6-4165-B9F7-6A7CBBDD7BFB}"/>
              </a:ext>
            </a:extLst>
          </p:cNvPr>
          <p:cNvPicPr>
            <a:picLocks noChangeAspect="1"/>
          </p:cNvPicPr>
          <p:nvPr/>
        </p:nvPicPr>
        <p:blipFill>
          <a:blip r:embed="rId2"/>
          <a:stretch>
            <a:fillRect/>
          </a:stretch>
        </p:blipFill>
        <p:spPr>
          <a:xfrm>
            <a:off x="457200" y="1092200"/>
            <a:ext cx="8305800" cy="5016727"/>
          </a:xfrm>
          <a:prstGeom prst="rect">
            <a:avLst/>
          </a:prstGeom>
        </p:spPr>
      </p:pic>
      <p:pic>
        <p:nvPicPr>
          <p:cNvPr id="9" name="Picture 8">
            <a:extLst>
              <a:ext uri="{FF2B5EF4-FFF2-40B4-BE49-F238E27FC236}">
                <a16:creationId xmlns:a16="http://schemas.microsoft.com/office/drawing/2014/main" id="{E89784FB-ABFD-430E-8E74-1B99D3252FE5}"/>
              </a:ext>
            </a:extLst>
          </p:cNvPr>
          <p:cNvPicPr>
            <a:picLocks noChangeAspect="1"/>
          </p:cNvPicPr>
          <p:nvPr/>
        </p:nvPicPr>
        <p:blipFill>
          <a:blip r:embed="rId3"/>
          <a:stretch>
            <a:fillRect/>
          </a:stretch>
        </p:blipFill>
        <p:spPr>
          <a:xfrm>
            <a:off x="67528" y="769674"/>
            <a:ext cx="9008944" cy="5441428"/>
          </a:xfrm>
          <a:prstGeom prst="rect">
            <a:avLst/>
          </a:prstGeom>
        </p:spPr>
      </p:pic>
    </p:spTree>
    <p:extLst>
      <p:ext uri="{BB962C8B-B14F-4D97-AF65-F5344CB8AC3E}">
        <p14:creationId xmlns:p14="http://schemas.microsoft.com/office/powerpoint/2010/main" val="313448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A14589-B1F4-4129-9986-0ECCA17CC996}"/>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6B100681-E6FB-428A-B6AD-7F1E142F00C2}"/>
              </a:ext>
            </a:extLst>
          </p:cNvPr>
          <p:cNvSpPr>
            <a:spLocks noGrp="1"/>
          </p:cNvSpPr>
          <p:nvPr>
            <p:ph type="title"/>
          </p:nvPr>
        </p:nvSpPr>
        <p:spPr/>
        <p:txBody>
          <a:bodyPr/>
          <a:lstStyle/>
          <a:p>
            <a:r>
              <a:rPr lang="en-US"/>
              <a:t>3. Kiểm tra Web API với Swagger</a:t>
            </a:r>
          </a:p>
        </p:txBody>
      </p:sp>
      <p:sp>
        <p:nvSpPr>
          <p:cNvPr id="4" name="Date Placeholder 3">
            <a:extLst>
              <a:ext uri="{FF2B5EF4-FFF2-40B4-BE49-F238E27FC236}">
                <a16:creationId xmlns:a16="http://schemas.microsoft.com/office/drawing/2014/main" id="{7C6BD0CB-9329-424B-858F-473B09C18965}"/>
              </a:ext>
            </a:extLst>
          </p:cNvPr>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a:extLst>
              <a:ext uri="{FF2B5EF4-FFF2-40B4-BE49-F238E27FC236}">
                <a16:creationId xmlns:a16="http://schemas.microsoft.com/office/drawing/2014/main" id="{3EA492F9-8F78-4FEE-9AE3-3F63A903F6C8}"/>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814C8471-0897-4888-A7CB-0A83D1CFD607}"/>
              </a:ext>
            </a:extLst>
          </p:cNvPr>
          <p:cNvSpPr>
            <a:spLocks noGrp="1"/>
          </p:cNvSpPr>
          <p:nvPr>
            <p:ph type="sldNum" sz="quarter" idx="4"/>
          </p:nvPr>
        </p:nvSpPr>
        <p:spPr/>
        <p:txBody>
          <a:bodyPr/>
          <a:lstStyle/>
          <a:p>
            <a:fld id="{F4E32468-D4D3-45A6-A508-7622D5375F4E}" type="slidenum">
              <a:rPr lang="en-US" smtClean="0"/>
              <a:pPr/>
              <a:t>18</a:t>
            </a:fld>
            <a:endParaRPr lang="en-US"/>
          </a:p>
        </p:txBody>
      </p:sp>
      <p:pic>
        <p:nvPicPr>
          <p:cNvPr id="9" name="Picture 8">
            <a:extLst>
              <a:ext uri="{FF2B5EF4-FFF2-40B4-BE49-F238E27FC236}">
                <a16:creationId xmlns:a16="http://schemas.microsoft.com/office/drawing/2014/main" id="{E89784FB-ABFD-430E-8E74-1B99D3252FE5}"/>
              </a:ext>
            </a:extLst>
          </p:cNvPr>
          <p:cNvPicPr>
            <a:picLocks noChangeAspect="1"/>
          </p:cNvPicPr>
          <p:nvPr/>
        </p:nvPicPr>
        <p:blipFill>
          <a:blip r:embed="rId2"/>
          <a:stretch>
            <a:fillRect/>
          </a:stretch>
        </p:blipFill>
        <p:spPr>
          <a:xfrm>
            <a:off x="170147" y="930937"/>
            <a:ext cx="8803705" cy="5317463"/>
          </a:xfrm>
          <a:prstGeom prst="rect">
            <a:avLst/>
          </a:prstGeom>
        </p:spPr>
      </p:pic>
    </p:spTree>
    <p:extLst>
      <p:ext uri="{BB962C8B-B14F-4D97-AF65-F5344CB8AC3E}">
        <p14:creationId xmlns:p14="http://schemas.microsoft.com/office/powerpoint/2010/main" val="2653421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19</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50"/>
            <a:ext cx="7543800" cy="488069"/>
            <a:chOff x="762000" y="1905000"/>
            <a:chExt cx="7543800" cy="4872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430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t-BR" altLang="en-US" sz="2200" b="1" dirty="0">
                  <a:solidFill>
                    <a:schemeClr val="bg1">
                      <a:lumMod val="75000"/>
                    </a:schemeClr>
                  </a:solidFill>
                  <a:latin typeface="Arial" panose="020B0604020202020204" pitchFamily="34" charset="0"/>
                  <a:cs typeface="Arial" panose="020B0604020202020204" pitchFamily="34" charset="0"/>
                </a:rPr>
                <a:t>Lý do </a:t>
              </a:r>
              <a:r>
                <a:rPr lang="pt-BR" altLang="en-US" sz="2200" b="1">
                  <a:solidFill>
                    <a:schemeClr val="bg1">
                      <a:lumMod val="75000"/>
                    </a:schemeClr>
                  </a:solidFill>
                  <a:latin typeface="Arial" panose="020B0604020202020204" pitchFamily="34" charset="0"/>
                  <a:cs typeface="Arial" panose="020B0604020202020204" pitchFamily="34" charset="0"/>
                </a:rPr>
                <a:t>cần kiểm tra Web </a:t>
              </a:r>
              <a:r>
                <a:rPr lang="pt-BR" altLang="en-US" sz="2200" b="1" dirty="0">
                  <a:solidFill>
                    <a:schemeClr val="bg1">
                      <a:lumMod val="75000"/>
                    </a:schemeClr>
                  </a:solidFill>
                  <a:latin typeface="Arial" panose="020B0604020202020204" pitchFamily="34" charset="0"/>
                  <a:cs typeface="Arial" panose="020B0604020202020204" pitchFamily="34" charset="0"/>
                </a:rPr>
                <a:t>API</a:t>
              </a:r>
              <a:endParaRPr lang="en-US" sz="2200" b="1" dirty="0">
                <a:solidFill>
                  <a:schemeClr val="bg1">
                    <a:lumMod val="75000"/>
                  </a:schemeClr>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Mục tiêu bài học</a:t>
              </a: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Swagger</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t>Kiểm</a:t>
              </a:r>
              <a:r>
                <a:rPr lang="en-US" sz="2000" b="1" dirty="0"/>
                <a:t> </a:t>
              </a:r>
              <a:r>
                <a:rPr lang="en-US" sz="2000" b="1" dirty="0" err="1"/>
                <a:t>tra</a:t>
              </a:r>
              <a:r>
                <a:rPr lang="en-US" sz="2000" b="1" dirty="0"/>
                <a:t> Web API </a:t>
              </a:r>
              <a:r>
                <a:rPr lang="en-US" sz="2000" b="1" dirty="0" err="1"/>
                <a:t>với</a:t>
              </a:r>
              <a:r>
                <a:rPr lang="en-US" sz="2000" b="1" dirty="0"/>
                <a:t> Postman</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Fiddler</a:t>
              </a:r>
              <a:endParaRPr lang="en-US" sz="2000" b="1" dirty="0">
                <a:solidFill>
                  <a:schemeClr val="bg1">
                    <a:lumMod val="75000"/>
                  </a:schemeClr>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latin typeface="Tahoma" pitchFamily="34" charset="0"/>
                  <a:cs typeface="Tahoma" pitchFamily="34" charset="0"/>
                </a:rPr>
                <a:t>Trắc</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nghiệm</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kiến</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thức</a:t>
              </a:r>
              <a:endParaRPr lang="en-US" sz="2000" b="1" dirty="0">
                <a:solidFill>
                  <a:schemeClr val="bg1">
                    <a:lumMod val="75000"/>
                  </a:schemeClr>
                </a:solidFill>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spTree>
    <p:extLst>
      <p:ext uri="{BB962C8B-B14F-4D97-AF65-F5344CB8AC3E}">
        <p14:creationId xmlns:p14="http://schemas.microsoft.com/office/powerpoint/2010/main" val="43816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2</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t-BR" altLang="en-US" sz="2000" b="1" dirty="0">
                  <a:latin typeface="Arial" panose="020B0604020202020204" pitchFamily="34" charset="0"/>
                  <a:cs typeface="Arial" panose="020B0604020202020204" pitchFamily="34" charset="0"/>
                </a:rPr>
                <a:t>Lý do </a:t>
              </a:r>
              <a:r>
                <a:rPr lang="pt-BR" altLang="en-US" sz="2000" b="1">
                  <a:latin typeface="Arial" panose="020B0604020202020204" pitchFamily="34" charset="0"/>
                  <a:cs typeface="Arial" panose="020B0604020202020204" pitchFamily="34" charset="0"/>
                </a:rPr>
                <a:t>cần kiểm tra </a:t>
              </a:r>
              <a:r>
                <a:rPr lang="pt-BR" altLang="en-US" sz="2000" b="1" dirty="0">
                  <a:latin typeface="Arial" panose="020B0604020202020204" pitchFamily="34" charset="0"/>
                  <a:cs typeface="Arial" panose="020B0604020202020204" pitchFamily="34" charset="0"/>
                </a:rPr>
                <a:t>API</a:t>
              </a:r>
              <a:endParaRPr lang="en-US" sz="2000" b="1"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Mục tiêu bài học</a:t>
              </a: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t>Kiểm</a:t>
              </a:r>
              <a:r>
                <a:rPr lang="en-US" sz="2000" b="1" dirty="0"/>
                <a:t> </a:t>
              </a:r>
              <a:r>
                <a:rPr lang="en-US" sz="2000" b="1" dirty="0" err="1"/>
                <a:t>tra</a:t>
              </a:r>
              <a:r>
                <a:rPr lang="en-US" sz="2000" b="1" dirty="0"/>
                <a:t> Web API </a:t>
              </a:r>
              <a:r>
                <a:rPr lang="en-US" sz="2000" b="1" dirty="0" err="1"/>
                <a:t>với</a:t>
              </a:r>
              <a:r>
                <a:rPr lang="en-US" sz="2000" b="1" dirty="0"/>
                <a:t> Swagger</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t>Kiểm</a:t>
              </a:r>
              <a:r>
                <a:rPr lang="en-US" sz="2000" b="1" dirty="0"/>
                <a:t> </a:t>
              </a:r>
              <a:r>
                <a:rPr lang="en-US" sz="2000" b="1" dirty="0" err="1"/>
                <a:t>tra</a:t>
              </a:r>
              <a:r>
                <a:rPr lang="en-US" sz="2000" b="1" dirty="0"/>
                <a:t> Web API </a:t>
              </a:r>
              <a:r>
                <a:rPr lang="en-US" sz="2000" b="1" dirty="0" err="1"/>
                <a:t>với</a:t>
              </a:r>
              <a:r>
                <a:rPr lang="en-US" sz="2000" b="1" dirty="0"/>
                <a:t> Postman</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t>Kiểm</a:t>
              </a:r>
              <a:r>
                <a:rPr lang="en-US" sz="2000" b="1" dirty="0"/>
                <a:t> </a:t>
              </a:r>
              <a:r>
                <a:rPr lang="en-US" sz="2000" b="1" dirty="0" err="1"/>
                <a:t>tra</a:t>
              </a:r>
              <a:r>
                <a:rPr lang="en-US" sz="2000" b="1" dirty="0"/>
                <a:t> Web API </a:t>
              </a:r>
              <a:r>
                <a:rPr lang="en-US" sz="2000" b="1" dirty="0" err="1"/>
                <a:t>với</a:t>
              </a:r>
              <a:r>
                <a:rPr lang="en-US" sz="2000" b="1" dirty="0"/>
                <a:t> Fiddler</a:t>
              </a:r>
              <a:endParaRPr lang="en-US" sz="2000" b="1" dirty="0">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Trắc</a:t>
              </a:r>
              <a:r>
                <a:rPr lang="en-US" sz="2000" b="1" dirty="0">
                  <a:latin typeface="Tahoma" pitchFamily="34" charset="0"/>
                  <a:cs typeface="Tahoma" pitchFamily="34" charset="0"/>
                </a:rPr>
                <a:t> </a:t>
              </a:r>
              <a:r>
                <a:rPr lang="en-US" sz="2000" b="1" dirty="0" err="1">
                  <a:latin typeface="Tahoma" pitchFamily="34" charset="0"/>
                  <a:cs typeface="Tahoma" pitchFamily="34" charset="0"/>
                </a:rPr>
                <a:t>nghiệm</a:t>
              </a:r>
              <a:r>
                <a:rPr lang="en-US" sz="2000" b="1" dirty="0">
                  <a:latin typeface="Tahoma" pitchFamily="34" charset="0"/>
                  <a:cs typeface="Tahoma" pitchFamily="34" charset="0"/>
                </a:rPr>
                <a:t> </a:t>
              </a:r>
              <a:r>
                <a:rPr lang="en-US" sz="2000" b="1" dirty="0" err="1">
                  <a:latin typeface="Tahoma" pitchFamily="34" charset="0"/>
                  <a:cs typeface="Tahoma" pitchFamily="34" charset="0"/>
                </a:rPr>
                <a:t>kiến</a:t>
              </a:r>
              <a:r>
                <a:rPr lang="en-US" sz="2000" b="1" dirty="0">
                  <a:latin typeface="Tahoma" pitchFamily="34" charset="0"/>
                  <a:cs typeface="Tahoma" pitchFamily="34" charset="0"/>
                </a:rPr>
                <a:t> </a:t>
              </a:r>
              <a:r>
                <a:rPr lang="en-US" sz="2000" b="1" dirty="0" err="1">
                  <a:latin typeface="Tahoma" pitchFamily="34" charset="0"/>
                  <a:cs typeface="Tahoma" pitchFamily="34" charset="0"/>
                </a:rPr>
                <a:t>thức</a:t>
              </a:r>
              <a:endParaRPr lang="en-US" sz="2000" b="1" dirty="0">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spTree>
    <p:extLst>
      <p:ext uri="{BB962C8B-B14F-4D97-AF65-F5344CB8AC3E}">
        <p14:creationId xmlns:p14="http://schemas.microsoft.com/office/powerpoint/2010/main" val="3328787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pt-BR" altLang="en-US" b="1" dirty="0">
                <a:latin typeface="Times New Roman" panose="02020603050405020304" pitchFamily="18" charset="0"/>
                <a:cs typeface="Times New Roman" panose="02020603050405020304" pitchFamily="18" charset="0"/>
              </a:rPr>
              <a:t>4. Kiểm tra Web API với Postman</a:t>
            </a:r>
            <a:endParaRPr lang="en-US" altLang="en-US" dirty="0"/>
          </a:p>
        </p:txBody>
      </p:sp>
      <p:sp>
        <p:nvSpPr>
          <p:cNvPr id="3" name="Content Placeholder 2"/>
          <p:cNvSpPr>
            <a:spLocks noGrp="1"/>
          </p:cNvSpPr>
          <p:nvPr>
            <p:ph sz="quarter" idx="1"/>
          </p:nvPr>
        </p:nvSpPr>
        <p:spPr/>
        <p:txBody>
          <a:bodyPr>
            <a:normAutofit/>
          </a:bodyPr>
          <a:lstStyle/>
          <a:p>
            <a:pPr marL="0" indent="0">
              <a:buFont typeface="Wingdings 2" panose="05020102010507070707" pitchFamily="18" charset="2"/>
              <a:buNone/>
              <a:defRPr/>
            </a:pPr>
            <a:r>
              <a:rPr lang="en-US" b="1"/>
              <a:t>Giới thiệu về POSTMAN</a:t>
            </a:r>
          </a:p>
          <a:p>
            <a:pPr>
              <a:defRPr/>
            </a:pPr>
            <a:r>
              <a:rPr lang="en-US"/>
              <a:t>Là </a:t>
            </a:r>
            <a:r>
              <a:rPr lang="vi-VN"/>
              <a:t>công cụ để </a:t>
            </a:r>
            <a:r>
              <a:rPr lang="en-US"/>
              <a:t>T</a:t>
            </a:r>
            <a:r>
              <a:rPr lang="vi-VN"/>
              <a:t>est API của c</a:t>
            </a:r>
            <a:r>
              <a:rPr lang="en-US"/>
              <a:t>ông ty </a:t>
            </a:r>
            <a:r>
              <a:rPr lang="vi-VN"/>
              <a:t>Postd</a:t>
            </a:r>
            <a:r>
              <a:rPr lang="en-US"/>
              <a:t>ot </a:t>
            </a:r>
            <a:r>
              <a:rPr lang="vi-VN"/>
              <a:t>Technologies được bắt đầu phát triển từ năm 2012. </a:t>
            </a:r>
            <a:endParaRPr lang="en-US"/>
          </a:p>
          <a:p>
            <a:pPr>
              <a:defRPr/>
            </a:pPr>
            <a:r>
              <a:rPr lang="vi-VN"/>
              <a:t>Postman có </a:t>
            </a:r>
            <a:r>
              <a:rPr lang="en-US"/>
              <a:t>4</a:t>
            </a:r>
            <a:r>
              <a:rPr lang="vi-VN"/>
              <a:t> phiên bản: </a:t>
            </a:r>
            <a:r>
              <a:rPr lang="vi-VN" b="1"/>
              <a:t>Postman</a:t>
            </a:r>
            <a:r>
              <a:rPr lang="en-US" b="1"/>
              <a:t> Free</a:t>
            </a:r>
            <a:r>
              <a:rPr lang="vi-VN"/>
              <a:t>, Postman </a:t>
            </a:r>
            <a:r>
              <a:rPr lang="en-US"/>
              <a:t>Team, Postman Business, </a:t>
            </a:r>
            <a:r>
              <a:rPr lang="vi-VN"/>
              <a:t>Postman Enterprise. </a:t>
            </a:r>
            <a:endParaRPr lang="en-US"/>
          </a:p>
        </p:txBody>
      </p:sp>
      <p:sp>
        <p:nvSpPr>
          <p:cNvPr id="36868"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AE0C22-C775-426B-A3A9-4E40297084ED}" type="datetime1">
              <a:rPr lang="en-US" altLang="en-US" smtClean="0">
                <a:solidFill>
                  <a:schemeClr val="tx2"/>
                </a:solidFill>
              </a:rPr>
              <a:pPr/>
              <a:t>8/26/2020</a:t>
            </a:fld>
            <a:endParaRPr lang="vi-VN" altLang="en-US">
              <a:solidFill>
                <a:schemeClr val="tx2"/>
              </a:solidFill>
            </a:endParaRPr>
          </a:p>
        </p:txBody>
      </p:sp>
      <p:sp>
        <p:nvSpPr>
          <p:cNvPr id="36869"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685C27-49CA-4F2F-AE78-9B6953E54AF5}" type="slidenum">
              <a:rPr lang="vi-VN" altLang="en-US" smtClean="0">
                <a:solidFill>
                  <a:srgbClr val="FFFFFF"/>
                </a:solidFill>
                <a:latin typeface="Tahoma" panose="020B0604030504040204" pitchFamily="34" charset="0"/>
              </a:rPr>
              <a:pPr/>
              <a:t>20</a:t>
            </a:fld>
            <a:endParaRPr lang="vi-VN" altLang="en-US">
              <a:solidFill>
                <a:srgbClr val="FFFFFF"/>
              </a:solidFill>
              <a:latin typeface="Tahoma" panose="020B0604030504040204" pitchFamily="34" charset="0"/>
            </a:endParaRPr>
          </a:p>
        </p:txBody>
      </p:sp>
    </p:spTree>
    <p:extLst>
      <p:ext uri="{BB962C8B-B14F-4D97-AF65-F5344CB8AC3E}">
        <p14:creationId xmlns:p14="http://schemas.microsoft.com/office/powerpoint/2010/main" val="464389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a:bodyPr>
          <a:lstStyle/>
          <a:p>
            <a:r>
              <a:rPr lang="pt-BR" altLang="en-US" b="1" dirty="0"/>
              <a:t>4. Kiểm tra Web API với Postman</a:t>
            </a:r>
            <a:endParaRPr lang="en-US" altLang="en-US" dirty="0"/>
          </a:p>
        </p:txBody>
      </p:sp>
      <p:sp>
        <p:nvSpPr>
          <p:cNvPr id="35843" name="Content Placeholder 2"/>
          <p:cNvSpPr>
            <a:spLocks noGrp="1"/>
          </p:cNvSpPr>
          <p:nvPr>
            <p:ph sz="quarter" idx="1"/>
          </p:nvPr>
        </p:nvSpPr>
        <p:spPr/>
        <p:txBody>
          <a:bodyPr/>
          <a:lstStyle/>
          <a:p>
            <a:endParaRPr lang="en-US" altLang="en-US"/>
          </a:p>
        </p:txBody>
      </p:sp>
      <p:sp>
        <p:nvSpPr>
          <p:cNvPr id="35844"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9B6E24-B74A-42EA-A600-135A130B46A3}" type="datetime1">
              <a:rPr lang="en-US" altLang="en-US" smtClean="0">
                <a:solidFill>
                  <a:schemeClr val="tx2"/>
                </a:solidFill>
              </a:rPr>
              <a:pPr/>
              <a:t>8/26/2020</a:t>
            </a:fld>
            <a:endParaRPr lang="vi-VN" altLang="en-US">
              <a:solidFill>
                <a:schemeClr val="tx2"/>
              </a:solidFill>
            </a:endParaRPr>
          </a:p>
        </p:txBody>
      </p:sp>
      <p:sp>
        <p:nvSpPr>
          <p:cNvPr id="35845"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60CAE7-8521-496C-850F-5DDD0666D6B5}" type="slidenum">
              <a:rPr lang="vi-VN" altLang="en-US" smtClean="0">
                <a:solidFill>
                  <a:srgbClr val="FFFFFF"/>
                </a:solidFill>
                <a:latin typeface="Tahoma" panose="020B0604030504040204" pitchFamily="34" charset="0"/>
              </a:rPr>
              <a:pPr/>
              <a:t>21</a:t>
            </a:fld>
            <a:endParaRPr lang="vi-VN" altLang="en-US">
              <a:solidFill>
                <a:srgbClr val="FFFFFF"/>
              </a:solidFill>
              <a:latin typeface="Tahoma" panose="020B0604030504040204" pitchFamily="34" charset="0"/>
            </a:endParaRPr>
          </a:p>
        </p:txBody>
      </p:sp>
      <p:pic>
        <p:nvPicPr>
          <p:cNvPr id="35846" name="Picture 2" descr="postman-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1028699"/>
            <a:ext cx="8356600" cy="556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918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pt-BR" altLang="en-US" b="1" dirty="0">
                <a:latin typeface="Times New Roman" panose="02020603050405020304" pitchFamily="18" charset="0"/>
                <a:cs typeface="Times New Roman" panose="02020603050405020304" pitchFamily="18" charset="0"/>
              </a:rPr>
              <a:t>4. Kiểm tra Web API với Postman</a:t>
            </a:r>
            <a:endParaRPr lang="en-US" altLang="en-US" dirty="0"/>
          </a:p>
        </p:txBody>
      </p:sp>
      <p:sp>
        <p:nvSpPr>
          <p:cNvPr id="3" name="Content Placeholder 2"/>
          <p:cNvSpPr>
            <a:spLocks noGrp="1"/>
          </p:cNvSpPr>
          <p:nvPr>
            <p:ph sz="quarter" idx="1"/>
          </p:nvPr>
        </p:nvSpPr>
        <p:spPr/>
        <p:txBody>
          <a:bodyPr>
            <a:normAutofit fontScale="92500" lnSpcReduction="20000"/>
          </a:bodyPr>
          <a:lstStyle/>
          <a:p>
            <a:pPr marL="0" indent="0">
              <a:buFont typeface="Wingdings 2" panose="05020102010507070707" pitchFamily="18" charset="2"/>
              <a:buNone/>
              <a:defRPr/>
            </a:pPr>
            <a:r>
              <a:rPr lang="en-US" b="1" dirty="0" err="1"/>
              <a:t>Ưu</a:t>
            </a:r>
            <a:r>
              <a:rPr lang="en-US" b="1" dirty="0"/>
              <a:t> </a:t>
            </a:r>
            <a:r>
              <a:rPr lang="en-US" b="1" dirty="0" err="1"/>
              <a:t>điểm</a:t>
            </a:r>
            <a:r>
              <a:rPr lang="en-US" b="1" dirty="0"/>
              <a:t> </a:t>
            </a:r>
            <a:r>
              <a:rPr lang="pt-BR" altLang="en-US" b="1" dirty="0"/>
              <a:t>Postman</a:t>
            </a:r>
            <a:endParaRPr lang="en-US" b="1" dirty="0"/>
          </a:p>
          <a:p>
            <a:pPr>
              <a:defRPr/>
            </a:pPr>
            <a:r>
              <a:rPr lang="vi-VN" dirty="0"/>
              <a:t>Khả năng truy cập</a:t>
            </a:r>
            <a:r>
              <a:rPr lang="en-US" dirty="0"/>
              <a:t> </a:t>
            </a:r>
          </a:p>
          <a:p>
            <a:pPr>
              <a:defRPr/>
            </a:pPr>
            <a:r>
              <a:rPr lang="vi-VN" dirty="0"/>
              <a:t>Sử dụng Collections (Bộ sưu tập)</a:t>
            </a:r>
          </a:p>
          <a:p>
            <a:pPr>
              <a:defRPr/>
            </a:pPr>
            <a:r>
              <a:rPr lang="vi-VN" dirty="0"/>
              <a:t>Cộng tác </a:t>
            </a:r>
            <a:endParaRPr lang="en-US" dirty="0"/>
          </a:p>
          <a:p>
            <a:pPr>
              <a:defRPr/>
            </a:pPr>
            <a:r>
              <a:rPr lang="vi-VN" dirty="0"/>
              <a:t>Tạo môi trường </a:t>
            </a:r>
            <a:endParaRPr lang="en-US" dirty="0"/>
          </a:p>
          <a:p>
            <a:pPr>
              <a:defRPr/>
            </a:pPr>
            <a:r>
              <a:rPr lang="vi-VN" dirty="0"/>
              <a:t>Tạo thử nghiệm </a:t>
            </a:r>
            <a:endParaRPr lang="en-US" dirty="0"/>
          </a:p>
          <a:p>
            <a:pPr>
              <a:defRPr/>
            </a:pPr>
            <a:r>
              <a:rPr lang="vi-VN" dirty="0"/>
              <a:t>Kiểm tra tự động hóa </a:t>
            </a:r>
            <a:endParaRPr lang="en-US" dirty="0"/>
          </a:p>
          <a:p>
            <a:pPr>
              <a:defRPr/>
            </a:pPr>
            <a:r>
              <a:rPr lang="vi-VN" dirty="0"/>
              <a:t>Gỡ lỗi </a:t>
            </a:r>
            <a:endParaRPr lang="en-US" dirty="0"/>
          </a:p>
          <a:p>
            <a:pPr>
              <a:defRPr/>
            </a:pPr>
            <a:r>
              <a:rPr lang="vi-VN" dirty="0"/>
              <a:t>Tích hợp liên tục</a:t>
            </a:r>
          </a:p>
          <a:p>
            <a:pPr>
              <a:defRPr/>
            </a:pPr>
            <a:endParaRPr lang="en-US" dirty="0"/>
          </a:p>
        </p:txBody>
      </p:sp>
      <p:sp>
        <p:nvSpPr>
          <p:cNvPr id="36868"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AE0C22-C775-426B-A3A9-4E40297084ED}" type="datetime1">
              <a:rPr lang="en-US" altLang="en-US" smtClean="0">
                <a:solidFill>
                  <a:schemeClr val="tx2"/>
                </a:solidFill>
              </a:rPr>
              <a:pPr/>
              <a:t>8/26/2020</a:t>
            </a:fld>
            <a:endParaRPr lang="vi-VN" altLang="en-US">
              <a:solidFill>
                <a:schemeClr val="tx2"/>
              </a:solidFill>
            </a:endParaRPr>
          </a:p>
        </p:txBody>
      </p:sp>
      <p:sp>
        <p:nvSpPr>
          <p:cNvPr id="36869"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685C27-49CA-4F2F-AE78-9B6953E54AF5}" type="slidenum">
              <a:rPr lang="vi-VN" altLang="en-US" smtClean="0">
                <a:solidFill>
                  <a:srgbClr val="FFFFFF"/>
                </a:solidFill>
                <a:latin typeface="Tahoma" panose="020B0604030504040204" pitchFamily="34" charset="0"/>
              </a:rPr>
              <a:pPr/>
              <a:t>22</a:t>
            </a:fld>
            <a:endParaRPr lang="vi-VN" altLang="en-US">
              <a:solidFill>
                <a:srgbClr val="FFFFFF"/>
              </a:solidFill>
              <a:latin typeface="Tahoma" panose="020B0604030504040204" pitchFamily="34" charset="0"/>
            </a:endParaRPr>
          </a:p>
        </p:txBody>
      </p:sp>
    </p:spTree>
    <p:extLst>
      <p:ext uri="{BB962C8B-B14F-4D97-AF65-F5344CB8AC3E}">
        <p14:creationId xmlns:p14="http://schemas.microsoft.com/office/powerpoint/2010/main" val="2536982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vi-VN" altLang="en-US" dirty="0"/>
              <a:t>4. Kiểm tra Web API với Postman</a:t>
            </a:r>
            <a:endParaRPr lang="en-US" altLang="en-US" dirty="0"/>
          </a:p>
        </p:txBody>
      </p:sp>
      <p:sp>
        <p:nvSpPr>
          <p:cNvPr id="38915" name="Content Placeholder 2"/>
          <p:cNvSpPr>
            <a:spLocks noGrp="1"/>
          </p:cNvSpPr>
          <p:nvPr>
            <p:ph sz="quarter" idx="1"/>
          </p:nvPr>
        </p:nvSpPr>
        <p:spPr/>
        <p:txBody>
          <a:bodyPr>
            <a:normAutofit/>
          </a:bodyPr>
          <a:lstStyle/>
          <a:p>
            <a:r>
              <a:rPr lang="en-US" altLang="en-US"/>
              <a:t>Gọi Rest API mà không cần viết code </a:t>
            </a:r>
          </a:p>
          <a:p>
            <a:r>
              <a:rPr lang="en-US" altLang="en-US"/>
              <a:t>H</a:t>
            </a:r>
            <a:r>
              <a:rPr lang="vi-VN" altLang="en-US"/>
              <a:t>ỗ trợ tất cả các phương thức HTTP (GET, POST, PUT, PATCH, DELETE, ...)</a:t>
            </a:r>
            <a:endParaRPr lang="en-US" altLang="en-US"/>
          </a:p>
          <a:p>
            <a:r>
              <a:rPr lang="vi-VN"/>
              <a:t>Cho phép gửi HTTP Request với các method GET, POST, PUT, DELETE</a:t>
            </a:r>
            <a:r>
              <a:rPr lang="en-US"/>
              <a:t> </a:t>
            </a:r>
            <a:r>
              <a:rPr lang="vi-VN"/>
              <a:t>dưới dạng form(key-value) text, json</a:t>
            </a:r>
            <a:endParaRPr lang="en-US"/>
          </a:p>
          <a:p>
            <a:r>
              <a:rPr lang="en-US" altLang="en-US"/>
              <a:t>C</a:t>
            </a:r>
            <a:r>
              <a:rPr lang="vi-VN" altLang="en-US"/>
              <a:t>ho phép lưu lại lịch sử các lần request</a:t>
            </a:r>
            <a:endParaRPr lang="en-US" altLang="en-US"/>
          </a:p>
        </p:txBody>
      </p:sp>
      <p:sp>
        <p:nvSpPr>
          <p:cNvPr id="38916"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0E2770-8362-4CC2-ADD3-5D39C40822E4}" type="datetime1">
              <a:rPr lang="en-US" altLang="en-US" smtClean="0">
                <a:solidFill>
                  <a:schemeClr val="tx2"/>
                </a:solidFill>
              </a:rPr>
              <a:pPr/>
              <a:t>8/26/2020</a:t>
            </a:fld>
            <a:endParaRPr lang="vi-VN" altLang="en-US">
              <a:solidFill>
                <a:schemeClr val="tx2"/>
              </a:solidFill>
            </a:endParaRPr>
          </a:p>
        </p:txBody>
      </p:sp>
      <p:sp>
        <p:nvSpPr>
          <p:cNvPr id="38917"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047B0A4-493A-4CCD-9507-7DA5D5AFE096}" type="slidenum">
              <a:rPr lang="vi-VN" altLang="en-US" smtClean="0">
                <a:solidFill>
                  <a:srgbClr val="FFFFFF"/>
                </a:solidFill>
                <a:latin typeface="Tahoma" panose="020B0604030504040204" pitchFamily="34" charset="0"/>
              </a:rPr>
              <a:pPr/>
              <a:t>23</a:t>
            </a:fld>
            <a:endParaRPr lang="vi-VN" altLang="en-US">
              <a:solidFill>
                <a:srgbClr val="FFFFFF"/>
              </a:solidFill>
              <a:latin typeface="Tahoma" panose="020B0604030504040204" pitchFamily="34" charset="0"/>
            </a:endParaRPr>
          </a:p>
        </p:txBody>
      </p:sp>
    </p:spTree>
    <p:extLst>
      <p:ext uri="{BB962C8B-B14F-4D97-AF65-F5344CB8AC3E}">
        <p14:creationId xmlns:p14="http://schemas.microsoft.com/office/powerpoint/2010/main" val="543569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vi-VN" altLang="en-US" dirty="0"/>
              <a:t>4. Kiểm tra Web API với Postman</a:t>
            </a:r>
            <a:endParaRPr lang="en-US" altLang="en-US" dirty="0"/>
          </a:p>
        </p:txBody>
      </p:sp>
      <p:sp>
        <p:nvSpPr>
          <p:cNvPr id="3" name="Content Placeholder 2"/>
          <p:cNvSpPr>
            <a:spLocks noGrp="1"/>
          </p:cNvSpPr>
          <p:nvPr>
            <p:ph sz="quarter" idx="1"/>
          </p:nvPr>
        </p:nvSpPr>
        <p:spPr/>
        <p:txBody>
          <a:bodyPr>
            <a:noAutofit/>
          </a:bodyPr>
          <a:lstStyle/>
          <a:p>
            <a:pPr marL="0" indent="0">
              <a:buFont typeface="Wingdings 2" panose="05020102010507070707" pitchFamily="18" charset="2"/>
              <a:buNone/>
              <a:defRPr/>
            </a:pPr>
            <a:r>
              <a:rPr lang="en-US" b="1" dirty="0"/>
              <a:t>C</a:t>
            </a:r>
            <a:r>
              <a:rPr lang="vi-VN" b="1" dirty="0"/>
              <a:t>hức năng cơ bản</a:t>
            </a:r>
          </a:p>
          <a:p>
            <a:pPr>
              <a:defRPr/>
            </a:pPr>
            <a:r>
              <a:rPr lang="vi-VN"/>
              <a:t>Hiện </a:t>
            </a:r>
            <a:r>
              <a:rPr lang="vi-VN" dirty="0"/>
              <a:t>kết quả trả về dạng text, hình ảnh, XML, JSON</a:t>
            </a:r>
          </a:p>
          <a:p>
            <a:pPr>
              <a:defRPr/>
            </a:pPr>
            <a:r>
              <a:rPr lang="vi-VN" dirty="0"/>
              <a:t>Cho phép thay đổi header của các request</a:t>
            </a:r>
            <a:endParaRPr lang="en-US" dirty="0"/>
          </a:p>
          <a:p>
            <a:pPr>
              <a:defRPr/>
            </a:pPr>
            <a:r>
              <a:rPr lang="vi-VN" dirty="0"/>
              <a:t>Rest API mà không cần viết code</a:t>
            </a:r>
          </a:p>
          <a:p>
            <a:pPr>
              <a:defRPr/>
            </a:pPr>
            <a:r>
              <a:rPr lang="vi-VN" dirty="0"/>
              <a:t>Chia sẻ Collection, Import/Export</a:t>
            </a:r>
          </a:p>
          <a:p>
            <a:pPr>
              <a:defRPr/>
            </a:pPr>
            <a:r>
              <a:rPr lang="vi-VN" dirty="0"/>
              <a:t>Tạo API Documents chuyên nghiệp</a:t>
            </a:r>
            <a:endParaRPr lang="en-US" dirty="0"/>
          </a:p>
          <a:p>
            <a:pPr>
              <a:defRPr/>
            </a:pPr>
            <a:r>
              <a:rPr lang="vi-VN" dirty="0"/>
              <a:t>Hỗ trợ authorization</a:t>
            </a:r>
          </a:p>
          <a:p>
            <a:pPr>
              <a:defRPr/>
            </a:pPr>
            <a:endParaRPr lang="vi-VN" dirty="0"/>
          </a:p>
        </p:txBody>
      </p:sp>
      <p:sp>
        <p:nvSpPr>
          <p:cNvPr id="39940"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51305B2-7E07-453A-A6D6-9D3435121E70}" type="datetime1">
              <a:rPr lang="en-US" altLang="en-US" smtClean="0">
                <a:solidFill>
                  <a:schemeClr val="tx2"/>
                </a:solidFill>
              </a:rPr>
              <a:pPr/>
              <a:t>8/26/2020</a:t>
            </a:fld>
            <a:endParaRPr lang="vi-VN" altLang="en-US">
              <a:solidFill>
                <a:schemeClr val="tx2"/>
              </a:solidFill>
            </a:endParaRPr>
          </a:p>
        </p:txBody>
      </p:sp>
      <p:sp>
        <p:nvSpPr>
          <p:cNvPr id="39941"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C229F9-A466-4608-AB8A-2AA3F5C91EB2}" type="slidenum">
              <a:rPr lang="vi-VN" altLang="en-US" smtClean="0">
                <a:solidFill>
                  <a:srgbClr val="FFFFFF"/>
                </a:solidFill>
                <a:latin typeface="Tahoma" panose="020B0604030504040204" pitchFamily="34" charset="0"/>
              </a:rPr>
              <a:pPr/>
              <a:t>24</a:t>
            </a:fld>
            <a:endParaRPr lang="vi-VN" altLang="en-US">
              <a:solidFill>
                <a:srgbClr val="FFFFFF"/>
              </a:solidFill>
              <a:latin typeface="Tahoma" panose="020B0604030504040204" pitchFamily="34" charset="0"/>
            </a:endParaRPr>
          </a:p>
        </p:txBody>
      </p:sp>
    </p:spTree>
    <p:extLst>
      <p:ext uri="{BB962C8B-B14F-4D97-AF65-F5344CB8AC3E}">
        <p14:creationId xmlns:p14="http://schemas.microsoft.com/office/powerpoint/2010/main" val="2695126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vi-VN" altLang="en-US" dirty="0"/>
              <a:t>4. Kiểm tra Web API với Postman</a:t>
            </a:r>
            <a:endParaRPr lang="en-US" altLang="en-US" dirty="0"/>
          </a:p>
        </p:txBody>
      </p:sp>
      <p:sp>
        <p:nvSpPr>
          <p:cNvPr id="40963" name="Content Placeholder 2"/>
          <p:cNvSpPr>
            <a:spLocks noGrp="1"/>
          </p:cNvSpPr>
          <p:nvPr>
            <p:ph sz="quarter" idx="1"/>
          </p:nvPr>
        </p:nvSpPr>
        <p:spPr/>
        <p:txBody>
          <a:bodyPr>
            <a:normAutofit/>
          </a:bodyPr>
          <a:lstStyle/>
          <a:p>
            <a:pPr marL="0" indent="0">
              <a:spcBef>
                <a:spcPct val="0"/>
              </a:spcBef>
              <a:buClrTx/>
              <a:buSzTx/>
              <a:buFont typeface="Wingdings 2" panose="05020102010507070707" pitchFamily="18" charset="2"/>
              <a:buNone/>
            </a:pPr>
            <a:r>
              <a:rPr lang="en-US" altLang="en-US" b="1" err="1"/>
              <a:t>Cài</a:t>
            </a:r>
            <a:r>
              <a:rPr lang="en-US" altLang="en-US" b="1"/>
              <a:t> đặt</a:t>
            </a:r>
          </a:p>
          <a:p>
            <a:pPr marL="0" indent="0">
              <a:spcBef>
                <a:spcPct val="0"/>
              </a:spcBef>
              <a:buClrTx/>
              <a:buSzTx/>
              <a:buFont typeface="Wingdings 2" panose="05020102010507070707" pitchFamily="18" charset="2"/>
              <a:buNone/>
            </a:pPr>
            <a:endParaRPr lang="en-US" altLang="en-US" b="1" dirty="0"/>
          </a:p>
          <a:p>
            <a:pPr marL="0" indent="0">
              <a:spcBef>
                <a:spcPct val="0"/>
              </a:spcBef>
              <a:buClrTx/>
              <a:buSzTx/>
              <a:buFont typeface="Wingdings 2" panose="05020102010507070707" pitchFamily="18" charset="2"/>
              <a:buNone/>
            </a:pPr>
            <a:r>
              <a:rPr lang="en-US" altLang="en-US" b="1" dirty="0"/>
              <a:t>B1:</a:t>
            </a:r>
            <a:r>
              <a:rPr lang="vi-VN" altLang="en-US" b="1" dirty="0"/>
              <a:t> </a:t>
            </a:r>
            <a:r>
              <a:rPr lang="vi-VN" altLang="en-US" dirty="0"/>
              <a:t>Truy </a:t>
            </a:r>
            <a:r>
              <a:rPr lang="vi-VN" altLang="en-US"/>
              <a:t>cập </a:t>
            </a:r>
            <a:r>
              <a:rPr lang="en-US">
                <a:hlinkClick r:id="rId2"/>
              </a:rPr>
              <a:t>https://www.postman.com/downloads/</a:t>
            </a:r>
            <a:endParaRPr lang="en-US"/>
          </a:p>
          <a:p>
            <a:pPr marL="0" indent="0">
              <a:spcBef>
                <a:spcPct val="0"/>
              </a:spcBef>
              <a:buClrTx/>
              <a:buSzTx/>
              <a:buFont typeface="Wingdings 2" panose="05020102010507070707" pitchFamily="18" charset="2"/>
              <a:buNone/>
            </a:pPr>
            <a:r>
              <a:rPr lang="vi-VN" altLang="en-US"/>
              <a:t>chọn </a:t>
            </a:r>
            <a:r>
              <a:rPr lang="vi-VN" altLang="en-US" dirty="0"/>
              <a:t>nền tảng muốn tải về như cho Mac, Windows hoặc Linux</a:t>
            </a:r>
            <a:r>
              <a:rPr lang="vi-VN" altLang="en-US"/>
              <a:t>. </a:t>
            </a:r>
            <a:r>
              <a:rPr lang="en-US" altLang="en-US"/>
              <a:t> </a:t>
            </a:r>
            <a:r>
              <a:rPr lang="vi-VN" altLang="en-US"/>
              <a:t>Kích </a:t>
            </a:r>
            <a:r>
              <a:rPr lang="vi-VN" altLang="en-US" dirty="0"/>
              <a:t>Download</a:t>
            </a:r>
            <a:r>
              <a:rPr lang="vi-VN" altLang="en-US"/>
              <a:t>.</a:t>
            </a:r>
            <a:r>
              <a:rPr lang="vi-VN" altLang="en-US" b="1">
                <a:solidFill>
                  <a:srgbClr val="666666"/>
                </a:solidFill>
              </a:rPr>
              <a:t> </a:t>
            </a:r>
            <a:endParaRPr lang="en-US" altLang="en-US" b="1">
              <a:solidFill>
                <a:srgbClr val="666666"/>
              </a:solidFill>
            </a:endParaRPr>
          </a:p>
          <a:p>
            <a:pPr marL="0" indent="0">
              <a:spcBef>
                <a:spcPct val="0"/>
              </a:spcBef>
              <a:buClrTx/>
              <a:buSzTx/>
              <a:buFont typeface="Wingdings 2" panose="05020102010507070707" pitchFamily="18" charset="2"/>
              <a:buNone/>
            </a:pPr>
            <a:endParaRPr lang="en-US" altLang="en-US" b="1" dirty="0">
              <a:solidFill>
                <a:srgbClr val="666666"/>
              </a:solidFill>
            </a:endParaRPr>
          </a:p>
          <a:p>
            <a:pPr marL="0" indent="0">
              <a:spcBef>
                <a:spcPct val="0"/>
              </a:spcBef>
              <a:buClrTx/>
              <a:buSzTx/>
              <a:buFont typeface="Wingdings 2" panose="05020102010507070707" pitchFamily="18" charset="2"/>
              <a:buNone/>
            </a:pPr>
            <a:r>
              <a:rPr lang="en-US" altLang="en-US" b="1" dirty="0"/>
              <a:t>B2: </a:t>
            </a:r>
            <a:r>
              <a:rPr lang="vi-VN" altLang="en-US" dirty="0"/>
              <a:t>File tải về sẽ được hiển thị ở dưới cửa sổ của trình duyệt</a:t>
            </a:r>
            <a:r>
              <a:rPr lang="vi-VN" altLang="en-US"/>
              <a:t>. Khi </a:t>
            </a:r>
            <a:r>
              <a:rPr lang="vi-VN" altLang="en-US" dirty="0"/>
              <a:t>quá trình tải về hoàn tất, kích nút </a:t>
            </a:r>
            <a:r>
              <a:rPr lang="vi-VN" altLang="en-US"/>
              <a:t>Run.</a:t>
            </a:r>
            <a:r>
              <a:rPr lang="vi-VN" altLang="en-US">
                <a:solidFill>
                  <a:srgbClr val="666666"/>
                </a:solidFill>
              </a:rPr>
              <a:t>                                                                                                                                                                                                        </a:t>
            </a:r>
            <a:endParaRPr lang="vi-VN" altLang="en-US" dirty="0">
              <a:solidFill>
                <a:srgbClr val="666666"/>
              </a:solidFill>
            </a:endParaRPr>
          </a:p>
          <a:p>
            <a:pPr marL="0" indent="0">
              <a:buFont typeface="Wingdings 2" panose="05020102010507070707" pitchFamily="18" charset="2"/>
              <a:buNone/>
            </a:pPr>
            <a:endParaRPr lang="en-US" altLang="en-US" dirty="0"/>
          </a:p>
          <a:p>
            <a:pPr marL="0" indent="0">
              <a:buFont typeface="Wingdings 2" panose="05020102010507070707" pitchFamily="18" charset="2"/>
              <a:buNone/>
            </a:pPr>
            <a:endParaRPr lang="vi-VN" altLang="en-US" dirty="0"/>
          </a:p>
        </p:txBody>
      </p:sp>
      <p:sp>
        <p:nvSpPr>
          <p:cNvPr id="40964"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AE53B26-C29F-497D-9083-AF50172F1403}" type="datetime1">
              <a:rPr lang="en-US" altLang="en-US" smtClean="0">
                <a:solidFill>
                  <a:schemeClr val="tx2"/>
                </a:solidFill>
              </a:rPr>
              <a:pPr/>
              <a:t>8/26/2020</a:t>
            </a:fld>
            <a:endParaRPr lang="vi-VN" altLang="en-US">
              <a:solidFill>
                <a:schemeClr val="tx2"/>
              </a:solidFill>
            </a:endParaRPr>
          </a:p>
        </p:txBody>
      </p:sp>
      <p:sp>
        <p:nvSpPr>
          <p:cNvPr id="40965"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06A4B9-1D04-42DE-8660-CA48F7B4EF20}" type="slidenum">
              <a:rPr lang="vi-VN" altLang="en-US" smtClean="0">
                <a:solidFill>
                  <a:srgbClr val="FFFFFF"/>
                </a:solidFill>
                <a:latin typeface="Tahoma" panose="020B0604030504040204" pitchFamily="34" charset="0"/>
              </a:rPr>
              <a:pPr/>
              <a:t>25</a:t>
            </a:fld>
            <a:endParaRPr lang="vi-VN" altLang="en-US">
              <a:solidFill>
                <a:srgbClr val="FFFFFF"/>
              </a:solidFill>
              <a:latin typeface="Tahoma" panose="020B0604030504040204" pitchFamily="34" charset="0"/>
            </a:endParaRPr>
          </a:p>
        </p:txBody>
      </p:sp>
      <p:sp>
        <p:nvSpPr>
          <p:cNvPr id="40966" name="Rectangle 1"/>
          <p:cNvSpPr>
            <a:spLocks noChangeArrowheads="1"/>
          </p:cNvSpPr>
          <p:nvPr/>
        </p:nvSpPr>
        <p:spPr bwMode="auto">
          <a:xfrm>
            <a:off x="0" y="128588"/>
            <a:ext cx="0" cy="2000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vi-VN" altLang="en-US" sz="1300">
              <a:solidFill>
                <a:srgbClr val="666666"/>
              </a:solidFill>
              <a:latin typeface="Tahoma" panose="020B0604030504040204" pitchFamily="34" charset="0"/>
            </a:endParaRPr>
          </a:p>
        </p:txBody>
      </p:sp>
    </p:spTree>
    <p:extLst>
      <p:ext uri="{BB962C8B-B14F-4D97-AF65-F5344CB8AC3E}">
        <p14:creationId xmlns:p14="http://schemas.microsoft.com/office/powerpoint/2010/main" val="74329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vi-VN" altLang="en-US" dirty="0"/>
              <a:t>4. Kiểm tra Web API với Postman</a:t>
            </a:r>
            <a:endParaRPr lang="en-US" altLang="en-US" dirty="0"/>
          </a:p>
        </p:txBody>
      </p:sp>
      <p:sp>
        <p:nvSpPr>
          <p:cNvPr id="41987" name="Content Placeholder 2"/>
          <p:cNvSpPr>
            <a:spLocks noGrp="1"/>
          </p:cNvSpPr>
          <p:nvPr>
            <p:ph sz="quarter" idx="1"/>
          </p:nvPr>
        </p:nvSpPr>
        <p:spPr/>
        <p:txBody>
          <a:bodyPr/>
          <a:lstStyle/>
          <a:p>
            <a:pPr marL="0" indent="0" algn="just">
              <a:buFont typeface="Wingdings 2" panose="05020102010507070707" pitchFamily="18" charset="2"/>
              <a:buNone/>
            </a:pPr>
            <a:r>
              <a:rPr lang="en-US" altLang="en-US" sz="2800" b="1" dirty="0">
                <a:latin typeface="Times New Roman" panose="02020603050405020304" pitchFamily="18" charset="0"/>
                <a:cs typeface="Times New Roman" panose="02020603050405020304" pitchFamily="18" charset="0"/>
              </a:rPr>
              <a:t>B3: </a:t>
            </a:r>
            <a:r>
              <a:rPr lang="en-US" altLang="en-US" sz="2800" dirty="0" err="1">
                <a:latin typeface="Times New Roman" panose="02020603050405020304" pitchFamily="18" charset="0"/>
                <a:cs typeface="Times New Roman" panose="02020603050405020304" pitchFamily="18" charset="0"/>
              </a:rPr>
              <a:t>Bắt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đầu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cài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đặt</a:t>
            </a:r>
            <a:endParaRPr lang="en-US" altLang="en-US" sz="2800" dirty="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r>
              <a:rPr lang="en-US" altLang="en-US" sz="2800" dirty="0" err="1">
                <a:latin typeface="Times New Roman" panose="02020603050405020304" pitchFamily="18" charset="0"/>
                <a:cs typeface="Times New Roman" panose="02020603050405020304" pitchFamily="18" charset="0"/>
              </a:rPr>
              <a:t>Đăng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nhập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với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một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tài</a:t>
            </a:r>
            <a:r>
              <a:rPr lang="en-US" altLang="en-US" sz="2800" dirty="0">
                <a:latin typeface="Times New Roman" panose="02020603050405020304" pitchFamily="18" charset="0"/>
                <a:cs typeface="Times New Roman" panose="02020603050405020304" pitchFamily="18" charset="0"/>
              </a:rPr>
              <a:t> </a:t>
            </a:r>
            <a:r>
              <a:rPr lang="en-US" altLang="en-US" sz="2800" err="1">
                <a:latin typeface="Times New Roman" panose="02020603050405020304" pitchFamily="18" charset="0"/>
                <a:cs typeface="Times New Roman" panose="02020603050405020304" pitchFamily="18" charset="0"/>
              </a:rPr>
              <a:t>khoản</a:t>
            </a:r>
            <a:r>
              <a:rPr lang="en-US" altLang="en-US" sz="2800">
                <a:latin typeface="Times New Roman" panose="02020603050405020304" pitchFamily="18" charset="0"/>
                <a:cs typeface="Times New Roman" panose="02020603050405020304" pitchFamily="18" charset="0"/>
              </a:rPr>
              <a:t> </a:t>
            </a:r>
          </a:p>
          <a:p>
            <a:pPr marL="0" indent="0" algn="just">
              <a:buFont typeface="Wingdings 2" panose="05020102010507070707" pitchFamily="18" charset="2"/>
              <a:buNone/>
            </a:pPr>
            <a:r>
              <a:rPr lang="en-US" altLang="en-US" sz="2800" b="1">
                <a:latin typeface="Times New Roman" panose="02020603050405020304" pitchFamily="18" charset="0"/>
                <a:cs typeface="Times New Roman" panose="02020603050405020304" pitchFamily="18" charset="0"/>
              </a:rPr>
              <a:t>B4</a:t>
            </a:r>
            <a:r>
              <a:rPr lang="en-US" altLang="en-US" sz="2800" b="1"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Tùy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chọn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chọn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công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cụ</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cho</a:t>
            </a:r>
            <a:r>
              <a:rPr lang="en-US" altLang="en-US" sz="2800" dirty="0">
                <a:latin typeface="Times New Roman" panose="02020603050405020304" pitchFamily="18" charset="0"/>
                <a:cs typeface="Times New Roman" panose="02020603050405020304" pitchFamily="18" charset="0"/>
              </a:rPr>
              <a:t> workspace (</a:t>
            </a:r>
            <a:r>
              <a:rPr lang="en-US" altLang="en-US" sz="2800" dirty="0" err="1">
                <a:latin typeface="Times New Roman" panose="02020603050405020304" pitchFamily="18" charset="0"/>
                <a:cs typeface="Times New Roman" panose="02020603050405020304" pitchFamily="18" charset="0"/>
              </a:rPr>
              <a:t>màn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hình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làm</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việc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và</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kích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nút</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Save My Preferences</a:t>
            </a:r>
            <a:endParaRPr lang="vi-VN" altLang="en-US" sz="2800" dirty="0">
              <a:cs typeface="Times New Roman" panose="02020603050405020304" pitchFamily="18" charset="0"/>
            </a:endParaRPr>
          </a:p>
        </p:txBody>
      </p:sp>
      <p:sp>
        <p:nvSpPr>
          <p:cNvPr id="41988"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942667-0FEC-46BB-B0D6-3E4D02ADDC10}" type="datetime1">
              <a:rPr lang="en-US" altLang="en-US" smtClean="0">
                <a:solidFill>
                  <a:schemeClr val="tx2"/>
                </a:solidFill>
              </a:rPr>
              <a:pPr/>
              <a:t>8/26/2020</a:t>
            </a:fld>
            <a:endParaRPr lang="vi-VN" altLang="en-US">
              <a:solidFill>
                <a:schemeClr val="tx2"/>
              </a:solidFill>
            </a:endParaRPr>
          </a:p>
        </p:txBody>
      </p:sp>
      <p:sp>
        <p:nvSpPr>
          <p:cNvPr id="41989"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646209B-CEED-4C14-8F67-536FEEF2EE10}" type="slidenum">
              <a:rPr lang="vi-VN" altLang="en-US" smtClean="0">
                <a:solidFill>
                  <a:srgbClr val="FFFFFF"/>
                </a:solidFill>
                <a:latin typeface="Tahoma" panose="020B0604030504040204" pitchFamily="34" charset="0"/>
              </a:rPr>
              <a:pPr/>
              <a:t>26</a:t>
            </a:fld>
            <a:endParaRPr lang="vi-VN" altLang="en-US">
              <a:solidFill>
                <a:srgbClr val="FFFFFF"/>
              </a:solidFill>
              <a:latin typeface="Tahoma" panose="020B0604030504040204" pitchFamily="34" charset="0"/>
            </a:endParaRPr>
          </a:p>
        </p:txBody>
      </p:sp>
    </p:spTree>
    <p:extLst>
      <p:ext uri="{BB962C8B-B14F-4D97-AF65-F5344CB8AC3E}">
        <p14:creationId xmlns:p14="http://schemas.microsoft.com/office/powerpoint/2010/main" val="4103710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vi-VN" altLang="en-US" dirty="0"/>
              <a:t>4. Kiểm tra Web API với Postman</a:t>
            </a:r>
            <a:endParaRPr lang="en-US" altLang="en-US" dirty="0"/>
          </a:p>
        </p:txBody>
      </p:sp>
      <p:pic>
        <p:nvPicPr>
          <p:cNvPr id="43011" name="Picture 2" descr="Sử dụng Postman"/>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914400" y="2376488"/>
            <a:ext cx="7772400" cy="4016375"/>
          </a:xfrm>
          <a:noFill/>
        </p:spPr>
      </p:pic>
      <p:sp>
        <p:nvSpPr>
          <p:cNvPr id="43012"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F53710-65F8-40C5-A0C1-A508A0640BD2}" type="datetime1">
              <a:rPr lang="en-US" altLang="en-US" smtClean="0">
                <a:solidFill>
                  <a:schemeClr val="tx2"/>
                </a:solidFill>
              </a:rPr>
              <a:pPr/>
              <a:t>8/26/2020</a:t>
            </a:fld>
            <a:endParaRPr lang="vi-VN" altLang="en-US">
              <a:solidFill>
                <a:schemeClr val="tx2"/>
              </a:solidFill>
            </a:endParaRPr>
          </a:p>
        </p:txBody>
      </p:sp>
      <p:sp>
        <p:nvSpPr>
          <p:cNvPr id="43013"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DA0262-8646-46A7-9501-C40B25CAFE26}" type="slidenum">
              <a:rPr lang="vi-VN" altLang="en-US" smtClean="0">
                <a:solidFill>
                  <a:srgbClr val="FFFFFF"/>
                </a:solidFill>
                <a:latin typeface="Tahoma" panose="020B0604030504040204" pitchFamily="34" charset="0"/>
              </a:rPr>
              <a:pPr/>
              <a:t>27</a:t>
            </a:fld>
            <a:endParaRPr lang="vi-VN" altLang="en-US">
              <a:solidFill>
                <a:srgbClr val="FFFFFF"/>
              </a:solidFill>
              <a:latin typeface="Tahoma" panose="020B0604030504040204" pitchFamily="34" charset="0"/>
            </a:endParaRPr>
          </a:p>
        </p:txBody>
      </p:sp>
      <p:sp>
        <p:nvSpPr>
          <p:cNvPr id="43014" name="Content Placeholder 2"/>
          <p:cNvSpPr txBox="1">
            <a:spLocks/>
          </p:cNvSpPr>
          <p:nvPr/>
        </p:nvSpPr>
        <p:spPr bwMode="auto">
          <a:xfrm>
            <a:off x="1290638" y="16383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Times New Roman" panose="02020603050405020304" pitchFamily="18"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Times New Roman" panose="02020603050405020304" pitchFamily="18" charset="0"/>
              </a:defRPr>
            </a:lvl2pPr>
            <a:lvl3pPr marL="822325" indent="-228600">
              <a:spcBef>
                <a:spcPts val="375"/>
              </a:spcBef>
              <a:buClr>
                <a:srgbClr val="E6B1AB"/>
              </a:buClr>
              <a:buSzPct val="85000"/>
              <a:buFont typeface="Wingdings 2" panose="05020102010507070707" pitchFamily="18" charset="2"/>
              <a:buChar char=""/>
              <a:defRPr sz="2000">
                <a:solidFill>
                  <a:schemeClr val="tx1"/>
                </a:solidFill>
                <a:latin typeface="Times New Roman" panose="02020603050405020304" pitchFamily="18" charset="0"/>
              </a:defRPr>
            </a:lvl3pPr>
            <a:lvl4pPr marL="1096963" indent="-228600">
              <a:spcBef>
                <a:spcPts val="375"/>
              </a:spcBef>
              <a:buClr>
                <a:srgbClr val="A28E6A"/>
              </a:buClr>
              <a:buSzPct val="80000"/>
              <a:buFont typeface="Wingdings 2" panose="05020102010507070707" pitchFamily="18" charset="2"/>
              <a:buChar char=""/>
              <a:defRPr sz="2000">
                <a:solidFill>
                  <a:schemeClr val="tx1"/>
                </a:solidFill>
                <a:latin typeface="Times New Roman" panose="02020603050405020304" pitchFamily="18" charset="0"/>
              </a:defRPr>
            </a:lvl4pPr>
            <a:lvl5pPr marL="1371600" indent="-228600">
              <a:spcBef>
                <a:spcPts val="375"/>
              </a:spcBef>
              <a:buClr>
                <a:srgbClr val="A28E6A"/>
              </a:buClr>
              <a:buChar char="o"/>
              <a:defRPr sz="2000">
                <a:solidFill>
                  <a:schemeClr val="tx1"/>
                </a:solidFill>
                <a:latin typeface="Times New Roman" panose="02020603050405020304" pitchFamily="18" charset="0"/>
              </a:defRPr>
            </a:lvl5pPr>
            <a:lvl6pPr marL="1828800" indent="-228600" eaLnBrk="0" fontAlgn="base" hangingPunct="0">
              <a:spcBef>
                <a:spcPts val="375"/>
              </a:spcBef>
              <a:spcAft>
                <a:spcPct val="0"/>
              </a:spcAft>
              <a:buClr>
                <a:srgbClr val="A28E6A"/>
              </a:buClr>
              <a:buChar char="o"/>
              <a:defRPr sz="2000">
                <a:solidFill>
                  <a:schemeClr val="tx1"/>
                </a:solidFill>
                <a:latin typeface="Times New Roman" panose="02020603050405020304" pitchFamily="18" charset="0"/>
              </a:defRPr>
            </a:lvl6pPr>
            <a:lvl7pPr marL="2286000" indent="-228600" eaLnBrk="0" fontAlgn="base" hangingPunct="0">
              <a:spcBef>
                <a:spcPts val="375"/>
              </a:spcBef>
              <a:spcAft>
                <a:spcPct val="0"/>
              </a:spcAft>
              <a:buClr>
                <a:srgbClr val="A28E6A"/>
              </a:buClr>
              <a:buChar char="o"/>
              <a:defRPr sz="2000">
                <a:solidFill>
                  <a:schemeClr val="tx1"/>
                </a:solidFill>
                <a:latin typeface="Times New Roman" panose="02020603050405020304" pitchFamily="18" charset="0"/>
              </a:defRPr>
            </a:lvl7pPr>
            <a:lvl8pPr marL="2743200" indent="-228600" eaLnBrk="0" fontAlgn="base" hangingPunct="0">
              <a:spcBef>
                <a:spcPts val="375"/>
              </a:spcBef>
              <a:spcAft>
                <a:spcPct val="0"/>
              </a:spcAft>
              <a:buClr>
                <a:srgbClr val="A28E6A"/>
              </a:buClr>
              <a:buChar char="o"/>
              <a:defRPr sz="2000">
                <a:solidFill>
                  <a:schemeClr val="tx1"/>
                </a:solidFill>
                <a:latin typeface="Times New Roman" panose="02020603050405020304" pitchFamily="18" charset="0"/>
              </a:defRPr>
            </a:lvl8pPr>
            <a:lvl9pPr marL="3200400" indent="-228600" eaLnBrk="0" fontAlgn="base" hangingPunct="0">
              <a:spcBef>
                <a:spcPts val="375"/>
              </a:spcBef>
              <a:spcAft>
                <a:spcPct val="0"/>
              </a:spcAft>
              <a:buClr>
                <a:srgbClr val="A28E6A"/>
              </a:buClr>
              <a:buChar char="o"/>
              <a:defRPr sz="2000">
                <a:solidFill>
                  <a:schemeClr val="tx1"/>
                </a:solidFill>
                <a:latin typeface="Times New Roman" panose="02020603050405020304" pitchFamily="18" charset="0"/>
              </a:defRPr>
            </a:lvl9pPr>
          </a:lstStyle>
          <a:p>
            <a:pPr algn="just">
              <a:buFont typeface="Wingdings 2" panose="05020102010507070707" pitchFamily="18" charset="2"/>
              <a:buNone/>
            </a:pPr>
            <a:r>
              <a:rPr lang="en-US" altLang="en-US" sz="2800">
                <a:cs typeface="Times New Roman" panose="02020603050405020304" pitchFamily="18" charset="0"/>
              </a:rPr>
              <a:t>Sử dụng</a:t>
            </a:r>
          </a:p>
        </p:txBody>
      </p:sp>
    </p:spTree>
    <p:extLst>
      <p:ext uri="{BB962C8B-B14F-4D97-AF65-F5344CB8AC3E}">
        <p14:creationId xmlns:p14="http://schemas.microsoft.com/office/powerpoint/2010/main" val="2118218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vi-VN" altLang="en-US" dirty="0"/>
              <a:t>4. Kiểm tra Web API với Postman</a:t>
            </a:r>
            <a:endParaRPr lang="en-US" altLang="en-US" dirty="0"/>
          </a:p>
        </p:txBody>
      </p:sp>
      <p:sp>
        <p:nvSpPr>
          <p:cNvPr id="45059" name="Content Placeholder 2"/>
          <p:cNvSpPr>
            <a:spLocks noGrp="1"/>
          </p:cNvSpPr>
          <p:nvPr>
            <p:ph sz="quarter" idx="1"/>
          </p:nvPr>
        </p:nvSpPr>
        <p:spPr/>
        <p:txBody>
          <a:bodyPr/>
          <a:lstStyle/>
          <a:p>
            <a:pPr marL="0" indent="0">
              <a:buFont typeface="Wingdings 2" panose="05020102010507070707" pitchFamily="18" charset="2"/>
              <a:buNone/>
            </a:pPr>
            <a:r>
              <a:rPr lang="en-US" altLang="en-US"/>
              <a:t>Làm việc với Request GET</a:t>
            </a:r>
          </a:p>
          <a:p>
            <a:pPr marL="0" indent="0">
              <a:buFont typeface="Wingdings 2" panose="05020102010507070707" pitchFamily="18" charset="2"/>
              <a:buNone/>
            </a:pPr>
            <a:endParaRPr lang="vi-VN" altLang="en-US"/>
          </a:p>
        </p:txBody>
      </p:sp>
      <p:sp>
        <p:nvSpPr>
          <p:cNvPr id="45060"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3F7179F-572A-4907-BD03-612D005E0200}" type="datetime1">
              <a:rPr lang="en-US" altLang="en-US" smtClean="0">
                <a:solidFill>
                  <a:schemeClr val="tx2"/>
                </a:solidFill>
              </a:rPr>
              <a:pPr/>
              <a:t>8/26/2020</a:t>
            </a:fld>
            <a:endParaRPr lang="vi-VN" altLang="en-US">
              <a:solidFill>
                <a:schemeClr val="tx2"/>
              </a:solidFill>
            </a:endParaRPr>
          </a:p>
        </p:txBody>
      </p:sp>
      <p:sp>
        <p:nvSpPr>
          <p:cNvPr id="45061"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83B765C-CAF1-4ED9-82F3-111FFC43DE69}" type="slidenum">
              <a:rPr lang="vi-VN" altLang="en-US" smtClean="0">
                <a:solidFill>
                  <a:srgbClr val="FFFFFF"/>
                </a:solidFill>
                <a:latin typeface="Tahoma" panose="020B0604030504040204" pitchFamily="34" charset="0"/>
              </a:rPr>
              <a:pPr/>
              <a:t>28</a:t>
            </a:fld>
            <a:endParaRPr lang="vi-VN" altLang="en-US">
              <a:solidFill>
                <a:srgbClr val="FFFFFF"/>
              </a:solidFill>
              <a:latin typeface="Tahoma" panose="020B0604030504040204" pitchFamily="34" charset="0"/>
            </a:endParaRPr>
          </a:p>
        </p:txBody>
      </p:sp>
      <p:pic>
        <p:nvPicPr>
          <p:cNvPr id="45062" name="Picture 2" descr="Sử dụng Post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905000"/>
            <a:ext cx="7616825" cy="464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7475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vi-VN" altLang="en-US" dirty="0"/>
              <a:t>4. Kiểm tra Web API với Postman</a:t>
            </a:r>
            <a:endParaRPr lang="en-US" altLang="en-US" dirty="0"/>
          </a:p>
        </p:txBody>
      </p:sp>
      <p:sp>
        <p:nvSpPr>
          <p:cNvPr id="46083" name="Content Placeholder 2"/>
          <p:cNvSpPr>
            <a:spLocks noGrp="1"/>
          </p:cNvSpPr>
          <p:nvPr>
            <p:ph sz="quarter" idx="1"/>
          </p:nvPr>
        </p:nvSpPr>
        <p:spPr/>
        <p:txBody>
          <a:bodyPr/>
          <a:lstStyle/>
          <a:p>
            <a:pPr marL="0" indent="0">
              <a:buFont typeface="Wingdings 2" panose="05020102010507070707" pitchFamily="18" charset="2"/>
              <a:buNone/>
            </a:pPr>
            <a:r>
              <a:rPr lang="fr-FR" altLang="en-US"/>
              <a:t>Làm việc với Request POST</a:t>
            </a:r>
          </a:p>
          <a:p>
            <a:pPr marL="0" indent="0">
              <a:buFont typeface="Wingdings 2" panose="05020102010507070707" pitchFamily="18" charset="2"/>
              <a:buNone/>
            </a:pPr>
            <a:endParaRPr lang="vi-VN" altLang="en-US"/>
          </a:p>
        </p:txBody>
      </p:sp>
      <p:sp>
        <p:nvSpPr>
          <p:cNvPr id="46084"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2828ABE-14E8-4F54-BAEC-811A9EA1EAF5}" type="datetime1">
              <a:rPr lang="en-US" altLang="en-US" smtClean="0">
                <a:solidFill>
                  <a:schemeClr val="tx2"/>
                </a:solidFill>
              </a:rPr>
              <a:pPr/>
              <a:t>8/26/2020</a:t>
            </a:fld>
            <a:endParaRPr lang="vi-VN" altLang="en-US">
              <a:solidFill>
                <a:schemeClr val="tx2"/>
              </a:solidFill>
            </a:endParaRPr>
          </a:p>
        </p:txBody>
      </p:sp>
      <p:sp>
        <p:nvSpPr>
          <p:cNvPr id="46085"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862AE48-23FD-4342-854D-67DEED1E03D4}" type="slidenum">
              <a:rPr lang="vi-VN" altLang="en-US" smtClean="0">
                <a:solidFill>
                  <a:srgbClr val="FFFFFF"/>
                </a:solidFill>
                <a:latin typeface="Tahoma" panose="020B0604030504040204" pitchFamily="34" charset="0"/>
              </a:rPr>
              <a:pPr/>
              <a:t>29</a:t>
            </a:fld>
            <a:endParaRPr lang="vi-VN" altLang="en-US">
              <a:solidFill>
                <a:srgbClr val="FFFFFF"/>
              </a:solidFill>
              <a:latin typeface="Tahoma" panose="020B0604030504040204" pitchFamily="34" charset="0"/>
            </a:endParaRPr>
          </a:p>
        </p:txBody>
      </p:sp>
      <p:pic>
        <p:nvPicPr>
          <p:cNvPr id="46086" name="Picture 2" descr="Sử dụng Post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37909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4" descr="Sử dụng Postm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638550"/>
            <a:ext cx="60198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0308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3</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t-BR" altLang="en-US" sz="2000" b="1" dirty="0">
                  <a:solidFill>
                    <a:schemeClr val="bg1">
                      <a:lumMod val="75000"/>
                    </a:schemeClr>
                  </a:solidFill>
                  <a:latin typeface="Arial" panose="020B0604020202020204" pitchFamily="34" charset="0"/>
                  <a:cs typeface="Arial" panose="020B0604020202020204" pitchFamily="34" charset="0"/>
                </a:rPr>
                <a:t>Lý do </a:t>
              </a:r>
              <a:r>
                <a:rPr lang="pt-BR" altLang="en-US" sz="2000" b="1">
                  <a:solidFill>
                    <a:schemeClr val="bg1">
                      <a:lumMod val="75000"/>
                    </a:schemeClr>
                  </a:solidFill>
                  <a:latin typeface="Arial" panose="020B0604020202020204" pitchFamily="34" charset="0"/>
                  <a:cs typeface="Arial" panose="020B0604020202020204" pitchFamily="34" charset="0"/>
                </a:rPr>
                <a:t>cần kiểm tra Web </a:t>
              </a:r>
              <a:r>
                <a:rPr lang="pt-BR" altLang="en-US" sz="2000" b="1" dirty="0">
                  <a:solidFill>
                    <a:schemeClr val="bg1">
                      <a:lumMod val="75000"/>
                    </a:schemeClr>
                  </a:solidFill>
                  <a:latin typeface="Arial" panose="020B0604020202020204" pitchFamily="34" charset="0"/>
                  <a:cs typeface="Arial" panose="020B0604020202020204" pitchFamily="34" charset="0"/>
                </a:rPr>
                <a:t>API</a:t>
              </a:r>
              <a:endParaRPr lang="en-US" sz="2000" b="1" dirty="0">
                <a:solidFill>
                  <a:schemeClr val="bg1">
                    <a:lumMod val="75000"/>
                  </a:schemeClr>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Mục tiêu bài học</a:t>
              </a: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Swagger</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Postman</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Fiddler</a:t>
              </a:r>
              <a:endParaRPr lang="en-US" sz="2000" b="1" dirty="0">
                <a:solidFill>
                  <a:schemeClr val="bg1">
                    <a:lumMod val="75000"/>
                  </a:schemeClr>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latin typeface="Tahoma" pitchFamily="34" charset="0"/>
                  <a:cs typeface="Tahoma" pitchFamily="34" charset="0"/>
                </a:rPr>
                <a:t>Trắc</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nghiệm</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kiến</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thức</a:t>
              </a:r>
              <a:endParaRPr lang="en-US" sz="2000" b="1" dirty="0">
                <a:solidFill>
                  <a:schemeClr val="bg1">
                    <a:lumMod val="75000"/>
                  </a:schemeClr>
                </a:solidFill>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spTree>
    <p:extLst>
      <p:ext uri="{BB962C8B-B14F-4D97-AF65-F5344CB8AC3E}">
        <p14:creationId xmlns:p14="http://schemas.microsoft.com/office/powerpoint/2010/main" val="982557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vi-VN" altLang="en-US" dirty="0"/>
              <a:t>4. Kiểm tra Web API với Postman</a:t>
            </a:r>
            <a:endParaRPr lang="en-US" altLang="en-US" dirty="0"/>
          </a:p>
        </p:txBody>
      </p:sp>
      <p:sp>
        <p:nvSpPr>
          <p:cNvPr id="47107" name="Content Placeholder 2"/>
          <p:cNvSpPr>
            <a:spLocks noGrp="1"/>
          </p:cNvSpPr>
          <p:nvPr>
            <p:ph sz="quarter" idx="1"/>
          </p:nvPr>
        </p:nvSpPr>
        <p:spPr/>
        <p:txBody>
          <a:bodyPr/>
          <a:lstStyle/>
          <a:p>
            <a:pPr marL="0" indent="0">
              <a:buFont typeface="Wingdings 2" panose="05020102010507070707" pitchFamily="18" charset="2"/>
              <a:buNone/>
            </a:pPr>
            <a:r>
              <a:rPr lang="fr-FR" altLang="en-US"/>
              <a:t>Làm việc với Request POST</a:t>
            </a:r>
          </a:p>
          <a:p>
            <a:pPr marL="0" indent="0">
              <a:buFont typeface="Wingdings 2" panose="05020102010507070707" pitchFamily="18" charset="2"/>
              <a:buNone/>
            </a:pPr>
            <a:endParaRPr lang="vi-VN" altLang="en-US"/>
          </a:p>
        </p:txBody>
      </p:sp>
      <p:sp>
        <p:nvSpPr>
          <p:cNvPr id="47108"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2107FA3-D2A2-45F4-A523-8331E543EB4A}" type="datetime1">
              <a:rPr lang="en-US" altLang="en-US" smtClean="0">
                <a:solidFill>
                  <a:schemeClr val="tx2"/>
                </a:solidFill>
              </a:rPr>
              <a:pPr/>
              <a:t>8/26/2020</a:t>
            </a:fld>
            <a:endParaRPr lang="vi-VN" altLang="en-US">
              <a:solidFill>
                <a:schemeClr val="tx2"/>
              </a:solidFill>
            </a:endParaRPr>
          </a:p>
        </p:txBody>
      </p:sp>
      <p:sp>
        <p:nvSpPr>
          <p:cNvPr id="47109"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E62213-2588-4AB4-9CF5-F86B7B7F6C8E}" type="slidenum">
              <a:rPr lang="vi-VN" altLang="en-US" smtClean="0">
                <a:solidFill>
                  <a:srgbClr val="FFFFFF"/>
                </a:solidFill>
                <a:latin typeface="Tahoma" panose="020B0604030504040204" pitchFamily="34" charset="0"/>
              </a:rPr>
              <a:pPr/>
              <a:t>30</a:t>
            </a:fld>
            <a:endParaRPr lang="vi-VN" altLang="en-US">
              <a:solidFill>
                <a:srgbClr val="FFFFFF"/>
              </a:solidFill>
              <a:latin typeface="Tahoma" panose="020B0604030504040204" pitchFamily="34" charset="0"/>
            </a:endParaRPr>
          </a:p>
        </p:txBody>
      </p:sp>
      <p:pic>
        <p:nvPicPr>
          <p:cNvPr id="47110" name="Picture 2" descr="Sử dụng Post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2057400"/>
            <a:ext cx="527685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5975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vi-VN" altLang="en-US" dirty="0"/>
              <a:t>4. Kiểm tra Web API với Postman</a:t>
            </a:r>
            <a:endParaRPr lang="en-US" altLang="en-US" dirty="0"/>
          </a:p>
        </p:txBody>
      </p:sp>
      <p:sp>
        <p:nvSpPr>
          <p:cNvPr id="48131" name="Content Placeholder 2"/>
          <p:cNvSpPr>
            <a:spLocks noGrp="1"/>
          </p:cNvSpPr>
          <p:nvPr>
            <p:ph sz="quarter" idx="1"/>
          </p:nvPr>
        </p:nvSpPr>
        <p:spPr/>
        <p:txBody>
          <a:bodyPr/>
          <a:lstStyle/>
          <a:p>
            <a:pPr marL="0" indent="0">
              <a:buFont typeface="Wingdings 2" panose="05020102010507070707" pitchFamily="18" charset="2"/>
              <a:buNone/>
            </a:pPr>
            <a:r>
              <a:rPr lang="fr-FR" altLang="en-US"/>
              <a:t>Làm việc với Request POST</a:t>
            </a:r>
          </a:p>
          <a:p>
            <a:pPr marL="0" indent="0">
              <a:buFont typeface="Wingdings 2" panose="05020102010507070707" pitchFamily="18" charset="2"/>
              <a:buNone/>
            </a:pPr>
            <a:endParaRPr lang="vi-VN" altLang="en-US"/>
          </a:p>
        </p:txBody>
      </p:sp>
      <p:sp>
        <p:nvSpPr>
          <p:cNvPr id="48132"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66177E7-4453-47D8-85EA-B6A0F7BE0563}" type="datetime1">
              <a:rPr lang="en-US" altLang="en-US" smtClean="0">
                <a:solidFill>
                  <a:schemeClr val="tx2"/>
                </a:solidFill>
              </a:rPr>
              <a:pPr/>
              <a:t>8/26/2020</a:t>
            </a:fld>
            <a:endParaRPr lang="vi-VN" altLang="en-US">
              <a:solidFill>
                <a:schemeClr val="tx2"/>
              </a:solidFill>
            </a:endParaRPr>
          </a:p>
        </p:txBody>
      </p:sp>
      <p:sp>
        <p:nvSpPr>
          <p:cNvPr id="48133"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6EF947B-E9FD-4518-8E8D-4CCED56C0D9E}" type="slidenum">
              <a:rPr lang="vi-VN" altLang="en-US" smtClean="0">
                <a:solidFill>
                  <a:srgbClr val="FFFFFF"/>
                </a:solidFill>
                <a:latin typeface="Tahoma" panose="020B0604030504040204" pitchFamily="34" charset="0"/>
              </a:rPr>
              <a:pPr/>
              <a:t>31</a:t>
            </a:fld>
            <a:endParaRPr lang="vi-VN" altLang="en-US">
              <a:solidFill>
                <a:srgbClr val="FFFFFF"/>
              </a:solidFill>
              <a:latin typeface="Tahoma" panose="020B0604030504040204" pitchFamily="34" charset="0"/>
            </a:endParaRPr>
          </a:p>
        </p:txBody>
      </p:sp>
      <p:pic>
        <p:nvPicPr>
          <p:cNvPr id="48134" name="Picture 2" descr="Sử dụng Post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95450"/>
            <a:ext cx="523352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6429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32</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50"/>
            <a:ext cx="7543800" cy="488069"/>
            <a:chOff x="762000" y="1905000"/>
            <a:chExt cx="7543800" cy="4872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430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t-BR" altLang="en-US" sz="2200" b="1" dirty="0">
                  <a:solidFill>
                    <a:schemeClr val="bg1">
                      <a:lumMod val="75000"/>
                    </a:schemeClr>
                  </a:solidFill>
                  <a:latin typeface="Arial" panose="020B0604020202020204" pitchFamily="34" charset="0"/>
                  <a:cs typeface="Arial" panose="020B0604020202020204" pitchFamily="34" charset="0"/>
                </a:rPr>
                <a:t>Lý do </a:t>
              </a:r>
              <a:r>
                <a:rPr lang="pt-BR" altLang="en-US" sz="2200" b="1">
                  <a:solidFill>
                    <a:schemeClr val="bg1">
                      <a:lumMod val="75000"/>
                    </a:schemeClr>
                  </a:solidFill>
                  <a:latin typeface="Arial" panose="020B0604020202020204" pitchFamily="34" charset="0"/>
                  <a:cs typeface="Arial" panose="020B0604020202020204" pitchFamily="34" charset="0"/>
                </a:rPr>
                <a:t>cần kiểm tra Web </a:t>
              </a:r>
              <a:r>
                <a:rPr lang="pt-BR" altLang="en-US" sz="2200" b="1" dirty="0">
                  <a:solidFill>
                    <a:schemeClr val="bg1">
                      <a:lumMod val="75000"/>
                    </a:schemeClr>
                  </a:solidFill>
                  <a:latin typeface="Arial" panose="020B0604020202020204" pitchFamily="34" charset="0"/>
                  <a:cs typeface="Arial" panose="020B0604020202020204" pitchFamily="34" charset="0"/>
                </a:rPr>
                <a:t>API</a:t>
              </a:r>
              <a:endParaRPr lang="en-US" sz="2200" b="1" dirty="0">
                <a:solidFill>
                  <a:schemeClr val="bg1">
                    <a:lumMod val="75000"/>
                  </a:schemeClr>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Mục tiêu bài học</a:t>
              </a: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Swagger</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Postman</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t>Kiểm</a:t>
              </a:r>
              <a:r>
                <a:rPr lang="en-US" sz="2000" b="1" dirty="0"/>
                <a:t> </a:t>
              </a:r>
              <a:r>
                <a:rPr lang="en-US" sz="2000" b="1" dirty="0" err="1"/>
                <a:t>tra</a:t>
              </a:r>
              <a:r>
                <a:rPr lang="en-US" sz="2000" b="1" dirty="0"/>
                <a:t> Web API </a:t>
              </a:r>
              <a:r>
                <a:rPr lang="en-US" sz="2000" b="1" dirty="0" err="1"/>
                <a:t>với</a:t>
              </a:r>
              <a:r>
                <a:rPr lang="en-US" sz="2000" b="1" dirty="0"/>
                <a:t> Fiddler</a:t>
              </a:r>
              <a:endParaRPr lang="en-US" sz="2000" b="1" dirty="0">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latin typeface="Tahoma" pitchFamily="34" charset="0"/>
                  <a:cs typeface="Tahoma" pitchFamily="34" charset="0"/>
                </a:rPr>
                <a:t>Trắc</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nghiệm</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kiến</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thức</a:t>
              </a:r>
              <a:endParaRPr lang="en-US" sz="2000" b="1" dirty="0">
                <a:solidFill>
                  <a:schemeClr val="bg1">
                    <a:lumMod val="75000"/>
                  </a:schemeClr>
                </a:solidFill>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spTree>
    <p:extLst>
      <p:ext uri="{BB962C8B-B14F-4D97-AF65-F5344CB8AC3E}">
        <p14:creationId xmlns:p14="http://schemas.microsoft.com/office/powerpoint/2010/main" val="1806640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pt-BR" altLang="en-US" b="1" dirty="0">
                <a:latin typeface="Times New Roman" panose="02020603050405020304" pitchFamily="18" charset="0"/>
                <a:cs typeface="Times New Roman" panose="02020603050405020304" pitchFamily="18" charset="0"/>
              </a:rPr>
              <a:t>5. Kiểm tra Web API với Fiddler</a:t>
            </a:r>
            <a:endParaRPr lang="en-US" altLang="en-US" dirty="0"/>
          </a:p>
        </p:txBody>
      </p:sp>
      <p:sp>
        <p:nvSpPr>
          <p:cNvPr id="27651" name="Content Placeholder 2"/>
          <p:cNvSpPr>
            <a:spLocks noGrp="1"/>
          </p:cNvSpPr>
          <p:nvPr>
            <p:ph sz="quarter" idx="1"/>
          </p:nvPr>
        </p:nvSpPr>
        <p:spPr/>
        <p:txBody>
          <a:bodyPr/>
          <a:lstStyle/>
          <a:p>
            <a:r>
              <a:rPr lang="en-US" altLang="en-US" dirty="0"/>
              <a:t>H</a:t>
            </a:r>
            <a:r>
              <a:rPr lang="en-US" altLang="en-US"/>
              <a:t>ỗ </a:t>
            </a:r>
            <a:r>
              <a:rPr lang="en-US" altLang="en-US" dirty="0" err="1"/>
              <a:t>trợ</a:t>
            </a:r>
            <a:r>
              <a:rPr lang="en-US" altLang="en-US" dirty="0"/>
              <a:t> </a:t>
            </a:r>
            <a:r>
              <a:rPr lang="en-US" altLang="en-US" dirty="0" err="1"/>
              <a:t>rất</a:t>
            </a:r>
            <a:r>
              <a:rPr lang="en-US" altLang="en-US" dirty="0"/>
              <a:t> </a:t>
            </a:r>
            <a:r>
              <a:rPr lang="en-US" altLang="en-US" dirty="0" err="1"/>
              <a:t>nhiều</a:t>
            </a:r>
            <a:r>
              <a:rPr lang="en-US" altLang="en-US" dirty="0"/>
              <a:t> </a:t>
            </a:r>
            <a:r>
              <a:rPr lang="en-US" altLang="en-US" dirty="0" err="1"/>
              <a:t>loại</a:t>
            </a:r>
            <a:r>
              <a:rPr lang="en-US" altLang="en-US" dirty="0"/>
              <a:t> browser </a:t>
            </a:r>
            <a:r>
              <a:rPr lang="en-US" altLang="en-US" dirty="0" err="1"/>
              <a:t>khác</a:t>
            </a:r>
            <a:r>
              <a:rPr lang="en-US" altLang="en-US" dirty="0"/>
              <a:t> </a:t>
            </a:r>
            <a:r>
              <a:rPr lang="en-US" altLang="en-US" dirty="0" err="1"/>
              <a:t>nhau</a:t>
            </a:r>
            <a:r>
              <a:rPr lang="en-US" altLang="en-US" dirty="0"/>
              <a:t> </a:t>
            </a:r>
            <a:r>
              <a:rPr lang="en-US" altLang="en-US" dirty="0" err="1"/>
              <a:t>từ</a:t>
            </a:r>
            <a:r>
              <a:rPr lang="en-US" altLang="en-US" dirty="0"/>
              <a:t> Internet Explorer, Google Chrome </a:t>
            </a:r>
            <a:r>
              <a:rPr lang="en-US" altLang="en-US" dirty="0" err="1"/>
              <a:t>cho</a:t>
            </a:r>
            <a:r>
              <a:rPr lang="en-US" altLang="en-US" dirty="0"/>
              <a:t> </a:t>
            </a:r>
            <a:r>
              <a:rPr lang="en-US" altLang="en-US" dirty="0" err="1"/>
              <a:t>đến</a:t>
            </a:r>
            <a:r>
              <a:rPr lang="en-US" altLang="en-US" dirty="0"/>
              <a:t> Safari, Firefox, Opera…</a:t>
            </a:r>
          </a:p>
          <a:p>
            <a:r>
              <a:rPr lang="vi-VN" altLang="en-US"/>
              <a:t> </a:t>
            </a:r>
            <a:r>
              <a:rPr lang="vi-VN" altLang="en-US" u="sng"/>
              <a:t>Thử </a:t>
            </a:r>
            <a:r>
              <a:rPr lang="vi-VN" altLang="en-US" u="sng" dirty="0"/>
              <a:t>test với </a:t>
            </a:r>
            <a:r>
              <a:rPr lang="vi-VN" altLang="en-US" u="sng"/>
              <a:t>api get</a:t>
            </a:r>
            <a:r>
              <a:rPr lang="en-US" altLang="en-US" u="sng"/>
              <a:t>:</a:t>
            </a:r>
            <a:r>
              <a:rPr lang="vi-VN" altLang="en-US"/>
              <a:t> </a:t>
            </a:r>
            <a:r>
              <a:rPr lang="vi-VN" altLang="en-US" dirty="0"/>
              <a:t>Bạn làm theo từng bước như này nhé: </a:t>
            </a:r>
            <a:r>
              <a:rPr lang="vi-VN" altLang="en-US" b="1" dirty="0"/>
              <a:t>B1</a:t>
            </a:r>
            <a:r>
              <a:rPr lang="vi-VN" altLang="en-US" dirty="0"/>
              <a:t>: Chọn 1 result bất kỳ trong cửa số result =&gt; </a:t>
            </a:r>
            <a:r>
              <a:rPr lang="vi-VN" altLang="en-US" b="1" dirty="0"/>
              <a:t>B2</a:t>
            </a:r>
            <a:r>
              <a:rPr lang="vi-VN" altLang="en-US" dirty="0"/>
              <a:t>: Chọn Tab Composer =&gt; </a:t>
            </a:r>
            <a:r>
              <a:rPr lang="vi-VN" altLang="en-US" b="1" dirty="0"/>
              <a:t>B3</a:t>
            </a:r>
            <a:r>
              <a:rPr lang="vi-VN" altLang="en-US" dirty="0"/>
              <a:t>: Tab Parsed =&gt; </a:t>
            </a:r>
            <a:r>
              <a:rPr lang="vi-VN" altLang="en-US" b="1" dirty="0"/>
              <a:t>B4</a:t>
            </a:r>
            <a:r>
              <a:rPr lang="vi-VN" altLang="en-US" dirty="0"/>
              <a:t>: Chọn method sử dụng là GET =&gt; </a:t>
            </a:r>
            <a:r>
              <a:rPr lang="vi-VN" altLang="en-US" b="1" dirty="0"/>
              <a:t>B5</a:t>
            </a:r>
            <a:r>
              <a:rPr lang="vi-VN" altLang="en-US" dirty="0"/>
              <a:t>: Nhập url của bạn cần test vào; ở đây mình nhập URL: </a:t>
            </a:r>
            <a:r>
              <a:rPr lang="vi-VN" altLang="en-US" dirty="0">
                <a:hlinkClick r:id="rId2"/>
              </a:rPr>
              <a:t>https://fiddler-api.herokuapp.com/user</a:t>
            </a:r>
            <a:r>
              <a:rPr lang="vi-VN" altLang="en-US" dirty="0"/>
              <a:t> =&gt; </a:t>
            </a:r>
            <a:r>
              <a:rPr lang="vi-VN" altLang="en-US" b="1" dirty="0"/>
              <a:t>B6</a:t>
            </a:r>
            <a:r>
              <a:rPr lang="vi-VN" altLang="en-US" dirty="0"/>
              <a:t>: Nhấn chọn execute. Bạn có thể coi qua hình bên dưới nhé</a:t>
            </a:r>
            <a:endParaRPr lang="en-US" altLang="en-US" dirty="0"/>
          </a:p>
        </p:txBody>
      </p:sp>
      <p:sp>
        <p:nvSpPr>
          <p:cNvPr id="27652"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4966AF-0BB7-4602-A76C-CEAFB803C87E}" type="datetime1">
              <a:rPr lang="en-US" altLang="en-US" smtClean="0">
                <a:solidFill>
                  <a:schemeClr val="tx2"/>
                </a:solidFill>
              </a:rPr>
              <a:pPr/>
              <a:t>8/26/2020</a:t>
            </a:fld>
            <a:endParaRPr lang="vi-VN" altLang="en-US">
              <a:solidFill>
                <a:schemeClr val="tx2"/>
              </a:solidFill>
            </a:endParaRPr>
          </a:p>
        </p:txBody>
      </p:sp>
      <p:sp>
        <p:nvSpPr>
          <p:cNvPr id="27653"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B4500FF-5CD3-4431-B25F-BAB9F9E0BBA7}" type="slidenum">
              <a:rPr lang="vi-VN" altLang="en-US" smtClean="0">
                <a:solidFill>
                  <a:srgbClr val="FFFFFF"/>
                </a:solidFill>
                <a:latin typeface="Tahoma" panose="020B0604030504040204" pitchFamily="34" charset="0"/>
              </a:rPr>
              <a:pPr/>
              <a:t>33</a:t>
            </a:fld>
            <a:endParaRPr lang="vi-VN" altLang="en-US">
              <a:solidFill>
                <a:srgbClr val="FFFFFF"/>
              </a:solidFill>
              <a:latin typeface="Tahoma" panose="020B0604030504040204" pitchFamily="34" charset="0"/>
            </a:endParaRPr>
          </a:p>
        </p:txBody>
      </p:sp>
    </p:spTree>
    <p:extLst>
      <p:ext uri="{BB962C8B-B14F-4D97-AF65-F5344CB8AC3E}">
        <p14:creationId xmlns:p14="http://schemas.microsoft.com/office/powerpoint/2010/main" val="4128298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pt-BR" altLang="en-US" b="1" dirty="0">
                <a:latin typeface="Times New Roman" panose="02020603050405020304" pitchFamily="18" charset="0"/>
                <a:cs typeface="Times New Roman" panose="02020603050405020304" pitchFamily="18" charset="0"/>
              </a:rPr>
              <a:t>5. Kiểm tra Web API với Fiddler</a:t>
            </a:r>
            <a:endParaRPr lang="en-US" altLang="en-US" dirty="0"/>
          </a:p>
        </p:txBody>
      </p:sp>
      <p:sp>
        <p:nvSpPr>
          <p:cNvPr id="28675" name="Content Placeholder 2"/>
          <p:cNvSpPr>
            <a:spLocks noGrp="1"/>
          </p:cNvSpPr>
          <p:nvPr>
            <p:ph sz="quarter" idx="1"/>
          </p:nvPr>
        </p:nvSpPr>
        <p:spPr/>
        <p:txBody>
          <a:bodyPr/>
          <a:lstStyle/>
          <a:p>
            <a:endParaRPr lang="en-US" altLang="en-US"/>
          </a:p>
        </p:txBody>
      </p:sp>
      <p:sp>
        <p:nvSpPr>
          <p:cNvPr id="28676"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D83F8F-E971-473C-8990-E2984AB54A3D}" type="datetime1">
              <a:rPr lang="en-US" altLang="en-US" smtClean="0">
                <a:solidFill>
                  <a:schemeClr val="tx2"/>
                </a:solidFill>
              </a:rPr>
              <a:pPr/>
              <a:t>8/26/2020</a:t>
            </a:fld>
            <a:endParaRPr lang="vi-VN" altLang="en-US">
              <a:solidFill>
                <a:schemeClr val="tx2"/>
              </a:solidFill>
            </a:endParaRPr>
          </a:p>
        </p:txBody>
      </p:sp>
      <p:sp>
        <p:nvSpPr>
          <p:cNvPr id="28677"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6A276AF-9022-4D86-9C7D-18262D2F9583}" type="slidenum">
              <a:rPr lang="vi-VN" altLang="en-US" smtClean="0">
                <a:solidFill>
                  <a:srgbClr val="FFFFFF"/>
                </a:solidFill>
                <a:latin typeface="Tahoma" panose="020B0604030504040204" pitchFamily="34" charset="0"/>
              </a:rPr>
              <a:pPr/>
              <a:t>34</a:t>
            </a:fld>
            <a:endParaRPr lang="vi-VN" altLang="en-US">
              <a:solidFill>
                <a:srgbClr val="FFFFFF"/>
              </a:solidFill>
              <a:latin typeface="Tahoma" panose="020B0604030504040204" pitchFamily="34" charset="0"/>
            </a:endParaRPr>
          </a:p>
        </p:txBody>
      </p:sp>
      <p:pic>
        <p:nvPicPr>
          <p:cNvPr id="28678" name="Picture 2" descr="https://1.bp.blogspot.com/-HOj1NrXWe-0/WWs6-xPzqxI/AAAAAAAACQE/mZrJDBZoyQMHjoJh_JzviQKSxuvoXU1ugCEwYBhgL/s1600/g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84201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049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pt-BR" altLang="en-US" b="1" dirty="0">
                <a:latin typeface="Times New Roman" panose="02020603050405020304" pitchFamily="18" charset="0"/>
                <a:cs typeface="Times New Roman" panose="02020603050405020304" pitchFamily="18" charset="0"/>
              </a:rPr>
              <a:t>5. Kiểm tra Web API với Fiddler</a:t>
            </a:r>
            <a:endParaRPr lang="en-US" altLang="en-US" dirty="0"/>
          </a:p>
        </p:txBody>
      </p:sp>
      <p:sp>
        <p:nvSpPr>
          <p:cNvPr id="29699" name="Content Placeholder 2"/>
          <p:cNvSpPr>
            <a:spLocks noGrp="1"/>
          </p:cNvSpPr>
          <p:nvPr>
            <p:ph sz="quarter" idx="1"/>
          </p:nvPr>
        </p:nvSpPr>
        <p:spPr/>
        <p:txBody>
          <a:bodyPr/>
          <a:lstStyle/>
          <a:p>
            <a:endParaRPr lang="en-US" altLang="en-US"/>
          </a:p>
        </p:txBody>
      </p:sp>
      <p:sp>
        <p:nvSpPr>
          <p:cNvPr id="29700"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2A7CF66-6018-41BF-A3CF-54BA28E38F0D}" type="datetime1">
              <a:rPr lang="en-US" altLang="en-US" smtClean="0">
                <a:solidFill>
                  <a:schemeClr val="tx2"/>
                </a:solidFill>
              </a:rPr>
              <a:pPr/>
              <a:t>8/26/2020</a:t>
            </a:fld>
            <a:endParaRPr lang="vi-VN" altLang="en-US">
              <a:solidFill>
                <a:schemeClr val="tx2"/>
              </a:solidFill>
            </a:endParaRPr>
          </a:p>
        </p:txBody>
      </p:sp>
      <p:sp>
        <p:nvSpPr>
          <p:cNvPr id="29701"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9E6D79-6A08-45B8-84F3-4153CC17AA1D}" type="slidenum">
              <a:rPr lang="vi-VN" altLang="en-US" smtClean="0">
                <a:solidFill>
                  <a:srgbClr val="FFFFFF"/>
                </a:solidFill>
                <a:latin typeface="Tahoma" panose="020B0604030504040204" pitchFamily="34" charset="0"/>
              </a:rPr>
              <a:pPr/>
              <a:t>35</a:t>
            </a:fld>
            <a:endParaRPr lang="vi-VN" altLang="en-US">
              <a:solidFill>
                <a:srgbClr val="FFFFFF"/>
              </a:solidFill>
              <a:latin typeface="Tahoma" panose="020B0604030504040204" pitchFamily="34" charset="0"/>
            </a:endParaRPr>
          </a:p>
        </p:txBody>
      </p:sp>
      <p:pic>
        <p:nvPicPr>
          <p:cNvPr id="29702" name="Picture 2" descr="https://3.bp.blogspot.com/-D1BaxLhinC0/WWs69-nZEEI/AAAAAAAACPs/sldFSSBRu4EXliWs2tMnryzfeHwM61X0wCEwYBhgL/s640/G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83686"/>
            <a:ext cx="7772400" cy="561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4273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pt-BR" altLang="en-US" b="1" dirty="0">
                <a:latin typeface="Times New Roman" panose="02020603050405020304" pitchFamily="18" charset="0"/>
                <a:cs typeface="Times New Roman" panose="02020603050405020304" pitchFamily="18" charset="0"/>
              </a:rPr>
              <a:t>5. Kiểm tra Web API với Fiddler</a:t>
            </a:r>
            <a:endParaRPr lang="en-US" altLang="en-US" dirty="0"/>
          </a:p>
        </p:txBody>
      </p:sp>
      <p:sp>
        <p:nvSpPr>
          <p:cNvPr id="30723" name="Content Placeholder 2"/>
          <p:cNvSpPr>
            <a:spLocks noGrp="1"/>
          </p:cNvSpPr>
          <p:nvPr>
            <p:ph sz="quarter" idx="1"/>
          </p:nvPr>
        </p:nvSpPr>
        <p:spPr/>
        <p:txBody>
          <a:bodyPr/>
          <a:lstStyle/>
          <a:p>
            <a:endParaRPr lang="en-US" altLang="en-US"/>
          </a:p>
        </p:txBody>
      </p:sp>
      <p:sp>
        <p:nvSpPr>
          <p:cNvPr id="30724"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CCD01D-9654-4DEC-91D6-B005998C06D1}" type="datetime1">
              <a:rPr lang="en-US" altLang="en-US" smtClean="0">
                <a:solidFill>
                  <a:schemeClr val="tx2"/>
                </a:solidFill>
              </a:rPr>
              <a:pPr/>
              <a:t>8/26/2020</a:t>
            </a:fld>
            <a:endParaRPr lang="vi-VN" altLang="en-US">
              <a:solidFill>
                <a:schemeClr val="tx2"/>
              </a:solidFill>
            </a:endParaRPr>
          </a:p>
        </p:txBody>
      </p:sp>
      <p:sp>
        <p:nvSpPr>
          <p:cNvPr id="30725"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449E36-E40C-4A7C-8383-4B12C2CDD6EF}" type="slidenum">
              <a:rPr lang="vi-VN" altLang="en-US" smtClean="0">
                <a:solidFill>
                  <a:srgbClr val="FFFFFF"/>
                </a:solidFill>
                <a:latin typeface="Tahoma" panose="020B0604030504040204" pitchFamily="34" charset="0"/>
              </a:rPr>
              <a:pPr/>
              <a:t>36</a:t>
            </a:fld>
            <a:endParaRPr lang="vi-VN" altLang="en-US">
              <a:solidFill>
                <a:srgbClr val="FFFFFF"/>
              </a:solidFill>
              <a:latin typeface="Tahoma" panose="020B0604030504040204" pitchFamily="34" charset="0"/>
            </a:endParaRPr>
          </a:p>
        </p:txBody>
      </p:sp>
      <p:pic>
        <p:nvPicPr>
          <p:cNvPr id="30726" name="Picture 2" descr="https://4.bp.blogspot.com/-4pTs-s9RpV4/WWs690OInbI/AAAAAAAACP0/68hSuQwi0ggO_76oUzsWdXvw3OLQKbi3gCEwYBhgL/s640/Post%2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90" y="1066800"/>
            <a:ext cx="7937410" cy="522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9466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pt-BR" altLang="en-US" b="1" dirty="0">
                <a:latin typeface="Times New Roman" panose="02020603050405020304" pitchFamily="18" charset="0"/>
                <a:cs typeface="Times New Roman" panose="02020603050405020304" pitchFamily="18" charset="0"/>
              </a:rPr>
              <a:t>5. Kiểm tra Web API với Fiddler</a:t>
            </a:r>
            <a:endParaRPr lang="en-US" altLang="en-US" dirty="0"/>
          </a:p>
        </p:txBody>
      </p:sp>
      <p:sp>
        <p:nvSpPr>
          <p:cNvPr id="31747" name="Content Placeholder 2"/>
          <p:cNvSpPr>
            <a:spLocks noGrp="1"/>
          </p:cNvSpPr>
          <p:nvPr>
            <p:ph sz="quarter" idx="1"/>
          </p:nvPr>
        </p:nvSpPr>
        <p:spPr/>
        <p:txBody>
          <a:bodyPr/>
          <a:lstStyle/>
          <a:p>
            <a:endParaRPr lang="en-US" altLang="en-US"/>
          </a:p>
        </p:txBody>
      </p:sp>
      <p:sp>
        <p:nvSpPr>
          <p:cNvPr id="31748"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A88A842-60F8-4E37-9E87-7D441D9FB7F6}" type="datetime1">
              <a:rPr lang="en-US" altLang="en-US" smtClean="0">
                <a:solidFill>
                  <a:schemeClr val="tx2"/>
                </a:solidFill>
              </a:rPr>
              <a:pPr/>
              <a:t>8/26/2020</a:t>
            </a:fld>
            <a:endParaRPr lang="vi-VN" altLang="en-US">
              <a:solidFill>
                <a:schemeClr val="tx2"/>
              </a:solidFill>
            </a:endParaRPr>
          </a:p>
        </p:txBody>
      </p:sp>
      <p:sp>
        <p:nvSpPr>
          <p:cNvPr id="31749"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8521235-7939-46CE-B8A3-BD9006D6C44D}" type="slidenum">
              <a:rPr lang="vi-VN" altLang="en-US" smtClean="0">
                <a:solidFill>
                  <a:srgbClr val="FFFFFF"/>
                </a:solidFill>
                <a:latin typeface="Tahoma" panose="020B0604030504040204" pitchFamily="34" charset="0"/>
              </a:rPr>
              <a:pPr/>
              <a:t>37</a:t>
            </a:fld>
            <a:endParaRPr lang="vi-VN" altLang="en-US">
              <a:solidFill>
                <a:srgbClr val="FFFFFF"/>
              </a:solidFill>
              <a:latin typeface="Tahoma" panose="020B0604030504040204" pitchFamily="34" charset="0"/>
            </a:endParaRPr>
          </a:p>
        </p:txBody>
      </p:sp>
      <p:pic>
        <p:nvPicPr>
          <p:cNvPr id="31750" name="Picture 2" descr="https://2.bp.blogspot.com/-s8SAg6XbeVc/WWs6_OBIG5I/AAAAAAAACQI/l8y9gp3hoYocBkzNpgpnoSJPCFsCGUPPwCEwYBhgL/s640/pos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68217"/>
            <a:ext cx="7620000" cy="550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8900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pt-BR" altLang="en-US" b="1" dirty="0">
                <a:latin typeface="Times New Roman" panose="02020603050405020304" pitchFamily="18" charset="0"/>
                <a:cs typeface="Times New Roman" panose="02020603050405020304" pitchFamily="18" charset="0"/>
              </a:rPr>
              <a:t>5. Kiểm tra Web API với Fiddler</a:t>
            </a:r>
            <a:endParaRPr lang="en-US" altLang="en-US" dirty="0"/>
          </a:p>
        </p:txBody>
      </p:sp>
      <p:sp>
        <p:nvSpPr>
          <p:cNvPr id="32771" name="Content Placeholder 2"/>
          <p:cNvSpPr>
            <a:spLocks noGrp="1"/>
          </p:cNvSpPr>
          <p:nvPr>
            <p:ph sz="quarter" idx="1"/>
          </p:nvPr>
        </p:nvSpPr>
        <p:spPr/>
        <p:txBody>
          <a:bodyPr/>
          <a:lstStyle/>
          <a:p>
            <a:endParaRPr lang="en-US" altLang="en-US"/>
          </a:p>
        </p:txBody>
      </p:sp>
      <p:sp>
        <p:nvSpPr>
          <p:cNvPr id="32772"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EA43354-1D17-4ECD-A4D9-A42994862F97}" type="datetime1">
              <a:rPr lang="en-US" altLang="en-US" smtClean="0">
                <a:solidFill>
                  <a:schemeClr val="tx2"/>
                </a:solidFill>
              </a:rPr>
              <a:pPr/>
              <a:t>8/26/2020</a:t>
            </a:fld>
            <a:endParaRPr lang="vi-VN" altLang="en-US">
              <a:solidFill>
                <a:schemeClr val="tx2"/>
              </a:solidFill>
            </a:endParaRPr>
          </a:p>
        </p:txBody>
      </p:sp>
      <p:sp>
        <p:nvSpPr>
          <p:cNvPr id="32773"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F299BC-F6A8-4208-86FD-DD8A9F723CFA}" type="slidenum">
              <a:rPr lang="vi-VN" altLang="en-US" smtClean="0">
                <a:solidFill>
                  <a:srgbClr val="FFFFFF"/>
                </a:solidFill>
                <a:latin typeface="Tahoma" panose="020B0604030504040204" pitchFamily="34" charset="0"/>
              </a:rPr>
              <a:pPr/>
              <a:t>38</a:t>
            </a:fld>
            <a:endParaRPr lang="vi-VN" altLang="en-US">
              <a:solidFill>
                <a:srgbClr val="FFFFFF"/>
              </a:solidFill>
              <a:latin typeface="Tahoma" panose="020B0604030504040204" pitchFamily="34" charset="0"/>
            </a:endParaRPr>
          </a:p>
        </p:txBody>
      </p:sp>
      <p:pic>
        <p:nvPicPr>
          <p:cNvPr id="32774" name="Picture 2" descr="https://1.bp.blogspot.com/-5rdZjuOzfX8/WWtAxrqo_8I/AAAAAAAACQY/9g6DAiJJ3CwQcU-JbNY2O80zyY3frgvzwCLcBGAs/s640/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6009"/>
            <a:ext cx="7772400" cy="621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1074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39</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50"/>
            <a:ext cx="7543800" cy="488069"/>
            <a:chOff x="762000" y="1905000"/>
            <a:chExt cx="7543800" cy="4872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430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t-BR" altLang="en-US" sz="2200" b="1" dirty="0">
                  <a:solidFill>
                    <a:schemeClr val="bg1">
                      <a:lumMod val="75000"/>
                    </a:schemeClr>
                  </a:solidFill>
                  <a:latin typeface="Arial" panose="020B0604020202020204" pitchFamily="34" charset="0"/>
                  <a:cs typeface="Arial" panose="020B0604020202020204" pitchFamily="34" charset="0"/>
                </a:rPr>
                <a:t>Lý do </a:t>
              </a:r>
              <a:r>
                <a:rPr lang="pt-BR" altLang="en-US" sz="2200" b="1">
                  <a:solidFill>
                    <a:schemeClr val="bg1">
                      <a:lumMod val="75000"/>
                    </a:schemeClr>
                  </a:solidFill>
                  <a:latin typeface="Arial" panose="020B0604020202020204" pitchFamily="34" charset="0"/>
                  <a:cs typeface="Arial" panose="020B0604020202020204" pitchFamily="34" charset="0"/>
                </a:rPr>
                <a:t>cần kiểm tra Web </a:t>
              </a:r>
              <a:r>
                <a:rPr lang="pt-BR" altLang="en-US" sz="2200" b="1" dirty="0">
                  <a:solidFill>
                    <a:schemeClr val="bg1">
                      <a:lumMod val="75000"/>
                    </a:schemeClr>
                  </a:solidFill>
                  <a:latin typeface="Arial" panose="020B0604020202020204" pitchFamily="34" charset="0"/>
                  <a:cs typeface="Arial" panose="020B0604020202020204" pitchFamily="34" charset="0"/>
                </a:rPr>
                <a:t>API</a:t>
              </a:r>
              <a:endParaRPr lang="en-US" sz="2200" b="1" dirty="0">
                <a:solidFill>
                  <a:schemeClr val="bg1">
                    <a:lumMod val="75000"/>
                  </a:schemeClr>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Mục tiêu bài học</a:t>
              </a: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Swagger</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Postman</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Fiddler</a:t>
              </a:r>
              <a:endParaRPr lang="en-US" sz="2000" b="1" dirty="0">
                <a:solidFill>
                  <a:schemeClr val="bg1">
                    <a:lumMod val="75000"/>
                  </a:schemeClr>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Trắc</a:t>
              </a:r>
              <a:r>
                <a:rPr lang="en-US" sz="2000" b="1" dirty="0">
                  <a:latin typeface="Tahoma" pitchFamily="34" charset="0"/>
                  <a:cs typeface="Tahoma" pitchFamily="34" charset="0"/>
                </a:rPr>
                <a:t> </a:t>
              </a:r>
              <a:r>
                <a:rPr lang="en-US" sz="2000" b="1" dirty="0" err="1">
                  <a:latin typeface="Tahoma" pitchFamily="34" charset="0"/>
                  <a:cs typeface="Tahoma" pitchFamily="34" charset="0"/>
                </a:rPr>
                <a:t>nghiệm</a:t>
              </a:r>
              <a:r>
                <a:rPr lang="en-US" sz="2000" b="1" dirty="0">
                  <a:latin typeface="Tahoma" pitchFamily="34" charset="0"/>
                  <a:cs typeface="Tahoma" pitchFamily="34" charset="0"/>
                </a:rPr>
                <a:t> </a:t>
              </a:r>
              <a:r>
                <a:rPr lang="en-US" sz="2000" b="1" dirty="0" err="1">
                  <a:latin typeface="Tahoma" pitchFamily="34" charset="0"/>
                  <a:cs typeface="Tahoma" pitchFamily="34" charset="0"/>
                </a:rPr>
                <a:t>kiến</a:t>
              </a:r>
              <a:r>
                <a:rPr lang="en-US" sz="2000" b="1" dirty="0">
                  <a:latin typeface="Tahoma" pitchFamily="34" charset="0"/>
                  <a:cs typeface="Tahoma" pitchFamily="34" charset="0"/>
                </a:rPr>
                <a:t> </a:t>
              </a:r>
              <a:r>
                <a:rPr lang="en-US" sz="2000" b="1" dirty="0" err="1">
                  <a:latin typeface="Tahoma" pitchFamily="34" charset="0"/>
                  <a:cs typeface="Tahoma" pitchFamily="34" charset="0"/>
                </a:rPr>
                <a:t>thức</a:t>
              </a:r>
              <a:endParaRPr lang="en-US" sz="2000" b="1" dirty="0">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spTree>
    <p:extLst>
      <p:ext uri="{BB962C8B-B14F-4D97-AF65-F5344CB8AC3E}">
        <p14:creationId xmlns:p14="http://schemas.microsoft.com/office/powerpoint/2010/main" val="85233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A8F3DA5-CF1E-47BD-BCE1-A198DF408A33}"/>
              </a:ext>
            </a:extLst>
          </p:cNvPr>
          <p:cNvSpPr>
            <a:spLocks noGrp="1"/>
          </p:cNvSpPr>
          <p:nvPr>
            <p:ph idx="1"/>
          </p:nvPr>
        </p:nvSpPr>
        <p:spPr>
          <a:xfrm>
            <a:off x="457200" y="1066800"/>
            <a:ext cx="8382000" cy="5059363"/>
          </a:xfrm>
        </p:spPr>
        <p:txBody>
          <a:bodyPr>
            <a:normAutofit/>
          </a:bodyPr>
          <a:lstStyle/>
          <a:p>
            <a:r>
              <a:rPr lang="pt-BR" altLang="en-US" dirty="0"/>
              <a:t>Trình bày được lý do </a:t>
            </a:r>
            <a:r>
              <a:rPr lang="pt-BR" altLang="en-US"/>
              <a:t>cần kiểm tra Web API</a:t>
            </a:r>
            <a:endParaRPr lang="pt-BR" altLang="en-US" dirty="0"/>
          </a:p>
          <a:p>
            <a:r>
              <a:rPr lang="en-US" altLang="en-US" dirty="0" err="1"/>
              <a:t>Nêu</a:t>
            </a:r>
            <a:r>
              <a:rPr lang="en-US" altLang="en-US" dirty="0"/>
              <a:t> </a:t>
            </a:r>
            <a:r>
              <a:rPr lang="en-US" altLang="en-US" dirty="0" err="1"/>
              <a:t>được</a:t>
            </a:r>
            <a:r>
              <a:rPr lang="en-US" altLang="en-US" dirty="0"/>
              <a:t> </a:t>
            </a:r>
            <a:r>
              <a:rPr lang="en-US" altLang="en-US" dirty="0" err="1"/>
              <a:t>tên</a:t>
            </a:r>
            <a:r>
              <a:rPr lang="en-US" altLang="en-US" dirty="0"/>
              <a:t> </a:t>
            </a:r>
            <a:r>
              <a:rPr lang="en-US" altLang="en-US" dirty="0" err="1"/>
              <a:t>một</a:t>
            </a:r>
            <a:r>
              <a:rPr lang="en-US" altLang="en-US" dirty="0"/>
              <a:t> </a:t>
            </a:r>
            <a:r>
              <a:rPr lang="en-US" altLang="en-US" dirty="0" err="1"/>
              <a:t>số</a:t>
            </a:r>
            <a:r>
              <a:rPr lang="en-US" altLang="en-US" dirty="0"/>
              <a:t> </a:t>
            </a:r>
            <a:r>
              <a:rPr lang="en-US" altLang="en-US" dirty="0" err="1"/>
              <a:t>công</a:t>
            </a:r>
            <a:r>
              <a:rPr lang="en-US" altLang="en-US" dirty="0"/>
              <a:t> </a:t>
            </a:r>
            <a:r>
              <a:rPr lang="en-US" altLang="en-US" dirty="0" err="1"/>
              <a:t>cụ</a:t>
            </a:r>
            <a:r>
              <a:rPr lang="en-US" altLang="en-US" dirty="0"/>
              <a:t> </a:t>
            </a:r>
            <a:r>
              <a:rPr lang="en-US" altLang="en-US" dirty="0" err="1"/>
              <a:t>giúp</a:t>
            </a:r>
            <a:r>
              <a:rPr lang="en-US" altLang="en-US" dirty="0"/>
              <a:t> </a:t>
            </a:r>
            <a:r>
              <a:rPr lang="en-US" altLang="en-US" dirty="0" err="1"/>
              <a:t>kiểm</a:t>
            </a:r>
            <a:r>
              <a:rPr lang="en-US" altLang="en-US" dirty="0"/>
              <a:t> </a:t>
            </a:r>
            <a:r>
              <a:rPr lang="en-US" altLang="en-US" err="1"/>
              <a:t>tra</a:t>
            </a:r>
            <a:r>
              <a:rPr lang="en-US" altLang="en-US"/>
              <a:t> </a:t>
            </a:r>
            <a:r>
              <a:rPr lang="pt-BR" altLang="en-US"/>
              <a:t>Web API</a:t>
            </a:r>
            <a:endParaRPr lang="en-US" altLang="en-US" dirty="0"/>
          </a:p>
          <a:p>
            <a:r>
              <a:rPr lang="pt-BR" altLang="en-US"/>
              <a:t>Nêu </a:t>
            </a:r>
            <a:r>
              <a:rPr lang="pt-BR" altLang="en-US" dirty="0"/>
              <a:t>được các bước cài đặt, sử dụng một số công cụ </a:t>
            </a:r>
            <a:r>
              <a:rPr lang="en-US" altLang="en-US" dirty="0" err="1"/>
              <a:t>kiểm</a:t>
            </a:r>
            <a:r>
              <a:rPr lang="en-US" altLang="en-US" dirty="0"/>
              <a:t> </a:t>
            </a:r>
            <a:r>
              <a:rPr lang="en-US" altLang="en-US" dirty="0" err="1"/>
              <a:t>tra</a:t>
            </a:r>
            <a:r>
              <a:rPr lang="en-US" altLang="en-US" dirty="0"/>
              <a:t> </a:t>
            </a:r>
            <a:r>
              <a:rPr lang="en-US" altLang="en-US" dirty="0" err="1"/>
              <a:t>như</a:t>
            </a:r>
            <a:r>
              <a:rPr lang="en-US" altLang="en-US" dirty="0"/>
              <a:t>: swagger, postman</a:t>
            </a:r>
            <a:r>
              <a:rPr lang="en-US" altLang="en-US"/>
              <a:t>, Fiddler</a:t>
            </a:r>
          </a:p>
          <a:p>
            <a:r>
              <a:rPr lang="pt-BR" altLang="en-US"/>
              <a:t>Trình bày được ưu nhược điểm của từng công cụ </a:t>
            </a:r>
            <a:r>
              <a:rPr lang="en-US" altLang="en-US"/>
              <a:t>kiểm tra </a:t>
            </a:r>
            <a:r>
              <a:rPr lang="pt-BR" altLang="en-US"/>
              <a:t>Web API</a:t>
            </a:r>
            <a:endParaRPr lang="en-US" altLang="en-US" dirty="0"/>
          </a:p>
          <a:p>
            <a:r>
              <a:rPr lang="pt-BR" altLang="en-US" dirty="0"/>
              <a:t>Nghiêm túc, chăm chỉ, nhiệt tình, tích cực trong học tập</a:t>
            </a:r>
            <a:endParaRPr lang="en-US" altLang="en-US" dirty="0"/>
          </a:p>
          <a:p>
            <a:pPr algn="just"/>
            <a:endParaRPr lang="en-US" dirty="0"/>
          </a:p>
        </p:txBody>
      </p:sp>
      <p:sp>
        <p:nvSpPr>
          <p:cNvPr id="6" name="Title 5">
            <a:extLst>
              <a:ext uri="{FF2B5EF4-FFF2-40B4-BE49-F238E27FC236}">
                <a16:creationId xmlns:a16="http://schemas.microsoft.com/office/drawing/2014/main" id="{D815F3D6-8B6F-4D5C-9840-E127623B814B}"/>
              </a:ext>
            </a:extLst>
          </p:cNvPr>
          <p:cNvSpPr>
            <a:spLocks noGrp="1"/>
          </p:cNvSpPr>
          <p:nvPr>
            <p:ph type="title"/>
          </p:nvPr>
        </p:nvSpPr>
        <p:spPr/>
        <p:txBody>
          <a:bodyPr/>
          <a:lstStyle/>
          <a:p>
            <a:r>
              <a:rPr lang="en-US"/>
              <a:t>1. Mục tiêu bài học</a:t>
            </a:r>
          </a:p>
        </p:txBody>
      </p:sp>
      <p:sp>
        <p:nvSpPr>
          <p:cNvPr id="3" name="Date Placeholder 2">
            <a:extLst>
              <a:ext uri="{FF2B5EF4-FFF2-40B4-BE49-F238E27FC236}">
                <a16:creationId xmlns:a16="http://schemas.microsoft.com/office/drawing/2014/main" id="{20A15DA7-BE83-44C6-909E-4FA273F52A74}"/>
              </a:ext>
            </a:extLst>
          </p:cNvPr>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a:extLst>
              <a:ext uri="{FF2B5EF4-FFF2-40B4-BE49-F238E27FC236}">
                <a16:creationId xmlns:a16="http://schemas.microsoft.com/office/drawing/2014/main" id="{D9CC30C3-EF14-463A-8C4F-9FA762D59CAA}"/>
              </a:ext>
            </a:extLst>
          </p:cNvPr>
          <p:cNvSpPr>
            <a:spLocks noGrp="1"/>
          </p:cNvSpPr>
          <p:nvPr>
            <p:ph type="ftr" sz="quarter" idx="3"/>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592226A1-BD39-4730-BA2C-2EEFC4836E0E}"/>
              </a:ext>
            </a:extLst>
          </p:cNvPr>
          <p:cNvSpPr>
            <a:spLocks noGrp="1"/>
          </p:cNvSpPr>
          <p:nvPr>
            <p:ph type="sldNum" sz="quarter" idx="4"/>
          </p:nvPr>
        </p:nvSpPr>
        <p:spPr/>
        <p:txBody>
          <a:bodyPr/>
          <a:lstStyle/>
          <a:p>
            <a:fld id="{F4E32468-D4D3-45A6-A508-7622D5375F4E}" type="slidenum">
              <a:rPr lang="en-US" smtClean="0"/>
              <a:t>4</a:t>
            </a:fld>
            <a:endParaRPr lang="en-US"/>
          </a:p>
        </p:txBody>
      </p:sp>
    </p:spTree>
    <p:extLst>
      <p:ext uri="{BB962C8B-B14F-4D97-AF65-F5344CB8AC3E}">
        <p14:creationId xmlns:p14="http://schemas.microsoft.com/office/powerpoint/2010/main" val="2986208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6. 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8/26/2020</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40</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t>Chỉ</a:t>
              </a:r>
              <a:r>
                <a:rPr lang="en-US" sz="2800" dirty="0"/>
                <a:t> </a:t>
              </a:r>
              <a:r>
                <a:rPr lang="en-US" sz="2800" dirty="0" err="1"/>
                <a:t>ra</a:t>
              </a:r>
              <a:r>
                <a:rPr lang="en-US" sz="2800" dirty="0"/>
                <a:t> </a:t>
              </a:r>
              <a:r>
                <a:rPr lang="en-US" sz="2800" dirty="0" err="1"/>
                <a:t>đâu</a:t>
              </a:r>
              <a:r>
                <a:rPr lang="en-US" sz="2800" dirty="0"/>
                <a:t> </a:t>
              </a:r>
              <a:r>
                <a:rPr lang="en-US" sz="2800" dirty="0" err="1"/>
                <a:t>là</a:t>
              </a:r>
              <a:r>
                <a:rPr lang="en-US" sz="2800" dirty="0"/>
                <a:t> </a:t>
              </a:r>
              <a:r>
                <a:rPr lang="en-US" sz="2800" dirty="0" err="1"/>
                <a:t>tên</a:t>
              </a:r>
              <a:r>
                <a:rPr lang="en-US" sz="2800" dirty="0"/>
                <a:t> </a:t>
              </a:r>
              <a:r>
                <a:rPr lang="en-US" sz="2800" dirty="0" err="1"/>
                <a:t>của</a:t>
              </a:r>
              <a:r>
                <a:rPr lang="en-US" sz="2800" dirty="0"/>
                <a:t> </a:t>
              </a:r>
              <a:r>
                <a:rPr lang="en-US" sz="2800" dirty="0" err="1"/>
                <a:t>công</a:t>
              </a:r>
              <a:r>
                <a:rPr lang="en-US" sz="2800" dirty="0"/>
                <a:t> </a:t>
              </a:r>
              <a:r>
                <a:rPr lang="en-US" sz="2800" dirty="0" err="1"/>
                <a:t>cụ</a:t>
              </a:r>
              <a:r>
                <a:rPr lang="en-US" sz="2800" dirty="0"/>
                <a:t> </a:t>
              </a:r>
              <a:r>
                <a:rPr lang="en-US" sz="2800" dirty="0" err="1"/>
                <a:t>kiểm</a:t>
              </a:r>
              <a:r>
                <a:rPr lang="en-US" sz="2800" dirty="0"/>
                <a:t> </a:t>
              </a:r>
              <a:r>
                <a:rPr lang="en-US" sz="2800" err="1"/>
                <a:t>tra</a:t>
              </a:r>
              <a:r>
                <a:rPr lang="en-US" sz="2800"/>
                <a:t> Web API</a:t>
              </a:r>
              <a:endParaRPr lang="en-US" sz="28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err="1">
                  <a:latin typeface="Arial" panose="020B0604020202020204" pitchFamily="34" charset="0"/>
                  <a:cs typeface="Arial" panose="020B0604020202020204" pitchFamily="34" charset="0"/>
                </a:rPr>
                <a:t>Câu</a:t>
              </a:r>
              <a:r>
                <a:rPr lang="en-US" sz="2400" b="1">
                  <a:latin typeface="Arial" panose="020B0604020202020204" pitchFamily="34" charset="0"/>
                  <a:cs typeface="Arial" panose="020B0604020202020204" pitchFamily="34" charset="0"/>
                </a:rPr>
                <a:t> 1</a:t>
              </a:r>
              <a:endParaRPr lang="en-US" sz="2400" b="1" dirty="0">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820880" y="2864074"/>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r>
                <a:rPr lang="en-US" sz="280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S</a:t>
              </a:r>
              <a:r>
                <a:rPr lang="en-US" sz="2800"/>
                <a:t>wagger</a:t>
              </a:r>
              <a:endParaRPr lang="en-US" sz="2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B40994A-A9D2-4188-8BB9-FD9E5920EB3D}"/>
                </a:ext>
              </a:extLst>
            </p:cNvPr>
            <p:cNvSpPr txBox="1"/>
            <p:nvPr/>
          </p:nvSpPr>
          <p:spPr>
            <a:xfrm>
              <a:off x="843003" y="3408918"/>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r>
                <a:rPr lang="en-US" sz="280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P</a:t>
              </a:r>
              <a:r>
                <a:rPr lang="en-US" sz="2800"/>
                <a:t>ostman</a:t>
              </a:r>
              <a:endParaRPr lang="en-US" sz="28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r>
                <a:rPr lang="en-US" sz="2800" dirty="0"/>
                <a:t>Fiddler</a:t>
              </a:r>
              <a:endParaRPr lang="en-US" sz="28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r>
                <a:rPr lang="en-US" sz="2800" dirty="0" err="1"/>
                <a:t>Tất</a:t>
              </a:r>
              <a:r>
                <a:rPr lang="en-US" sz="2800" dirty="0"/>
                <a:t> </a:t>
              </a:r>
              <a:r>
                <a:rPr lang="en-US" sz="2800" dirty="0" err="1"/>
                <a:t>cả</a:t>
              </a:r>
              <a:r>
                <a:rPr lang="en-US" sz="2800" dirty="0"/>
                <a:t> </a:t>
              </a:r>
              <a:r>
                <a:rPr lang="en-US" sz="2800" dirty="0" err="1"/>
                <a:t>các</a:t>
              </a:r>
              <a:r>
                <a:rPr lang="en-US" sz="2800" dirty="0"/>
                <a:t> ý </a:t>
              </a:r>
              <a:r>
                <a:rPr lang="en-US" sz="2800" dirty="0" err="1"/>
                <a:t>trên</a:t>
              </a:r>
              <a:endParaRPr lang="en-US" sz="28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D</a:t>
              </a:r>
            </a:p>
          </p:txBody>
        </p:sp>
      </p:grpSp>
    </p:spTree>
    <p:extLst>
      <p:ext uri="{BB962C8B-B14F-4D97-AF65-F5344CB8AC3E}">
        <p14:creationId xmlns:p14="http://schemas.microsoft.com/office/powerpoint/2010/main" val="25233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6. 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8/26/2020</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41</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3200" dirty="0" err="1"/>
                <a:t>Trong</a:t>
              </a:r>
              <a:r>
                <a:rPr lang="fr-FR" sz="3200" dirty="0"/>
                <a:t> </a:t>
              </a:r>
              <a:r>
                <a:rPr lang="fr-FR" sz="3200" dirty="0" err="1"/>
                <a:t>những</a:t>
              </a:r>
              <a:r>
                <a:rPr lang="fr-FR" sz="3200" dirty="0"/>
                <a:t> </a:t>
              </a:r>
              <a:r>
                <a:rPr lang="fr-FR" sz="3200" dirty="0" err="1"/>
                <a:t>câu</a:t>
              </a:r>
              <a:r>
                <a:rPr lang="fr-FR" sz="3200" dirty="0"/>
                <a:t> </a:t>
              </a:r>
              <a:r>
                <a:rPr lang="fr-FR" sz="3200" dirty="0" err="1"/>
                <a:t>sau</a:t>
              </a:r>
              <a:r>
                <a:rPr lang="fr-FR" sz="3200" dirty="0"/>
                <a:t> </a:t>
              </a:r>
              <a:r>
                <a:rPr lang="fr-FR" sz="3200" dirty="0" err="1"/>
                <a:t>câu</a:t>
              </a:r>
              <a:r>
                <a:rPr lang="fr-FR" sz="3200" dirty="0"/>
                <a:t> </a:t>
              </a:r>
              <a:r>
                <a:rPr lang="fr-FR" sz="3200" dirty="0" err="1"/>
                <a:t>nào</a:t>
              </a:r>
              <a:r>
                <a:rPr lang="fr-FR" sz="3200" dirty="0"/>
                <a:t> là </a:t>
              </a:r>
              <a:r>
                <a:rPr lang="fr-FR" sz="3200" dirty="0" err="1"/>
                <a:t>sai</a:t>
              </a:r>
              <a:r>
                <a:rPr lang="fr-FR" sz="3200" dirty="0"/>
                <a:t> </a:t>
              </a:r>
              <a:r>
                <a:rPr lang="fr-FR" sz="3200" dirty="0" err="1"/>
                <a:t>về</a:t>
              </a:r>
              <a:r>
                <a:rPr lang="fr-FR" sz="3200" dirty="0"/>
                <a:t> </a:t>
              </a:r>
              <a:r>
                <a:rPr lang="fr-FR" sz="3200" dirty="0" err="1"/>
                <a:t>Swagger</a:t>
              </a:r>
              <a:r>
                <a:rPr lang="fr-FR" sz="3200" dirty="0"/>
                <a:t>  </a:t>
              </a:r>
              <a:endParaRPr lang="en-US" sz="32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err="1">
                  <a:latin typeface="Arial" panose="020B0604020202020204" pitchFamily="34" charset="0"/>
                  <a:cs typeface="Arial" panose="020B0604020202020204" pitchFamily="34" charset="0"/>
                </a:rPr>
                <a:t>Câu</a:t>
              </a:r>
              <a:r>
                <a:rPr lang="en-US" sz="2400" b="1">
                  <a:latin typeface="Arial" panose="020B0604020202020204" pitchFamily="34" charset="0"/>
                  <a:cs typeface="Arial" panose="020B0604020202020204" pitchFamily="34" charset="0"/>
                </a:rPr>
                <a:t> 2</a:t>
              </a:r>
              <a:endParaRPr lang="en-US" sz="2400" b="1" dirty="0">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820880" y="2864074"/>
            <a:ext cx="8094520"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r>
                <a:rPr lang="fr-FR" sz="2800" dirty="0" err="1"/>
                <a:t>Swagger</a:t>
              </a:r>
              <a:r>
                <a:rPr lang="fr-FR" sz="2800" dirty="0"/>
                <a:t> </a:t>
              </a:r>
              <a:r>
                <a:rPr lang="fr-FR" sz="2800" dirty="0" err="1"/>
                <a:t>không</a:t>
              </a:r>
              <a:r>
                <a:rPr lang="fr-FR" sz="2800" dirty="0"/>
                <a:t> </a:t>
              </a:r>
              <a:r>
                <a:rPr lang="fr-FR" sz="2800" dirty="0" err="1"/>
                <a:t>cần</a:t>
              </a:r>
              <a:r>
                <a:rPr lang="fr-FR" sz="2800" dirty="0"/>
                <a:t> </a:t>
              </a:r>
              <a:r>
                <a:rPr lang="fr-FR" sz="2800" dirty="0" err="1"/>
                <a:t>cài</a:t>
              </a:r>
              <a:r>
                <a:rPr lang="fr-FR" sz="2800" dirty="0"/>
                <a:t> </a:t>
              </a:r>
              <a:r>
                <a:rPr lang="fr-FR" sz="2800" dirty="0" err="1"/>
                <a:t>đặt</a:t>
              </a:r>
              <a:endParaRPr lang="en-US" sz="2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436947"/>
              <a:ext cx="7502240"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r>
                <a:rPr lang="fr-FR" sz="2800" dirty="0" err="1"/>
                <a:t>Swagger</a:t>
              </a:r>
              <a:r>
                <a:rPr lang="fr-FR" sz="2800" dirty="0"/>
                <a:t> </a:t>
              </a:r>
              <a:r>
                <a:rPr lang="fr-FR" sz="2800" dirty="0" err="1"/>
                <a:t>cần</a:t>
              </a:r>
              <a:r>
                <a:rPr lang="fr-FR" sz="2800" dirty="0"/>
                <a:t> </a:t>
              </a:r>
              <a:r>
                <a:rPr lang="fr-FR" sz="2800" dirty="0" err="1"/>
                <a:t>cài</a:t>
              </a:r>
              <a:r>
                <a:rPr lang="fr-FR" sz="2800" dirty="0"/>
                <a:t> </a:t>
              </a:r>
              <a:r>
                <a:rPr lang="fr-FR" sz="2800" dirty="0" err="1"/>
                <a:t>đặt</a:t>
              </a:r>
              <a:r>
                <a:rPr lang="fr-FR" sz="2800" dirty="0"/>
                <a:t> </a:t>
              </a:r>
              <a:r>
                <a:rPr lang="fr-FR" sz="2800" dirty="0" err="1"/>
                <a:t>trước</a:t>
              </a:r>
              <a:r>
                <a:rPr lang="fr-FR" sz="2800" dirty="0"/>
                <a:t> khi </a:t>
              </a:r>
              <a:r>
                <a:rPr lang="fr-FR" sz="2800" dirty="0" err="1"/>
                <a:t>sử</a:t>
              </a:r>
              <a:r>
                <a:rPr lang="fr-FR" sz="2800" dirty="0"/>
                <a:t> </a:t>
              </a:r>
              <a:r>
                <a:rPr lang="fr-FR" sz="2800" dirty="0" err="1"/>
                <a:t>dụng</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r>
                <a:rPr lang="fr-FR" sz="2800" dirty="0" err="1"/>
                <a:t>Swagger</a:t>
              </a:r>
              <a:r>
                <a:rPr lang="fr-FR" sz="2800" dirty="0"/>
                <a:t> là </a:t>
              </a:r>
              <a:r>
                <a:rPr lang="fr-FR" sz="2800" dirty="0" err="1"/>
                <a:t>phần</a:t>
              </a:r>
              <a:r>
                <a:rPr lang="fr-FR" sz="2800" dirty="0"/>
                <a:t> </a:t>
              </a:r>
              <a:r>
                <a:rPr lang="fr-FR" sz="2800" dirty="0" err="1"/>
                <a:t>mềm</a:t>
              </a:r>
              <a:r>
                <a:rPr lang="fr-FR" sz="2800" dirty="0"/>
                <a:t> </a:t>
              </a:r>
              <a:r>
                <a:rPr lang="fr-FR" sz="2800" dirty="0" err="1"/>
                <a:t>mã</a:t>
              </a:r>
              <a:r>
                <a:rPr lang="fr-FR" sz="2800" dirty="0"/>
                <a:t> </a:t>
              </a:r>
              <a:r>
                <a:rPr lang="fr-FR" sz="2800" dirty="0" err="1"/>
                <a:t>nguồn</a:t>
              </a:r>
              <a:r>
                <a:rPr lang="fr-FR" sz="2800" dirty="0"/>
                <a:t> </a:t>
              </a:r>
              <a:r>
                <a:rPr lang="fr-FR" sz="2800" dirty="0" err="1"/>
                <a:t>mở</a:t>
              </a:r>
              <a:endParaRPr lang="en-US" sz="28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r>
                <a:rPr lang="en-US" sz="2800" dirty="0" err="1"/>
                <a:t>Cả</a:t>
              </a:r>
              <a:r>
                <a:rPr lang="en-US" sz="2800" dirty="0"/>
                <a:t> 3 </a:t>
              </a:r>
              <a:r>
                <a:rPr lang="en-US" sz="2800" dirty="0" err="1"/>
                <a:t>câu</a:t>
              </a:r>
              <a:r>
                <a:rPr lang="en-US" sz="2800" dirty="0"/>
                <a:t> </a:t>
              </a:r>
              <a:r>
                <a:rPr lang="en-US" sz="2800" dirty="0" err="1"/>
                <a:t>trên</a:t>
              </a:r>
              <a:r>
                <a:rPr lang="en-US" sz="2800" dirty="0"/>
                <a:t> </a:t>
              </a:r>
              <a:r>
                <a:rPr lang="en-US" sz="2800" dirty="0" err="1"/>
                <a:t>đều</a:t>
              </a:r>
              <a:r>
                <a:rPr lang="en-US" sz="2800" dirty="0"/>
                <a:t> </a:t>
              </a:r>
              <a:r>
                <a:rPr lang="en-US" sz="2800" dirty="0" err="1"/>
                <a:t>sai</a:t>
              </a:r>
              <a:endParaRPr lang="en-US" sz="28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152604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6. 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8/26/2020</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42</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Arial" panose="020B0604020202020204" pitchFamily="34" charset="0"/>
                  <a:cs typeface="Arial" panose="020B0604020202020204" pitchFamily="34" charset="0"/>
                </a:rPr>
                <a:t>Đâu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một</a:t>
              </a:r>
              <a:r>
                <a:rPr lang="en-US" sz="2400">
                  <a:latin typeface="Arial" panose="020B0604020202020204" pitchFamily="34" charset="0"/>
                  <a:cs typeface="Arial" panose="020B0604020202020204" pitchFamily="34" charset="0"/>
                </a:rPr>
                <a:t> Request</a:t>
              </a: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err="1">
                  <a:latin typeface="Arial" panose="020B0604020202020204" pitchFamily="34" charset="0"/>
                  <a:cs typeface="Arial" panose="020B0604020202020204" pitchFamily="34" charset="0"/>
                </a:rPr>
                <a:t>Câu</a:t>
              </a:r>
              <a:r>
                <a:rPr lang="en-US" sz="2400" b="1">
                  <a:latin typeface="Arial" panose="020B0604020202020204" pitchFamily="34" charset="0"/>
                  <a:cs typeface="Arial" panose="020B0604020202020204" pitchFamily="34" charset="0"/>
                </a:rPr>
                <a:t> 3</a:t>
              </a:r>
              <a:endParaRPr lang="en-US" sz="2400" b="1" dirty="0">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820880" y="2864074"/>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r>
                <a:rPr lang="en-US" sz="2800" dirty="0"/>
                <a:t>URL</a:t>
              </a:r>
            </a:p>
            <a:p>
              <a:endParaRPr lang="en-US" sz="2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B40994A-A9D2-4188-8BB9-FD9E5920EB3D}"/>
                </a:ext>
              </a:extLst>
            </p:cNvPr>
            <p:cNvSpPr txBox="1"/>
            <p:nvPr/>
          </p:nvSpPr>
          <p:spPr>
            <a:xfrm>
              <a:off x="843003" y="3408918"/>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r>
                <a:rPr lang="en-US" sz="2800">
                  <a:latin typeface="Arial" panose="020B0604020202020204" pitchFamily="34" charset="0"/>
                  <a:cs typeface="Arial" panose="020B0604020202020204" pitchFamily="34" charset="0"/>
                </a:rPr>
                <a:t>	Http </a:t>
              </a:r>
              <a:r>
                <a:rPr lang="en-US" sz="2800" dirty="0">
                  <a:latin typeface="Arial" panose="020B0604020202020204" pitchFamily="34" charset="0"/>
                  <a:cs typeface="Arial" panose="020B0604020202020204" pitchFamily="34" charset="0"/>
                </a:rPr>
                <a:t>A</a:t>
              </a:r>
              <a:r>
                <a:rPr lang="en-US" sz="2800">
                  <a:latin typeface="Arial" panose="020B0604020202020204" pitchFamily="34" charset="0"/>
                  <a:cs typeface="Arial" panose="020B0604020202020204" pitchFamily="34" charset="0"/>
                </a:rPr>
                <a:t>ttribute</a:t>
              </a:r>
              <a:endParaRPr lang="en-US" sz="28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r>
                <a:rPr lang="en-US" sz="2800" dirty="0"/>
                <a:t>Header</a:t>
              </a:r>
            </a:p>
            <a:p>
              <a:endParaRPr lang="en-US" sz="28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r>
                <a:rPr lang="en-US" sz="2800" dirty="0"/>
                <a:t>Body</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B</a:t>
              </a:r>
            </a:p>
          </p:txBody>
        </p:sp>
      </p:grpSp>
    </p:spTree>
    <p:extLst>
      <p:ext uri="{BB962C8B-B14F-4D97-AF65-F5344CB8AC3E}">
        <p14:creationId xmlns:p14="http://schemas.microsoft.com/office/powerpoint/2010/main" val="188860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6. 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8/26/2020</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43</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Arial" panose="020B0604020202020204" pitchFamily="34" charset="0"/>
                  <a:cs typeface="Arial" panose="020B0604020202020204" pitchFamily="34" charset="0"/>
                </a:rPr>
                <a:t>Đâu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response</a:t>
              </a: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err="1">
                  <a:latin typeface="Arial" panose="020B0604020202020204" pitchFamily="34" charset="0"/>
                  <a:cs typeface="Arial" panose="020B0604020202020204" pitchFamily="34" charset="0"/>
                </a:rPr>
                <a:t>Câu</a:t>
              </a:r>
              <a:r>
                <a:rPr lang="en-US" sz="2400" b="1">
                  <a:latin typeface="Arial" panose="020B0604020202020204" pitchFamily="34" charset="0"/>
                  <a:cs typeface="Arial" panose="020B0604020202020204" pitchFamily="34" charset="0"/>
                </a:rPr>
                <a:t> 4</a:t>
              </a:r>
              <a:endParaRPr lang="en-US" sz="2400" b="1" dirty="0">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820880" y="2864074"/>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r>
                <a:rPr lang="en-US" sz="2800" dirty="0"/>
                <a:t>URL</a:t>
              </a:r>
            </a:p>
            <a:p>
              <a:endParaRPr lang="en-US" sz="2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B40994A-A9D2-4188-8BB9-FD9E5920EB3D}"/>
                </a:ext>
              </a:extLst>
            </p:cNvPr>
            <p:cNvSpPr txBox="1"/>
            <p:nvPr/>
          </p:nvSpPr>
          <p:spPr>
            <a:xfrm>
              <a:off x="843003" y="3408918"/>
              <a:ext cx="7502240"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r>
                <a:rPr lang="en-US" sz="2800" dirty="0"/>
                <a:t>Body</a:t>
              </a:r>
            </a:p>
            <a:p>
              <a:endParaRPr lang="en-US" sz="28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r>
                <a:rPr lang="en-US" sz="2800" dirty="0"/>
                <a:t>Header</a:t>
              </a:r>
            </a:p>
            <a:p>
              <a:endParaRPr lang="en-US" sz="28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r>
                <a:rPr lang="en-US" sz="2800">
                  <a:latin typeface="Arial" panose="020B0604020202020204" pitchFamily="34" charset="0"/>
                  <a:cs typeface="Arial" panose="020B0604020202020204" pitchFamily="34" charset="0"/>
                </a:rPr>
                <a:t>	Http </a:t>
              </a:r>
              <a:r>
                <a:rPr lang="en-US" sz="2800" dirty="0">
                  <a:latin typeface="Arial" panose="020B0604020202020204" pitchFamily="34" charset="0"/>
                  <a:cs typeface="Arial" panose="020B0604020202020204" pitchFamily="34" charset="0"/>
                </a:rPr>
                <a:t>M</a:t>
              </a:r>
              <a:r>
                <a:rPr lang="en-US" sz="2800">
                  <a:latin typeface="Arial" panose="020B0604020202020204" pitchFamily="34" charset="0"/>
                  <a:cs typeface="Arial" panose="020B0604020202020204" pitchFamily="34" charset="0"/>
                </a:rPr>
                <a:t>ethod</a:t>
              </a:r>
              <a:endParaRPr lang="en-US" sz="28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D</a:t>
              </a:r>
            </a:p>
          </p:txBody>
        </p:sp>
      </p:grpSp>
    </p:spTree>
    <p:extLst>
      <p:ext uri="{BB962C8B-B14F-4D97-AF65-F5344CB8AC3E}">
        <p14:creationId xmlns:p14="http://schemas.microsoft.com/office/powerpoint/2010/main" val="318864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247F9BF-045D-4B99-8DE4-A6CDEC500938}"/>
              </a:ext>
            </a:extLst>
          </p:cNvPr>
          <p:cNvSpPr>
            <a:spLocks noGrp="1"/>
          </p:cNvSpPr>
          <p:nvPr>
            <p:ph idx="1"/>
          </p:nvPr>
        </p:nvSpPr>
        <p:spPr/>
        <p:txBody>
          <a:bodyPr/>
          <a:lstStyle/>
          <a:p>
            <a:r>
              <a:rPr lang="pt-BR" altLang="en-US"/>
              <a:t>Lý do cần kiểm tra Web API</a:t>
            </a:r>
          </a:p>
          <a:p>
            <a:r>
              <a:rPr lang="pt-BR" altLang="en-US"/>
              <a:t>Các bước cài đặt, sử dụng một số công cụ </a:t>
            </a:r>
            <a:r>
              <a:rPr lang="en-US" altLang="en-US"/>
              <a:t>kiểm tra như: swagger, postman, Fiddler</a:t>
            </a:r>
          </a:p>
          <a:p>
            <a:r>
              <a:rPr lang="pt-BR" altLang="en-US"/>
              <a:t>Trình bày được ưu nhược điểm của các công cụ </a:t>
            </a:r>
            <a:r>
              <a:rPr lang="en-US" altLang="en-US"/>
              <a:t>kiểm tra </a:t>
            </a:r>
            <a:r>
              <a:rPr lang="pt-BR" altLang="en-US"/>
              <a:t>Web API</a:t>
            </a:r>
            <a:endParaRPr lang="en-US" altLang="en-US"/>
          </a:p>
          <a:p>
            <a:pPr marL="0" indent="0" algn="just">
              <a:buNone/>
            </a:pPr>
            <a:endParaRPr lang="en-US" dirty="0"/>
          </a:p>
        </p:txBody>
      </p:sp>
      <p:sp>
        <p:nvSpPr>
          <p:cNvPr id="6" name="Title 5">
            <a:extLst>
              <a:ext uri="{FF2B5EF4-FFF2-40B4-BE49-F238E27FC236}">
                <a16:creationId xmlns:a16="http://schemas.microsoft.com/office/drawing/2014/main" id="{0C8A877E-B44C-40E1-992C-FC7D03C12BFD}"/>
              </a:ext>
            </a:extLst>
          </p:cNvPr>
          <p:cNvSpPr>
            <a:spLocks noGrp="1"/>
          </p:cNvSpPr>
          <p:nvPr>
            <p:ph type="title"/>
          </p:nvPr>
        </p:nvSpPr>
        <p:spPr/>
        <p:txBody>
          <a:bodyPr/>
          <a:lstStyle/>
          <a:p>
            <a:r>
              <a:rPr lang="en-US"/>
              <a:t>7. Tổng kết bài học</a:t>
            </a:r>
          </a:p>
        </p:txBody>
      </p:sp>
      <p:sp>
        <p:nvSpPr>
          <p:cNvPr id="3" name="Date Placeholder 2">
            <a:extLst>
              <a:ext uri="{FF2B5EF4-FFF2-40B4-BE49-F238E27FC236}">
                <a16:creationId xmlns:a16="http://schemas.microsoft.com/office/drawing/2014/main" id="{33C5167B-F77C-43F3-80B1-DD472A788016}"/>
              </a:ext>
            </a:extLst>
          </p:cNvPr>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a:extLst>
              <a:ext uri="{FF2B5EF4-FFF2-40B4-BE49-F238E27FC236}">
                <a16:creationId xmlns:a16="http://schemas.microsoft.com/office/drawing/2014/main" id="{020DF506-0178-4B12-8227-1F15927E5EBC}"/>
              </a:ext>
            </a:extLst>
          </p:cNvPr>
          <p:cNvSpPr>
            <a:spLocks noGrp="1"/>
          </p:cNvSpPr>
          <p:nvPr>
            <p:ph type="ftr" sz="quarter" idx="3"/>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E62E01D8-FC4C-4A62-A181-08FBFAC94EBC}"/>
              </a:ext>
            </a:extLst>
          </p:cNvPr>
          <p:cNvSpPr>
            <a:spLocks noGrp="1"/>
          </p:cNvSpPr>
          <p:nvPr>
            <p:ph type="sldNum" sz="quarter" idx="4"/>
          </p:nvPr>
        </p:nvSpPr>
        <p:spPr/>
        <p:txBody>
          <a:bodyPr/>
          <a:lstStyle/>
          <a:p>
            <a:fld id="{F4E32468-D4D3-45A6-A508-7622D5375F4E}" type="slidenum">
              <a:rPr lang="en-US" smtClean="0"/>
              <a:t>44</a:t>
            </a:fld>
            <a:endParaRPr lang="en-US"/>
          </a:p>
        </p:txBody>
      </p:sp>
    </p:spTree>
    <p:extLst>
      <p:ext uri="{BB962C8B-B14F-4D97-AF65-F5344CB8AC3E}">
        <p14:creationId xmlns:p14="http://schemas.microsoft.com/office/powerpoint/2010/main" val="246573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5</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t-BR" altLang="en-US" sz="2000" b="1" dirty="0">
                  <a:latin typeface="Arial" panose="020B0604020202020204" pitchFamily="34" charset="0"/>
                  <a:cs typeface="Arial" panose="020B0604020202020204" pitchFamily="34" charset="0"/>
                </a:rPr>
                <a:t>Lý do cần test API</a:t>
              </a:r>
              <a:endParaRPr lang="en-US" sz="2000" b="1"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Mục tiêu bài học</a:t>
              </a: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Swagger</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Postman</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Fiddler</a:t>
              </a:r>
              <a:endParaRPr lang="en-US" sz="2000" b="1" dirty="0">
                <a:solidFill>
                  <a:schemeClr val="bg1">
                    <a:lumMod val="75000"/>
                  </a:schemeClr>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latin typeface="Tahoma" pitchFamily="34" charset="0"/>
                  <a:cs typeface="Tahoma" pitchFamily="34" charset="0"/>
                </a:rPr>
                <a:t>Trắc</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nghiệm</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kiến</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thức</a:t>
              </a:r>
              <a:endParaRPr lang="en-US" sz="2000" b="1" dirty="0">
                <a:solidFill>
                  <a:schemeClr val="bg1">
                    <a:lumMod val="75000"/>
                  </a:schemeClr>
                </a:solidFill>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spTree>
    <p:extLst>
      <p:ext uri="{BB962C8B-B14F-4D97-AF65-F5344CB8AC3E}">
        <p14:creationId xmlns:p14="http://schemas.microsoft.com/office/powerpoint/2010/main" val="175195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b="1" dirty="0"/>
              <a:t>2. </a:t>
            </a:r>
            <a:r>
              <a:rPr lang="en-US" altLang="en-US" b="1" dirty="0" err="1"/>
              <a:t>Lý</a:t>
            </a:r>
            <a:r>
              <a:rPr lang="en-US" altLang="en-US" b="1" dirty="0"/>
              <a:t> do </a:t>
            </a:r>
            <a:r>
              <a:rPr lang="en-US" altLang="en-US" b="1" err="1"/>
              <a:t>cần</a:t>
            </a:r>
            <a:r>
              <a:rPr lang="en-US" altLang="en-US" b="1"/>
              <a:t> kiểm tra Web </a:t>
            </a:r>
            <a:r>
              <a:rPr lang="en-US" altLang="en-US" b="1" dirty="0"/>
              <a:t>API</a:t>
            </a:r>
            <a:endParaRPr lang="en-US" altLang="en-US" dirty="0"/>
          </a:p>
        </p:txBody>
      </p:sp>
      <p:sp>
        <p:nvSpPr>
          <p:cNvPr id="3" name="Content Placeholder 2"/>
          <p:cNvSpPr>
            <a:spLocks noGrp="1"/>
          </p:cNvSpPr>
          <p:nvPr>
            <p:ph sz="quarter" idx="1"/>
          </p:nvPr>
        </p:nvSpPr>
        <p:spPr/>
        <p:txBody>
          <a:bodyPr>
            <a:normAutofit fontScale="92500"/>
          </a:bodyPr>
          <a:lstStyle/>
          <a:p>
            <a:pPr algn="just">
              <a:defRPr/>
            </a:pPr>
            <a:r>
              <a:rPr lang="en-US" sz="2800"/>
              <a:t>Tiết kiệm thời gian xây dựng hệ thống phần mềm</a:t>
            </a:r>
            <a:endParaRPr lang="en-US" sz="2800" dirty="0"/>
          </a:p>
          <a:p>
            <a:pPr lvl="1" indent="-274320" algn="just">
              <a:lnSpc>
                <a:spcPct val="150000"/>
              </a:lnSpc>
              <a:spcAft>
                <a:spcPts val="0"/>
              </a:spcAft>
              <a:defRPr/>
            </a:pPr>
            <a:r>
              <a:rPr lang="en-US" sz="2800"/>
              <a:t>Sử </a:t>
            </a:r>
            <a:r>
              <a:rPr lang="en-US" sz="2800" dirty="0" err="1"/>
              <a:t>dụng</a:t>
            </a:r>
            <a:r>
              <a:rPr lang="en-US" sz="2800" dirty="0"/>
              <a:t> </a:t>
            </a:r>
            <a:r>
              <a:rPr lang="en-US" sz="2800" dirty="0" err="1"/>
              <a:t>công</a:t>
            </a:r>
            <a:r>
              <a:rPr lang="en-US" sz="2800" dirty="0"/>
              <a:t> </a:t>
            </a:r>
            <a:r>
              <a:rPr lang="en-US" sz="2800" err="1"/>
              <a:t>cụ</a:t>
            </a:r>
            <a:r>
              <a:rPr lang="en-US" sz="2800"/>
              <a:t> kiểm tra Web API </a:t>
            </a:r>
            <a:r>
              <a:rPr lang="en-US" sz="2800" dirty="0" err="1"/>
              <a:t>sẽ</a:t>
            </a:r>
            <a:r>
              <a:rPr lang="en-US" sz="2800" dirty="0"/>
              <a:t> </a:t>
            </a:r>
            <a:r>
              <a:rPr lang="en-US" sz="2800" dirty="0" err="1"/>
              <a:t>giúp</a:t>
            </a:r>
            <a:r>
              <a:rPr lang="en-US" sz="2800" dirty="0"/>
              <a:t> </a:t>
            </a:r>
            <a:r>
              <a:rPr lang="en-US" sz="2800" dirty="0" err="1"/>
              <a:t>thực</a:t>
            </a:r>
            <a:r>
              <a:rPr lang="en-US" sz="2800" dirty="0"/>
              <a:t> </a:t>
            </a:r>
            <a:r>
              <a:rPr lang="en-US" sz="2800" dirty="0" err="1"/>
              <a:t>hiện</a:t>
            </a:r>
            <a:r>
              <a:rPr lang="en-US" sz="2800" dirty="0"/>
              <a:t> </a:t>
            </a:r>
            <a:r>
              <a:rPr lang="en-US" sz="2800"/>
              <a:t>song song xây dựng Client/Server</a:t>
            </a:r>
            <a:endParaRPr lang="en-US" sz="2800" dirty="0"/>
          </a:p>
          <a:p>
            <a:pPr lvl="1" indent="-274320" algn="just">
              <a:lnSpc>
                <a:spcPct val="150000"/>
              </a:lnSpc>
              <a:spcAft>
                <a:spcPts val="0"/>
              </a:spcAft>
              <a:defRPr/>
            </a:pPr>
            <a:r>
              <a:rPr lang="en-US" sz="2800"/>
              <a:t>Kiểm tra Web API có thể tiến hành </a:t>
            </a:r>
            <a:r>
              <a:rPr lang="vi-VN" sz="2800"/>
              <a:t>độc lập</a:t>
            </a:r>
            <a:endParaRPr lang="en-US" sz="2800"/>
          </a:p>
          <a:p>
            <a:pPr lvl="1" indent="-274320" algn="just">
              <a:lnSpc>
                <a:spcPct val="150000"/>
              </a:lnSpc>
              <a:spcAft>
                <a:spcPts val="0"/>
              </a:spcAft>
              <a:defRPr/>
            </a:pPr>
            <a:r>
              <a:rPr lang="en-US" sz="2800"/>
              <a:t>Tiết </a:t>
            </a:r>
            <a:r>
              <a:rPr lang="en-US" sz="2800" dirty="0" err="1"/>
              <a:t>kiệm</a:t>
            </a:r>
            <a:r>
              <a:rPr lang="en-US" sz="2800" dirty="0"/>
              <a:t> </a:t>
            </a:r>
            <a:r>
              <a:rPr lang="en-US" sz="2800" err="1"/>
              <a:t>thời</a:t>
            </a:r>
            <a:r>
              <a:rPr lang="en-US" sz="2800"/>
              <a:t> gian</a:t>
            </a:r>
          </a:p>
          <a:p>
            <a:r>
              <a:rPr lang="en-US" altLang="en-US" sz="2800"/>
              <a:t>Việc kiểm thử phần mềm sau khi tích hợp/gọi các Web API khá tốn công</a:t>
            </a:r>
          </a:p>
          <a:p>
            <a:pPr lvl="1"/>
            <a:r>
              <a:rPr lang="en-US" altLang="en-US" sz="2800"/>
              <a:t>Cần sử dụng công cụ kiểm tra Web API trước</a:t>
            </a:r>
            <a:r>
              <a:rPr lang="en-US" sz="2800" dirty="0">
                <a:latin typeface="Times New Roman" panose="02020603050405020304" pitchFamily="18" charset="0"/>
                <a:cs typeface="Times New Roman" panose="02020603050405020304" pitchFamily="18" charset="0"/>
              </a:rPr>
              <a:t>	</a:t>
            </a:r>
          </a:p>
        </p:txBody>
      </p:sp>
      <p:sp>
        <p:nvSpPr>
          <p:cNvPr id="17412" name="Date Placeholder 3"/>
          <p:cNvSpPr>
            <a:spLocks noGrp="1"/>
          </p:cNvSpPr>
          <p:nvPr>
            <p:ph type="dt" sz="quarter" idx="4294967295"/>
          </p:nvPr>
        </p:nvSpPr>
        <p:spPr bwMode="auto">
          <a:xfrm>
            <a:off x="6172200" y="6191250"/>
            <a:ext cx="24765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AB4945-85B1-440F-A737-AE0CCF1E333E}" type="datetime1">
              <a:rPr lang="en-US" altLang="en-US" smtClean="0">
                <a:solidFill>
                  <a:schemeClr val="tx2"/>
                </a:solidFill>
              </a:rPr>
              <a:pPr/>
              <a:t>8/26/2020</a:t>
            </a:fld>
            <a:endParaRPr lang="vi-VN" altLang="en-US">
              <a:solidFill>
                <a:schemeClr val="tx2"/>
              </a:solidFill>
            </a:endParaRPr>
          </a:p>
        </p:txBody>
      </p:sp>
      <p:sp>
        <p:nvSpPr>
          <p:cNvPr id="17413" name="Slide Number Placeholder 4"/>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BED6D60-3612-4682-8E88-37724451878D}" type="slidenum">
              <a:rPr lang="vi-VN" altLang="en-US" smtClean="0">
                <a:solidFill>
                  <a:srgbClr val="FFFFFF"/>
                </a:solidFill>
                <a:latin typeface="Tahoma" panose="020B0604030504040204" pitchFamily="34" charset="0"/>
              </a:rPr>
              <a:pPr/>
              <a:t>6</a:t>
            </a:fld>
            <a:endParaRPr lang="vi-VN" altLang="en-US">
              <a:solidFill>
                <a:srgbClr val="FFFFFF"/>
              </a:solidFill>
              <a:latin typeface="Tahoma" panose="020B0604030504040204" pitchFamily="34" charset="0"/>
            </a:endParaRPr>
          </a:p>
        </p:txBody>
      </p:sp>
    </p:spTree>
    <p:extLst>
      <p:ext uri="{BB962C8B-B14F-4D97-AF65-F5344CB8AC3E}">
        <p14:creationId xmlns:p14="http://schemas.microsoft.com/office/powerpoint/2010/main" val="3903913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7</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49"/>
            <a:ext cx="7543800" cy="518846"/>
            <a:chOff x="762000" y="1905000"/>
            <a:chExt cx="7543800" cy="518016"/>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46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t-BR" altLang="en-US" sz="2400" b="1" dirty="0">
                  <a:solidFill>
                    <a:schemeClr val="bg1">
                      <a:lumMod val="75000"/>
                    </a:schemeClr>
                  </a:solidFill>
                  <a:latin typeface="Times New Roman" panose="02020603050405020304" pitchFamily="18" charset="0"/>
                  <a:cs typeface="Times New Roman" panose="02020603050405020304" pitchFamily="18" charset="0"/>
                </a:rPr>
                <a:t>Lý do cần test API</a:t>
              </a:r>
              <a:endParaRPr lang="en-US" sz="2400" b="1" dirty="0">
                <a:solidFill>
                  <a:schemeClr val="bg1">
                    <a:lumMod val="75000"/>
                  </a:schemeClr>
                </a:solidFill>
                <a:latin typeface="Tahoma" pitchFamily="34" charset="0"/>
                <a:cs typeface="Tahoma"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Mục tiêu bài học</a:t>
              </a: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t>Kiểm</a:t>
              </a:r>
              <a:r>
                <a:rPr lang="en-US" sz="2000" b="1" dirty="0"/>
                <a:t> </a:t>
              </a:r>
              <a:r>
                <a:rPr lang="en-US" sz="2000" b="1" dirty="0" err="1"/>
                <a:t>tra</a:t>
              </a:r>
              <a:r>
                <a:rPr lang="en-US" sz="2000" b="1" dirty="0"/>
                <a:t> Web API </a:t>
              </a:r>
              <a:r>
                <a:rPr lang="en-US" sz="2000" b="1" dirty="0" err="1"/>
                <a:t>với</a:t>
              </a:r>
              <a:r>
                <a:rPr lang="en-US" sz="2000" b="1" dirty="0"/>
                <a:t> Swagger</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Postman</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Kiểm</a:t>
              </a:r>
              <a:r>
                <a:rPr lang="en-US" sz="2000" b="1" dirty="0">
                  <a:solidFill>
                    <a:schemeClr val="bg1">
                      <a:lumMod val="75000"/>
                    </a:schemeClr>
                  </a:solidFill>
                </a:rPr>
                <a:t> </a:t>
              </a:r>
              <a:r>
                <a:rPr lang="en-US" sz="2000" b="1" dirty="0" err="1">
                  <a:solidFill>
                    <a:schemeClr val="bg1">
                      <a:lumMod val="75000"/>
                    </a:schemeClr>
                  </a:solidFill>
                </a:rPr>
                <a:t>tra</a:t>
              </a:r>
              <a:r>
                <a:rPr lang="en-US" sz="2000" b="1" dirty="0">
                  <a:solidFill>
                    <a:schemeClr val="bg1">
                      <a:lumMod val="75000"/>
                    </a:schemeClr>
                  </a:solidFill>
                </a:rPr>
                <a:t> Web API </a:t>
              </a:r>
              <a:r>
                <a:rPr lang="en-US" sz="2000" b="1" dirty="0" err="1">
                  <a:solidFill>
                    <a:schemeClr val="bg1">
                      <a:lumMod val="75000"/>
                    </a:schemeClr>
                  </a:solidFill>
                </a:rPr>
                <a:t>với</a:t>
              </a:r>
              <a:r>
                <a:rPr lang="en-US" sz="2000" b="1" dirty="0">
                  <a:solidFill>
                    <a:schemeClr val="bg1">
                      <a:lumMod val="75000"/>
                    </a:schemeClr>
                  </a:solidFill>
                </a:rPr>
                <a:t> Fiddler</a:t>
              </a:r>
              <a:endParaRPr lang="en-US" sz="2000" b="1" dirty="0">
                <a:solidFill>
                  <a:schemeClr val="bg1">
                    <a:lumMod val="75000"/>
                  </a:schemeClr>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latin typeface="Tahoma" pitchFamily="34" charset="0"/>
                  <a:cs typeface="Tahoma" pitchFamily="34" charset="0"/>
                </a:rPr>
                <a:t>Trắc</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nghiệm</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kiến</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thức</a:t>
              </a:r>
              <a:endParaRPr lang="en-US" sz="2000" b="1" dirty="0">
                <a:solidFill>
                  <a:schemeClr val="bg1">
                    <a:lumMod val="75000"/>
                  </a:schemeClr>
                </a:solidFill>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spTree>
    <p:extLst>
      <p:ext uri="{BB962C8B-B14F-4D97-AF65-F5344CB8AC3E}">
        <p14:creationId xmlns:p14="http://schemas.microsoft.com/office/powerpoint/2010/main" val="97120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sz="2600" b="1" dirty="0" err="1"/>
              <a:t>Giới</a:t>
            </a:r>
            <a:r>
              <a:rPr lang="en-US" sz="2600" b="1" dirty="0"/>
              <a:t> </a:t>
            </a:r>
            <a:r>
              <a:rPr lang="en-US" sz="2600" b="1" dirty="0" err="1"/>
              <a:t>thiệu</a:t>
            </a:r>
            <a:r>
              <a:rPr lang="en-US" sz="2600" b="1" dirty="0"/>
              <a:t> </a:t>
            </a:r>
            <a:r>
              <a:rPr lang="en-US" sz="2600" b="1" dirty="0" err="1"/>
              <a:t>về</a:t>
            </a:r>
            <a:r>
              <a:rPr lang="en-US" sz="2600" b="1" dirty="0"/>
              <a:t> Swagger</a:t>
            </a:r>
          </a:p>
          <a:p>
            <a:r>
              <a:rPr lang="en-US" sz="2600" dirty="0" err="1"/>
              <a:t>Là</a:t>
            </a:r>
            <a:r>
              <a:rPr lang="en-US" sz="2600" dirty="0"/>
              <a:t> </a:t>
            </a:r>
            <a:r>
              <a:rPr lang="en-US" sz="2600" dirty="0" err="1"/>
              <a:t>một</a:t>
            </a:r>
            <a:r>
              <a:rPr lang="en-US" sz="2600" dirty="0"/>
              <a:t> </a:t>
            </a:r>
            <a:r>
              <a:rPr lang="en-US" sz="2600" dirty="0" err="1"/>
              <a:t>phần</a:t>
            </a:r>
            <a:r>
              <a:rPr lang="en-US" sz="2600" dirty="0"/>
              <a:t> </a:t>
            </a:r>
            <a:r>
              <a:rPr lang="en-US" sz="2600" dirty="0" err="1"/>
              <a:t>mềm</a:t>
            </a:r>
            <a:r>
              <a:rPr lang="en-US" sz="2600" dirty="0"/>
              <a:t> </a:t>
            </a:r>
            <a:r>
              <a:rPr lang="en-US" sz="2600" dirty="0" err="1"/>
              <a:t>mã</a:t>
            </a:r>
            <a:r>
              <a:rPr lang="en-US" sz="2600" dirty="0"/>
              <a:t> </a:t>
            </a:r>
            <a:r>
              <a:rPr lang="en-US" sz="2600" err="1"/>
              <a:t>nguồn</a:t>
            </a:r>
            <a:r>
              <a:rPr lang="en-US" sz="2600"/>
              <a:t> mở trợ giúp cho việc kiểm tra các Web </a:t>
            </a:r>
            <a:r>
              <a:rPr lang="en-US" sz="2600" dirty="0"/>
              <a:t>API </a:t>
            </a:r>
          </a:p>
          <a:p>
            <a:pPr marL="0" indent="0">
              <a:buNone/>
            </a:pPr>
            <a:r>
              <a:rPr lang="en-US" sz="2600" b="1"/>
              <a:t>Cài đặt Swagger</a:t>
            </a:r>
          </a:p>
          <a:p>
            <a:r>
              <a:rPr lang="en-US" sz="2600" b="1"/>
              <a:t>Cách 1</a:t>
            </a:r>
            <a:r>
              <a:rPr lang="en-US" sz="2600"/>
              <a:t> Mở Manage NuGet Package</a:t>
            </a:r>
          </a:p>
          <a:p>
            <a:pPr lvl="1"/>
            <a:r>
              <a:rPr lang="en-US" sz="2600"/>
              <a:t>Search package Swashbuckle</a:t>
            </a:r>
          </a:p>
          <a:p>
            <a:pPr lvl="1"/>
            <a:r>
              <a:rPr lang="en-US" sz="2600"/>
              <a:t>Chọn Install</a:t>
            </a:r>
          </a:p>
          <a:p>
            <a:pPr marL="384048" lvl="1" indent="-384048">
              <a:spcBef>
                <a:spcPts val="1200"/>
              </a:spcBef>
              <a:spcAft>
                <a:spcPts val="1200"/>
              </a:spcAft>
              <a:buSzPct val="120000"/>
              <a:buFont typeface="Wingdings" panose="05000000000000000000" pitchFamily="2" charset="2"/>
              <a:buChar char="§"/>
            </a:pPr>
            <a:r>
              <a:rPr lang="en-US" sz="2600" b="1"/>
              <a:t>Cách 2 </a:t>
            </a:r>
          </a:p>
          <a:p>
            <a:pPr lvl="1"/>
            <a:r>
              <a:rPr lang="en-US" sz="2600"/>
              <a:t>Download nó tại github  </a:t>
            </a:r>
            <a:r>
              <a:rPr lang="en-US" sz="2600">
                <a:hlinkClick r:id="rId2"/>
              </a:rPr>
              <a:t>https://github.com/swagger-api/swagger-ui</a:t>
            </a:r>
            <a:r>
              <a:rPr lang="en-US" sz="2600"/>
              <a:t> về</a:t>
            </a:r>
          </a:p>
          <a:p>
            <a:pPr lvl="1"/>
            <a:r>
              <a:rPr lang="en-US" sz="2600"/>
              <a:t>Cài đặt bình thường</a:t>
            </a:r>
          </a:p>
          <a:p>
            <a:endParaRPr lang="en-US" dirty="0"/>
          </a:p>
        </p:txBody>
      </p:sp>
      <p:sp>
        <p:nvSpPr>
          <p:cNvPr id="3" name="Title 2"/>
          <p:cNvSpPr>
            <a:spLocks noGrp="1"/>
          </p:cNvSpPr>
          <p:nvPr>
            <p:ph type="title"/>
          </p:nvPr>
        </p:nvSpPr>
        <p:spPr/>
        <p:txBody>
          <a:bodyPr>
            <a:normAutofit/>
          </a:bodyPr>
          <a:lstStyle/>
          <a:p>
            <a:r>
              <a:rPr lang="en-US" dirty="0"/>
              <a:t>3. </a:t>
            </a:r>
            <a:r>
              <a:rPr lang="en-US" dirty="0" err="1"/>
              <a:t>Kiểm</a:t>
            </a:r>
            <a:r>
              <a:rPr lang="en-US" dirty="0"/>
              <a:t> </a:t>
            </a:r>
            <a:r>
              <a:rPr lang="en-US" dirty="0" err="1"/>
              <a:t>tra</a:t>
            </a:r>
            <a:r>
              <a:rPr lang="en-US" dirty="0"/>
              <a:t> Web API </a:t>
            </a:r>
            <a:r>
              <a:rPr lang="en-US" dirty="0" err="1"/>
              <a:t>với</a:t>
            </a:r>
            <a:r>
              <a:rPr lang="en-US" dirty="0"/>
              <a:t> Swagger</a:t>
            </a:r>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8</a:t>
            </a:fld>
            <a:endParaRPr lang="en-US"/>
          </a:p>
        </p:txBody>
      </p:sp>
    </p:spTree>
    <p:extLst>
      <p:ext uri="{BB962C8B-B14F-4D97-AF65-F5344CB8AC3E}">
        <p14:creationId xmlns:p14="http://schemas.microsoft.com/office/powerpoint/2010/main" val="2202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3. </a:t>
            </a:r>
            <a:r>
              <a:rPr lang="en-US" dirty="0" err="1"/>
              <a:t>Kiểm</a:t>
            </a:r>
            <a:r>
              <a:rPr lang="en-US" dirty="0"/>
              <a:t> </a:t>
            </a:r>
            <a:r>
              <a:rPr lang="en-US" dirty="0" err="1"/>
              <a:t>tra</a:t>
            </a:r>
            <a:r>
              <a:rPr lang="en-US" dirty="0"/>
              <a:t> Web API </a:t>
            </a:r>
            <a:r>
              <a:rPr lang="en-US" dirty="0" err="1"/>
              <a:t>với</a:t>
            </a:r>
            <a:r>
              <a:rPr lang="en-US" dirty="0"/>
              <a:t> Swagger</a:t>
            </a:r>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9</a:t>
            </a:fld>
            <a:endParaRPr lang="en-US"/>
          </a:p>
        </p:txBody>
      </p:sp>
      <p:pic>
        <p:nvPicPr>
          <p:cNvPr id="8" name="Picture 7">
            <a:extLst>
              <a:ext uri="{FF2B5EF4-FFF2-40B4-BE49-F238E27FC236}">
                <a16:creationId xmlns:a16="http://schemas.microsoft.com/office/drawing/2014/main" id="{6E03C920-1623-4F17-BA9F-8D0DF9A2341B}"/>
              </a:ext>
            </a:extLst>
          </p:cNvPr>
          <p:cNvPicPr>
            <a:picLocks noChangeAspect="1"/>
          </p:cNvPicPr>
          <p:nvPr/>
        </p:nvPicPr>
        <p:blipFill>
          <a:blip r:embed="rId2"/>
          <a:stretch>
            <a:fillRect/>
          </a:stretch>
        </p:blipFill>
        <p:spPr>
          <a:xfrm>
            <a:off x="1133475" y="908622"/>
            <a:ext cx="6877050" cy="5359067"/>
          </a:xfrm>
          <a:prstGeom prst="rect">
            <a:avLst/>
          </a:prstGeom>
        </p:spPr>
      </p:pic>
      <p:sp>
        <p:nvSpPr>
          <p:cNvPr id="9" name="Content Placeholder 8">
            <a:extLst>
              <a:ext uri="{FF2B5EF4-FFF2-40B4-BE49-F238E27FC236}">
                <a16:creationId xmlns:a16="http://schemas.microsoft.com/office/drawing/2014/main" id="{39E51484-2A2E-425F-A80D-146FB3EF83F7}"/>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896A1087-59C6-4C63-B06D-08B2AACC4F19}"/>
              </a:ext>
            </a:extLst>
          </p:cNvPr>
          <p:cNvSpPr/>
          <p:nvPr/>
        </p:nvSpPr>
        <p:spPr>
          <a:xfrm>
            <a:off x="685801" y="2438400"/>
            <a:ext cx="7848600" cy="9906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32676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6183</TotalTime>
  <Words>2312</Words>
  <Application>Microsoft Office PowerPoint</Application>
  <PresentationFormat>On-screen Show (4:3)</PresentationFormat>
  <Paragraphs>382</Paragraphs>
  <Slides>44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Courier New</vt:lpstr>
      <vt:lpstr>Tahoma</vt:lpstr>
      <vt:lpstr>Times New Roman</vt:lpstr>
      <vt:lpstr>Wingdings</vt:lpstr>
      <vt:lpstr>Wingdings 2</vt:lpstr>
      <vt:lpstr>Office Theme</vt:lpstr>
      <vt:lpstr>LẬP TRÌNH WEB API</vt:lpstr>
      <vt:lpstr>Nội dung</vt:lpstr>
      <vt:lpstr>Nội dung</vt:lpstr>
      <vt:lpstr>1. Mục tiêu bài học</vt:lpstr>
      <vt:lpstr>Nội dung</vt:lpstr>
      <vt:lpstr>2. Lý do cần kiểm tra Web API</vt:lpstr>
      <vt:lpstr>Nội dung</vt:lpstr>
      <vt:lpstr>3. Kiểm tra Web API với Swagger</vt:lpstr>
      <vt:lpstr>3. Kiểm tra Web API với Swagger</vt:lpstr>
      <vt:lpstr>3. Kiểm tra Web API với Swagger</vt:lpstr>
      <vt:lpstr>3. Kiểm tra Web API với Swagger</vt:lpstr>
      <vt:lpstr>3. Kiểm tra Web API với Swagger</vt:lpstr>
      <vt:lpstr>3. Kiểm tra Web API với Swagger</vt:lpstr>
      <vt:lpstr>3. Kiểm tra Web API với Swagger</vt:lpstr>
      <vt:lpstr>3. Kiểm tra Web API với Swagger</vt:lpstr>
      <vt:lpstr>3. Kiểm tra Web API với Swagger</vt:lpstr>
      <vt:lpstr>3. Kiểm tra Web API với Swagger</vt:lpstr>
      <vt:lpstr>3. Kiểm tra Web API với Swagger</vt:lpstr>
      <vt:lpstr>Nội dung</vt:lpstr>
      <vt:lpstr>4. Kiểm tra Web API với Postman</vt:lpstr>
      <vt:lpstr>4. Kiểm tra Web API với Postman</vt:lpstr>
      <vt:lpstr>4. Kiểm tra Web API với Postman</vt:lpstr>
      <vt:lpstr>4. Kiểm tra Web API với Postman</vt:lpstr>
      <vt:lpstr>4. Kiểm tra Web API với Postman</vt:lpstr>
      <vt:lpstr>4. Kiểm tra Web API với Postman</vt:lpstr>
      <vt:lpstr>4. Kiểm tra Web API với Postman</vt:lpstr>
      <vt:lpstr>4. Kiểm tra Web API với Postman</vt:lpstr>
      <vt:lpstr>4. Kiểm tra Web API với Postman</vt:lpstr>
      <vt:lpstr>4. Kiểm tra Web API với Postman</vt:lpstr>
      <vt:lpstr>4. Kiểm tra Web API với Postman</vt:lpstr>
      <vt:lpstr>4. Kiểm tra Web API với Postman</vt:lpstr>
      <vt:lpstr>Nội dung</vt:lpstr>
      <vt:lpstr>5. Kiểm tra Web API với Fiddler</vt:lpstr>
      <vt:lpstr>5. Kiểm tra Web API với Fiddler</vt:lpstr>
      <vt:lpstr>5. Kiểm tra Web API với Fiddler</vt:lpstr>
      <vt:lpstr>5. Kiểm tra Web API với Fiddler</vt:lpstr>
      <vt:lpstr>5. Kiểm tra Web API với Fiddler</vt:lpstr>
      <vt:lpstr>5. Kiểm tra Web API với Fiddler</vt:lpstr>
      <vt:lpstr>Nội dung</vt:lpstr>
      <vt:lpstr>6. Trắc nghiệm kiến thức</vt:lpstr>
      <vt:lpstr>6. Trắc nghiệm kiến thức</vt:lpstr>
      <vt:lpstr>6. Trắc nghiệm kiến thức</vt:lpstr>
      <vt:lpstr>6. Trắc nghiệm kiến thức</vt:lpstr>
      <vt:lpstr>7. Tổng kết bài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QHADMIN</dc:creator>
  <cp:keywords>Slide 02 - Cac cong cu kiem tra Web API</cp:keywords>
  <cp:lastModifiedBy>Quyet Nguyen</cp:lastModifiedBy>
  <cp:revision>867</cp:revision>
  <dcterms:created xsi:type="dcterms:W3CDTF">2011-01-09T04:46:30Z</dcterms:created>
  <dcterms:modified xsi:type="dcterms:W3CDTF">2020-08-26T04:04:06Z</dcterms:modified>
</cp:coreProperties>
</file>