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60" r:id="rId2"/>
    <p:sldId id="262" r:id="rId3"/>
    <p:sldId id="261" r:id="rId4"/>
    <p:sldId id="256" r:id="rId5"/>
    <p:sldId id="258" r:id="rId6"/>
    <p:sldId id="285" r:id="rId7"/>
    <p:sldId id="259" r:id="rId8"/>
    <p:sldId id="286" r:id="rId9"/>
    <p:sldId id="263" r:id="rId10"/>
    <p:sldId id="287" r:id="rId11"/>
    <p:sldId id="279" r:id="rId12"/>
  </p:sldIdLst>
  <p:sldSz cx="9144000" cy="5143500" type="screen16x9"/>
  <p:notesSz cx="6858000" cy="9144000"/>
  <p:embeddedFontLst>
    <p:embeddedFont>
      <p:font typeface="Raleway" pitchFamily="2" charset="0"/>
      <p:regular r:id="rId14"/>
      <p:bold r:id="rId15"/>
      <p:italic r:id="rId16"/>
      <p:boldItalic r:id="rId17"/>
    </p:embeddedFont>
    <p:embeddedFont>
      <p:font typeface="Roboto Slab Regular" pitchFamily="2" charset="0"/>
      <p:regular r:id="rId18"/>
    </p:embeddedFont>
    <p:embeddedFont>
      <p:font typeface="Raleway ExtraBold" pitchFamily="2" charset="0"/>
      <p:bold r:id="rId19"/>
      <p:boldItalic r:id="rId20"/>
    </p:embeddedFont>
    <p:embeddedFont>
      <p:font typeface="Raleway Light" pitchFamily="2"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76214-869C-484A-B055-DCC70B63D459}">
  <a:tblStyle styleId="{9D576214-869C-484A-B055-DCC70B63D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5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62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5" name="Google Shape;518;p30"/>
          <p:cNvSpPr txBox="1">
            <a:spLocks/>
          </p:cNvSpPr>
          <p:nvPr/>
        </p:nvSpPr>
        <p:spPr>
          <a:xfrm>
            <a:off x="1377169" y="647403"/>
            <a:ext cx="6749688" cy="89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vi-VN" b="1" dirty="0" smtClean="0">
                <a:solidFill>
                  <a:schemeClr val="tx1"/>
                </a:solidFill>
                <a:latin typeface="+mn-lt"/>
                <a:cs typeface="Times New Roman" panose="02020603050405020304" pitchFamily="18" charset="0"/>
              </a:rPr>
              <a:t>BỘ CÔNG THƯƠNG</a:t>
            </a:r>
            <a:br>
              <a:rPr lang="vi-VN" b="1" dirty="0" smtClean="0">
                <a:solidFill>
                  <a:schemeClr val="tx1"/>
                </a:solidFill>
                <a:latin typeface="+mn-lt"/>
                <a:cs typeface="Times New Roman" panose="02020603050405020304" pitchFamily="18" charset="0"/>
              </a:rPr>
            </a:br>
            <a:r>
              <a:rPr lang="vi-VN" b="1" dirty="0" smtClean="0">
                <a:solidFill>
                  <a:schemeClr val="tx1"/>
                </a:solidFill>
                <a:latin typeface="+mn-lt"/>
                <a:cs typeface="Times New Roman" panose="02020603050405020304" pitchFamily="18" charset="0"/>
              </a:rPr>
              <a:t>TRƯỜNG ĐẠI HỌC CÔNG NGHIỆP HÀ NỘI</a:t>
            </a:r>
            <a:br>
              <a:rPr lang="vi-VN" b="1" dirty="0" smtClean="0">
                <a:solidFill>
                  <a:schemeClr val="tx1"/>
                </a:solidFill>
                <a:latin typeface="+mn-lt"/>
                <a:cs typeface="Times New Roman" panose="02020603050405020304" pitchFamily="18" charset="0"/>
              </a:rPr>
            </a:br>
            <a:r>
              <a:rPr lang="vi-VN" b="1" dirty="0" smtClean="0">
                <a:solidFill>
                  <a:schemeClr val="tx1"/>
                </a:solidFill>
                <a:latin typeface="+mn-lt"/>
                <a:cs typeface="Times New Roman" panose="02020603050405020304" pitchFamily="18" charset="0"/>
              </a:rPr>
              <a:t/>
            </a:r>
            <a:br>
              <a:rPr lang="vi-VN" b="1" dirty="0" smtClean="0">
                <a:solidFill>
                  <a:schemeClr val="tx1"/>
                </a:solidFill>
                <a:latin typeface="+mn-lt"/>
                <a:cs typeface="Times New Roman" panose="02020603050405020304" pitchFamily="18" charset="0"/>
              </a:rPr>
            </a:br>
            <a:r>
              <a:rPr lang="vi-VN" dirty="0" smtClean="0">
                <a:solidFill>
                  <a:schemeClr val="tx1"/>
                </a:solidFill>
                <a:latin typeface="+mn-lt"/>
                <a:cs typeface="Times New Roman" panose="02020603050405020304" pitchFamily="18" charset="0"/>
              </a:rPr>
              <a:t>ĐỒ ÁN TỐT NGHIỆP NGÀNH CÔNG NGHỆ THÔNG TIN</a:t>
            </a:r>
            <a:endParaRPr lang="vi-VN" dirty="0">
              <a:solidFill>
                <a:schemeClr val="tx1"/>
              </a:solidFill>
              <a:latin typeface="+mn-lt"/>
              <a:cs typeface="Times New Roman" panose="02020603050405020304" pitchFamily="18" charset="0"/>
            </a:endParaRPr>
          </a:p>
        </p:txBody>
      </p:sp>
      <p:sp>
        <p:nvSpPr>
          <p:cNvPr id="6" name="Google Shape;511;p29"/>
          <p:cNvSpPr txBox="1">
            <a:spLocks/>
          </p:cNvSpPr>
          <p:nvPr/>
        </p:nvSpPr>
        <p:spPr>
          <a:xfrm>
            <a:off x="1459362" y="1922397"/>
            <a:ext cx="6763525"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buClr>
                <a:srgbClr val="FFFFFF"/>
              </a:buClr>
            </a:pPr>
            <a:r>
              <a:rPr lang="en-US" b="1" dirty="0" smtClean="0">
                <a:solidFill>
                  <a:schemeClr val="tx1"/>
                </a:solidFill>
                <a:latin typeface="Arial"/>
                <a:cs typeface="Times New Roman" panose="02020603050405020304" pitchFamily="18" charset="0"/>
              </a:rPr>
              <a:t>XÂY DỰNG ỨNG DỤNG GIỚI THIỆU SẢN PHẨM VÀ QUẢN LÝ CỬA HÀNG BÁN XE MÁY VIỆT HƯƠNG BẰNG ASP.NET MVC</a:t>
            </a:r>
            <a:endParaRPr lang="en-US" dirty="0">
              <a:solidFill>
                <a:schemeClr val="tx1"/>
              </a:solidFill>
              <a:latin typeface="Arial"/>
            </a:endParaRPr>
          </a:p>
        </p:txBody>
      </p:sp>
      <p:sp>
        <p:nvSpPr>
          <p:cNvPr id="7" name="Google Shape;511;p29"/>
          <p:cNvSpPr txBox="1">
            <a:spLocks/>
          </p:cNvSpPr>
          <p:nvPr/>
        </p:nvSpPr>
        <p:spPr>
          <a:xfrm>
            <a:off x="3082246" y="3082197"/>
            <a:ext cx="3626779"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buClr>
                <a:srgbClr val="FFFFFF"/>
              </a:buClr>
            </a:pPr>
            <a:r>
              <a:rPr lang="en-GB" sz="1600" dirty="0" smtClean="0">
                <a:solidFill>
                  <a:schemeClr val="tx1"/>
                </a:solidFill>
                <a:latin typeface="Arial"/>
              </a:rPr>
              <a:t>CBHD:                  </a:t>
            </a:r>
            <a:r>
              <a:rPr lang="en-GB" sz="1600" dirty="0" err="1" smtClean="0">
                <a:solidFill>
                  <a:schemeClr val="tx1"/>
                </a:solidFill>
                <a:latin typeface="Arial"/>
              </a:rPr>
              <a:t>ThS</a:t>
            </a:r>
            <a:r>
              <a:rPr lang="en-GB" sz="1600" dirty="0" smtClean="0">
                <a:solidFill>
                  <a:schemeClr val="tx1"/>
                </a:solidFill>
                <a:latin typeface="Arial"/>
              </a:rPr>
              <a:t>. </a:t>
            </a:r>
            <a:r>
              <a:rPr lang="en-GB" sz="1600" dirty="0" err="1" smtClean="0">
                <a:solidFill>
                  <a:schemeClr val="tx1"/>
                </a:solidFill>
                <a:latin typeface="Arial"/>
              </a:rPr>
              <a:t>Vũ</a:t>
            </a:r>
            <a:r>
              <a:rPr lang="en-GB" sz="1600" dirty="0" smtClean="0">
                <a:solidFill>
                  <a:schemeClr val="tx1"/>
                </a:solidFill>
                <a:latin typeface="Arial"/>
              </a:rPr>
              <a:t> Minh </a:t>
            </a:r>
            <a:r>
              <a:rPr lang="en-GB" sz="1600" dirty="0" err="1" smtClean="0">
                <a:solidFill>
                  <a:schemeClr val="tx1"/>
                </a:solidFill>
                <a:latin typeface="Arial"/>
              </a:rPr>
              <a:t>Yến</a:t>
            </a:r>
            <a:endParaRPr lang="en-GB" sz="1600" dirty="0" smtClean="0">
              <a:solidFill>
                <a:schemeClr val="tx1"/>
              </a:solidFill>
              <a:latin typeface="Arial"/>
            </a:endParaRPr>
          </a:p>
          <a:p>
            <a:pPr>
              <a:buClr>
                <a:srgbClr val="FFFFFF"/>
              </a:buClr>
            </a:pPr>
            <a:r>
              <a:rPr lang="en-GB" sz="1600" dirty="0" err="1" smtClean="0">
                <a:solidFill>
                  <a:schemeClr val="tx1"/>
                </a:solidFill>
                <a:latin typeface="Arial"/>
              </a:rPr>
              <a:t>Sinh</a:t>
            </a:r>
            <a:r>
              <a:rPr lang="en-GB" sz="1600" dirty="0" smtClean="0">
                <a:solidFill>
                  <a:schemeClr val="tx1"/>
                </a:solidFill>
                <a:latin typeface="Arial"/>
              </a:rPr>
              <a:t> </a:t>
            </a:r>
            <a:r>
              <a:rPr lang="en-GB" sz="1600" dirty="0" err="1" smtClean="0">
                <a:solidFill>
                  <a:schemeClr val="tx1"/>
                </a:solidFill>
                <a:latin typeface="Arial"/>
              </a:rPr>
              <a:t>viên</a:t>
            </a:r>
            <a:r>
              <a:rPr lang="en-GB" sz="1600" dirty="0" smtClean="0">
                <a:solidFill>
                  <a:schemeClr val="tx1"/>
                </a:solidFill>
                <a:latin typeface="Arial"/>
              </a:rPr>
              <a:t>:              Nguyễn </a:t>
            </a:r>
            <a:r>
              <a:rPr lang="en-GB" sz="1600" dirty="0" err="1" smtClean="0">
                <a:solidFill>
                  <a:schemeClr val="tx1"/>
                </a:solidFill>
                <a:latin typeface="Arial"/>
              </a:rPr>
              <a:t>Văn</a:t>
            </a:r>
            <a:r>
              <a:rPr lang="en-GB" sz="1600" dirty="0" smtClean="0">
                <a:solidFill>
                  <a:schemeClr val="tx1"/>
                </a:solidFill>
                <a:latin typeface="Arial"/>
              </a:rPr>
              <a:t> Hoạt</a:t>
            </a:r>
          </a:p>
          <a:p>
            <a:pPr>
              <a:buClr>
                <a:srgbClr val="FFFFFF"/>
              </a:buClr>
            </a:pPr>
            <a:r>
              <a:rPr lang="en-GB" sz="1600" dirty="0" err="1" smtClean="0">
                <a:solidFill>
                  <a:schemeClr val="tx1"/>
                </a:solidFill>
                <a:latin typeface="Arial"/>
              </a:rPr>
              <a:t>Mã</a:t>
            </a:r>
            <a:r>
              <a:rPr lang="en-GB" sz="1600" dirty="0" smtClean="0">
                <a:solidFill>
                  <a:schemeClr val="tx1"/>
                </a:solidFill>
                <a:latin typeface="Arial"/>
              </a:rPr>
              <a:t> </a:t>
            </a:r>
            <a:r>
              <a:rPr lang="en-GB" sz="1600" dirty="0" err="1" smtClean="0">
                <a:solidFill>
                  <a:schemeClr val="tx1"/>
                </a:solidFill>
                <a:latin typeface="Arial"/>
              </a:rPr>
              <a:t>số</a:t>
            </a:r>
            <a:r>
              <a:rPr lang="en-GB" sz="1600" dirty="0" smtClean="0">
                <a:solidFill>
                  <a:schemeClr val="tx1"/>
                </a:solidFill>
                <a:latin typeface="Arial"/>
              </a:rPr>
              <a:t> </a:t>
            </a:r>
            <a:r>
              <a:rPr lang="en-GB" sz="1600" dirty="0" err="1" smtClean="0">
                <a:solidFill>
                  <a:schemeClr val="tx1"/>
                </a:solidFill>
                <a:latin typeface="Arial"/>
              </a:rPr>
              <a:t>sinh</a:t>
            </a:r>
            <a:r>
              <a:rPr lang="en-GB" sz="1600" dirty="0" smtClean="0">
                <a:solidFill>
                  <a:schemeClr val="tx1"/>
                </a:solidFill>
                <a:latin typeface="Arial"/>
              </a:rPr>
              <a:t> </a:t>
            </a:r>
            <a:r>
              <a:rPr lang="en-GB" sz="1600" dirty="0" err="1" smtClean="0">
                <a:solidFill>
                  <a:schemeClr val="tx1"/>
                </a:solidFill>
                <a:latin typeface="Arial"/>
              </a:rPr>
              <a:t>viên</a:t>
            </a:r>
            <a:r>
              <a:rPr lang="en-GB" sz="1600" dirty="0" smtClean="0">
                <a:solidFill>
                  <a:schemeClr val="tx1"/>
                </a:solidFill>
                <a:latin typeface="Arial"/>
              </a:rPr>
              <a:t>:    2019602947</a:t>
            </a:r>
            <a:endParaRPr lang="en-US" sz="1600" dirty="0">
              <a:solidFill>
                <a:schemeClr val="tx1"/>
              </a:solidFill>
              <a:latin typeface="Arial"/>
            </a:endParaRPr>
          </a:p>
        </p:txBody>
      </p:sp>
      <p:sp>
        <p:nvSpPr>
          <p:cNvPr id="8" name="Google Shape;511;p29"/>
          <p:cNvSpPr txBox="1">
            <a:spLocks/>
          </p:cNvSpPr>
          <p:nvPr/>
        </p:nvSpPr>
        <p:spPr>
          <a:xfrm>
            <a:off x="3839177" y="3983700"/>
            <a:ext cx="3626779"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buClr>
                <a:srgbClr val="FFFFFF"/>
              </a:buClr>
            </a:pPr>
            <a:r>
              <a:rPr lang="en-GB" sz="1600" dirty="0" err="1" smtClean="0">
                <a:solidFill>
                  <a:schemeClr val="tx1"/>
                </a:solidFill>
                <a:latin typeface="Arial"/>
              </a:rPr>
              <a:t>Hà</a:t>
            </a:r>
            <a:r>
              <a:rPr lang="en-GB" sz="1600" dirty="0" smtClean="0">
                <a:solidFill>
                  <a:schemeClr val="tx1"/>
                </a:solidFill>
                <a:latin typeface="Arial"/>
              </a:rPr>
              <a:t> </a:t>
            </a:r>
            <a:r>
              <a:rPr lang="en-GB" sz="1600" dirty="0" err="1" smtClean="0">
                <a:solidFill>
                  <a:schemeClr val="tx1"/>
                </a:solidFill>
                <a:latin typeface="Arial"/>
              </a:rPr>
              <a:t>Nội</a:t>
            </a:r>
            <a:r>
              <a:rPr lang="en-GB" sz="1600" dirty="0" smtClean="0">
                <a:solidFill>
                  <a:schemeClr val="tx1"/>
                </a:solidFill>
                <a:latin typeface="Arial"/>
              </a:rPr>
              <a:t> – </a:t>
            </a:r>
            <a:r>
              <a:rPr lang="en-GB" sz="1600" dirty="0" err="1" smtClean="0">
                <a:solidFill>
                  <a:schemeClr val="tx1"/>
                </a:solidFill>
                <a:latin typeface="Arial"/>
              </a:rPr>
              <a:t>Năm</a:t>
            </a:r>
            <a:r>
              <a:rPr lang="en-GB" sz="1600" dirty="0" smtClean="0">
                <a:solidFill>
                  <a:schemeClr val="tx1"/>
                </a:solidFill>
                <a:latin typeface="Arial"/>
              </a:rPr>
              <a:t> 2023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672903" y="1510073"/>
            <a:ext cx="7931497" cy="1584600"/>
          </a:xfrm>
          <a:prstGeom prst="rect">
            <a:avLst/>
          </a:prstGeom>
        </p:spPr>
        <p:txBody>
          <a:bodyPr spcFirstLastPara="1" wrap="square" lIns="91425" tIns="91425" rIns="91425" bIns="91425" anchor="t" anchorCtr="0">
            <a:noAutofit/>
          </a:bodyPr>
          <a:lstStyle/>
          <a:p>
            <a:pPr marL="0" lvl="0" indent="0">
              <a:buNone/>
            </a:pPr>
            <a:r>
              <a:rPr lang="en-GB" sz="2000" b="1" dirty="0" err="1" smtClean="0">
                <a:latin typeface="+mn-lt"/>
              </a:rPr>
              <a:t>Hướng</a:t>
            </a:r>
            <a:r>
              <a:rPr lang="en-GB" sz="2000" b="1" dirty="0" smtClean="0">
                <a:latin typeface="+mn-lt"/>
              </a:rPr>
              <a:t> </a:t>
            </a:r>
            <a:r>
              <a:rPr lang="en-GB" sz="2000" b="1" dirty="0" err="1" smtClean="0">
                <a:latin typeface="+mn-lt"/>
              </a:rPr>
              <a:t>phát</a:t>
            </a:r>
            <a:r>
              <a:rPr lang="en-GB" sz="2000" b="1" dirty="0" smtClean="0">
                <a:latin typeface="+mn-lt"/>
              </a:rPr>
              <a:t> </a:t>
            </a:r>
            <a:r>
              <a:rPr lang="en-GB" sz="2000" b="1" dirty="0" err="1" smtClean="0">
                <a:latin typeface="+mn-lt"/>
              </a:rPr>
              <a:t>triển</a:t>
            </a:r>
            <a:r>
              <a:rPr lang="en-GB" sz="2000" b="1" dirty="0" smtClean="0">
                <a:latin typeface="+mn-lt"/>
              </a:rPr>
              <a:t>:</a:t>
            </a:r>
          </a:p>
          <a:p>
            <a:pPr marL="285750" lvl="0" indent="-285750"/>
            <a:r>
              <a:rPr lang="en-US" dirty="0" err="1" smtClean="0"/>
              <a:t>Phát</a:t>
            </a:r>
            <a:r>
              <a:rPr lang="en-US" dirty="0" smtClean="0"/>
              <a:t> </a:t>
            </a:r>
            <a:r>
              <a:rPr lang="en-US" dirty="0" err="1" smtClean="0"/>
              <a:t>triển</a:t>
            </a:r>
            <a:r>
              <a:rPr lang="en-US" dirty="0" smtClean="0"/>
              <a:t> </a:t>
            </a:r>
            <a:r>
              <a:rPr lang="en-US" dirty="0" err="1" smtClean="0"/>
              <a:t>việc</a:t>
            </a:r>
            <a:r>
              <a:rPr lang="en-US" dirty="0" smtClean="0"/>
              <a:t> </a:t>
            </a:r>
            <a:r>
              <a:rPr lang="en-US" dirty="0" err="1" smtClean="0"/>
              <a:t>thanh</a:t>
            </a:r>
            <a:r>
              <a:rPr lang="en-US" dirty="0" smtClean="0"/>
              <a:t> </a:t>
            </a:r>
            <a:r>
              <a:rPr lang="en-US" dirty="0" err="1" smtClean="0"/>
              <a:t>toán</a:t>
            </a:r>
            <a:r>
              <a:rPr lang="en-US" dirty="0" smtClean="0"/>
              <a:t> </a:t>
            </a:r>
            <a:r>
              <a:rPr lang="en-US" dirty="0" smtClean="0"/>
              <a:t>online</a:t>
            </a:r>
          </a:p>
          <a:p>
            <a:pPr marL="285750" lvl="0" indent="-285750"/>
            <a:r>
              <a:rPr lang="en-GB" dirty="0" err="1" smtClean="0"/>
              <a:t>Phát</a:t>
            </a:r>
            <a:r>
              <a:rPr lang="en-GB" dirty="0" smtClean="0"/>
              <a:t> </a:t>
            </a:r>
            <a:r>
              <a:rPr lang="en-GB" dirty="0" err="1" smtClean="0"/>
              <a:t>triển</a:t>
            </a:r>
            <a:r>
              <a:rPr lang="en-GB" dirty="0" smtClean="0"/>
              <a:t> </a:t>
            </a:r>
            <a:r>
              <a:rPr lang="en-GB" dirty="0" err="1" smtClean="0"/>
              <a:t>thêm</a:t>
            </a:r>
            <a:r>
              <a:rPr lang="en-GB" smtClean="0"/>
              <a:t> chatbot</a:t>
            </a:r>
            <a:endParaRPr lang="en-US" dirty="0"/>
          </a:p>
          <a:p>
            <a:pPr marL="285750" lvl="0" indent="-285750"/>
            <a:endParaRPr lang="en-US" dirty="0"/>
          </a:p>
          <a:p>
            <a:pPr marL="285750" indent="-285750"/>
            <a:endParaRPr lang="en-GB" sz="1600" b="1" dirty="0" smtClean="0"/>
          </a:p>
        </p:txBody>
      </p:sp>
      <p:sp>
        <p:nvSpPr>
          <p:cNvPr id="135" name="Google Shape;135;p19"/>
          <p:cNvSpPr txBox="1">
            <a:spLocks noGrp="1"/>
          </p:cNvSpPr>
          <p:nvPr>
            <p:ph type="title"/>
          </p:nvPr>
        </p:nvSpPr>
        <p:spPr>
          <a:xfrm>
            <a:off x="603500" y="449987"/>
            <a:ext cx="722540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Kết quả đạt được và hướng phát triển</a:t>
            </a:r>
            <a:endParaRPr sz="3000" dirty="0"/>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00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35"/>
          <p:cNvSpPr txBox="1">
            <a:spLocks noGrp="1"/>
          </p:cNvSpPr>
          <p:nvPr>
            <p:ph type="ctrTitle" idx="4294967295"/>
          </p:nvPr>
        </p:nvSpPr>
        <p:spPr>
          <a:xfrm>
            <a:off x="1111213" y="1887293"/>
            <a:ext cx="7143866"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smtClean="0">
                <a:solidFill>
                  <a:srgbClr val="FFB600"/>
                </a:solidFill>
              </a:rPr>
              <a:t>Cám ơn Thầy Cô và các bạn đã lắng nghe!</a:t>
            </a:r>
            <a:endParaRPr sz="4800" dirty="0">
              <a:solidFill>
                <a:srgbClr val="FFB600"/>
              </a:solidFill>
            </a:endParaRPr>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491736" y="370522"/>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FFB600"/>
                </a:solidFill>
              </a:rPr>
              <a:t>Nội dung</a:t>
            </a:r>
            <a:endParaRPr sz="7200" dirty="0">
              <a:solidFill>
                <a:srgbClr val="FFB600"/>
              </a:solidFill>
            </a:endParaRPr>
          </a:p>
        </p:txBody>
      </p:sp>
      <p:grpSp>
        <p:nvGrpSpPr>
          <p:cNvPr id="18" name="Google Shape;477;p38"/>
          <p:cNvGrpSpPr/>
          <p:nvPr/>
        </p:nvGrpSpPr>
        <p:grpSpPr>
          <a:xfrm>
            <a:off x="7833838" y="226031"/>
            <a:ext cx="1145776" cy="965771"/>
            <a:chOff x="1922075" y="1629000"/>
            <a:chExt cx="437200" cy="437200"/>
          </a:xfrm>
        </p:grpSpPr>
        <p:sp>
          <p:nvSpPr>
            <p:cNvPr id="19" name="Google Shape;478;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9;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81;p14"/>
          <p:cNvSpPr txBox="1">
            <a:spLocks/>
          </p:cNvSpPr>
          <p:nvPr/>
        </p:nvSpPr>
        <p:spPr>
          <a:xfrm>
            <a:off x="634856" y="1609528"/>
            <a:ext cx="7949423" cy="193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571500" indent="-571500">
              <a:buFont typeface="Wingdings" panose="05000000000000000000" pitchFamily="2" charset="2"/>
              <a:buChar char="v"/>
            </a:pPr>
            <a:r>
              <a:rPr lang="en-GB" sz="3000" b="1" dirty="0" err="1" smtClean="0"/>
              <a:t>Lý</a:t>
            </a:r>
            <a:r>
              <a:rPr lang="en-GB" sz="3000" b="1" dirty="0" smtClean="0"/>
              <a:t> do </a:t>
            </a:r>
            <a:r>
              <a:rPr lang="en-GB" sz="3000" b="1" dirty="0" err="1" smtClean="0"/>
              <a:t>chọn</a:t>
            </a:r>
            <a:r>
              <a:rPr lang="en-GB" sz="3000" b="1" dirty="0" smtClean="0"/>
              <a:t> </a:t>
            </a:r>
            <a:r>
              <a:rPr lang="en-GB" sz="3000" b="1" dirty="0" err="1" smtClean="0"/>
              <a:t>đề</a:t>
            </a:r>
            <a:r>
              <a:rPr lang="en-GB" sz="3000" b="1" dirty="0" smtClean="0"/>
              <a:t> </a:t>
            </a:r>
            <a:r>
              <a:rPr lang="en-GB" sz="3000" b="1" dirty="0" err="1" smtClean="0"/>
              <a:t>tài</a:t>
            </a:r>
            <a:endParaRPr lang="en-GB" sz="3000" b="1" dirty="0" smtClean="0"/>
          </a:p>
          <a:p>
            <a:pPr marL="571500" indent="-571500">
              <a:buFont typeface="Wingdings" panose="05000000000000000000" pitchFamily="2" charset="2"/>
              <a:buChar char="v"/>
            </a:pPr>
            <a:r>
              <a:rPr lang="en-GB" sz="3000" b="1" dirty="0" err="1" smtClean="0"/>
              <a:t>Cơ</a:t>
            </a:r>
            <a:r>
              <a:rPr lang="en-GB" sz="3000" b="1" dirty="0" smtClean="0"/>
              <a:t> </a:t>
            </a:r>
            <a:r>
              <a:rPr lang="en-GB" sz="3000" b="1" dirty="0" err="1" smtClean="0"/>
              <a:t>sở</a:t>
            </a:r>
            <a:r>
              <a:rPr lang="en-GB" sz="3000" b="1" dirty="0" smtClean="0"/>
              <a:t> </a:t>
            </a:r>
            <a:r>
              <a:rPr lang="en-GB" sz="3000" b="1" dirty="0" err="1" smtClean="0"/>
              <a:t>lý</a:t>
            </a:r>
            <a:r>
              <a:rPr lang="en-GB" sz="3000" b="1" dirty="0" smtClean="0"/>
              <a:t> </a:t>
            </a:r>
            <a:r>
              <a:rPr lang="en-GB" sz="3000" b="1" dirty="0" err="1" smtClean="0"/>
              <a:t>thuyết</a:t>
            </a:r>
            <a:endParaRPr lang="en-GB" sz="3000" b="1" dirty="0" smtClean="0"/>
          </a:p>
          <a:p>
            <a:pPr marL="571500" indent="-571500">
              <a:buFont typeface="Wingdings" panose="05000000000000000000" pitchFamily="2" charset="2"/>
              <a:buChar char="v"/>
            </a:pPr>
            <a:r>
              <a:rPr lang="en-GB" sz="3000" b="1" dirty="0" err="1" smtClean="0"/>
              <a:t>Phân</a:t>
            </a:r>
            <a:r>
              <a:rPr lang="en-GB" sz="3000" b="1" dirty="0" smtClean="0"/>
              <a:t> </a:t>
            </a:r>
            <a:r>
              <a:rPr lang="en-GB" sz="3000" b="1" dirty="0" err="1" smtClean="0"/>
              <a:t>tích</a:t>
            </a:r>
            <a:r>
              <a:rPr lang="en-GB" sz="3000" b="1" dirty="0" smtClean="0"/>
              <a:t> </a:t>
            </a:r>
            <a:r>
              <a:rPr lang="en-GB" sz="3000" b="1" dirty="0" err="1" smtClean="0"/>
              <a:t>thiết</a:t>
            </a:r>
            <a:r>
              <a:rPr lang="en-GB" sz="3000" b="1" dirty="0" smtClean="0"/>
              <a:t> </a:t>
            </a:r>
            <a:r>
              <a:rPr lang="en-GB" sz="3000" b="1" dirty="0" err="1" smtClean="0"/>
              <a:t>kế</a:t>
            </a:r>
            <a:r>
              <a:rPr lang="en-GB" sz="3000" b="1" dirty="0" smtClean="0"/>
              <a:t> </a:t>
            </a:r>
            <a:r>
              <a:rPr lang="en-GB" sz="3000" b="1" dirty="0" err="1" smtClean="0"/>
              <a:t>hệ</a:t>
            </a:r>
            <a:r>
              <a:rPr lang="en-GB" sz="3000" b="1" dirty="0" smtClean="0"/>
              <a:t> </a:t>
            </a:r>
            <a:r>
              <a:rPr lang="en-GB" sz="3000" b="1" dirty="0" err="1" smtClean="0"/>
              <a:t>thống</a:t>
            </a:r>
            <a:endParaRPr lang="en-GB" sz="3000" b="1" dirty="0" smtClean="0"/>
          </a:p>
          <a:p>
            <a:pPr marL="571500" indent="-571500">
              <a:buFont typeface="Wingdings" panose="05000000000000000000" pitchFamily="2" charset="2"/>
              <a:buChar char="v"/>
            </a:pPr>
            <a:r>
              <a:rPr lang="en-GB" sz="3000" b="1" dirty="0" err="1" smtClean="0"/>
              <a:t>Cài</a:t>
            </a:r>
            <a:r>
              <a:rPr lang="en-GB" sz="3000" b="1" dirty="0" smtClean="0"/>
              <a:t> </a:t>
            </a:r>
            <a:r>
              <a:rPr lang="en-GB" sz="3000" b="1" dirty="0" err="1" smtClean="0"/>
              <a:t>đặt</a:t>
            </a:r>
            <a:r>
              <a:rPr lang="en-GB" sz="3000" b="1" dirty="0" smtClean="0"/>
              <a:t> </a:t>
            </a:r>
            <a:r>
              <a:rPr lang="en-GB" sz="3000" b="1" dirty="0" err="1" smtClean="0"/>
              <a:t>chương</a:t>
            </a:r>
            <a:r>
              <a:rPr lang="en-GB" sz="3000" b="1" dirty="0" smtClean="0"/>
              <a:t> </a:t>
            </a:r>
            <a:r>
              <a:rPr lang="en-GB" sz="3000" b="1" dirty="0" err="1" smtClean="0"/>
              <a:t>trình</a:t>
            </a:r>
            <a:endParaRPr lang="en-GB" sz="3000" b="1" dirty="0" smtClean="0"/>
          </a:p>
          <a:p>
            <a:pPr marL="571500" indent="-571500">
              <a:buFont typeface="Wingdings" panose="05000000000000000000" pitchFamily="2" charset="2"/>
              <a:buChar char="v"/>
            </a:pPr>
            <a:r>
              <a:rPr lang="en-GB" sz="3000" b="1" dirty="0" err="1" smtClean="0"/>
              <a:t>Kết</a:t>
            </a:r>
            <a:r>
              <a:rPr lang="en-GB" sz="3000" b="1" dirty="0" smtClean="0"/>
              <a:t> </a:t>
            </a:r>
            <a:r>
              <a:rPr lang="en-GB" sz="3000" b="1" dirty="0" err="1" smtClean="0"/>
              <a:t>quả</a:t>
            </a:r>
            <a:r>
              <a:rPr lang="en-GB" sz="3000" b="1" dirty="0" smtClean="0"/>
              <a:t> </a:t>
            </a:r>
            <a:r>
              <a:rPr lang="en-GB" sz="3000" b="1" dirty="0" err="1" smtClean="0"/>
              <a:t>đạt</a:t>
            </a:r>
            <a:r>
              <a:rPr lang="en-GB" sz="3000" b="1" dirty="0" smtClean="0"/>
              <a:t> </a:t>
            </a:r>
            <a:r>
              <a:rPr lang="en-GB" sz="3000" b="1" dirty="0" err="1" smtClean="0"/>
              <a:t>được</a:t>
            </a:r>
            <a:r>
              <a:rPr lang="en-GB" sz="3000" b="1" dirty="0" smtClean="0"/>
              <a:t> </a:t>
            </a:r>
            <a:r>
              <a:rPr lang="en-GB" sz="3000" b="1" dirty="0" err="1" smtClean="0"/>
              <a:t>và</a:t>
            </a:r>
            <a:r>
              <a:rPr lang="en-GB" sz="3000" b="1" dirty="0" smtClean="0"/>
              <a:t> </a:t>
            </a:r>
            <a:r>
              <a:rPr lang="en-GB" sz="3000" b="1" dirty="0" err="1" smtClean="0"/>
              <a:t>hướng</a:t>
            </a:r>
            <a:r>
              <a:rPr lang="en-GB" sz="3000" b="1" dirty="0" smtClean="0"/>
              <a:t> </a:t>
            </a:r>
            <a:r>
              <a:rPr lang="en-GB" sz="3000" b="1" dirty="0" err="1" smtClean="0"/>
              <a:t>phát</a:t>
            </a:r>
            <a:r>
              <a:rPr lang="en-GB" sz="3000" b="1" dirty="0" smtClean="0"/>
              <a:t> </a:t>
            </a:r>
            <a:r>
              <a:rPr lang="en-GB" sz="3000" b="1" dirty="0" err="1" smtClean="0"/>
              <a:t>triển</a:t>
            </a:r>
            <a:endParaRPr lang="en-GB" sz="3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613775" y="274823"/>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Lý do chọn đề tài</a:t>
            </a:r>
            <a:endParaRPr sz="4000" dirty="0"/>
          </a:p>
        </p:txBody>
      </p:sp>
      <p:sp>
        <p:nvSpPr>
          <p:cNvPr id="102" name="Google Shape;102;p17"/>
          <p:cNvSpPr txBox="1">
            <a:spLocks noGrp="1"/>
          </p:cNvSpPr>
          <p:nvPr>
            <p:ph type="body" idx="1"/>
          </p:nvPr>
        </p:nvSpPr>
        <p:spPr>
          <a:xfrm>
            <a:off x="613775" y="1105585"/>
            <a:ext cx="7800760" cy="2366100"/>
          </a:xfrm>
          <a:prstGeom prst="rect">
            <a:avLst/>
          </a:prstGeom>
        </p:spPr>
        <p:txBody>
          <a:bodyPr spcFirstLastPara="1" wrap="square" lIns="91425" tIns="91425" rIns="91425" bIns="91425" anchor="t" anchorCtr="0">
            <a:noAutofit/>
          </a:bodyPr>
          <a:lstStyle/>
          <a:p>
            <a:pPr algn="just"/>
            <a:r>
              <a:rPr lang="vi-VN" dirty="0"/>
              <a:t>Tiếp cận khách hàng: </a:t>
            </a:r>
            <a:r>
              <a:rPr lang="en-GB" dirty="0"/>
              <a:t>T</a:t>
            </a:r>
            <a:r>
              <a:rPr lang="vi-VN" dirty="0" smtClean="0"/>
              <a:t>rang </a:t>
            </a:r>
            <a:r>
              <a:rPr lang="vi-VN" dirty="0"/>
              <a:t>web giới thiệu sản phẩm và quản lý cửa hàng sẽ giúp </a:t>
            </a:r>
            <a:r>
              <a:rPr lang="vi-VN" dirty="0" smtClean="0"/>
              <a:t>tiếp </a:t>
            </a:r>
            <a:r>
              <a:rPr lang="vi-VN" dirty="0"/>
              <a:t>cận được nhiều khách hàng tiềm năng. Khách hàng có thể tìm hiểu về các sản phẩm và dịch vụ của </a:t>
            </a:r>
            <a:r>
              <a:rPr lang="en-GB" dirty="0" err="1" smtClean="0"/>
              <a:t>cửa</a:t>
            </a:r>
            <a:r>
              <a:rPr lang="en-GB" dirty="0" smtClean="0"/>
              <a:t> </a:t>
            </a:r>
            <a:r>
              <a:rPr lang="en-GB" dirty="0" err="1" smtClean="0"/>
              <a:t>hàng</a:t>
            </a:r>
            <a:r>
              <a:rPr lang="vi-VN" dirty="0" smtClean="0"/>
              <a:t> </a:t>
            </a:r>
            <a:r>
              <a:rPr lang="vi-VN" dirty="0"/>
              <a:t>từ </a:t>
            </a:r>
            <a:r>
              <a:rPr lang="vi-VN" dirty="0" smtClean="0"/>
              <a:t>xa</a:t>
            </a:r>
            <a:r>
              <a:rPr lang="en-GB" dirty="0" smtClean="0"/>
              <a:t> </a:t>
            </a:r>
            <a:r>
              <a:rPr lang="en-GB" dirty="0" err="1" smtClean="0"/>
              <a:t>mà</a:t>
            </a:r>
            <a:r>
              <a:rPr lang="en-GB" dirty="0" smtClean="0"/>
              <a:t> </a:t>
            </a:r>
            <a:r>
              <a:rPr lang="en-GB" dirty="0" err="1" smtClean="0"/>
              <a:t>không</a:t>
            </a:r>
            <a:r>
              <a:rPr lang="en-GB" dirty="0" smtClean="0"/>
              <a:t> </a:t>
            </a:r>
            <a:r>
              <a:rPr lang="en-GB" dirty="0" err="1" smtClean="0"/>
              <a:t>phải</a:t>
            </a:r>
            <a:r>
              <a:rPr lang="en-GB" dirty="0" smtClean="0"/>
              <a:t> </a:t>
            </a:r>
            <a:r>
              <a:rPr lang="en-GB" dirty="0" err="1" smtClean="0"/>
              <a:t>đến</a:t>
            </a:r>
            <a:r>
              <a:rPr lang="en-GB" dirty="0" smtClean="0"/>
              <a:t> </a:t>
            </a:r>
            <a:r>
              <a:rPr lang="en-GB" dirty="0" err="1" smtClean="0"/>
              <a:t>trực</a:t>
            </a:r>
            <a:r>
              <a:rPr lang="en-GB" dirty="0" smtClean="0"/>
              <a:t> </a:t>
            </a:r>
            <a:r>
              <a:rPr lang="en-GB" dirty="0" err="1" smtClean="0"/>
              <a:t>tiếp</a:t>
            </a:r>
            <a:r>
              <a:rPr lang="en-GB" dirty="0" smtClean="0"/>
              <a:t> </a:t>
            </a:r>
            <a:r>
              <a:rPr lang="en-GB" dirty="0" err="1" smtClean="0"/>
              <a:t>cửa</a:t>
            </a:r>
            <a:r>
              <a:rPr lang="en-GB" dirty="0" smtClean="0"/>
              <a:t> </a:t>
            </a:r>
            <a:r>
              <a:rPr lang="en-GB" dirty="0" err="1" smtClean="0"/>
              <a:t>hàng</a:t>
            </a:r>
            <a:r>
              <a:rPr lang="vi-VN" dirty="0" smtClean="0"/>
              <a:t>.</a:t>
            </a:r>
            <a:endParaRPr lang="vi-VN" dirty="0"/>
          </a:p>
          <a:p>
            <a:pPr algn="just"/>
            <a:r>
              <a:rPr lang="vi-VN" dirty="0"/>
              <a:t>Quản lý hiệu quả: </a:t>
            </a:r>
            <a:r>
              <a:rPr lang="en-GB" dirty="0"/>
              <a:t>T</a:t>
            </a:r>
            <a:r>
              <a:rPr lang="vi-VN" dirty="0" smtClean="0"/>
              <a:t>rang </a:t>
            </a:r>
            <a:r>
              <a:rPr lang="vi-VN" dirty="0"/>
              <a:t>web quản lý cửa hàng bán xe máy sẽ giúp </a:t>
            </a:r>
            <a:r>
              <a:rPr lang="vi-VN" dirty="0" smtClean="0"/>
              <a:t>quản </a:t>
            </a:r>
            <a:r>
              <a:rPr lang="vi-VN" dirty="0"/>
              <a:t>lý các mặt hàng, kiểm tra tồn kho, quản lý đơn đặt hàng và theo dõi doanh thu một cách hiệu quả. Bằng cách tự động hóa một số quy trình kinh doanh, </a:t>
            </a:r>
            <a:r>
              <a:rPr lang="en-GB" dirty="0" err="1" smtClean="0"/>
              <a:t>từ</a:t>
            </a:r>
            <a:r>
              <a:rPr lang="en-GB" dirty="0" smtClean="0"/>
              <a:t> </a:t>
            </a:r>
            <a:r>
              <a:rPr lang="en-GB" dirty="0" err="1" smtClean="0"/>
              <a:t>đó</a:t>
            </a:r>
            <a:r>
              <a:rPr lang="en-GB" dirty="0" smtClean="0"/>
              <a:t> </a:t>
            </a:r>
            <a:r>
              <a:rPr lang="vi-VN" dirty="0" smtClean="0"/>
              <a:t>có </a:t>
            </a:r>
            <a:r>
              <a:rPr lang="vi-VN" dirty="0"/>
              <a:t>thể tiết kiệm thời gian và </a:t>
            </a:r>
            <a:r>
              <a:rPr lang="en-GB" dirty="0" err="1" smtClean="0"/>
              <a:t>tài</a:t>
            </a:r>
            <a:r>
              <a:rPr lang="en-GB" dirty="0" smtClean="0"/>
              <a:t> </a:t>
            </a:r>
            <a:r>
              <a:rPr lang="en-GB" dirty="0" err="1" smtClean="0"/>
              <a:t>chính</a:t>
            </a:r>
            <a:r>
              <a:rPr lang="en-GB" dirty="0" smtClean="0"/>
              <a:t>.</a:t>
            </a:r>
            <a:r>
              <a:rPr lang="vi-VN" dirty="0" smtClean="0"/>
              <a:t>.</a:t>
            </a:r>
            <a:endParaRPr lang="vi-VN" dirty="0"/>
          </a:p>
          <a:p>
            <a:pPr algn="just"/>
            <a:r>
              <a:rPr lang="vi-VN" dirty="0"/>
              <a:t>Tạo sự tin tưởng: </a:t>
            </a:r>
            <a:r>
              <a:rPr lang="en-GB" dirty="0"/>
              <a:t>T</a:t>
            </a:r>
            <a:r>
              <a:rPr lang="vi-VN" dirty="0" smtClean="0"/>
              <a:t>rang </a:t>
            </a:r>
            <a:r>
              <a:rPr lang="vi-VN" dirty="0"/>
              <a:t>web chuyên nghiệp và dễ sử dụng có thể tạo niềm tin cho khách hàng. </a:t>
            </a:r>
            <a:r>
              <a:rPr lang="en-GB" dirty="0" err="1" smtClean="0"/>
              <a:t>Ngoài</a:t>
            </a:r>
            <a:r>
              <a:rPr lang="en-GB" dirty="0" smtClean="0"/>
              <a:t> </a:t>
            </a:r>
            <a:r>
              <a:rPr lang="en-GB" dirty="0" err="1" smtClean="0"/>
              <a:t>ra</a:t>
            </a:r>
            <a:r>
              <a:rPr lang="en-GB" dirty="0" smtClean="0"/>
              <a:t>, </a:t>
            </a:r>
            <a:r>
              <a:rPr lang="en-GB" dirty="0" err="1" smtClean="0"/>
              <a:t>cũng</a:t>
            </a:r>
            <a:r>
              <a:rPr lang="en-GB" dirty="0" smtClean="0"/>
              <a:t> </a:t>
            </a:r>
            <a:r>
              <a:rPr lang="vi-VN" dirty="0" smtClean="0"/>
              <a:t>có </a:t>
            </a:r>
            <a:r>
              <a:rPr lang="vi-VN" dirty="0"/>
              <a:t>thể cung cấp thông tin liên hệ, chính sách bảo hành và chăm sóc khách hàng, giúp xây dựng một mối quan hệ lâu dài với khách hàng.</a:t>
            </a:r>
          </a:p>
          <a:p>
            <a:pPr marL="0" lvl="0" indent="0" algn="just" rtl="0">
              <a:spcBef>
                <a:spcPts val="600"/>
              </a:spcBef>
              <a:spcAft>
                <a:spcPts val="0"/>
              </a:spcAft>
              <a:buNone/>
            </a:pPr>
            <a:endParaRPr dirty="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562510" y="2732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err="1" smtClean="0"/>
              <a:t>Cơ</a:t>
            </a:r>
            <a:r>
              <a:rPr lang="en-GB" sz="4000" dirty="0" smtClean="0"/>
              <a:t> </a:t>
            </a:r>
            <a:r>
              <a:rPr lang="en-GB" sz="4000" dirty="0" err="1" smtClean="0"/>
              <a:t>sở</a:t>
            </a:r>
            <a:r>
              <a:rPr lang="en-GB" sz="4000" dirty="0" smtClean="0"/>
              <a:t> </a:t>
            </a:r>
            <a:r>
              <a:rPr lang="en-GB" sz="4000" dirty="0" err="1" smtClean="0"/>
              <a:t>lý</a:t>
            </a:r>
            <a:r>
              <a:rPr lang="en-GB" sz="4000" dirty="0" smtClean="0"/>
              <a:t> </a:t>
            </a:r>
            <a:r>
              <a:rPr lang="en-GB" sz="4000" dirty="0" err="1" smtClean="0"/>
              <a:t>thuyết</a:t>
            </a:r>
            <a:endParaRPr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772" y="1297851"/>
            <a:ext cx="1605502" cy="97797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772" y="2521131"/>
            <a:ext cx="1579904" cy="96237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660" y="3692133"/>
            <a:ext cx="1578016" cy="962378"/>
          </a:xfrm>
          <a:prstGeom prst="rect">
            <a:avLst/>
          </a:prstGeom>
        </p:spPr>
      </p:pic>
      <p:sp>
        <p:nvSpPr>
          <p:cNvPr id="13" name="Google Shape;240;p27"/>
          <p:cNvSpPr txBox="1">
            <a:spLocks/>
          </p:cNvSpPr>
          <p:nvPr/>
        </p:nvSpPr>
        <p:spPr>
          <a:xfrm>
            <a:off x="2494144" y="1297851"/>
            <a:ext cx="1696374" cy="8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lgn="ctr"/>
            <a:r>
              <a:rPr lang="en" sz="2400" dirty="0" smtClean="0">
                <a:solidFill>
                  <a:srgbClr val="FFFFFF"/>
                </a:solidFill>
              </a:rPr>
              <a:t>ASP.NET</a:t>
            </a:r>
          </a:p>
          <a:p>
            <a:pPr algn="ctr"/>
            <a:r>
              <a:rPr lang="en" sz="2400" dirty="0" smtClean="0">
                <a:solidFill>
                  <a:srgbClr val="FFFFFF"/>
                </a:solidFill>
              </a:rPr>
              <a:t>Core</a:t>
            </a:r>
            <a:endParaRPr lang="en" sz="2400" dirty="0">
              <a:solidFill>
                <a:srgbClr val="FFFFFF"/>
              </a:solidFill>
            </a:endParaRPr>
          </a:p>
        </p:txBody>
      </p:sp>
      <p:sp>
        <p:nvSpPr>
          <p:cNvPr id="15" name="Google Shape;240;p27"/>
          <p:cNvSpPr txBox="1">
            <a:spLocks/>
          </p:cNvSpPr>
          <p:nvPr/>
        </p:nvSpPr>
        <p:spPr>
          <a:xfrm>
            <a:off x="2359963" y="2386550"/>
            <a:ext cx="2088747" cy="8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lgn="ctr"/>
            <a:r>
              <a:rPr lang="en" sz="2400" dirty="0" smtClean="0">
                <a:solidFill>
                  <a:srgbClr val="FFFFFF"/>
                </a:solidFill>
              </a:rPr>
              <a:t>Entity</a:t>
            </a:r>
          </a:p>
          <a:p>
            <a:pPr algn="ctr"/>
            <a:r>
              <a:rPr lang="en" sz="2400" dirty="0" smtClean="0">
                <a:solidFill>
                  <a:srgbClr val="FFFFFF"/>
                </a:solidFill>
              </a:rPr>
              <a:t>Framework</a:t>
            </a:r>
          </a:p>
          <a:p>
            <a:pPr algn="ctr"/>
            <a:r>
              <a:rPr lang="en" sz="2400" dirty="0" smtClean="0">
                <a:solidFill>
                  <a:srgbClr val="FFFFFF"/>
                </a:solidFill>
              </a:rPr>
              <a:t>Core</a:t>
            </a:r>
            <a:endParaRPr lang="en" sz="2400" dirty="0">
              <a:solidFill>
                <a:srgbClr val="FFFFFF"/>
              </a:solidFill>
            </a:endParaRPr>
          </a:p>
        </p:txBody>
      </p:sp>
      <p:sp>
        <p:nvSpPr>
          <p:cNvPr id="16" name="Google Shape;240;p27"/>
          <p:cNvSpPr txBox="1">
            <a:spLocks/>
          </p:cNvSpPr>
          <p:nvPr/>
        </p:nvSpPr>
        <p:spPr>
          <a:xfrm>
            <a:off x="2554423" y="3725872"/>
            <a:ext cx="1575816" cy="8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lgn="ctr"/>
            <a:r>
              <a:rPr lang="en" sz="2400" dirty="0" smtClean="0">
                <a:solidFill>
                  <a:srgbClr val="FFFFFF"/>
                </a:solidFill>
              </a:rPr>
              <a:t>MS SQL</a:t>
            </a:r>
          </a:p>
          <a:p>
            <a:pPr algn="ctr"/>
            <a:r>
              <a:rPr lang="en" sz="2400" dirty="0" smtClean="0">
                <a:solidFill>
                  <a:srgbClr val="FFFFFF"/>
                </a:solidFill>
              </a:rPr>
              <a:t>Server</a:t>
            </a:r>
            <a:endParaRPr lang="en" sz="2400" dirty="0">
              <a:solidFill>
                <a:srgbClr val="FFFFFF"/>
              </a:solidFill>
            </a:endParaRPr>
          </a:p>
        </p:txBody>
      </p:sp>
      <p:grpSp>
        <p:nvGrpSpPr>
          <p:cNvPr id="23" name="Google Shape;451;p38"/>
          <p:cNvGrpSpPr/>
          <p:nvPr/>
        </p:nvGrpSpPr>
        <p:grpSpPr>
          <a:xfrm rot="20699379">
            <a:off x="7981570" y="404936"/>
            <a:ext cx="857510" cy="713376"/>
            <a:chOff x="1926350" y="995225"/>
            <a:chExt cx="428650" cy="356600"/>
          </a:xfrm>
          <a:solidFill>
            <a:schemeClr val="tx2">
              <a:lumMod val="50000"/>
            </a:schemeClr>
          </a:solidFill>
        </p:grpSpPr>
        <p:sp>
          <p:nvSpPr>
            <p:cNvPr id="24" name="Google Shape;452;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2">
                      <a:lumMod val="75000"/>
                    </a:schemeClr>
                  </a:solidFill>
                </a:ln>
                <a:solidFill>
                  <a:schemeClr val="accent3">
                    <a:lumMod val="60000"/>
                    <a:lumOff val="40000"/>
                  </a:schemeClr>
                </a:solidFill>
              </a:endParaRPr>
            </a:p>
          </p:txBody>
        </p:sp>
        <p:sp>
          <p:nvSpPr>
            <p:cNvPr id="25" name="Google Shape;453;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2">
                      <a:lumMod val="75000"/>
                    </a:schemeClr>
                  </a:solidFill>
                </a:ln>
                <a:solidFill>
                  <a:schemeClr val="accent3">
                    <a:lumMod val="60000"/>
                    <a:lumOff val="40000"/>
                  </a:schemeClr>
                </a:solidFill>
              </a:endParaRPr>
            </a:p>
          </p:txBody>
        </p:sp>
        <p:sp>
          <p:nvSpPr>
            <p:cNvPr id="26" name="Google Shape;454;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2">
                      <a:lumMod val="75000"/>
                    </a:schemeClr>
                  </a:solidFill>
                </a:ln>
                <a:solidFill>
                  <a:schemeClr val="accent3">
                    <a:lumMod val="60000"/>
                    <a:lumOff val="40000"/>
                  </a:schemeClr>
                </a:solidFill>
              </a:endParaRPr>
            </a:p>
          </p:txBody>
        </p:sp>
        <p:sp>
          <p:nvSpPr>
            <p:cNvPr id="27" name="Google Shape;455;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2">
                      <a:lumMod val="75000"/>
                    </a:schemeClr>
                  </a:solidFill>
                </a:ln>
                <a:solidFill>
                  <a:schemeClr val="accent3">
                    <a:lumMod val="60000"/>
                    <a:lumOff val="40000"/>
                  </a:schemeClr>
                </a:solidFill>
              </a:endParaRPr>
            </a:p>
          </p:txBody>
        </p:sp>
      </p:gr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690" y="1284197"/>
            <a:ext cx="3447351" cy="2524259"/>
          </a:xfrm>
          <a:prstGeom prst="rect">
            <a:avLst/>
          </a:prstGeom>
        </p:spPr>
      </p:pic>
      <p:sp>
        <p:nvSpPr>
          <p:cNvPr id="17" name="Google Shape;240;p27"/>
          <p:cNvSpPr txBox="1">
            <a:spLocks/>
          </p:cNvSpPr>
          <p:nvPr/>
        </p:nvSpPr>
        <p:spPr>
          <a:xfrm>
            <a:off x="5422991" y="3808456"/>
            <a:ext cx="2088747" cy="8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pPr algn="ctr"/>
            <a:r>
              <a:rPr lang="en" sz="2400" dirty="0" smtClean="0">
                <a:solidFill>
                  <a:srgbClr val="FFFFFF"/>
                </a:solidFill>
              </a:rPr>
              <a:t>Mô hình MVC</a:t>
            </a:r>
            <a:endParaRPr lang="en" sz="24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572784" y="305074"/>
            <a:ext cx="7237425"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solidFill>
                  <a:srgbClr val="FFB600"/>
                </a:solidFill>
              </a:rPr>
              <a:t>Phân tích thiết kế hệ thống</a:t>
            </a:r>
            <a:endParaRPr sz="4000" dirty="0">
              <a:solidFill>
                <a:srgbClr val="FFB600"/>
              </a:solidFill>
            </a:endParaRPr>
          </a:p>
        </p:txBody>
      </p:sp>
      <p:grpSp>
        <p:nvGrpSpPr>
          <p:cNvPr id="6" name="Google Shape;551;p38"/>
          <p:cNvGrpSpPr/>
          <p:nvPr/>
        </p:nvGrpSpPr>
        <p:grpSpPr>
          <a:xfrm rot="5755642">
            <a:off x="7876062" y="255997"/>
            <a:ext cx="1112355" cy="1135261"/>
            <a:chOff x="3955900" y="2984500"/>
            <a:chExt cx="414000" cy="422525"/>
          </a:xfrm>
        </p:grpSpPr>
        <p:sp>
          <p:nvSpPr>
            <p:cNvPr id="7" name="Google Shape;552;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4;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260723" y="778983"/>
            <a:ext cx="6754273" cy="3649179"/>
          </a:xfrm>
          <a:prstGeom prst="rect">
            <a:avLst/>
          </a:prstGeom>
          <a:noFill/>
          <a:ln>
            <a:noFill/>
          </a:ln>
        </p:spPr>
      </p:pic>
      <p:sp>
        <p:nvSpPr>
          <p:cNvPr id="11" name="Google Shape;253;p28"/>
          <p:cNvSpPr txBox="1">
            <a:spLocks/>
          </p:cNvSpPr>
          <p:nvPr/>
        </p:nvSpPr>
        <p:spPr>
          <a:xfrm>
            <a:off x="3778215" y="4234624"/>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err="1" smtClean="0"/>
              <a:t>Biểu</a:t>
            </a:r>
            <a:r>
              <a:rPr lang="en-US" sz="2000" dirty="0" smtClean="0"/>
              <a:t> </a:t>
            </a:r>
            <a:r>
              <a:rPr lang="en-US" sz="2000" dirty="0" err="1" smtClean="0"/>
              <a:t>đồ</a:t>
            </a:r>
            <a:r>
              <a:rPr lang="en-US" sz="2000" dirty="0" smtClean="0"/>
              <a:t> </a:t>
            </a:r>
            <a:r>
              <a:rPr lang="en-US" sz="2000" dirty="0" err="1" smtClean="0"/>
              <a:t>usecase</a:t>
            </a:r>
            <a:endParaRPr lang="en-US" sz="2000" dirty="0">
              <a:solidFill>
                <a:srgbClr val="FFB6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16731" y="616970"/>
            <a:ext cx="7002594" cy="3677628"/>
          </a:xfrm>
          <a:prstGeom prst="rect">
            <a:avLst/>
          </a:prstGeom>
        </p:spPr>
      </p:pic>
      <p:sp>
        <p:nvSpPr>
          <p:cNvPr id="4" name="Google Shape;253;p28"/>
          <p:cNvSpPr txBox="1">
            <a:spLocks/>
          </p:cNvSpPr>
          <p:nvPr/>
        </p:nvSpPr>
        <p:spPr>
          <a:xfrm>
            <a:off x="2997379" y="4161600"/>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err="1" smtClean="0"/>
              <a:t>Biểu</a:t>
            </a:r>
            <a:r>
              <a:rPr lang="en-US" sz="2000" dirty="0" smtClean="0"/>
              <a:t> </a:t>
            </a:r>
            <a:r>
              <a:rPr lang="en-US" sz="2000" dirty="0" err="1" smtClean="0"/>
              <a:t>đồ</a:t>
            </a:r>
            <a:r>
              <a:rPr lang="en-US" sz="2000" dirty="0" smtClean="0"/>
              <a:t> </a:t>
            </a:r>
            <a:r>
              <a:rPr lang="en-US" sz="2000" dirty="0" err="1" smtClean="0"/>
              <a:t>thực</a:t>
            </a:r>
            <a:r>
              <a:rPr lang="en-US" sz="2000" dirty="0" smtClean="0"/>
              <a:t> </a:t>
            </a:r>
            <a:r>
              <a:rPr lang="en-US" sz="2000" dirty="0" err="1" smtClean="0"/>
              <a:t>thể</a:t>
            </a:r>
            <a:r>
              <a:rPr lang="en-US" sz="2000" dirty="0" smtClean="0"/>
              <a:t> </a:t>
            </a:r>
            <a:r>
              <a:rPr lang="en-US" sz="2000" dirty="0" err="1" smtClean="0"/>
              <a:t>liên</a:t>
            </a:r>
            <a:r>
              <a:rPr lang="en-US" sz="2000" dirty="0" smtClean="0"/>
              <a:t> </a:t>
            </a:r>
            <a:r>
              <a:rPr lang="en-US" sz="2000" dirty="0" err="1" smtClean="0"/>
              <a:t>kết</a:t>
            </a:r>
            <a:endParaRPr lang="en-US" sz="2000" dirty="0">
              <a:solidFill>
                <a:srgbClr val="FFB600"/>
              </a:solidFill>
            </a:endParaRPr>
          </a:p>
        </p:txBody>
      </p:sp>
    </p:spTree>
    <p:extLst>
      <p:ext uri="{BB962C8B-B14F-4D97-AF65-F5344CB8AC3E}">
        <p14:creationId xmlns:p14="http://schemas.microsoft.com/office/powerpoint/2010/main" val="3597075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519375" y="-61645"/>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Cài đặt chương trình</a:t>
            </a:r>
            <a:endParaRPr sz="4000" dirty="0"/>
          </a:p>
        </p:txBody>
      </p:sp>
      <p:sp>
        <p:nvSpPr>
          <p:cNvPr id="90" name="Google Shape;90;p15"/>
          <p:cNvSpPr txBox="1"/>
          <p:nvPr/>
        </p:nvSpPr>
        <p:spPr>
          <a:xfrm>
            <a:off x="8005581" y="1098155"/>
            <a:ext cx="572387" cy="821932"/>
          </a:xfrm>
          <a:prstGeom prst="rect">
            <a:avLst/>
          </a:prstGeom>
          <a:noFill/>
          <a:ln>
            <a:noFill/>
          </a:ln>
        </p:spPr>
        <p:txBody>
          <a:bodyPr spcFirstLastPara="1" wrap="square" lIns="91425" tIns="91425" rIns="91425" bIns="91425" anchor="ctr" anchorCtr="0">
            <a:noAutofit/>
          </a:bodyPr>
          <a:lstStyle/>
          <a:p>
            <a:pPr algn="ctr"/>
            <a:r>
              <a:rPr lang="en" sz="9600" dirty="0">
                <a:solidFill>
                  <a:schemeClr val="tx1"/>
                </a:solidFill>
                <a:latin typeface="Raleway Light"/>
                <a:ea typeface="Raleway Light"/>
                <a:cs typeface="Raleway Light"/>
                <a:sym typeface="Raleway Light"/>
              </a:rPr>
              <a:t>🔨</a:t>
            </a:r>
            <a:endParaRPr lang="en-US" sz="9600" dirty="0">
              <a:solidFill>
                <a:schemeClr val="tx1"/>
              </a:solidFill>
            </a:endParaRPr>
          </a:p>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673" y="1098155"/>
            <a:ext cx="5350543" cy="2983332"/>
          </a:xfrm>
          <a:prstGeom prst="rect">
            <a:avLst/>
          </a:prstGeom>
        </p:spPr>
      </p:pic>
      <p:sp>
        <p:nvSpPr>
          <p:cNvPr id="19" name="Google Shape;204;p24"/>
          <p:cNvSpPr txBox="1">
            <a:spLocks/>
          </p:cNvSpPr>
          <p:nvPr/>
        </p:nvSpPr>
        <p:spPr>
          <a:xfrm>
            <a:off x="1425674" y="4081487"/>
            <a:ext cx="68661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4800"/>
              <a:buFont typeface="Raleway ExtraBold"/>
              <a:buNone/>
              <a:defRPr sz="4800" b="0" i="0" u="none" strike="noStrike" cap="none">
                <a:solidFill>
                  <a:srgbClr val="434343"/>
                </a:solidFill>
                <a:latin typeface="Raleway ExtraBold"/>
                <a:ea typeface="Raleway ExtraBold"/>
                <a:cs typeface="Raleway ExtraBold"/>
                <a:sym typeface="Raleway ExtraBold"/>
              </a:defRPr>
            </a:lvl9pPr>
          </a:lstStyle>
          <a:p>
            <a:r>
              <a:rPr lang="en-GB" sz="2800" dirty="0" err="1" smtClean="0"/>
              <a:t>Tổ</a:t>
            </a:r>
            <a:r>
              <a:rPr lang="en-GB" sz="2800" dirty="0" smtClean="0"/>
              <a:t> </a:t>
            </a:r>
            <a:r>
              <a:rPr lang="en-GB" sz="2800" dirty="0" err="1" smtClean="0"/>
              <a:t>chức</a:t>
            </a:r>
            <a:r>
              <a:rPr lang="en-GB" sz="2800" dirty="0" smtClean="0"/>
              <a:t> code </a:t>
            </a:r>
            <a:r>
              <a:rPr lang="en-GB" sz="2800" dirty="0" err="1" smtClean="0"/>
              <a:t>theo</a:t>
            </a:r>
            <a:r>
              <a:rPr lang="en-GB" sz="2800" dirty="0" smtClean="0"/>
              <a:t> Repository </a:t>
            </a:r>
            <a:r>
              <a:rPr lang="en-GB" sz="2800" dirty="0" err="1" smtClean="0"/>
              <a:t>Parten</a:t>
            </a:r>
            <a:endParaRPr lang="en-GB"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553381" y="-79719"/>
            <a:ext cx="628920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rgbClr val="FFB600"/>
                </a:solidFill>
              </a:rPr>
              <a:t>Các thư viện</a:t>
            </a:r>
            <a:endParaRPr sz="4000" dirty="0">
              <a:solidFill>
                <a:srgbClr val="FFB600"/>
              </a:solidFill>
            </a:endParaRPr>
          </a:p>
        </p:txBody>
      </p:sp>
      <p:grpSp>
        <p:nvGrpSpPr>
          <p:cNvPr id="18" name="Google Shape;477;p38"/>
          <p:cNvGrpSpPr/>
          <p:nvPr/>
        </p:nvGrpSpPr>
        <p:grpSpPr>
          <a:xfrm>
            <a:off x="7833838" y="226031"/>
            <a:ext cx="1145776" cy="965771"/>
            <a:chOff x="1922075" y="1629000"/>
            <a:chExt cx="437200" cy="437200"/>
          </a:xfrm>
        </p:grpSpPr>
        <p:sp>
          <p:nvSpPr>
            <p:cNvPr id="19" name="Google Shape;478;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9;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9" y="1073386"/>
            <a:ext cx="2266079" cy="724917"/>
          </a:xfrm>
          <a:prstGeom prst="rect">
            <a:avLst/>
          </a:prstGeom>
        </p:spPr>
      </p:pic>
      <p:sp>
        <p:nvSpPr>
          <p:cNvPr id="9" name="TextBox 8">
            <a:extLst>
              <a:ext uri="{FF2B5EF4-FFF2-40B4-BE49-F238E27FC236}">
                <a16:creationId xmlns:a16="http://schemas.microsoft.com/office/drawing/2014/main" id="{EDEA7127-EDB3-4721-839C-96C5856D83DF}"/>
              </a:ext>
            </a:extLst>
          </p:cNvPr>
          <p:cNvSpPr txBox="1"/>
          <p:nvPr/>
        </p:nvSpPr>
        <p:spPr>
          <a:xfrm>
            <a:off x="641659" y="1679887"/>
            <a:ext cx="7192179" cy="3293209"/>
          </a:xfrm>
          <a:prstGeom prst="rect">
            <a:avLst/>
          </a:prstGeom>
          <a:noFill/>
        </p:spPr>
        <p:txBody>
          <a:bodyPr wrap="square" rtlCol="0">
            <a:spAutoFit/>
          </a:bodyPr>
          <a:lstStyle/>
          <a:p>
            <a:pPr marL="342900" lvl="0" indent="-342900" algn="just">
              <a:lnSpc>
                <a:spcPct val="150000"/>
              </a:lnSpc>
              <a:spcBef>
                <a:spcPts val="600"/>
              </a:spcBef>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AutoMapper.Extensions.Microsoft.DependencyInjection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Microsoft.AspNetCore.Identity.EntityFrameworkCore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Microsoft.AspNetCore.Identity.UI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Microsoft.AspNetCore.Mvc.Abstractions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Microsoft.EntityFrameworkCore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Microsoft.EntityFrameworkCore.Tools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Microsoft.VisualStudio.Web.CodeGeneration.Design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5306" y="1014177"/>
            <a:ext cx="1288742" cy="72491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7454" y="2286387"/>
            <a:ext cx="3730269" cy="2034692"/>
          </a:xfrm>
          <a:prstGeom prst="rect">
            <a:avLst/>
          </a:prstGeom>
        </p:spPr>
      </p:pic>
    </p:spTree>
    <p:extLst>
      <p:ext uri="{BB962C8B-B14F-4D97-AF65-F5344CB8AC3E}">
        <p14:creationId xmlns:p14="http://schemas.microsoft.com/office/powerpoint/2010/main" val="80525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672903" y="1088833"/>
            <a:ext cx="7931497" cy="1584600"/>
          </a:xfrm>
          <a:prstGeom prst="rect">
            <a:avLst/>
          </a:prstGeom>
        </p:spPr>
        <p:txBody>
          <a:bodyPr spcFirstLastPara="1" wrap="square" lIns="91425" tIns="91425" rIns="91425" bIns="91425" anchor="t" anchorCtr="0">
            <a:noAutofit/>
          </a:bodyPr>
          <a:lstStyle/>
          <a:p>
            <a:pPr marL="0" lvl="0" indent="0">
              <a:buNone/>
            </a:pPr>
            <a:r>
              <a:rPr lang="en-GB" sz="2000" b="1" dirty="0" err="1" smtClean="0">
                <a:latin typeface="+mn-lt"/>
              </a:rPr>
              <a:t>Kết</a:t>
            </a:r>
            <a:r>
              <a:rPr lang="en-GB" sz="2000" b="1" dirty="0" smtClean="0">
                <a:latin typeface="+mn-lt"/>
              </a:rPr>
              <a:t> </a:t>
            </a:r>
            <a:r>
              <a:rPr lang="en-GB" sz="2000" b="1" dirty="0" err="1" smtClean="0">
                <a:latin typeface="+mn-lt"/>
              </a:rPr>
              <a:t>quả</a:t>
            </a:r>
            <a:r>
              <a:rPr lang="en-GB" sz="2000" b="1" dirty="0" smtClean="0">
                <a:latin typeface="+mn-lt"/>
              </a:rPr>
              <a:t> </a:t>
            </a:r>
            <a:r>
              <a:rPr lang="en-GB" sz="2000" b="1" dirty="0" err="1" smtClean="0">
                <a:latin typeface="+mn-lt"/>
              </a:rPr>
              <a:t>đạt</a:t>
            </a:r>
            <a:r>
              <a:rPr lang="en-GB" sz="2000" b="1" dirty="0" smtClean="0">
                <a:latin typeface="+mn-lt"/>
              </a:rPr>
              <a:t> </a:t>
            </a:r>
            <a:r>
              <a:rPr lang="en-GB" sz="2000" b="1" dirty="0" err="1" smtClean="0">
                <a:latin typeface="+mn-lt"/>
              </a:rPr>
              <a:t>được</a:t>
            </a:r>
            <a:r>
              <a:rPr lang="en-GB" sz="2000" b="1" dirty="0" smtClean="0">
                <a:latin typeface="+mn-lt"/>
              </a:rPr>
              <a:t>:</a:t>
            </a:r>
          </a:p>
          <a:p>
            <a:pPr marL="0" lvl="0" indent="0">
              <a:buNone/>
            </a:pPr>
            <a:r>
              <a:rPr lang="vi-VN" sz="2000" dirty="0" smtClean="0">
                <a:latin typeface="+mn-lt"/>
              </a:rPr>
              <a:t>Xây </a:t>
            </a:r>
            <a:r>
              <a:rPr lang="vi-VN" sz="2000" dirty="0">
                <a:latin typeface="+mn-lt"/>
              </a:rPr>
              <a:t>dựng hệ thống giới thiệu sản phẩm và quản lý cửa hàng bán xe máy Việt Hương với chức đáp ứng được yêu cầu thực </a:t>
            </a:r>
            <a:r>
              <a:rPr lang="vi-VN" sz="2000" dirty="0" smtClean="0">
                <a:latin typeface="+mn-lt"/>
              </a:rPr>
              <a:t>tiễn</a:t>
            </a:r>
            <a:r>
              <a:rPr lang="en-GB" sz="2000" dirty="0">
                <a:latin typeface="+mn-lt"/>
              </a:rPr>
              <a:t>:</a:t>
            </a:r>
            <a:endParaRPr lang="en-GB" sz="2000" dirty="0" smtClean="0">
              <a:latin typeface="+mn-lt"/>
            </a:endParaRPr>
          </a:p>
          <a:p>
            <a:pPr marL="285750" lvl="0" indent="-285750"/>
            <a:r>
              <a:rPr lang="en-US" dirty="0"/>
              <a:t>Website </a:t>
            </a:r>
            <a:r>
              <a:rPr lang="en-US" dirty="0" err="1"/>
              <a:t>có</a:t>
            </a:r>
            <a:r>
              <a:rPr lang="en-US" dirty="0"/>
              <a:t> </a:t>
            </a:r>
            <a:r>
              <a:rPr lang="en-US" dirty="0" err="1"/>
              <a:t>giao</a:t>
            </a:r>
            <a:r>
              <a:rPr lang="en-US" dirty="0"/>
              <a:t> </a:t>
            </a:r>
            <a:r>
              <a:rPr lang="en-US" dirty="0" err="1"/>
              <a:t>diện</a:t>
            </a:r>
            <a:r>
              <a:rPr lang="en-US" dirty="0"/>
              <a:t> </a:t>
            </a:r>
            <a:r>
              <a:rPr lang="en-US" dirty="0" err="1"/>
              <a:t>thân</a:t>
            </a:r>
            <a:r>
              <a:rPr lang="en-US" dirty="0"/>
              <a:t> </a:t>
            </a:r>
            <a:r>
              <a:rPr lang="en-US" dirty="0" err="1"/>
              <a:t>thiện</a:t>
            </a:r>
            <a:r>
              <a:rPr lang="en-US" dirty="0"/>
              <a:t>, </a:t>
            </a:r>
            <a:r>
              <a:rPr lang="en-US" dirty="0" err="1"/>
              <a:t>dễ</a:t>
            </a:r>
            <a:r>
              <a:rPr lang="en-US" dirty="0"/>
              <a:t> </a:t>
            </a:r>
            <a:r>
              <a:rPr lang="en-US" dirty="0" err="1"/>
              <a:t>sử</a:t>
            </a:r>
            <a:r>
              <a:rPr lang="en-US" dirty="0"/>
              <a:t> </a:t>
            </a:r>
            <a:r>
              <a:rPr lang="en-US" dirty="0" err="1"/>
              <a:t>dụng</a:t>
            </a:r>
            <a:r>
              <a:rPr lang="en-US" dirty="0"/>
              <a:t>.</a:t>
            </a:r>
          </a:p>
          <a:p>
            <a:pPr marL="285750" lvl="0" indent="-285750"/>
            <a:r>
              <a:rPr lang="en-US" dirty="0" err="1"/>
              <a:t>Quản</a:t>
            </a:r>
            <a:r>
              <a:rPr lang="en-US" dirty="0"/>
              <a:t> </a:t>
            </a:r>
            <a:r>
              <a:rPr lang="en-US" dirty="0" err="1"/>
              <a:t>trị</a:t>
            </a:r>
            <a:r>
              <a:rPr lang="en-US" dirty="0"/>
              <a:t> </a:t>
            </a:r>
            <a:r>
              <a:rPr lang="en-US" dirty="0" err="1"/>
              <a:t>nội</a:t>
            </a:r>
            <a:r>
              <a:rPr lang="en-US" dirty="0"/>
              <a:t> dung: </a:t>
            </a:r>
            <a:r>
              <a:rPr lang="en-US" dirty="0" err="1"/>
              <a:t>Quản</a:t>
            </a:r>
            <a:r>
              <a:rPr lang="en-US" dirty="0"/>
              <a:t> </a:t>
            </a:r>
            <a:r>
              <a:rPr lang="en-US" dirty="0" err="1"/>
              <a:t>trị</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trang</a:t>
            </a:r>
            <a:r>
              <a:rPr lang="en-US" dirty="0"/>
              <a:t> web </a:t>
            </a:r>
            <a:r>
              <a:rPr lang="en-US" dirty="0" err="1"/>
              <a:t>như</a:t>
            </a:r>
            <a:r>
              <a:rPr lang="en-US" dirty="0"/>
              <a:t> </a:t>
            </a:r>
            <a:r>
              <a:rPr lang="en-US" dirty="0" err="1"/>
              <a:t>thông</a:t>
            </a:r>
            <a:r>
              <a:rPr lang="en-US" dirty="0"/>
              <a:t> tin </a:t>
            </a:r>
            <a:r>
              <a:rPr lang="en-US" dirty="0" err="1"/>
              <a:t>xe</a:t>
            </a:r>
            <a:r>
              <a:rPr lang="en-US" dirty="0"/>
              <a:t>, </a:t>
            </a:r>
            <a:r>
              <a:rPr lang="en-US" dirty="0" err="1"/>
              <a:t>hãng</a:t>
            </a:r>
            <a:r>
              <a:rPr lang="en-US" dirty="0"/>
              <a:t> </a:t>
            </a:r>
            <a:r>
              <a:rPr lang="en-US" dirty="0" err="1" smtClean="0"/>
              <a:t>xe</a:t>
            </a:r>
            <a:r>
              <a:rPr lang="en-US" dirty="0" smtClean="0"/>
              <a:t>, </a:t>
            </a:r>
            <a:r>
              <a:rPr lang="en-US" dirty="0" err="1"/>
              <a:t>đơn</a:t>
            </a:r>
            <a:r>
              <a:rPr lang="en-US" dirty="0"/>
              <a:t> </a:t>
            </a:r>
            <a:r>
              <a:rPr lang="en-US" dirty="0" err="1"/>
              <a:t>hàng</a:t>
            </a:r>
            <a:r>
              <a:rPr lang="en-US" dirty="0"/>
              <a:t>, </a:t>
            </a:r>
            <a:r>
              <a:rPr lang="en-US" dirty="0" err="1"/>
              <a:t>hóa</a:t>
            </a:r>
            <a:r>
              <a:rPr lang="en-US" dirty="0"/>
              <a:t> </a:t>
            </a:r>
            <a:r>
              <a:rPr lang="en-US" dirty="0" err="1"/>
              <a:t>đơn</a:t>
            </a:r>
            <a:r>
              <a:rPr lang="en-US" dirty="0"/>
              <a:t>.</a:t>
            </a:r>
          </a:p>
          <a:p>
            <a:pPr marL="285750" lvl="0" indent="-285750"/>
            <a:r>
              <a:rPr lang="en-US" dirty="0" err="1"/>
              <a:t>Tối</a:t>
            </a:r>
            <a:r>
              <a:rPr lang="en-US" dirty="0"/>
              <a:t> </a:t>
            </a:r>
            <a:r>
              <a:rPr lang="en-US" dirty="0" err="1"/>
              <a:t>ưu</a:t>
            </a:r>
            <a:r>
              <a:rPr lang="en-US" dirty="0"/>
              <a:t> </a:t>
            </a:r>
            <a:r>
              <a:rPr lang="en-US" dirty="0" err="1"/>
              <a:t>hóa</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quản</a:t>
            </a:r>
            <a:r>
              <a:rPr lang="en-US" dirty="0"/>
              <a:t> </a:t>
            </a:r>
            <a:r>
              <a:rPr lang="en-US" dirty="0" err="1"/>
              <a:t>lý</a:t>
            </a:r>
            <a:r>
              <a:rPr lang="en-US" dirty="0"/>
              <a:t> </a:t>
            </a:r>
            <a:r>
              <a:rPr lang="en-US" dirty="0" err="1"/>
              <a:t>thông</a:t>
            </a:r>
            <a:r>
              <a:rPr lang="en-US" dirty="0"/>
              <a:t> tin, </a:t>
            </a:r>
            <a:r>
              <a:rPr lang="en-US" dirty="0" err="1"/>
              <a:t>bán</a:t>
            </a:r>
            <a:r>
              <a:rPr lang="en-US" dirty="0"/>
              <a:t> </a:t>
            </a:r>
            <a:r>
              <a:rPr lang="en-US" dirty="0" err="1"/>
              <a:t>hàng</a:t>
            </a:r>
            <a:r>
              <a:rPr lang="en-US" dirty="0"/>
              <a:t> </a:t>
            </a:r>
            <a:r>
              <a:rPr lang="en-US" dirty="0" err="1"/>
              <a:t>trực</a:t>
            </a:r>
            <a:r>
              <a:rPr lang="en-US" dirty="0"/>
              <a:t> </a:t>
            </a:r>
            <a:r>
              <a:rPr lang="en-US" dirty="0" err="1"/>
              <a:t>tuyến</a:t>
            </a:r>
            <a:r>
              <a:rPr lang="en-US" dirty="0"/>
              <a:t> qua </a:t>
            </a:r>
            <a:r>
              <a:rPr lang="en-US" dirty="0" err="1"/>
              <a:t>mạng</a:t>
            </a:r>
            <a:r>
              <a:rPr lang="en-US" dirty="0" smtClean="0"/>
              <a:t>.</a:t>
            </a:r>
          </a:p>
          <a:p>
            <a:pPr marL="285750" indent="-285750"/>
            <a:r>
              <a:rPr lang="en-US" dirty="0" err="1"/>
              <a:t>Đảm</a:t>
            </a:r>
            <a:r>
              <a:rPr lang="en-US" dirty="0"/>
              <a:t> </a:t>
            </a:r>
            <a:r>
              <a:rPr lang="en-US" dirty="0" err="1"/>
              <a:t>bảo</a:t>
            </a:r>
            <a:r>
              <a:rPr lang="en-US" dirty="0"/>
              <a:t> </a:t>
            </a:r>
            <a:r>
              <a:rPr lang="en-US" dirty="0" err="1"/>
              <a:t>tìm</a:t>
            </a:r>
            <a:r>
              <a:rPr lang="en-US" dirty="0"/>
              <a:t> </a:t>
            </a:r>
            <a:r>
              <a:rPr lang="en-US" dirty="0" err="1"/>
              <a:t>kiếm</a:t>
            </a:r>
            <a:r>
              <a:rPr lang="en-US" dirty="0"/>
              <a:t> </a:t>
            </a:r>
            <a:r>
              <a:rPr lang="en-US" dirty="0" err="1"/>
              <a:t>thông</a:t>
            </a:r>
            <a:r>
              <a:rPr lang="en-US" dirty="0"/>
              <a:t> tin </a:t>
            </a:r>
            <a:r>
              <a:rPr lang="en-US" dirty="0" err="1"/>
              <a:t>nhanh</a:t>
            </a:r>
            <a:r>
              <a:rPr lang="en-US" dirty="0"/>
              <a:t> </a:t>
            </a:r>
            <a:r>
              <a:rPr lang="en-US" dirty="0" err="1"/>
              <a:t>chóng</a:t>
            </a:r>
            <a:r>
              <a:rPr lang="en-US" dirty="0"/>
              <a:t>, </a:t>
            </a:r>
            <a:r>
              <a:rPr lang="en-US" dirty="0" err="1"/>
              <a:t>chính</a:t>
            </a:r>
            <a:r>
              <a:rPr lang="en-US" dirty="0"/>
              <a:t> </a:t>
            </a:r>
            <a:r>
              <a:rPr lang="en-US" dirty="0" err="1"/>
              <a:t>xác</a:t>
            </a:r>
            <a:r>
              <a:rPr lang="en-US" dirty="0"/>
              <a:t>, </a:t>
            </a:r>
            <a:r>
              <a:rPr lang="en-US" dirty="0" err="1"/>
              <a:t>tiết</a:t>
            </a:r>
            <a:r>
              <a:rPr lang="en-US" dirty="0"/>
              <a:t> </a:t>
            </a:r>
            <a:r>
              <a:rPr lang="en-US" dirty="0" err="1"/>
              <a:t>kiệm</a:t>
            </a:r>
            <a:r>
              <a:rPr lang="en-US" dirty="0"/>
              <a:t> </a:t>
            </a:r>
            <a:r>
              <a:rPr lang="en-US" dirty="0" err="1"/>
              <a:t>thời</a:t>
            </a:r>
            <a:r>
              <a:rPr lang="en-US" dirty="0"/>
              <a:t> </a:t>
            </a:r>
            <a:r>
              <a:rPr lang="en-US" dirty="0" err="1"/>
              <a:t>gian</a:t>
            </a:r>
            <a:r>
              <a:rPr lang="en-US" dirty="0"/>
              <a:t>.</a:t>
            </a:r>
          </a:p>
          <a:p>
            <a:pPr marL="285750" indent="-285750"/>
            <a:r>
              <a:rPr lang="en-US" dirty="0"/>
              <a:t>In </a:t>
            </a:r>
            <a:r>
              <a:rPr lang="en-US" dirty="0" err="1"/>
              <a:t>hóa</a:t>
            </a:r>
            <a:r>
              <a:rPr lang="en-US" dirty="0"/>
              <a:t> </a:t>
            </a:r>
            <a:r>
              <a:rPr lang="en-US" dirty="0" err="1"/>
              <a:t>đơn</a:t>
            </a:r>
            <a:r>
              <a:rPr lang="en-US" dirty="0"/>
              <a:t> </a:t>
            </a:r>
            <a:r>
              <a:rPr lang="en-US" dirty="0" err="1"/>
              <a:t>bán</a:t>
            </a:r>
            <a:r>
              <a:rPr lang="en-US" dirty="0"/>
              <a:t> </a:t>
            </a:r>
            <a:r>
              <a:rPr lang="en-US" dirty="0" err="1"/>
              <a:t>hàng</a:t>
            </a:r>
            <a:endParaRPr lang="en-US" dirty="0"/>
          </a:p>
          <a:p>
            <a:pPr marL="285750" lvl="0" indent="-285750"/>
            <a:endParaRPr lang="en-US" dirty="0"/>
          </a:p>
          <a:p>
            <a:pPr marL="285750" indent="-285750"/>
            <a:endParaRPr lang="en-GB" sz="1600" b="1" dirty="0" smtClean="0"/>
          </a:p>
        </p:txBody>
      </p:sp>
      <p:sp>
        <p:nvSpPr>
          <p:cNvPr id="135" name="Google Shape;135;p19"/>
          <p:cNvSpPr txBox="1">
            <a:spLocks noGrp="1"/>
          </p:cNvSpPr>
          <p:nvPr>
            <p:ph type="title"/>
          </p:nvPr>
        </p:nvSpPr>
        <p:spPr>
          <a:xfrm>
            <a:off x="603500" y="449987"/>
            <a:ext cx="722540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Kết quả đạt được và hướng phát triển</a:t>
            </a:r>
            <a:endParaRPr sz="3000" dirty="0"/>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467</Words>
  <Application>Microsoft Office PowerPoint</Application>
  <PresentationFormat>On-screen Show (16:9)</PresentationFormat>
  <Paragraphs>52</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Raleway</vt:lpstr>
      <vt:lpstr>Roboto Slab Regular</vt:lpstr>
      <vt:lpstr>Arial</vt:lpstr>
      <vt:lpstr>Raleway ExtraBold</vt:lpstr>
      <vt:lpstr>Times New Roman</vt:lpstr>
      <vt:lpstr>Raleway Light</vt:lpstr>
      <vt:lpstr>Wingdings</vt:lpstr>
      <vt:lpstr>Calibri</vt:lpstr>
      <vt:lpstr>Olivia template</vt:lpstr>
      <vt:lpstr>PowerPoint Presentation</vt:lpstr>
      <vt:lpstr>Nội dung</vt:lpstr>
      <vt:lpstr>Lý do chọn đề tài</vt:lpstr>
      <vt:lpstr>Cơ sở lý thuyết</vt:lpstr>
      <vt:lpstr>Phân tích thiết kế hệ thống</vt:lpstr>
      <vt:lpstr>PowerPoint Presentation</vt:lpstr>
      <vt:lpstr>Cài đặt chương trình</vt:lpstr>
      <vt:lpstr>Các thư viện</vt:lpstr>
      <vt:lpstr>Kết quả đạt được và hướng phát triển</vt:lpstr>
      <vt:lpstr>Kết quả đạt được và hướng phát triển</vt:lpstr>
      <vt:lpstr>Cám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Hoạt</cp:lastModifiedBy>
  <cp:revision>23</cp:revision>
  <cp:lastPrinted>2023-05-14T02:50:22Z</cp:lastPrinted>
  <dcterms:modified xsi:type="dcterms:W3CDTF">2023-05-14T03:30:09Z</dcterms:modified>
</cp:coreProperties>
</file>