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handoutMasterIdLst>
    <p:handoutMasterId r:id="rId55"/>
  </p:handoutMasterIdLst>
  <p:sldIdLst>
    <p:sldId id="256" r:id="rId2"/>
    <p:sldId id="419" r:id="rId3"/>
    <p:sldId id="537" r:id="rId4"/>
    <p:sldId id="515" r:id="rId5"/>
    <p:sldId id="555" r:id="rId6"/>
    <p:sldId id="516" r:id="rId7"/>
    <p:sldId id="517" r:id="rId8"/>
    <p:sldId id="518" r:id="rId9"/>
    <p:sldId id="520" r:id="rId10"/>
    <p:sldId id="521" r:id="rId11"/>
    <p:sldId id="523" r:id="rId12"/>
    <p:sldId id="522" r:id="rId13"/>
    <p:sldId id="524" r:id="rId14"/>
    <p:sldId id="525" r:id="rId15"/>
    <p:sldId id="526" r:id="rId16"/>
    <p:sldId id="527" r:id="rId17"/>
    <p:sldId id="528" r:id="rId18"/>
    <p:sldId id="529" r:id="rId19"/>
    <p:sldId id="530" r:id="rId20"/>
    <p:sldId id="531" r:id="rId21"/>
    <p:sldId id="532" r:id="rId22"/>
    <p:sldId id="498" r:id="rId23"/>
    <p:sldId id="533" r:id="rId24"/>
    <p:sldId id="559" r:id="rId25"/>
    <p:sldId id="560" r:id="rId26"/>
    <p:sldId id="534" r:id="rId27"/>
    <p:sldId id="535" r:id="rId28"/>
    <p:sldId id="536" r:id="rId29"/>
    <p:sldId id="497" r:id="rId30"/>
    <p:sldId id="546" r:id="rId31"/>
    <p:sldId id="542" r:id="rId32"/>
    <p:sldId id="544" r:id="rId33"/>
    <p:sldId id="539" r:id="rId34"/>
    <p:sldId id="541" r:id="rId35"/>
    <p:sldId id="550" r:id="rId36"/>
    <p:sldId id="551" r:id="rId37"/>
    <p:sldId id="552" r:id="rId38"/>
    <p:sldId id="553" r:id="rId39"/>
    <p:sldId id="554" r:id="rId40"/>
    <p:sldId id="540" r:id="rId41"/>
    <p:sldId id="548" r:id="rId42"/>
    <p:sldId id="549" r:id="rId43"/>
    <p:sldId id="538" r:id="rId44"/>
    <p:sldId id="545" r:id="rId45"/>
    <p:sldId id="556" r:id="rId46"/>
    <p:sldId id="543" r:id="rId47"/>
    <p:sldId id="547" r:id="rId48"/>
    <p:sldId id="557" r:id="rId49"/>
    <p:sldId id="558" r:id="rId50"/>
    <p:sldId id="510" r:id="rId51"/>
    <p:sldId id="511" r:id="rId52"/>
    <p:sldId id="342" r:id="rId53"/>
  </p:sldIdLst>
  <p:sldSz cx="24384000" cy="13716000"/>
  <p:notesSz cx="6797675" cy="9929813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B040"/>
    <a:srgbClr val="F25A29"/>
    <a:srgbClr val="F35A29"/>
    <a:srgbClr val="4372C4"/>
    <a:srgbClr val="ED1C24"/>
    <a:srgbClr val="E4C622"/>
    <a:srgbClr val="B9D532"/>
    <a:srgbClr val="7BC242"/>
    <a:srgbClr val="E4C721"/>
    <a:srgbClr val="45B7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682" autoAdjust="0"/>
    <p:restoredTop sz="81806" autoAdjust="0"/>
  </p:normalViewPr>
  <p:slideViewPr>
    <p:cSldViewPr snapToGrid="0" snapToObjects="1">
      <p:cViewPr varScale="1">
        <p:scale>
          <a:sx n="28" d="100"/>
          <a:sy n="28" d="100"/>
        </p:scale>
        <p:origin x="812" y="52"/>
      </p:cViewPr>
      <p:guideLst>
        <p:guide orient="horz" pos="4320"/>
        <p:guide pos="7680"/>
      </p:guideLst>
    </p:cSldViewPr>
  </p:slideViewPr>
  <p:outlineViewPr>
    <p:cViewPr>
      <p:scale>
        <a:sx n="33" d="100"/>
        <a:sy n="33" d="100"/>
      </p:scale>
      <p:origin x="0" y="-932"/>
    </p:cViewPr>
  </p:outlineViewPr>
  <p:notesTextViewPr>
    <p:cViewPr>
      <p:scale>
        <a:sx n="75" d="100"/>
        <a:sy n="7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C9682A-6338-40E2-9ACD-2A3FF92BB3F1}" type="datetime1">
              <a:rPr lang="en-US" smtClean="0"/>
              <a:t>3/22/2021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1600"/>
            <a:ext cx="2945659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31600"/>
            <a:ext cx="2945659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AC4568-2AE6-42F2-B295-3769A765E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770683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 noRot="1" noChangeAspect="1"/>
          </p:cNvSpPr>
          <p:nvPr>
            <p:ph type="sldImg"/>
          </p:nvPr>
        </p:nvSpPr>
        <p:spPr>
          <a:xfrm>
            <a:off x="88900" y="744538"/>
            <a:ext cx="6619875" cy="3724275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3" name="Shape 23"/>
          <p:cNvSpPr>
            <a:spLocks noGrp="1"/>
          </p:cNvSpPr>
          <p:nvPr>
            <p:ph type="body" sz="quarter" idx="1"/>
          </p:nvPr>
        </p:nvSpPr>
        <p:spPr>
          <a:xfrm>
            <a:off x="906357" y="4716661"/>
            <a:ext cx="4984962" cy="4468416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53044357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8900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8362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vi-VN" sz="2200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Thực hiện trước rồi kiểm tra điều kiện</a:t>
            </a:r>
            <a:endParaRPr lang="en-US" sz="2200" dirty="0" smtClean="0">
              <a:effectLst/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0"/>
            <a:r>
              <a:rPr lang="vi-VN" sz="2200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Lặp ít nhất 1 lần</a:t>
            </a:r>
            <a:endParaRPr lang="en-US" sz="2200" dirty="0" smtClean="0">
              <a:effectLst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9522333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vi-VN" sz="2200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Thực hiện trước rồi kiểm tra điều kiện</a:t>
            </a:r>
            <a:endParaRPr lang="en-US" sz="2200" dirty="0" smtClean="0">
              <a:effectLst/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0"/>
            <a:r>
              <a:rPr lang="vi-VN" sz="2200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Lặp ít nhất 1 lần</a:t>
            </a:r>
            <a:endParaRPr lang="en-US" sz="2200" dirty="0" smtClean="0">
              <a:effectLst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5772606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vi-VN" sz="2200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Thực hiện trước rồi kiểm tra điều kiện</a:t>
            </a:r>
            <a:endParaRPr lang="en-US" sz="2200" dirty="0" smtClean="0">
              <a:effectLst/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0"/>
            <a:r>
              <a:rPr lang="vi-VN" sz="2200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Lặp ít nhất 1 lần</a:t>
            </a:r>
            <a:endParaRPr lang="en-US" sz="2200" dirty="0" smtClean="0">
              <a:effectLst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0191241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vi-VN" sz="2200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Thực hiện trước rồi kiểm tra điều kiện</a:t>
            </a:r>
            <a:endParaRPr lang="en-US" sz="2200" dirty="0" smtClean="0">
              <a:effectLst/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0"/>
            <a:r>
              <a:rPr lang="vi-VN" sz="2200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Lặp ít nhất 1 lần</a:t>
            </a:r>
            <a:endParaRPr lang="en-US" sz="2200" dirty="0" smtClean="0">
              <a:effectLst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5666097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5656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0694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4601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FE536F65-AC83-4CA5-A319-75AFC58D4B3B}" type="slidenum">
              <a:rPr lang="en-US" smtClean="0">
                <a:solidFill>
                  <a:prstClr val="black"/>
                </a:solidFill>
                <a:latin typeface="Calibri"/>
                <a:ea typeface=""/>
                <a:cs typeface=""/>
              </a:rPr>
              <a:pPr/>
              <a:t>52</a:t>
            </a:fld>
            <a:endParaRPr lang="en-US" dirty="0">
              <a:solidFill>
                <a:prstClr val="black"/>
              </a:solidFill>
              <a:latin typeface="Calibri"/>
              <a:ea typeface=""/>
              <a:cs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12286319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8900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0717220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vi-VN" sz="2200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Biểu thức điều kiện có giá trị là true hoặc false</a:t>
            </a:r>
            <a:endParaRPr lang="en-US" sz="2200" dirty="0" smtClean="0">
              <a:effectLst/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0"/>
            <a:r>
              <a:rPr lang="vi-VN" sz="2200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Thực hiện từng trường hợp 1</a:t>
            </a:r>
            <a:endParaRPr lang="en-US" sz="2200" dirty="0" smtClean="0">
              <a:effectLst/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0"/>
            <a:r>
              <a:rPr lang="vi-VN" sz="2200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Tối đa là 3 if </a:t>
            </a:r>
            <a:r>
              <a:rPr lang="en-US" sz="2200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else</a:t>
            </a:r>
            <a:r>
              <a:rPr lang="vi-VN" sz="2200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. Nếu 4 if </a:t>
            </a:r>
            <a:r>
              <a:rPr lang="en-US" sz="2200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else</a:t>
            </a:r>
            <a:r>
              <a:rPr lang="vi-VN" sz="2200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thì dùng switch case</a:t>
            </a:r>
            <a:endParaRPr lang="en-US" sz="2200" dirty="0" smtClean="0">
              <a:effectLst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3206221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vi-VN" sz="2200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Biểu thức điều kiện có giá trị là true hoặc false</a:t>
            </a:r>
            <a:endParaRPr lang="en-US" sz="2200" dirty="0" smtClean="0">
              <a:effectLst/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0"/>
            <a:r>
              <a:rPr lang="vi-VN" sz="2200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Thực hiện từng trường hợp 1</a:t>
            </a:r>
            <a:endParaRPr lang="en-US" sz="2200" dirty="0" smtClean="0">
              <a:effectLst/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0"/>
            <a:r>
              <a:rPr lang="vi-VN" sz="2200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Tối đa là 3 if </a:t>
            </a:r>
            <a:r>
              <a:rPr lang="en-US" sz="2200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else</a:t>
            </a:r>
            <a:r>
              <a:rPr lang="vi-VN" sz="2200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. Nếu 4 if </a:t>
            </a:r>
            <a:r>
              <a:rPr lang="en-US" sz="2200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else</a:t>
            </a:r>
            <a:r>
              <a:rPr lang="vi-VN" sz="2200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thì dùng switch case</a:t>
            </a:r>
            <a:endParaRPr lang="en-US" sz="2200" dirty="0" smtClean="0">
              <a:effectLst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9885265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vi-VN" sz="2200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Thực hiện tất cả case cùng lúc</a:t>
            </a:r>
            <a:endParaRPr lang="en-US" sz="2200" dirty="0" smtClean="0">
              <a:effectLst/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0"/>
            <a:r>
              <a:rPr lang="vi-VN" sz="2200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Nhanh hơn, tốn hiệu năng nhiều hơn</a:t>
            </a:r>
            <a:endParaRPr lang="en-US" sz="2200" dirty="0" smtClean="0">
              <a:effectLst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3178517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vi-VN" sz="2200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Tối thiểu không chạy lần nào</a:t>
            </a:r>
            <a:endParaRPr lang="en-US" sz="2200" dirty="0" smtClean="0">
              <a:effectLst/>
              <a:latin typeface="Helvetica Neue"/>
              <a:ea typeface="Helvetica Neue"/>
              <a:cs typeface="Helvetica Neue"/>
              <a:sym typeface="Helvetica Neue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407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vi-VN" sz="2200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Tối thiểu không chạy lần nào</a:t>
            </a:r>
            <a:endParaRPr lang="en-US" sz="2200" dirty="0" smtClean="0">
              <a:effectLst/>
              <a:latin typeface="Helvetica Neue"/>
              <a:ea typeface="Helvetica Neue"/>
              <a:cs typeface="Helvetica Neue"/>
              <a:sym typeface="Helvetica Neue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6529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vi-VN" sz="2200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Trong khi mệnh đề điều kiện còn đúng thì còn thực hiện công việc</a:t>
            </a:r>
            <a:endParaRPr lang="en-US" sz="2200" dirty="0" smtClean="0">
              <a:effectLst/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0"/>
            <a:r>
              <a:rPr lang="vi-VN" sz="2200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Lặp ít nhất 0 lần</a:t>
            </a:r>
            <a:endParaRPr lang="en-US" sz="2200" dirty="0" smtClean="0">
              <a:effectLst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7429275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vi-VN" sz="2200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Thực hiện trước rồi kiểm tra điều kiện</a:t>
            </a:r>
            <a:endParaRPr lang="en-US" sz="2200" dirty="0" smtClean="0">
              <a:effectLst/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0"/>
            <a:r>
              <a:rPr lang="vi-VN" sz="2200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Lặp ít nhất 1 lần</a:t>
            </a:r>
            <a:endParaRPr lang="en-US" sz="2200" dirty="0" smtClean="0">
              <a:effectLst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3329840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gradFill flip="none" rotWithShape="1">
          <a:gsLst>
            <a:gs pos="17000">
              <a:schemeClr val="bg1"/>
            </a:gs>
            <a:gs pos="83000">
              <a:srgbClr val="FF9900">
                <a:lumMod val="20000"/>
                <a:lumOff val="80000"/>
              </a:srgbClr>
            </a:gs>
            <a:gs pos="67000">
              <a:schemeClr val="accent1">
                <a:lumMod val="5000"/>
                <a:lumOff val="95000"/>
              </a:schemeClr>
            </a:gs>
            <a:gs pos="100000">
              <a:srgbClr val="057BBA">
                <a:lumMod val="50000"/>
                <a:lumOff val="50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FA04767-AA7B-4F3E-BCFB-179D9E0CC00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017132" y="859479"/>
            <a:ext cx="2950192" cy="113183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9C049C43-2C50-4372-822C-DA510E94A23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C608E076-FA65-406B-B46F-9B423DB8E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5217" y="357188"/>
            <a:ext cx="15794390" cy="1710326"/>
          </a:xfrm>
        </p:spPr>
        <p:txBody>
          <a:bodyPr>
            <a:normAutofit/>
          </a:bodyPr>
          <a:lstStyle>
            <a:lvl1pPr algn="l">
              <a:defRPr sz="8200">
                <a:latin typeface="Meiryo" charset="-128"/>
                <a:ea typeface="Meiryo" charset="-128"/>
                <a:cs typeface="Meiryo" charset="-128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820083" y="13156977"/>
            <a:ext cx="6743833" cy="482823"/>
          </a:xfrm>
        </p:spPr>
        <p:txBody>
          <a:bodyPr/>
          <a:lstStyle>
            <a:lvl1pPr>
              <a:defRPr sz="2200">
                <a:solidFill>
                  <a:schemeClr val="bg1"/>
                </a:solidFill>
                <a:latin typeface="Meiryo" charset="-128"/>
                <a:ea typeface="Meiryo" charset="-128"/>
                <a:cs typeface="Meiryo" charset="-128"/>
              </a:defRPr>
            </a:lvl1pPr>
          </a:lstStyle>
          <a:p>
            <a:r>
              <a:rPr lang="vi-VN" dirty="0">
                <a:solidFill>
                  <a:schemeClr val="bg1"/>
                </a:solidFill>
              </a:rPr>
              <a:t>Copyright </a:t>
            </a:r>
            <a:r>
              <a:rPr lang="de-DE" i="1" dirty="0">
                <a:solidFill>
                  <a:schemeClr val="bg1"/>
                </a:solidFill>
              </a:rPr>
              <a:t>© </a:t>
            </a:r>
            <a:r>
              <a:rPr lang="de-DE" dirty="0">
                <a:solidFill>
                  <a:schemeClr val="bg1"/>
                </a:solidFill>
              </a:rPr>
              <a:t>VTI Academy All Right Reserved</a:t>
            </a:r>
            <a:r>
              <a:rPr lang="vi-VN" dirty="0">
                <a:solidFill>
                  <a:schemeClr val="bg1"/>
                </a:solidFill>
              </a:rPr>
              <a:t> </a:t>
            </a:r>
            <a:endParaRPr lang="uk-UA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1_Title and Conten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Google Shape;23;p3"/>
          <p:cNvCxnSpPr/>
          <p:nvPr/>
        </p:nvCxnSpPr>
        <p:spPr>
          <a:xfrm>
            <a:off x="482600" y="1412390"/>
            <a:ext cx="21521992" cy="0"/>
          </a:xfrm>
          <a:prstGeom prst="straightConnector1">
            <a:avLst/>
          </a:prstGeom>
          <a:noFill/>
          <a:ln w="19050" cap="flat" cmpd="sng">
            <a:solidFill>
              <a:srgbClr val="3C5A99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4" name="Google Shape;24;p3"/>
          <p:cNvSpPr/>
          <p:nvPr/>
        </p:nvSpPr>
        <p:spPr>
          <a:xfrm>
            <a:off x="0" y="12670972"/>
            <a:ext cx="24384000" cy="1045028"/>
          </a:xfrm>
          <a:prstGeom prst="rect">
            <a:avLst/>
          </a:prstGeom>
          <a:solidFill>
            <a:srgbClr val="3C5A99"/>
          </a:solidFill>
          <a:ln>
            <a:noFill/>
          </a:ln>
        </p:spPr>
        <p:txBody>
          <a:bodyPr spcFirstLastPara="1" wrap="square" lIns="182850" tIns="91400" rIns="182850" bIns="914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3"/>
          <p:cNvSpPr/>
          <p:nvPr/>
        </p:nvSpPr>
        <p:spPr>
          <a:xfrm>
            <a:off x="6781639" y="12854932"/>
            <a:ext cx="10458958" cy="677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t" anchorCtr="0">
            <a:noAutofit/>
          </a:bodyPr>
          <a:lstStyle/>
          <a:p>
            <a:r>
              <a:rPr lang="vi-VN" dirty="0">
                <a:solidFill>
                  <a:schemeClr val="bg1"/>
                </a:solidFill>
              </a:rPr>
              <a:t>Copyright </a:t>
            </a:r>
            <a:r>
              <a:rPr lang="de-DE" i="1" dirty="0">
                <a:solidFill>
                  <a:schemeClr val="bg1"/>
                </a:solidFill>
              </a:rPr>
              <a:t>© </a:t>
            </a:r>
            <a:r>
              <a:rPr lang="de-DE" dirty="0">
                <a:solidFill>
                  <a:schemeClr val="bg1"/>
                </a:solidFill>
              </a:rPr>
              <a:t>VTI Academy All Right Reserved</a:t>
            </a:r>
            <a:r>
              <a:rPr lang="vi-VN" dirty="0">
                <a:solidFill>
                  <a:schemeClr val="bg1"/>
                </a:solidFill>
              </a:rPr>
              <a:t> </a:t>
            </a:r>
            <a:endParaRPr lang="uk-UA" dirty="0">
              <a:solidFill>
                <a:schemeClr val="bg1"/>
              </a:solidFill>
            </a:endParaRPr>
          </a:p>
        </p:txBody>
      </p:sp>
      <p:cxnSp>
        <p:nvCxnSpPr>
          <p:cNvPr id="26" name="Google Shape;26;p3"/>
          <p:cNvCxnSpPr/>
          <p:nvPr/>
        </p:nvCxnSpPr>
        <p:spPr>
          <a:xfrm>
            <a:off x="14610736" y="1412390"/>
            <a:ext cx="7393856" cy="0"/>
          </a:xfrm>
          <a:prstGeom prst="straightConnector1">
            <a:avLst/>
          </a:prstGeom>
          <a:noFill/>
          <a:ln w="1905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7" name="Google Shape;27;p3"/>
          <p:cNvCxnSpPr/>
          <p:nvPr/>
        </p:nvCxnSpPr>
        <p:spPr>
          <a:xfrm>
            <a:off x="0" y="12670972"/>
            <a:ext cx="24384000" cy="0"/>
          </a:xfrm>
          <a:prstGeom prst="straightConnector1">
            <a:avLst/>
          </a:prstGeom>
          <a:noFill/>
          <a:ln w="1905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BF365656-3C2C-401A-A261-7849E1DCB5B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2276" y="-25180"/>
            <a:ext cx="5131724" cy="143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871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bg>
      <p:bgPr>
        <a:gradFill flip="none" rotWithShape="1">
          <a:gsLst>
            <a:gs pos="17000">
              <a:schemeClr val="bg1"/>
            </a:gs>
            <a:gs pos="83000">
              <a:srgbClr val="FF9900">
                <a:lumMod val="20000"/>
                <a:lumOff val="80000"/>
              </a:srgbClr>
            </a:gs>
            <a:gs pos="67000">
              <a:schemeClr val="accent1">
                <a:lumMod val="5000"/>
                <a:lumOff val="95000"/>
              </a:schemeClr>
            </a:gs>
            <a:gs pos="100000">
              <a:srgbClr val="057BBA">
                <a:lumMod val="50000"/>
                <a:lumOff val="50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8E076-FA65-406B-B46F-9B423DB8E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5217" y="357188"/>
            <a:ext cx="18701658" cy="1710326"/>
          </a:xfrm>
        </p:spPr>
        <p:txBody>
          <a:bodyPr>
            <a:normAutofit/>
          </a:bodyPr>
          <a:lstStyle>
            <a:lvl1pPr algn="l">
              <a:defRPr sz="8200">
                <a:latin typeface="Meiryo" charset="-128"/>
                <a:ea typeface="Meiryo" charset="-128"/>
                <a:cs typeface="Meiryo" charset="-128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4B674F-1420-4DF2-8459-B3931B4964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76400" y="12712701"/>
            <a:ext cx="5486400" cy="730250"/>
          </a:xfrm>
          <a:prstGeom prst="rect">
            <a:avLst/>
          </a:prstGeom>
        </p:spPr>
        <p:txBody>
          <a:bodyPr/>
          <a:lstStyle/>
          <a:p>
            <a:fld id="{06980E3F-CE96-4267-B841-15E317674931}" type="datetimeFigureOut">
              <a:rPr lang="en-US" smtClean="0"/>
              <a:t>3/22/2021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EB1A97-058D-4695-BDEE-1CB388B84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77200" y="12712701"/>
            <a:ext cx="8229600" cy="7302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E0EE83-65C2-45C2-B15E-F5BF3C6B9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962817" y="13073062"/>
            <a:ext cx="448840" cy="482823"/>
          </a:xfrm>
        </p:spPr>
        <p:txBody>
          <a:bodyPr/>
          <a:lstStyle/>
          <a:p>
            <a:fld id="{76CA7329-12AB-4100-8DDD-19BE59417CE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0641B02-D364-4240-835E-FF32F0F89CB6}"/>
              </a:ext>
            </a:extLst>
          </p:cNvPr>
          <p:cNvCxnSpPr/>
          <p:nvPr userDrawn="1"/>
        </p:nvCxnSpPr>
        <p:spPr>
          <a:xfrm>
            <a:off x="1845217" y="1893677"/>
            <a:ext cx="18701658" cy="0"/>
          </a:xfrm>
          <a:prstGeom prst="line">
            <a:avLst/>
          </a:prstGeom>
          <a:ln w="38100" cap="rnd">
            <a:solidFill>
              <a:srgbClr val="057BBA">
                <a:alpha val="80000"/>
              </a:srgbClr>
            </a:solidFill>
          </a:ln>
          <a:effectLst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F3C5E42B-5773-41D1-82C9-A3B78618094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12883" y="427995"/>
            <a:ext cx="2645634" cy="1639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217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Only">
    <p:bg>
      <p:bgPr>
        <a:gradFill flip="none" rotWithShape="1">
          <a:gsLst>
            <a:gs pos="17000">
              <a:schemeClr val="bg1"/>
            </a:gs>
            <a:gs pos="83000">
              <a:srgbClr val="FF9900">
                <a:lumMod val="20000"/>
                <a:lumOff val="80000"/>
              </a:srgbClr>
            </a:gs>
            <a:gs pos="67000">
              <a:schemeClr val="accent1">
                <a:lumMod val="5000"/>
                <a:lumOff val="95000"/>
              </a:schemeClr>
            </a:gs>
            <a:gs pos="100000">
              <a:srgbClr val="057BBA">
                <a:lumMod val="50000"/>
                <a:lumOff val="50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55790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387453" y="357187"/>
            <a:ext cx="15609094" cy="30360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387453" y="3643312"/>
            <a:ext cx="15609094" cy="8840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>
            <a:spAutoFit/>
          </a:bodyPr>
          <a:lstStyle>
            <a:lvl1pPr>
              <a:defRPr sz="22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49" r:id="rId2"/>
    <p:sldLayoutId id="2147483655" r:id="rId3"/>
    <p:sldLayoutId id="2147483656" r:id="rId4"/>
    <p:sldLayoutId id="2147483657" r:id="rId5"/>
  </p:sldLayoutIdLst>
  <p:transition spd="med"/>
  <p:txStyles>
    <p:title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11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055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500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944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389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833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278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722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167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duy.nguyenngoc1@vti.com.vn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5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aeldung.com/java-printstream-printf#time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8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3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jpe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5C73E9A0-1581-412A-9370-80FB5A08E4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650" y="1753558"/>
            <a:ext cx="5103775" cy="142974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3535C99-41AF-418B-BEDD-F28650092074}"/>
              </a:ext>
            </a:extLst>
          </p:cNvPr>
          <p:cNvSpPr/>
          <p:nvPr/>
        </p:nvSpPr>
        <p:spPr>
          <a:xfrm>
            <a:off x="1795790" y="3025157"/>
            <a:ext cx="5636029" cy="569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3100" dirty="0">
                <a:solidFill>
                  <a:schemeClr val="accent1">
                    <a:lumMod val="75000"/>
                  </a:schemeClr>
                </a:solidFill>
                <a:latin typeface="+mj-lt"/>
                <a:ea typeface="Meiryo" charset="-128"/>
                <a:cs typeface="Meiryo" charset="-128"/>
              </a:rPr>
              <a:t>WAY TO ENTERPRISE</a:t>
            </a:r>
          </a:p>
        </p:txBody>
      </p:sp>
      <p:sp>
        <p:nvSpPr>
          <p:cNvPr id="5" name="Google Shape;90;p9">
            <a:extLst>
              <a:ext uri="{FF2B5EF4-FFF2-40B4-BE49-F238E27FC236}">
                <a16:creationId xmlns:a16="http://schemas.microsoft.com/office/drawing/2014/main" id="{DB753221-CAE6-4172-B420-253F82036F95}"/>
              </a:ext>
            </a:extLst>
          </p:cNvPr>
          <p:cNvSpPr txBox="1">
            <a:spLocks/>
          </p:cNvSpPr>
          <p:nvPr/>
        </p:nvSpPr>
        <p:spPr>
          <a:xfrm>
            <a:off x="1215678" y="4549070"/>
            <a:ext cx="22486370" cy="1317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1pPr>
            <a:lvl2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hangingPunct="1">
              <a:lnSpc>
                <a:spcPct val="90000"/>
              </a:lnSpc>
              <a:buClr>
                <a:srgbClr val="1E4E79"/>
              </a:buClr>
              <a:buSzPts val="4400"/>
            </a:pPr>
            <a:r>
              <a:rPr lang="en-US" altLang="en-US" sz="10000" dirty="0" smtClean="0">
                <a:solidFill>
                  <a:schemeClr val="accent1">
                    <a:lumMod val="75000"/>
                  </a:schemeClr>
                </a:solidFill>
              </a:rPr>
              <a:t>Java </a:t>
            </a:r>
            <a:r>
              <a:rPr lang="en-US" altLang="en-US" sz="10000" dirty="0">
                <a:solidFill>
                  <a:schemeClr val="accent1">
                    <a:lumMod val="75000"/>
                  </a:schemeClr>
                </a:solidFill>
              </a:rPr>
              <a:t>Basics</a:t>
            </a:r>
            <a:endParaRPr lang="en-US" sz="10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F2001B0A-062A-4A6F-BBE4-0E31E8A7C59F}"/>
              </a:ext>
            </a:extLst>
          </p:cNvPr>
          <p:cNvSpPr txBox="1">
            <a:spLocks/>
          </p:cNvSpPr>
          <p:nvPr/>
        </p:nvSpPr>
        <p:spPr bwMode="auto">
          <a:xfrm>
            <a:off x="1795790" y="8295495"/>
            <a:ext cx="11871552" cy="2841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" panose="05000000000000000000" pitchFamily="2" charset="2"/>
              <a:buChar char="q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5000" dirty="0">
                <a:solidFill>
                  <a:schemeClr val="accent1">
                    <a:lumMod val="75000"/>
                  </a:schemeClr>
                </a:solidFill>
                <a:latin typeface=" Arial (Headings)"/>
                <a:cs typeface="Arial" panose="020B0604020202020204" pitchFamily="34" charset="0"/>
              </a:rPr>
              <a:t>VTI ACADEMY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5000" dirty="0">
                <a:solidFill>
                  <a:schemeClr val="accent1">
                    <a:lumMod val="75000"/>
                  </a:schemeClr>
                </a:solidFill>
                <a:latin typeface=" Arial (Headings)"/>
                <a:cs typeface="Arial" panose="020B0604020202020204" pitchFamily="34" charset="0"/>
              </a:rPr>
              <a:t>Author</a:t>
            </a:r>
            <a:r>
              <a:rPr lang="en-US" sz="5000">
                <a:solidFill>
                  <a:schemeClr val="accent1">
                    <a:lumMod val="75000"/>
                  </a:schemeClr>
                </a:solidFill>
                <a:latin typeface=" Arial (Headings)"/>
                <a:cs typeface="Arial" panose="020B0604020202020204" pitchFamily="34" charset="0"/>
              </a:rPr>
              <a:t>: </a:t>
            </a:r>
            <a:r>
              <a:rPr lang="en-US" sz="5000" smtClean="0">
                <a:solidFill>
                  <a:schemeClr val="accent1">
                    <a:lumMod val="75000"/>
                  </a:schemeClr>
                </a:solidFill>
                <a:latin typeface=" Arial (Headings)"/>
                <a:cs typeface="Arial" panose="020B0604020202020204" pitchFamily="34" charset="0"/>
                <a:hlinkClick r:id="rId4"/>
              </a:rPr>
              <a:t>duy.nguyenngoc1@vti.com.vn</a:t>
            </a:r>
            <a:endParaRPr lang="en-US" sz="5000" dirty="0">
              <a:solidFill>
                <a:schemeClr val="accent1">
                  <a:lumMod val="75000"/>
                </a:schemeClr>
              </a:solidFill>
              <a:latin typeface=" Arial (Headings)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5000" dirty="0">
                <a:solidFill>
                  <a:schemeClr val="accent1">
                    <a:lumMod val="75000"/>
                  </a:schemeClr>
                </a:solidFill>
                <a:latin typeface=" Arial (Headings)"/>
                <a:cs typeface="Arial" panose="020B0604020202020204" pitchFamily="34" charset="0"/>
              </a:rPr>
              <a:t>March 2020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144509F-90D5-455A-B86D-D2BF5157B17F}"/>
              </a:ext>
            </a:extLst>
          </p:cNvPr>
          <p:cNvSpPr txBox="1">
            <a:spLocks/>
          </p:cNvSpPr>
          <p:nvPr/>
        </p:nvSpPr>
        <p:spPr bwMode="auto">
          <a:xfrm>
            <a:off x="1200150" y="571498"/>
            <a:ext cx="988695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defTabSz="914400" eaLnBrk="0" fontAlgn="base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en-US" sz="6000" kern="1200" dirty="0" smtClean="0">
                <a:solidFill>
                  <a:srgbClr val="4F81BD"/>
                </a:solidFill>
                <a:ea typeface="+mn-ea"/>
                <a:cs typeface="Tahoma" panose="020B0604030504040204" pitchFamily="34" charset="0"/>
              </a:rPr>
              <a:t>For </a:t>
            </a:r>
            <a:endParaRPr lang="vi-VN" altLang="en-US" sz="6000" kern="1200" dirty="0">
              <a:solidFill>
                <a:srgbClr val="4F81BD"/>
              </a:solidFill>
              <a:ea typeface="+mn-ea"/>
              <a:cs typeface="Tahoma" panose="020B060403050404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1219" y="3006429"/>
            <a:ext cx="10639663" cy="3083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409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144509F-90D5-455A-B86D-D2BF5157B17F}"/>
              </a:ext>
            </a:extLst>
          </p:cNvPr>
          <p:cNvSpPr txBox="1">
            <a:spLocks/>
          </p:cNvSpPr>
          <p:nvPr/>
        </p:nvSpPr>
        <p:spPr bwMode="auto">
          <a:xfrm>
            <a:off x="1200150" y="571498"/>
            <a:ext cx="988695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defTabSz="914400" eaLnBrk="0" fontAlgn="base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en-US" sz="6000" kern="1200" dirty="0" smtClean="0">
                <a:solidFill>
                  <a:srgbClr val="4F81BD"/>
                </a:solidFill>
                <a:ea typeface="+mn-ea"/>
                <a:cs typeface="Tahoma" panose="020B0604030504040204" pitchFamily="34" charset="0"/>
              </a:rPr>
              <a:t>For </a:t>
            </a:r>
            <a:endParaRPr lang="vi-VN" altLang="en-US" sz="6000" kern="1200" dirty="0">
              <a:solidFill>
                <a:srgbClr val="4F81BD"/>
              </a:solidFill>
              <a:ea typeface="+mn-ea"/>
              <a:cs typeface="Tahoma" panose="020B060403050404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4287" y="1909762"/>
            <a:ext cx="6470819" cy="9481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556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144509F-90D5-455A-B86D-D2BF5157B17F}"/>
              </a:ext>
            </a:extLst>
          </p:cNvPr>
          <p:cNvSpPr txBox="1">
            <a:spLocks/>
          </p:cNvSpPr>
          <p:nvPr/>
        </p:nvSpPr>
        <p:spPr bwMode="auto">
          <a:xfrm>
            <a:off x="1200150" y="571498"/>
            <a:ext cx="988695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defTabSz="914400" eaLnBrk="0" fontAlgn="base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en-US" sz="6000" kern="1200" dirty="0" smtClean="0">
                <a:solidFill>
                  <a:srgbClr val="4F81BD"/>
                </a:solidFill>
                <a:ea typeface="+mn-ea"/>
                <a:cs typeface="Tahoma" panose="020B0604030504040204" pitchFamily="34" charset="0"/>
              </a:rPr>
              <a:t>Example </a:t>
            </a:r>
            <a:endParaRPr lang="vi-VN" altLang="en-US" sz="6000" kern="1200" dirty="0">
              <a:solidFill>
                <a:srgbClr val="4F81BD"/>
              </a:solidFill>
              <a:ea typeface="+mn-ea"/>
              <a:cs typeface="Tahoma" panose="020B060403050404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150" y="1763954"/>
            <a:ext cx="20181246" cy="8730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89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144509F-90D5-455A-B86D-D2BF5157B17F}"/>
              </a:ext>
            </a:extLst>
          </p:cNvPr>
          <p:cNvSpPr txBox="1">
            <a:spLocks/>
          </p:cNvSpPr>
          <p:nvPr/>
        </p:nvSpPr>
        <p:spPr bwMode="auto">
          <a:xfrm>
            <a:off x="1200150" y="571498"/>
            <a:ext cx="988695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defTabSz="914400" eaLnBrk="0" fontAlgn="base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en-US" sz="6000" kern="1200" dirty="0" smtClean="0">
                <a:solidFill>
                  <a:srgbClr val="4F81BD"/>
                </a:solidFill>
                <a:ea typeface="+mn-ea"/>
                <a:cs typeface="Tahoma" panose="020B0604030504040204" pitchFamily="34" charset="0"/>
              </a:rPr>
              <a:t>For each </a:t>
            </a:r>
            <a:endParaRPr lang="vi-VN" altLang="en-US" sz="6000" kern="1200" dirty="0">
              <a:solidFill>
                <a:srgbClr val="4F81BD"/>
              </a:solidFill>
              <a:ea typeface="+mn-ea"/>
              <a:cs typeface="Tahoma" panose="020B060403050404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8877" y="1888010"/>
            <a:ext cx="7374901" cy="4769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833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144509F-90D5-455A-B86D-D2BF5157B17F}"/>
              </a:ext>
            </a:extLst>
          </p:cNvPr>
          <p:cNvSpPr txBox="1">
            <a:spLocks/>
          </p:cNvSpPr>
          <p:nvPr/>
        </p:nvSpPr>
        <p:spPr bwMode="auto">
          <a:xfrm>
            <a:off x="1200150" y="571498"/>
            <a:ext cx="988695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defTabSz="914400" eaLnBrk="0" fontAlgn="base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en-US" sz="6000" kern="1200" dirty="0" smtClean="0">
                <a:solidFill>
                  <a:srgbClr val="4F81BD"/>
                </a:solidFill>
                <a:ea typeface="+mn-ea"/>
                <a:cs typeface="Tahoma" panose="020B0604030504040204" pitchFamily="34" charset="0"/>
              </a:rPr>
              <a:t>Example </a:t>
            </a:r>
            <a:endParaRPr lang="vi-VN" altLang="en-US" sz="6000" kern="1200" dirty="0">
              <a:solidFill>
                <a:srgbClr val="4F81BD"/>
              </a:solidFill>
              <a:ea typeface="+mn-ea"/>
              <a:cs typeface="Tahoma" panose="020B060403050404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3625" y="2052536"/>
            <a:ext cx="9323354" cy="7397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372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144509F-90D5-455A-B86D-D2BF5157B17F}"/>
              </a:ext>
            </a:extLst>
          </p:cNvPr>
          <p:cNvSpPr txBox="1">
            <a:spLocks/>
          </p:cNvSpPr>
          <p:nvPr/>
        </p:nvSpPr>
        <p:spPr bwMode="auto">
          <a:xfrm>
            <a:off x="1200150" y="571498"/>
            <a:ext cx="988695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defTabSz="914400" eaLnBrk="0" fontAlgn="base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en-US" sz="6000" kern="1200" dirty="0" smtClean="0">
                <a:solidFill>
                  <a:srgbClr val="4F81BD"/>
                </a:solidFill>
                <a:ea typeface="+mn-ea"/>
                <a:cs typeface="Tahoma" panose="020B0604030504040204" pitchFamily="34" charset="0"/>
              </a:rPr>
              <a:t>While </a:t>
            </a:r>
            <a:endParaRPr lang="vi-VN" altLang="en-US" sz="6000" kern="1200" dirty="0">
              <a:solidFill>
                <a:srgbClr val="4F81BD"/>
              </a:solidFill>
              <a:ea typeface="+mn-ea"/>
              <a:cs typeface="Tahoma" panose="020B060403050404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5718" y="2832888"/>
            <a:ext cx="5141720" cy="2437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650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144509F-90D5-455A-B86D-D2BF5157B17F}"/>
              </a:ext>
            </a:extLst>
          </p:cNvPr>
          <p:cNvSpPr txBox="1">
            <a:spLocks/>
          </p:cNvSpPr>
          <p:nvPr/>
        </p:nvSpPr>
        <p:spPr bwMode="auto">
          <a:xfrm>
            <a:off x="1200150" y="571498"/>
            <a:ext cx="988695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defTabSz="914400" eaLnBrk="0" fontAlgn="base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en-US" sz="6000" kern="1200" dirty="0" smtClean="0">
                <a:solidFill>
                  <a:srgbClr val="4F81BD"/>
                </a:solidFill>
                <a:ea typeface="+mn-ea"/>
                <a:cs typeface="Tahoma" panose="020B0604030504040204" pitchFamily="34" charset="0"/>
              </a:rPr>
              <a:t>Example </a:t>
            </a:r>
            <a:endParaRPr lang="vi-VN" altLang="en-US" sz="6000" kern="1200" dirty="0">
              <a:solidFill>
                <a:srgbClr val="4F81BD"/>
              </a:solidFill>
              <a:ea typeface="+mn-ea"/>
              <a:cs typeface="Tahoma" panose="020B060403050404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8972" y="2815043"/>
            <a:ext cx="11035975" cy="5609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883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144509F-90D5-455A-B86D-D2BF5157B17F}"/>
              </a:ext>
            </a:extLst>
          </p:cNvPr>
          <p:cNvSpPr txBox="1">
            <a:spLocks/>
          </p:cNvSpPr>
          <p:nvPr/>
        </p:nvSpPr>
        <p:spPr bwMode="auto">
          <a:xfrm>
            <a:off x="1200150" y="571498"/>
            <a:ext cx="988695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defTabSz="914400" eaLnBrk="0" fontAlgn="base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en-US" sz="6000" kern="1200" dirty="0" smtClean="0">
                <a:solidFill>
                  <a:srgbClr val="4F81BD"/>
                </a:solidFill>
                <a:ea typeface="+mn-ea"/>
                <a:cs typeface="Tahoma" panose="020B0604030504040204" pitchFamily="34" charset="0"/>
              </a:rPr>
              <a:t>Do-While </a:t>
            </a:r>
            <a:endParaRPr lang="vi-VN" altLang="en-US" sz="6000" kern="1200" dirty="0">
              <a:solidFill>
                <a:srgbClr val="4F81BD"/>
              </a:solidFill>
              <a:ea typeface="+mn-ea"/>
              <a:cs typeface="Tahoma" panose="020B060403050404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6465" y="2823768"/>
            <a:ext cx="7158780" cy="2409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615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144509F-90D5-455A-B86D-D2BF5157B17F}"/>
              </a:ext>
            </a:extLst>
          </p:cNvPr>
          <p:cNvSpPr txBox="1">
            <a:spLocks/>
          </p:cNvSpPr>
          <p:nvPr/>
        </p:nvSpPr>
        <p:spPr bwMode="auto">
          <a:xfrm>
            <a:off x="1200150" y="571498"/>
            <a:ext cx="988695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defTabSz="914400" eaLnBrk="0" fontAlgn="base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en-US" sz="6000" kern="1200" dirty="0" smtClean="0">
                <a:solidFill>
                  <a:srgbClr val="4F81BD"/>
                </a:solidFill>
                <a:ea typeface="+mn-ea"/>
                <a:cs typeface="Tahoma" panose="020B0604030504040204" pitchFamily="34" charset="0"/>
              </a:rPr>
              <a:t>Example </a:t>
            </a:r>
            <a:endParaRPr lang="vi-VN" altLang="en-US" sz="6000" kern="1200" dirty="0">
              <a:solidFill>
                <a:srgbClr val="4F81BD"/>
              </a:solidFill>
              <a:ea typeface="+mn-ea"/>
              <a:cs typeface="Tahoma" panose="020B060403050404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8827" y="2865451"/>
            <a:ext cx="8616867" cy="3544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919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144509F-90D5-455A-B86D-D2BF5157B17F}"/>
              </a:ext>
            </a:extLst>
          </p:cNvPr>
          <p:cNvSpPr txBox="1">
            <a:spLocks/>
          </p:cNvSpPr>
          <p:nvPr/>
        </p:nvSpPr>
        <p:spPr bwMode="auto">
          <a:xfrm>
            <a:off x="1200150" y="571498"/>
            <a:ext cx="988695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defTabSz="914400" eaLnBrk="0" fontAlgn="base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en-US" sz="6000" kern="1200" dirty="0" smtClean="0">
                <a:solidFill>
                  <a:srgbClr val="4F81BD"/>
                </a:solidFill>
                <a:ea typeface="+mn-ea"/>
                <a:cs typeface="Tahoma" panose="020B0604030504040204" pitchFamily="34" charset="0"/>
              </a:rPr>
              <a:t>Break </a:t>
            </a:r>
            <a:endParaRPr lang="vi-VN" altLang="en-US" sz="6000" kern="1200" dirty="0">
              <a:solidFill>
                <a:srgbClr val="4F81BD"/>
              </a:solidFill>
              <a:ea typeface="+mn-ea"/>
              <a:cs typeface="Tahoma" panose="020B060403050404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0788" y="2274810"/>
            <a:ext cx="19086463" cy="5643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198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ja-JP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Agenda</a:t>
            </a:r>
          </a:p>
        </p:txBody>
      </p:sp>
      <p:sp>
        <p:nvSpPr>
          <p:cNvPr id="3" name="Rectangle 2"/>
          <p:cNvSpPr/>
          <p:nvPr/>
        </p:nvSpPr>
        <p:spPr>
          <a:xfrm>
            <a:off x="8898777" y="13198291"/>
            <a:ext cx="668804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200" b="0" dirty="0">
                <a:solidFill>
                  <a:schemeClr val="bg1"/>
                </a:solidFill>
                <a:latin typeface="Meiryo" charset="-128"/>
                <a:ea typeface="Meiryo" charset="-128"/>
                <a:cs typeface="Meiryo" charset="-128"/>
              </a:rPr>
              <a:t>Copyright </a:t>
            </a:r>
            <a:r>
              <a:rPr lang="en-GB" sz="2200" b="0" i="1" dirty="0">
                <a:solidFill>
                  <a:schemeClr val="bg1"/>
                </a:solidFill>
                <a:latin typeface="Meiryo" charset="-128"/>
                <a:ea typeface="Meiryo" charset="-128"/>
                <a:cs typeface="Meiryo" charset="-128"/>
              </a:rPr>
              <a:t>© </a:t>
            </a:r>
            <a:r>
              <a:rPr lang="en-GB" sz="2200" b="0" dirty="0">
                <a:solidFill>
                  <a:schemeClr val="bg1"/>
                </a:solidFill>
                <a:latin typeface="Meiryo" charset="-128"/>
                <a:ea typeface="Meiryo" charset="-128"/>
                <a:cs typeface="Meiryo" charset="-128"/>
              </a:rPr>
              <a:t>VTI Academy All Rights Reserved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DE6175F-EC54-41CE-AC36-9254032B4CC2}"/>
              </a:ext>
            </a:extLst>
          </p:cNvPr>
          <p:cNvSpPr txBox="1">
            <a:spLocks/>
          </p:cNvSpPr>
          <p:nvPr/>
        </p:nvSpPr>
        <p:spPr bwMode="auto">
          <a:xfrm>
            <a:off x="1845217" y="3116480"/>
            <a:ext cx="21401314" cy="93290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" panose="05000000000000000000" pitchFamily="2" charset="2"/>
              <a:buChar char="q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defRPr/>
            </a:pPr>
            <a:r>
              <a:rPr lang="en-US" altLang="en-US" sz="6600" b="0" dirty="0">
                <a:solidFill>
                  <a:sysClr val="windowText" lastClr="000000"/>
                </a:solidFill>
                <a:latin typeface="Arial (Body)"/>
                <a:cs typeface="Arial" panose="020B0604020202020204" pitchFamily="34" charset="0"/>
              </a:rPr>
              <a:t> Flow control statements</a:t>
            </a:r>
          </a:p>
          <a:p>
            <a:pPr lvl="0" defTabSz="914400">
              <a:defRPr/>
            </a:pPr>
            <a:r>
              <a:rPr lang="en-US" altLang="en-US" sz="6600" b="0" dirty="0">
                <a:solidFill>
                  <a:sysClr val="windowText" lastClr="000000"/>
                </a:solidFill>
                <a:latin typeface="Arial (Body)"/>
                <a:cs typeface="Arial" panose="020B0604020202020204" pitchFamily="34" charset="0"/>
              </a:rPr>
              <a:t> Operator </a:t>
            </a:r>
          </a:p>
          <a:p>
            <a:pPr defTabSz="914400">
              <a:defRPr/>
            </a:pPr>
            <a:r>
              <a:rPr lang="en-US" altLang="en-US" sz="6600" b="0" dirty="0">
                <a:solidFill>
                  <a:sysClr val="windowText" lastClr="000000"/>
                </a:solidFill>
                <a:latin typeface="Arial (Body)"/>
                <a:cs typeface="Arial" panose="020B0604020202020204" pitchFamily="34" charset="0"/>
              </a:rPr>
              <a:t> Comment</a:t>
            </a:r>
          </a:p>
          <a:p>
            <a:pPr defTabSz="914400">
              <a:defRPr/>
            </a:pPr>
            <a:r>
              <a:rPr lang="en-US" altLang="en-US" sz="6600" b="0" dirty="0" smtClean="0">
                <a:solidFill>
                  <a:sysClr val="windowText" lastClr="000000"/>
                </a:solidFill>
                <a:latin typeface="Arial (Body)"/>
                <a:cs typeface="Arial" panose="020B0604020202020204" pitchFamily="34" charset="0"/>
              </a:rPr>
              <a:t> </a:t>
            </a:r>
            <a:r>
              <a:rPr lang="en-US" altLang="en-US" sz="6600" b="0" dirty="0" err="1" smtClean="0">
                <a:solidFill>
                  <a:sysClr val="windowText" lastClr="000000"/>
                </a:solidFill>
                <a:latin typeface="Arial (Body)"/>
                <a:cs typeface="Arial" panose="020B0604020202020204" pitchFamily="34" charset="0"/>
              </a:rPr>
              <a:t>Util</a:t>
            </a:r>
            <a:r>
              <a:rPr lang="en-US" altLang="en-US" sz="6600" b="0" dirty="0" smtClean="0">
                <a:solidFill>
                  <a:sysClr val="windowText" lastClr="000000"/>
                </a:solidFill>
                <a:latin typeface="Arial (Body)"/>
                <a:cs typeface="Arial" panose="020B0604020202020204" pitchFamily="34" charset="0"/>
              </a:rPr>
              <a:t> functions</a:t>
            </a:r>
          </a:p>
          <a:p>
            <a:pPr defTabSz="914400">
              <a:defRPr/>
            </a:pPr>
            <a:r>
              <a:rPr lang="en-US" altLang="en-US" sz="6600" b="0" dirty="0">
                <a:solidFill>
                  <a:sysClr val="windowText" lastClr="000000"/>
                </a:solidFill>
                <a:latin typeface="Arial (Body)"/>
                <a:cs typeface="Arial" panose="020B0604020202020204" pitchFamily="34" charset="0"/>
              </a:rPr>
              <a:t> </a:t>
            </a:r>
            <a:r>
              <a:rPr lang="en-US" altLang="en-US" sz="6600" b="0" dirty="0" smtClean="0">
                <a:solidFill>
                  <a:sysClr val="windowText" lastClr="000000"/>
                </a:solidFill>
                <a:latin typeface="Arial (Body)"/>
                <a:cs typeface="Arial" panose="020B0604020202020204" pitchFamily="34" charset="0"/>
              </a:rPr>
              <a:t>Method</a:t>
            </a:r>
          </a:p>
          <a:p>
            <a:pPr defTabSz="914400">
              <a:defRPr/>
            </a:pPr>
            <a:r>
              <a:rPr lang="en-US" altLang="en-US" sz="6600" b="0" noProof="0" dirty="0" smtClean="0">
                <a:solidFill>
                  <a:sysClr val="windowText" lastClr="000000"/>
                </a:solidFill>
                <a:latin typeface="Arial (Body)"/>
                <a:cs typeface="Arial" panose="020B0604020202020204" pitchFamily="34" charset="0"/>
              </a:rPr>
              <a:t> Assignments</a:t>
            </a:r>
            <a:endParaRPr kumimoji="0" lang="en-US" altLang="en-US" sz="6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 (Body)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379413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144509F-90D5-455A-B86D-D2BF5157B17F}"/>
              </a:ext>
            </a:extLst>
          </p:cNvPr>
          <p:cNvSpPr txBox="1">
            <a:spLocks/>
          </p:cNvSpPr>
          <p:nvPr/>
        </p:nvSpPr>
        <p:spPr bwMode="auto">
          <a:xfrm>
            <a:off x="1200150" y="571498"/>
            <a:ext cx="988695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defTabSz="914400" eaLnBrk="0" fontAlgn="base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en-US" sz="6000" kern="1200" dirty="0" smtClean="0">
                <a:solidFill>
                  <a:srgbClr val="4F81BD"/>
                </a:solidFill>
                <a:ea typeface="+mn-ea"/>
                <a:cs typeface="Tahoma" panose="020B0604030504040204" pitchFamily="34" charset="0"/>
              </a:rPr>
              <a:t>Continue </a:t>
            </a:r>
            <a:endParaRPr lang="vi-VN" altLang="en-US" sz="6000" kern="1200" dirty="0">
              <a:solidFill>
                <a:srgbClr val="4F81BD"/>
              </a:solidFill>
              <a:ea typeface="+mn-ea"/>
              <a:cs typeface="Tahoma" panose="020B060403050404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961" y="2079912"/>
            <a:ext cx="22862175" cy="5040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727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144509F-90D5-455A-B86D-D2BF5157B17F}"/>
              </a:ext>
            </a:extLst>
          </p:cNvPr>
          <p:cNvSpPr txBox="1">
            <a:spLocks/>
          </p:cNvSpPr>
          <p:nvPr/>
        </p:nvSpPr>
        <p:spPr bwMode="auto">
          <a:xfrm>
            <a:off x="1200150" y="571498"/>
            <a:ext cx="988695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defTabSz="914400" eaLnBrk="0" fontAlgn="base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en-US" sz="6000" kern="1200" dirty="0" smtClean="0">
                <a:solidFill>
                  <a:srgbClr val="4F81BD"/>
                </a:solidFill>
                <a:ea typeface="+mn-ea"/>
                <a:cs typeface="Tahoma" panose="020B0604030504040204" pitchFamily="34" charset="0"/>
              </a:rPr>
              <a:t>Return </a:t>
            </a:r>
            <a:endParaRPr lang="vi-VN" altLang="en-US" sz="6000" kern="1200" dirty="0">
              <a:solidFill>
                <a:srgbClr val="4F81BD"/>
              </a:solidFill>
              <a:ea typeface="+mn-ea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9508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144509F-90D5-455A-B86D-D2BF5157B17F}"/>
              </a:ext>
            </a:extLst>
          </p:cNvPr>
          <p:cNvSpPr txBox="1">
            <a:spLocks/>
          </p:cNvSpPr>
          <p:nvPr/>
        </p:nvSpPr>
        <p:spPr bwMode="auto">
          <a:xfrm>
            <a:off x="1200150" y="571498"/>
            <a:ext cx="822960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defTabSz="914400" eaLnBrk="0" fontAlgn="base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en-US" sz="6000" kern="1200" dirty="0" smtClean="0">
                <a:solidFill>
                  <a:srgbClr val="4F81BD"/>
                </a:solidFill>
                <a:ea typeface="+mn-ea"/>
                <a:cs typeface="Tahoma" panose="020B0604030504040204" pitchFamily="34" charset="0"/>
              </a:rPr>
              <a:t>Operator</a:t>
            </a:r>
            <a:endParaRPr lang="vi-VN" altLang="en-US" sz="6000" kern="1200" dirty="0">
              <a:solidFill>
                <a:srgbClr val="4F81BD"/>
              </a:solidFill>
              <a:ea typeface="+mn-ea"/>
              <a:cs typeface="Tahoma" panose="020B0604030504040204" pitchFamily="34" charset="0"/>
            </a:endParaRPr>
          </a:p>
        </p:txBody>
      </p:sp>
      <p:sp>
        <p:nvSpPr>
          <p:cNvPr id="4" name="Text Placeholder 1"/>
          <p:cNvSpPr txBox="1">
            <a:spLocks/>
          </p:cNvSpPr>
          <p:nvPr/>
        </p:nvSpPr>
        <p:spPr>
          <a:xfrm>
            <a:off x="1857376" y="2335127"/>
            <a:ext cx="16481424" cy="6732674"/>
          </a:xfrm>
          <a:prstGeom prst="rect">
            <a:avLst/>
          </a:prstGeom>
        </p:spPr>
        <p:txBody>
          <a:bodyPr>
            <a:normAutofit/>
          </a:bodyPr>
          <a:lstStyle>
            <a:lvl1pPr marL="611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055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500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944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389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33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78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2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67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428625" indent="-428625" hangingPunct="1">
              <a:buFont typeface="Wingdings" panose="05000000000000000000" pitchFamily="2" charset="2"/>
              <a:buChar char="Ø"/>
            </a:pPr>
            <a:r>
              <a:rPr lang="en-ID" dirty="0" smtClean="0"/>
              <a:t> </a:t>
            </a:r>
            <a:r>
              <a:rPr lang="en-ID" dirty="0" err="1" smtClean="0"/>
              <a:t>i</a:t>
            </a:r>
            <a:r>
              <a:rPr lang="en-ID" dirty="0" smtClean="0"/>
              <a:t>++ &amp; ++</a:t>
            </a:r>
            <a:r>
              <a:rPr lang="en-ID" dirty="0" err="1" smtClean="0"/>
              <a:t>i</a:t>
            </a:r>
            <a:r>
              <a:rPr lang="en-ID" dirty="0" smtClean="0"/>
              <a:t>  </a:t>
            </a:r>
          </a:p>
          <a:p>
            <a:pPr marL="428625" indent="-428625" hangingPunct="1">
              <a:buFont typeface="Wingdings" panose="05000000000000000000" pitchFamily="2" charset="2"/>
              <a:buChar char="Ø"/>
            </a:pPr>
            <a:r>
              <a:rPr lang="en-ID" dirty="0" smtClean="0"/>
              <a:t> </a:t>
            </a:r>
            <a:r>
              <a:rPr lang="en-ID" dirty="0"/>
              <a:t>Arithmetic Operators</a:t>
            </a:r>
            <a:endParaRPr lang="en-ID" dirty="0" smtClean="0"/>
          </a:p>
          <a:p>
            <a:pPr marL="428625" indent="-428625" hangingPunct="1">
              <a:buFont typeface="Wingdings" panose="05000000000000000000" pitchFamily="2" charset="2"/>
              <a:buChar char="Ø"/>
            </a:pPr>
            <a:r>
              <a:rPr lang="en-ID" dirty="0"/>
              <a:t> Relational Operators</a:t>
            </a:r>
          </a:p>
          <a:p>
            <a:pPr marL="428625" indent="-428625" hangingPunct="1">
              <a:buFont typeface="Wingdings" panose="05000000000000000000" pitchFamily="2" charset="2"/>
              <a:buChar char="Ø"/>
            </a:pPr>
            <a:r>
              <a:rPr lang="en-ID" dirty="0" smtClean="0"/>
              <a:t> Logic Operators</a:t>
            </a:r>
          </a:p>
        </p:txBody>
      </p:sp>
    </p:spTree>
    <p:extLst>
      <p:ext uri="{BB962C8B-B14F-4D97-AF65-F5344CB8AC3E}">
        <p14:creationId xmlns:p14="http://schemas.microsoft.com/office/powerpoint/2010/main" val="2985309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144509F-90D5-455A-B86D-D2BF5157B17F}"/>
              </a:ext>
            </a:extLst>
          </p:cNvPr>
          <p:cNvSpPr txBox="1">
            <a:spLocks/>
          </p:cNvSpPr>
          <p:nvPr/>
        </p:nvSpPr>
        <p:spPr bwMode="auto">
          <a:xfrm>
            <a:off x="1200150" y="571498"/>
            <a:ext cx="822960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defTabSz="914400" eaLnBrk="0" fontAlgn="base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en-US" sz="6000" kern="1200" dirty="0" smtClean="0">
                <a:solidFill>
                  <a:srgbClr val="4F81BD"/>
                </a:solidFill>
                <a:ea typeface="+mn-ea"/>
                <a:cs typeface="Tahoma" panose="020B0604030504040204" pitchFamily="34" charset="0"/>
              </a:rPr>
              <a:t>I++ &amp; ++</a:t>
            </a:r>
            <a:r>
              <a:rPr lang="en-US" altLang="en-US" sz="6000" kern="1200" dirty="0" err="1" smtClean="0">
                <a:solidFill>
                  <a:srgbClr val="4F81BD"/>
                </a:solidFill>
                <a:ea typeface="+mn-ea"/>
                <a:cs typeface="Tahoma" panose="020B0604030504040204" pitchFamily="34" charset="0"/>
              </a:rPr>
              <a:t>i</a:t>
            </a:r>
            <a:endParaRPr lang="vi-VN" altLang="en-US" sz="6000" kern="1200" dirty="0">
              <a:solidFill>
                <a:srgbClr val="4F81BD"/>
              </a:solidFill>
              <a:ea typeface="+mn-ea"/>
              <a:cs typeface="Tahoma" panose="020B060403050404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6956" y="1942147"/>
            <a:ext cx="3289935" cy="2010516"/>
          </a:xfrm>
          <a:prstGeom prst="rect">
            <a:avLst/>
          </a:prstGeom>
        </p:spPr>
      </p:pic>
      <p:sp>
        <p:nvSpPr>
          <p:cNvPr id="5" name="Text Placeholder 1"/>
          <p:cNvSpPr txBox="1">
            <a:spLocks/>
          </p:cNvSpPr>
          <p:nvPr/>
        </p:nvSpPr>
        <p:spPr>
          <a:xfrm>
            <a:off x="1857376" y="4621127"/>
            <a:ext cx="16481424" cy="6732674"/>
          </a:xfrm>
          <a:prstGeom prst="rect">
            <a:avLst/>
          </a:prstGeom>
        </p:spPr>
        <p:txBody>
          <a:bodyPr>
            <a:normAutofit/>
          </a:bodyPr>
          <a:lstStyle>
            <a:lvl1pPr marL="611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055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500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944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389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33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78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2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67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428625" indent="-428625" hangingPunct="1">
              <a:buFont typeface="Wingdings" panose="05000000000000000000" pitchFamily="2" charset="2"/>
              <a:buChar char="Ø"/>
            </a:pPr>
            <a:r>
              <a:rPr lang="en-ID" dirty="0" smtClean="0"/>
              <a:t> Ex: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4950" y="6189325"/>
            <a:ext cx="3006109" cy="308521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40704" y="6569059"/>
            <a:ext cx="5707415" cy="2404515"/>
          </a:xfrm>
          <a:prstGeom prst="rect">
            <a:avLst/>
          </a:prstGeom>
        </p:spPr>
      </p:pic>
      <p:sp>
        <p:nvSpPr>
          <p:cNvPr id="8" name="Left-Right Arrow 7"/>
          <p:cNvSpPr/>
          <p:nvPr/>
        </p:nvSpPr>
        <p:spPr>
          <a:xfrm>
            <a:off x="9136371" y="7005506"/>
            <a:ext cx="3589020" cy="1531620"/>
          </a:xfrm>
          <a:prstGeom prst="leftRightArrow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3934527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144509F-90D5-455A-B86D-D2BF5157B17F}"/>
              </a:ext>
            </a:extLst>
          </p:cNvPr>
          <p:cNvSpPr txBox="1">
            <a:spLocks/>
          </p:cNvSpPr>
          <p:nvPr/>
        </p:nvSpPr>
        <p:spPr bwMode="auto">
          <a:xfrm>
            <a:off x="1200150" y="571498"/>
            <a:ext cx="822960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defTabSz="914400" eaLnBrk="0" fontAlgn="base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en-US" sz="6000" kern="1200" dirty="0" smtClean="0">
                <a:solidFill>
                  <a:srgbClr val="4F81BD"/>
                </a:solidFill>
                <a:ea typeface="+mn-ea"/>
                <a:cs typeface="Tahoma" panose="020B0604030504040204" pitchFamily="34" charset="0"/>
              </a:rPr>
              <a:t>I++ &amp; ++</a:t>
            </a:r>
            <a:r>
              <a:rPr lang="en-US" altLang="en-US" sz="6000" kern="1200" dirty="0" err="1" smtClean="0">
                <a:solidFill>
                  <a:srgbClr val="4F81BD"/>
                </a:solidFill>
                <a:ea typeface="+mn-ea"/>
                <a:cs typeface="Tahoma" panose="020B0604030504040204" pitchFamily="34" charset="0"/>
              </a:rPr>
              <a:t>i</a:t>
            </a:r>
            <a:endParaRPr lang="vi-VN" altLang="en-US" sz="6000" kern="1200" dirty="0">
              <a:solidFill>
                <a:srgbClr val="4F81BD"/>
              </a:solidFill>
              <a:ea typeface="+mn-ea"/>
              <a:cs typeface="Tahoma" panose="020B0604030504040204" pitchFamily="34" charset="0"/>
            </a:endParaRPr>
          </a:p>
        </p:txBody>
      </p:sp>
      <p:sp>
        <p:nvSpPr>
          <p:cNvPr id="5" name="Text Placeholder 1"/>
          <p:cNvSpPr txBox="1">
            <a:spLocks/>
          </p:cNvSpPr>
          <p:nvPr/>
        </p:nvSpPr>
        <p:spPr>
          <a:xfrm>
            <a:off x="1857376" y="4621127"/>
            <a:ext cx="16481424" cy="6732674"/>
          </a:xfrm>
          <a:prstGeom prst="rect">
            <a:avLst/>
          </a:prstGeom>
        </p:spPr>
        <p:txBody>
          <a:bodyPr>
            <a:normAutofit/>
          </a:bodyPr>
          <a:lstStyle>
            <a:lvl1pPr marL="611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055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500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944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389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33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78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2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67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428625" indent="-428625" hangingPunct="1">
              <a:buFont typeface="Wingdings" panose="05000000000000000000" pitchFamily="2" charset="2"/>
              <a:buChar char="Ø"/>
            </a:pPr>
            <a:r>
              <a:rPr lang="en-ID" dirty="0" smtClean="0"/>
              <a:t> Ex: </a:t>
            </a:r>
          </a:p>
        </p:txBody>
      </p:sp>
      <p:sp>
        <p:nvSpPr>
          <p:cNvPr id="8" name="Left-Right Arrow 7"/>
          <p:cNvSpPr/>
          <p:nvPr/>
        </p:nvSpPr>
        <p:spPr>
          <a:xfrm>
            <a:off x="9136371" y="7005506"/>
            <a:ext cx="3589020" cy="1531620"/>
          </a:xfrm>
          <a:prstGeom prst="leftRightArrow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7542" y="2069448"/>
            <a:ext cx="3299797" cy="211938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2450" y="6476980"/>
            <a:ext cx="2790843" cy="301712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11384" y="6703010"/>
            <a:ext cx="5328955" cy="2136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71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144509F-90D5-455A-B86D-D2BF5157B17F}"/>
              </a:ext>
            </a:extLst>
          </p:cNvPr>
          <p:cNvSpPr txBox="1">
            <a:spLocks/>
          </p:cNvSpPr>
          <p:nvPr/>
        </p:nvSpPr>
        <p:spPr bwMode="auto">
          <a:xfrm>
            <a:off x="1200150" y="571498"/>
            <a:ext cx="822960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defTabSz="914400" eaLnBrk="0" fontAlgn="base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en-US" sz="6000" kern="1200" dirty="0" smtClean="0">
                <a:solidFill>
                  <a:srgbClr val="4F81BD"/>
                </a:solidFill>
                <a:ea typeface="+mn-ea"/>
                <a:cs typeface="Tahoma" panose="020B0604030504040204" pitchFamily="34" charset="0"/>
              </a:rPr>
              <a:t>I++ &amp; ++</a:t>
            </a:r>
            <a:r>
              <a:rPr lang="en-US" altLang="en-US" sz="6000" kern="1200" dirty="0" err="1" smtClean="0">
                <a:solidFill>
                  <a:srgbClr val="4F81BD"/>
                </a:solidFill>
                <a:ea typeface="+mn-ea"/>
                <a:cs typeface="Tahoma" panose="020B0604030504040204" pitchFamily="34" charset="0"/>
              </a:rPr>
              <a:t>i</a:t>
            </a:r>
            <a:endParaRPr lang="vi-VN" altLang="en-US" sz="6000" kern="1200" dirty="0">
              <a:solidFill>
                <a:srgbClr val="4F81BD"/>
              </a:solidFill>
              <a:ea typeface="+mn-ea"/>
              <a:cs typeface="Tahoma" panose="020B060403050404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6410" y="4567957"/>
            <a:ext cx="3780819" cy="3525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746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144509F-90D5-455A-B86D-D2BF5157B17F}"/>
              </a:ext>
            </a:extLst>
          </p:cNvPr>
          <p:cNvSpPr txBox="1">
            <a:spLocks/>
          </p:cNvSpPr>
          <p:nvPr/>
        </p:nvSpPr>
        <p:spPr bwMode="auto">
          <a:xfrm>
            <a:off x="1200150" y="571498"/>
            <a:ext cx="822960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defTabSz="914400" eaLnBrk="0" fontAlgn="base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en-US" sz="6000" kern="1200" dirty="0">
                <a:solidFill>
                  <a:srgbClr val="4F81BD"/>
                </a:solidFill>
                <a:ea typeface="+mn-ea"/>
                <a:cs typeface="Tahoma" panose="020B0604030504040204" pitchFamily="34" charset="0"/>
              </a:rPr>
              <a:t>Arithmetic Operators</a:t>
            </a:r>
            <a:endParaRPr lang="vi-VN" altLang="en-US" sz="6000" kern="1200" dirty="0">
              <a:solidFill>
                <a:srgbClr val="4F81BD"/>
              </a:solidFill>
              <a:ea typeface="+mn-ea"/>
              <a:cs typeface="Tahoma" panose="020B060403050404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5259" y="1534436"/>
            <a:ext cx="9654094" cy="10711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909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144509F-90D5-455A-B86D-D2BF5157B17F}"/>
              </a:ext>
            </a:extLst>
          </p:cNvPr>
          <p:cNvSpPr txBox="1">
            <a:spLocks/>
          </p:cNvSpPr>
          <p:nvPr/>
        </p:nvSpPr>
        <p:spPr bwMode="auto">
          <a:xfrm>
            <a:off x="1200150" y="571498"/>
            <a:ext cx="822960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defTabSz="914400" eaLnBrk="0" fontAlgn="base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en-US" sz="6000" kern="1200" dirty="0" smtClean="0">
                <a:solidFill>
                  <a:srgbClr val="4F81BD"/>
                </a:solidFill>
                <a:ea typeface="+mn-ea"/>
                <a:cs typeface="Tahoma" panose="020B0604030504040204" pitchFamily="34" charset="0"/>
              </a:rPr>
              <a:t>Relational </a:t>
            </a:r>
            <a:r>
              <a:rPr lang="en-US" altLang="en-US" sz="6000" kern="1200" dirty="0">
                <a:solidFill>
                  <a:srgbClr val="4F81BD"/>
                </a:solidFill>
                <a:ea typeface="+mn-ea"/>
                <a:cs typeface="Tahoma" panose="020B0604030504040204" pitchFamily="34" charset="0"/>
              </a:rPr>
              <a:t>Operators</a:t>
            </a:r>
            <a:endParaRPr lang="vi-VN" altLang="en-US" sz="6000" kern="1200" dirty="0">
              <a:solidFill>
                <a:srgbClr val="4F81BD"/>
              </a:solidFill>
              <a:ea typeface="+mn-ea"/>
              <a:cs typeface="Tahoma" panose="020B060403050404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DC7603-4039-49D9-A1CE-2C25A03B54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5246" y="1671392"/>
            <a:ext cx="18237392" cy="9668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888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144509F-90D5-455A-B86D-D2BF5157B17F}"/>
              </a:ext>
            </a:extLst>
          </p:cNvPr>
          <p:cNvSpPr txBox="1">
            <a:spLocks/>
          </p:cNvSpPr>
          <p:nvPr/>
        </p:nvSpPr>
        <p:spPr bwMode="auto">
          <a:xfrm>
            <a:off x="1200150" y="571498"/>
            <a:ext cx="822960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defTabSz="914400" eaLnBrk="0" fontAlgn="base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en-US" sz="6000" kern="1200" dirty="0" smtClean="0">
                <a:solidFill>
                  <a:srgbClr val="4F81BD"/>
                </a:solidFill>
                <a:ea typeface="+mn-ea"/>
                <a:cs typeface="Tahoma" panose="020B0604030504040204" pitchFamily="34" charset="0"/>
              </a:rPr>
              <a:t>Logic </a:t>
            </a:r>
            <a:r>
              <a:rPr lang="en-US" altLang="en-US" sz="6000" kern="1200" dirty="0">
                <a:solidFill>
                  <a:srgbClr val="4F81BD"/>
                </a:solidFill>
                <a:ea typeface="+mn-ea"/>
                <a:cs typeface="Tahoma" panose="020B0604030504040204" pitchFamily="34" charset="0"/>
              </a:rPr>
              <a:t>Operators</a:t>
            </a:r>
            <a:endParaRPr lang="vi-VN" altLang="en-US" sz="6000" kern="1200" dirty="0">
              <a:solidFill>
                <a:srgbClr val="4F81BD"/>
              </a:solidFill>
              <a:ea typeface="+mn-ea"/>
              <a:cs typeface="Tahoma" panose="020B060403050404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136093-AC2D-4466-BFB3-D5ABA34117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846" y="1945142"/>
            <a:ext cx="17707336" cy="7745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784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144509F-90D5-455A-B86D-D2BF5157B17F}"/>
              </a:ext>
            </a:extLst>
          </p:cNvPr>
          <p:cNvSpPr txBox="1">
            <a:spLocks/>
          </p:cNvSpPr>
          <p:nvPr/>
        </p:nvSpPr>
        <p:spPr bwMode="auto">
          <a:xfrm>
            <a:off x="1200150" y="571498"/>
            <a:ext cx="988695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defTabSz="914400" eaLnBrk="0" fontAlgn="base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en-US" sz="6000" kern="1200" dirty="0" smtClean="0">
                <a:solidFill>
                  <a:srgbClr val="4F81BD"/>
                </a:solidFill>
                <a:ea typeface="+mn-ea"/>
                <a:cs typeface="Tahoma" panose="020B0604030504040204" pitchFamily="34" charset="0"/>
              </a:rPr>
              <a:t>Comment</a:t>
            </a:r>
            <a:endParaRPr lang="vi-VN" altLang="en-US" sz="6000" kern="1200" dirty="0">
              <a:solidFill>
                <a:srgbClr val="4F81BD"/>
              </a:solidFill>
              <a:ea typeface="+mn-ea"/>
              <a:cs typeface="Tahoma" panose="020B060403050404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3525" y="6060732"/>
            <a:ext cx="9801714" cy="3396632"/>
          </a:xfrm>
          <a:prstGeom prst="rect">
            <a:avLst/>
          </a:prstGeom>
        </p:spPr>
      </p:pic>
      <p:sp>
        <p:nvSpPr>
          <p:cNvPr id="7" name="Text Placeholder 1"/>
          <p:cNvSpPr txBox="1">
            <a:spLocks/>
          </p:cNvSpPr>
          <p:nvPr/>
        </p:nvSpPr>
        <p:spPr>
          <a:xfrm>
            <a:off x="1857376" y="2335126"/>
            <a:ext cx="16481424" cy="6488833"/>
          </a:xfrm>
          <a:prstGeom prst="rect">
            <a:avLst/>
          </a:prstGeom>
        </p:spPr>
        <p:txBody>
          <a:bodyPr>
            <a:normAutofit/>
          </a:bodyPr>
          <a:lstStyle>
            <a:lvl1pPr marL="611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055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500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944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389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33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78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2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67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428625" indent="-428625" hangingPunct="1">
              <a:buFont typeface="Wingdings" panose="05000000000000000000" pitchFamily="2" charset="2"/>
              <a:buChar char="Ø"/>
            </a:pPr>
            <a:r>
              <a:rPr lang="en-ID" dirty="0" smtClean="0"/>
              <a:t> 1 line</a:t>
            </a:r>
          </a:p>
          <a:p>
            <a:pPr marL="428625" indent="-428625" hangingPunct="1">
              <a:buFont typeface="Wingdings" panose="05000000000000000000" pitchFamily="2" charset="2"/>
              <a:buChar char="Ø"/>
            </a:pPr>
            <a:r>
              <a:rPr lang="en-ID" dirty="0" smtClean="0"/>
              <a:t> Multiple line</a:t>
            </a:r>
          </a:p>
        </p:txBody>
      </p:sp>
    </p:spTree>
    <p:extLst>
      <p:ext uri="{BB962C8B-B14F-4D97-AF65-F5344CB8AC3E}">
        <p14:creationId xmlns:p14="http://schemas.microsoft.com/office/powerpoint/2010/main" val="3960467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144509F-90D5-455A-B86D-D2BF5157B17F}"/>
              </a:ext>
            </a:extLst>
          </p:cNvPr>
          <p:cNvSpPr txBox="1">
            <a:spLocks/>
          </p:cNvSpPr>
          <p:nvPr/>
        </p:nvSpPr>
        <p:spPr bwMode="auto">
          <a:xfrm>
            <a:off x="1200150" y="571498"/>
            <a:ext cx="988695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defTabSz="914400" eaLnBrk="0" fontAlgn="base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en-US" sz="6000" kern="1200" dirty="0" smtClean="0">
                <a:solidFill>
                  <a:srgbClr val="4F81BD"/>
                </a:solidFill>
                <a:ea typeface="+mn-ea"/>
                <a:cs typeface="Tahoma" panose="020B0604030504040204" pitchFamily="34" charset="0"/>
              </a:rPr>
              <a:t>Flow Control Statements</a:t>
            </a:r>
            <a:endParaRPr lang="vi-VN" altLang="en-US" sz="6000" kern="1200" dirty="0">
              <a:solidFill>
                <a:srgbClr val="4F81BD"/>
              </a:solidFill>
              <a:ea typeface="+mn-ea"/>
              <a:cs typeface="Tahoma" panose="020B0604030504040204" pitchFamily="34" charset="0"/>
            </a:endParaRPr>
          </a:p>
        </p:txBody>
      </p:sp>
      <p:pic>
        <p:nvPicPr>
          <p:cNvPr id="1026" name="Picture 2" descr="https://www.topperskills.com/images/tutorial/java/flow-control-statement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75" y="2359024"/>
            <a:ext cx="13965770" cy="8251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3463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144509F-90D5-455A-B86D-D2BF5157B17F}"/>
              </a:ext>
            </a:extLst>
          </p:cNvPr>
          <p:cNvSpPr txBox="1">
            <a:spLocks/>
          </p:cNvSpPr>
          <p:nvPr/>
        </p:nvSpPr>
        <p:spPr bwMode="auto">
          <a:xfrm>
            <a:off x="1200150" y="571498"/>
            <a:ext cx="988695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defTabSz="914400" eaLnBrk="0" fontAlgn="base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en-US" sz="6000" kern="1200" dirty="0" smtClean="0">
                <a:solidFill>
                  <a:srgbClr val="4F81BD"/>
                </a:solidFill>
                <a:ea typeface="+mn-ea"/>
                <a:cs typeface="Tahoma" panose="020B0604030504040204" pitchFamily="34" charset="0"/>
              </a:rPr>
              <a:t>Date Format By Country</a:t>
            </a:r>
            <a:endParaRPr lang="vi-VN" altLang="en-US" sz="6000" kern="1200" dirty="0">
              <a:solidFill>
                <a:srgbClr val="4F81BD"/>
              </a:solidFill>
              <a:ea typeface="+mn-ea"/>
              <a:cs typeface="Tahoma" panose="020B060403050404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9206" y="8877568"/>
            <a:ext cx="9963608" cy="21866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2197" y="2369133"/>
            <a:ext cx="16948943" cy="5368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733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144509F-90D5-455A-B86D-D2BF5157B17F}"/>
              </a:ext>
            </a:extLst>
          </p:cNvPr>
          <p:cNvSpPr txBox="1">
            <a:spLocks/>
          </p:cNvSpPr>
          <p:nvPr/>
        </p:nvSpPr>
        <p:spPr bwMode="auto">
          <a:xfrm>
            <a:off x="1200150" y="571498"/>
            <a:ext cx="988695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defTabSz="914400" eaLnBrk="0" fontAlgn="base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en-US" sz="6000" kern="1200" dirty="0" smtClean="0">
                <a:solidFill>
                  <a:srgbClr val="4F81BD"/>
                </a:solidFill>
                <a:ea typeface="+mn-ea"/>
                <a:cs typeface="Tahoma" panose="020B0604030504040204" pitchFamily="34" charset="0"/>
              </a:rPr>
              <a:t>Date Format by pattern</a:t>
            </a:r>
            <a:endParaRPr lang="vi-VN" altLang="en-US" sz="6000" kern="1200" dirty="0">
              <a:solidFill>
                <a:srgbClr val="4F81BD"/>
              </a:solidFill>
              <a:ea typeface="+mn-ea"/>
              <a:cs typeface="Tahoma" panose="020B060403050404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7513" y="8669713"/>
            <a:ext cx="13903427" cy="225400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5220" y="2128473"/>
            <a:ext cx="16938760" cy="5762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770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144509F-90D5-455A-B86D-D2BF5157B17F}"/>
              </a:ext>
            </a:extLst>
          </p:cNvPr>
          <p:cNvSpPr txBox="1">
            <a:spLocks/>
          </p:cNvSpPr>
          <p:nvPr/>
        </p:nvSpPr>
        <p:spPr bwMode="auto">
          <a:xfrm>
            <a:off x="1200150" y="571498"/>
            <a:ext cx="988695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defTabSz="914400" eaLnBrk="0" fontAlgn="base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en-US" sz="6000" kern="1200" dirty="0" smtClean="0">
                <a:solidFill>
                  <a:srgbClr val="4F81BD"/>
                </a:solidFill>
                <a:ea typeface="+mn-ea"/>
                <a:cs typeface="Tahoma" panose="020B0604030504040204" pitchFamily="34" charset="0"/>
              </a:rPr>
              <a:t>Date Format pattern</a:t>
            </a:r>
            <a:endParaRPr lang="vi-VN" altLang="en-US" sz="6000" kern="1200" dirty="0">
              <a:solidFill>
                <a:srgbClr val="4F81BD"/>
              </a:solidFill>
              <a:ea typeface="+mn-ea"/>
              <a:cs typeface="Tahoma" panose="020B060403050404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430" y="1746768"/>
            <a:ext cx="12196769" cy="1030045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59388" y="3879474"/>
            <a:ext cx="9475855" cy="4265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768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144509F-90D5-455A-B86D-D2BF5157B17F}"/>
              </a:ext>
            </a:extLst>
          </p:cNvPr>
          <p:cNvSpPr txBox="1">
            <a:spLocks/>
          </p:cNvSpPr>
          <p:nvPr/>
        </p:nvSpPr>
        <p:spPr bwMode="auto">
          <a:xfrm>
            <a:off x="1200150" y="571498"/>
            <a:ext cx="988695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defTabSz="914400" eaLnBrk="0" fontAlgn="base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en-US" sz="6000" kern="1200" dirty="0" smtClean="0">
                <a:solidFill>
                  <a:srgbClr val="4F81BD"/>
                </a:solidFill>
                <a:ea typeface="+mn-ea"/>
                <a:cs typeface="Tahoma" panose="020B0604030504040204" pitchFamily="34" charset="0"/>
              </a:rPr>
              <a:t>System out print</a:t>
            </a:r>
            <a:endParaRPr lang="vi-VN" altLang="en-US" sz="6000" kern="1200" dirty="0">
              <a:solidFill>
                <a:srgbClr val="4F81BD"/>
              </a:solidFill>
              <a:ea typeface="+mn-ea"/>
              <a:cs typeface="Tahoma" panose="020B0604030504040204" pitchFamily="34" charset="0"/>
            </a:endParaRPr>
          </a:p>
        </p:txBody>
      </p:sp>
      <p:sp>
        <p:nvSpPr>
          <p:cNvPr id="4" name="Text Placeholder 1"/>
          <p:cNvSpPr txBox="1">
            <a:spLocks/>
          </p:cNvSpPr>
          <p:nvPr/>
        </p:nvSpPr>
        <p:spPr>
          <a:xfrm>
            <a:off x="1857376" y="2335126"/>
            <a:ext cx="16481424" cy="6488833"/>
          </a:xfrm>
          <a:prstGeom prst="rect">
            <a:avLst/>
          </a:prstGeom>
        </p:spPr>
        <p:txBody>
          <a:bodyPr>
            <a:normAutofit/>
          </a:bodyPr>
          <a:lstStyle>
            <a:lvl1pPr marL="611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055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500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944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389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33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78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2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67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428625" indent="-428625" hangingPunct="1">
              <a:buFont typeface="Wingdings" panose="05000000000000000000" pitchFamily="2" charset="2"/>
              <a:buChar char="Ø"/>
            </a:pPr>
            <a:r>
              <a:rPr lang="en-ID" dirty="0" smtClean="0"/>
              <a:t> </a:t>
            </a:r>
            <a:r>
              <a:rPr lang="en-ID" dirty="0" err="1" smtClean="0"/>
              <a:t>System.out.println</a:t>
            </a:r>
            <a:r>
              <a:rPr lang="en-ID" dirty="0" smtClean="0"/>
              <a:t>()</a:t>
            </a:r>
          </a:p>
          <a:p>
            <a:pPr marL="428625" indent="-428625" hangingPunct="1">
              <a:buFont typeface="Wingdings" panose="05000000000000000000" pitchFamily="2" charset="2"/>
              <a:buChar char="Ø"/>
            </a:pPr>
            <a:r>
              <a:rPr lang="en-ID" dirty="0" smtClean="0"/>
              <a:t> </a:t>
            </a:r>
            <a:r>
              <a:rPr lang="en-ID" dirty="0" err="1" smtClean="0"/>
              <a:t>System.out.print</a:t>
            </a:r>
            <a:r>
              <a:rPr lang="en-ID" dirty="0" smtClean="0"/>
              <a:t>()</a:t>
            </a:r>
          </a:p>
          <a:p>
            <a:pPr marL="428625" indent="-428625" hangingPunct="1">
              <a:buFont typeface="Wingdings" panose="05000000000000000000" pitchFamily="2" charset="2"/>
              <a:buChar char="Ø"/>
            </a:pPr>
            <a:r>
              <a:rPr lang="en-ID" dirty="0"/>
              <a:t> </a:t>
            </a:r>
            <a:r>
              <a:rPr lang="en-ID" dirty="0" err="1" smtClean="0"/>
              <a:t>System.out.printf</a:t>
            </a:r>
            <a:r>
              <a:rPr lang="en-ID" dirty="0" smtClean="0"/>
              <a:t>()</a:t>
            </a:r>
            <a:endParaRPr lang="en-ID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4524" y="6462994"/>
            <a:ext cx="12505152" cy="4597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586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144509F-90D5-455A-B86D-D2BF5157B17F}"/>
              </a:ext>
            </a:extLst>
          </p:cNvPr>
          <p:cNvSpPr txBox="1">
            <a:spLocks/>
          </p:cNvSpPr>
          <p:nvPr/>
        </p:nvSpPr>
        <p:spPr bwMode="auto">
          <a:xfrm>
            <a:off x="1200150" y="571498"/>
            <a:ext cx="1249299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defTabSz="914400" eaLnBrk="0" fontAlgn="base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en-US" sz="6000" kern="1200" dirty="0" smtClean="0">
                <a:solidFill>
                  <a:srgbClr val="4F81BD"/>
                </a:solidFill>
                <a:ea typeface="+mn-ea"/>
                <a:cs typeface="Tahoma" panose="020B0604030504040204" pitchFamily="34" charset="0"/>
              </a:rPr>
              <a:t>Print Vietnamese language</a:t>
            </a:r>
            <a:endParaRPr lang="vi-VN" altLang="en-US" sz="6000" kern="1200" dirty="0">
              <a:solidFill>
                <a:srgbClr val="4F81BD"/>
              </a:solidFill>
              <a:ea typeface="+mn-ea"/>
              <a:cs typeface="Tahoma" panose="020B0604030504040204" pitchFamily="34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7050" y="1749742"/>
            <a:ext cx="15985490" cy="99545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79683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144509F-90D5-455A-B86D-D2BF5157B17F}"/>
              </a:ext>
            </a:extLst>
          </p:cNvPr>
          <p:cNvSpPr txBox="1">
            <a:spLocks/>
          </p:cNvSpPr>
          <p:nvPr/>
        </p:nvSpPr>
        <p:spPr bwMode="auto">
          <a:xfrm>
            <a:off x="1200150" y="571498"/>
            <a:ext cx="988695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defTabSz="914400" eaLnBrk="0" fontAlgn="base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en-US" sz="6000" kern="1200" dirty="0" err="1" smtClean="0">
                <a:solidFill>
                  <a:srgbClr val="4F81BD"/>
                </a:solidFill>
                <a:ea typeface="+mn-ea"/>
                <a:cs typeface="Tahoma" panose="020B0604030504040204" pitchFamily="34" charset="0"/>
              </a:rPr>
              <a:t>printf</a:t>
            </a:r>
            <a:endParaRPr lang="vi-VN" altLang="en-US" sz="6000" kern="1200" dirty="0">
              <a:solidFill>
                <a:srgbClr val="4F81BD"/>
              </a:solidFill>
              <a:ea typeface="+mn-ea"/>
              <a:cs typeface="Tahoma" panose="020B060403050404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3625" y="4971683"/>
            <a:ext cx="12129110" cy="354743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3525" y="2007124"/>
            <a:ext cx="15470660" cy="1056115"/>
          </a:xfrm>
          <a:prstGeom prst="rect">
            <a:avLst/>
          </a:prstGeom>
        </p:spPr>
      </p:pic>
      <p:sp>
        <p:nvSpPr>
          <p:cNvPr id="8" name="Text Placeholder 1"/>
          <p:cNvSpPr txBox="1">
            <a:spLocks/>
          </p:cNvSpPr>
          <p:nvPr/>
        </p:nvSpPr>
        <p:spPr>
          <a:xfrm>
            <a:off x="2428876" y="3878152"/>
            <a:ext cx="16481424" cy="6488833"/>
          </a:xfrm>
          <a:prstGeom prst="rect">
            <a:avLst/>
          </a:prstGeom>
        </p:spPr>
        <p:txBody>
          <a:bodyPr>
            <a:normAutofit/>
          </a:bodyPr>
          <a:lstStyle>
            <a:lvl1pPr marL="611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055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500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944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389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33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78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2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67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428625" indent="-428625" hangingPunct="1">
              <a:buFont typeface="Wingdings" panose="05000000000000000000" pitchFamily="2" charset="2"/>
              <a:buChar char="Ø"/>
            </a:pPr>
            <a:r>
              <a:rPr lang="en-ID" dirty="0" smtClean="0"/>
              <a:t> Conversion-character</a:t>
            </a:r>
          </a:p>
        </p:txBody>
      </p:sp>
    </p:spTree>
    <p:extLst>
      <p:ext uri="{BB962C8B-B14F-4D97-AF65-F5344CB8AC3E}">
        <p14:creationId xmlns:p14="http://schemas.microsoft.com/office/powerpoint/2010/main" val="3073277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144509F-90D5-455A-B86D-D2BF5157B17F}"/>
              </a:ext>
            </a:extLst>
          </p:cNvPr>
          <p:cNvSpPr txBox="1">
            <a:spLocks/>
          </p:cNvSpPr>
          <p:nvPr/>
        </p:nvSpPr>
        <p:spPr bwMode="auto">
          <a:xfrm>
            <a:off x="1200150" y="571498"/>
            <a:ext cx="988695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defTabSz="914400" eaLnBrk="0" fontAlgn="base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en-US" sz="6000" kern="1200" dirty="0" smtClean="0">
                <a:solidFill>
                  <a:srgbClr val="4F81BD"/>
                </a:solidFill>
                <a:ea typeface="+mn-ea"/>
                <a:cs typeface="Tahoma" panose="020B0604030504040204" pitchFamily="34" charset="0"/>
              </a:rPr>
              <a:t>String Example</a:t>
            </a:r>
            <a:endParaRPr lang="vi-VN" altLang="en-US" sz="6000" kern="1200" dirty="0">
              <a:solidFill>
                <a:srgbClr val="4F81BD"/>
              </a:solidFill>
              <a:ea typeface="+mn-ea"/>
              <a:cs typeface="Tahoma" panose="020B060403050404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50" y="3004173"/>
            <a:ext cx="12673329" cy="223076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13279" y="3230901"/>
            <a:ext cx="5011413" cy="182496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550" y="6359513"/>
            <a:ext cx="13356718" cy="144907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645340" y="6359513"/>
            <a:ext cx="7501443" cy="143320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53113" y="8531205"/>
            <a:ext cx="11980249" cy="116205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645340" y="8612493"/>
            <a:ext cx="6288111" cy="1080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48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144509F-90D5-455A-B86D-D2BF5157B17F}"/>
              </a:ext>
            </a:extLst>
          </p:cNvPr>
          <p:cNvSpPr txBox="1">
            <a:spLocks/>
          </p:cNvSpPr>
          <p:nvPr/>
        </p:nvSpPr>
        <p:spPr bwMode="auto">
          <a:xfrm>
            <a:off x="1200150" y="571498"/>
            <a:ext cx="988695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defTabSz="914400" eaLnBrk="0" fontAlgn="base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en-US" sz="6000" kern="1200" dirty="0" err="1" smtClean="0">
                <a:solidFill>
                  <a:srgbClr val="4F81BD"/>
                </a:solidFill>
                <a:ea typeface="+mn-ea"/>
                <a:cs typeface="Tahoma" panose="020B0604030504040204" pitchFamily="34" charset="0"/>
              </a:rPr>
              <a:t>Int</a:t>
            </a:r>
            <a:r>
              <a:rPr lang="en-US" altLang="en-US" sz="6000" kern="1200" dirty="0" smtClean="0">
                <a:solidFill>
                  <a:srgbClr val="4F81BD"/>
                </a:solidFill>
                <a:ea typeface="+mn-ea"/>
                <a:cs typeface="Tahoma" panose="020B0604030504040204" pitchFamily="34" charset="0"/>
              </a:rPr>
              <a:t> Example</a:t>
            </a:r>
            <a:endParaRPr lang="vi-VN" altLang="en-US" sz="6000" kern="1200" dirty="0">
              <a:solidFill>
                <a:srgbClr val="4F81BD"/>
              </a:solidFill>
              <a:ea typeface="+mn-ea"/>
              <a:cs typeface="Tahoma" panose="020B060403050404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150" y="2215506"/>
            <a:ext cx="14030794" cy="114491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06752" y="2215506"/>
            <a:ext cx="7027857" cy="102489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9455" y="3918573"/>
            <a:ext cx="13073498" cy="147638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306752" y="4170413"/>
            <a:ext cx="2429343" cy="1224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257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144509F-90D5-455A-B86D-D2BF5157B17F}"/>
              </a:ext>
            </a:extLst>
          </p:cNvPr>
          <p:cNvSpPr txBox="1">
            <a:spLocks/>
          </p:cNvSpPr>
          <p:nvPr/>
        </p:nvSpPr>
        <p:spPr bwMode="auto">
          <a:xfrm>
            <a:off x="1200150" y="571498"/>
            <a:ext cx="988695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defTabSz="914400" eaLnBrk="0" fontAlgn="base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en-US" sz="6000" kern="1200" dirty="0" smtClean="0">
                <a:solidFill>
                  <a:srgbClr val="4F81BD"/>
                </a:solidFill>
                <a:ea typeface="+mn-ea"/>
                <a:cs typeface="Tahoma" panose="020B0604030504040204" pitchFamily="34" charset="0"/>
              </a:rPr>
              <a:t>Float Example</a:t>
            </a:r>
            <a:endParaRPr lang="vi-VN" altLang="en-US" sz="6000" kern="1200" dirty="0">
              <a:solidFill>
                <a:srgbClr val="4F81BD"/>
              </a:solidFill>
              <a:ea typeface="+mn-ea"/>
              <a:cs typeface="Tahoma" panose="020B060403050404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150" y="1969762"/>
            <a:ext cx="12566620" cy="120777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53640" y="2011673"/>
            <a:ext cx="4825386" cy="116586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0150" y="3955090"/>
            <a:ext cx="13147756" cy="114676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666062" y="3955090"/>
            <a:ext cx="3596638" cy="1312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754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144509F-90D5-455A-B86D-D2BF5157B17F}"/>
              </a:ext>
            </a:extLst>
          </p:cNvPr>
          <p:cNvSpPr txBox="1">
            <a:spLocks/>
          </p:cNvSpPr>
          <p:nvPr/>
        </p:nvSpPr>
        <p:spPr bwMode="auto">
          <a:xfrm>
            <a:off x="1200150" y="571498"/>
            <a:ext cx="988695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defTabSz="914400" eaLnBrk="0" fontAlgn="base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en-US" sz="6000" kern="1200" dirty="0" smtClean="0">
                <a:solidFill>
                  <a:srgbClr val="4F81BD"/>
                </a:solidFill>
                <a:ea typeface="+mn-ea"/>
                <a:cs typeface="Tahoma" panose="020B0604030504040204" pitchFamily="34" charset="0"/>
              </a:rPr>
              <a:t>Date </a:t>
            </a:r>
            <a:r>
              <a:rPr lang="en-US" altLang="en-US" sz="6000" kern="1200" dirty="0" err="1" smtClean="0">
                <a:solidFill>
                  <a:srgbClr val="4F81BD"/>
                </a:solidFill>
                <a:ea typeface="+mn-ea"/>
                <a:cs typeface="Tahoma" panose="020B0604030504040204" pitchFamily="34" charset="0"/>
              </a:rPr>
              <a:t>Examle</a:t>
            </a:r>
            <a:endParaRPr lang="vi-VN" altLang="en-US" sz="6000" kern="1200" dirty="0">
              <a:solidFill>
                <a:srgbClr val="4F81BD"/>
              </a:solidFill>
              <a:ea typeface="+mn-ea"/>
              <a:cs typeface="Tahoma" panose="020B060403050404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611082" y="4462493"/>
            <a:ext cx="1095203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https://www.baeldung.com/java-printstream-printf#time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92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144509F-90D5-455A-B86D-D2BF5157B17F}"/>
              </a:ext>
            </a:extLst>
          </p:cNvPr>
          <p:cNvSpPr txBox="1">
            <a:spLocks/>
          </p:cNvSpPr>
          <p:nvPr/>
        </p:nvSpPr>
        <p:spPr bwMode="auto">
          <a:xfrm>
            <a:off x="1200150" y="571498"/>
            <a:ext cx="988695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defTabSz="914400" eaLnBrk="0" fontAlgn="base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en-US" sz="6000" kern="1200" dirty="0" smtClean="0">
                <a:solidFill>
                  <a:srgbClr val="4F81BD"/>
                </a:solidFill>
                <a:ea typeface="+mn-ea"/>
                <a:cs typeface="Tahoma" panose="020B0604030504040204" pitchFamily="34" charset="0"/>
              </a:rPr>
              <a:t>If – Else </a:t>
            </a:r>
            <a:endParaRPr lang="vi-VN" altLang="en-US" sz="6000" kern="1200" dirty="0">
              <a:solidFill>
                <a:srgbClr val="4F81BD"/>
              </a:solidFill>
              <a:ea typeface="+mn-ea"/>
              <a:cs typeface="Tahoma" panose="020B060403050404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0657" y="2465646"/>
            <a:ext cx="6664386" cy="6484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970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144509F-90D5-455A-B86D-D2BF5157B17F}"/>
              </a:ext>
            </a:extLst>
          </p:cNvPr>
          <p:cNvSpPr txBox="1">
            <a:spLocks/>
          </p:cNvSpPr>
          <p:nvPr/>
        </p:nvSpPr>
        <p:spPr bwMode="auto">
          <a:xfrm>
            <a:off x="1200150" y="571498"/>
            <a:ext cx="988695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defTabSz="914400" eaLnBrk="0" fontAlgn="base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en-US" sz="6000" kern="1200" dirty="0" smtClean="0">
                <a:solidFill>
                  <a:srgbClr val="4F81BD"/>
                </a:solidFill>
                <a:ea typeface="+mn-ea"/>
                <a:cs typeface="Tahoma" panose="020B0604030504040204" pitchFamily="34" charset="0"/>
              </a:rPr>
              <a:t>Random number</a:t>
            </a:r>
            <a:endParaRPr lang="vi-VN" altLang="en-US" sz="6000" kern="1200" dirty="0">
              <a:solidFill>
                <a:srgbClr val="4F81BD"/>
              </a:solidFill>
              <a:ea typeface="+mn-ea"/>
              <a:cs typeface="Tahoma" panose="020B0604030504040204" pitchFamily="34" charset="0"/>
            </a:endParaRPr>
          </a:p>
        </p:txBody>
      </p:sp>
      <p:sp>
        <p:nvSpPr>
          <p:cNvPr id="4" name="Text Placeholder 1"/>
          <p:cNvSpPr txBox="1">
            <a:spLocks/>
          </p:cNvSpPr>
          <p:nvPr/>
        </p:nvSpPr>
        <p:spPr>
          <a:xfrm>
            <a:off x="1857376" y="2335126"/>
            <a:ext cx="16481424" cy="6488833"/>
          </a:xfrm>
          <a:prstGeom prst="rect">
            <a:avLst/>
          </a:prstGeom>
        </p:spPr>
        <p:txBody>
          <a:bodyPr>
            <a:normAutofit/>
          </a:bodyPr>
          <a:lstStyle>
            <a:lvl1pPr marL="611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055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500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944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389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33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78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2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67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428625" indent="-428625" hangingPunct="1">
              <a:buFont typeface="Wingdings" panose="05000000000000000000" pitchFamily="2" charset="2"/>
              <a:buChar char="Ø"/>
            </a:pPr>
            <a:r>
              <a:rPr lang="en-ID" dirty="0" smtClean="0"/>
              <a:t> Methods</a:t>
            </a:r>
          </a:p>
          <a:p>
            <a:pPr lvl="1" hangingPunct="1">
              <a:buFont typeface="Courier New" panose="02070309020205020404" pitchFamily="49" charset="0"/>
              <a:buChar char="o"/>
            </a:pPr>
            <a:r>
              <a:rPr lang="en-ID" dirty="0"/>
              <a:t> </a:t>
            </a:r>
            <a:r>
              <a:rPr lang="en-ID" dirty="0" err="1" smtClean="0"/>
              <a:t>nextInt</a:t>
            </a:r>
            <a:r>
              <a:rPr lang="en-ID" dirty="0" smtClean="0"/>
              <a:t>()</a:t>
            </a:r>
          </a:p>
          <a:p>
            <a:pPr lvl="1" hangingPunct="1">
              <a:buFont typeface="Courier New" panose="02070309020205020404" pitchFamily="49" charset="0"/>
              <a:buChar char="o"/>
            </a:pPr>
            <a:r>
              <a:rPr lang="en-ID" dirty="0" smtClean="0"/>
              <a:t> </a:t>
            </a:r>
            <a:r>
              <a:rPr lang="en-ID" dirty="0" err="1" smtClean="0"/>
              <a:t>nextInt</a:t>
            </a:r>
            <a:r>
              <a:rPr lang="en-ID" dirty="0" smtClean="0"/>
              <a:t>(n)</a:t>
            </a:r>
          </a:p>
          <a:p>
            <a:pPr hangingPunct="1">
              <a:buFont typeface="Wingdings" panose="05000000000000000000" pitchFamily="2" charset="2"/>
              <a:buChar char="Ø"/>
            </a:pPr>
            <a:r>
              <a:rPr lang="en-ID" dirty="0"/>
              <a:t> </a:t>
            </a:r>
            <a:r>
              <a:rPr lang="en-ID" dirty="0" smtClean="0"/>
              <a:t>Random Date</a:t>
            </a:r>
          </a:p>
        </p:txBody>
      </p:sp>
    </p:spTree>
    <p:extLst>
      <p:ext uri="{BB962C8B-B14F-4D97-AF65-F5344CB8AC3E}">
        <p14:creationId xmlns:p14="http://schemas.microsoft.com/office/powerpoint/2010/main" val="445686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144509F-90D5-455A-B86D-D2BF5157B17F}"/>
              </a:ext>
            </a:extLst>
          </p:cNvPr>
          <p:cNvSpPr txBox="1">
            <a:spLocks/>
          </p:cNvSpPr>
          <p:nvPr/>
        </p:nvSpPr>
        <p:spPr bwMode="auto">
          <a:xfrm>
            <a:off x="1200150" y="571498"/>
            <a:ext cx="988695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defTabSz="914400" eaLnBrk="0" fontAlgn="base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en-US" sz="6000" kern="1200" dirty="0" smtClean="0">
                <a:solidFill>
                  <a:srgbClr val="4F81BD"/>
                </a:solidFill>
                <a:ea typeface="+mn-ea"/>
                <a:cs typeface="Tahoma" panose="020B0604030504040204" pitchFamily="34" charset="0"/>
              </a:rPr>
              <a:t>Example</a:t>
            </a:r>
            <a:endParaRPr lang="vi-VN" altLang="en-US" sz="6000" kern="1200" dirty="0">
              <a:solidFill>
                <a:srgbClr val="4F81BD"/>
              </a:solidFill>
              <a:ea typeface="+mn-ea"/>
              <a:cs typeface="Tahoma" panose="020B060403050404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45176" y="3902685"/>
            <a:ext cx="9834963" cy="282658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9560" y="1883962"/>
            <a:ext cx="10836360" cy="10420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344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144509F-90D5-455A-B86D-D2BF5157B17F}"/>
              </a:ext>
            </a:extLst>
          </p:cNvPr>
          <p:cNvSpPr txBox="1">
            <a:spLocks/>
          </p:cNvSpPr>
          <p:nvPr/>
        </p:nvSpPr>
        <p:spPr bwMode="auto">
          <a:xfrm>
            <a:off x="1200150" y="571498"/>
            <a:ext cx="988695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defTabSz="914400" eaLnBrk="0" fontAlgn="base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en-US" sz="6000" kern="1200" dirty="0" smtClean="0">
                <a:solidFill>
                  <a:srgbClr val="4F81BD"/>
                </a:solidFill>
                <a:ea typeface="+mn-ea"/>
                <a:cs typeface="Tahoma" panose="020B0604030504040204" pitchFamily="34" charset="0"/>
              </a:rPr>
              <a:t>Random Date</a:t>
            </a:r>
            <a:endParaRPr lang="vi-VN" altLang="en-US" sz="6000" kern="1200" dirty="0">
              <a:solidFill>
                <a:srgbClr val="4F81BD"/>
              </a:solidFill>
              <a:ea typeface="+mn-ea"/>
              <a:cs typeface="Tahoma" panose="020B060403050404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81471" y="7175590"/>
            <a:ext cx="8770069" cy="1853556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460" y="2697480"/>
            <a:ext cx="14044549" cy="816102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17540" y="2033620"/>
            <a:ext cx="13133227" cy="1857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490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144509F-90D5-455A-B86D-D2BF5157B17F}"/>
              </a:ext>
            </a:extLst>
          </p:cNvPr>
          <p:cNvSpPr txBox="1">
            <a:spLocks/>
          </p:cNvSpPr>
          <p:nvPr/>
        </p:nvSpPr>
        <p:spPr bwMode="auto">
          <a:xfrm>
            <a:off x="1200150" y="571498"/>
            <a:ext cx="988695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defTabSz="914400" eaLnBrk="0" fontAlgn="base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en-US" sz="6000" kern="1200" dirty="0" smtClean="0">
                <a:solidFill>
                  <a:srgbClr val="4F81BD"/>
                </a:solidFill>
                <a:ea typeface="+mn-ea"/>
                <a:cs typeface="Tahoma" panose="020B0604030504040204" pitchFamily="34" charset="0"/>
              </a:rPr>
              <a:t>Input from console</a:t>
            </a:r>
            <a:endParaRPr lang="vi-VN" altLang="en-US" sz="6000" kern="1200" dirty="0">
              <a:solidFill>
                <a:srgbClr val="4F81BD"/>
              </a:solidFill>
              <a:ea typeface="+mn-ea"/>
              <a:cs typeface="Tahoma" panose="020B0604030504040204" pitchFamily="34" charset="0"/>
            </a:endParaRPr>
          </a:p>
        </p:txBody>
      </p:sp>
      <p:sp>
        <p:nvSpPr>
          <p:cNvPr id="4" name="Text Placeholder 1"/>
          <p:cNvSpPr txBox="1">
            <a:spLocks/>
          </p:cNvSpPr>
          <p:nvPr/>
        </p:nvSpPr>
        <p:spPr>
          <a:xfrm>
            <a:off x="1857376" y="2335126"/>
            <a:ext cx="16481424" cy="12432434"/>
          </a:xfrm>
          <a:prstGeom prst="rect">
            <a:avLst/>
          </a:prstGeom>
        </p:spPr>
        <p:txBody>
          <a:bodyPr>
            <a:normAutofit/>
          </a:bodyPr>
          <a:lstStyle>
            <a:lvl1pPr marL="611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055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500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944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389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33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78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2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67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428625" indent="-428625" hangingPunct="1">
              <a:buFont typeface="Wingdings" panose="05000000000000000000" pitchFamily="2" charset="2"/>
              <a:buChar char="Ø"/>
            </a:pPr>
            <a:r>
              <a:rPr lang="en-ID" dirty="0" smtClean="0"/>
              <a:t> </a:t>
            </a:r>
            <a:r>
              <a:rPr lang="en-US" b="1" dirty="0" smtClean="0"/>
              <a:t>Scanner Object </a:t>
            </a:r>
            <a:r>
              <a:rPr lang="en-US" dirty="0" smtClean="0"/>
              <a:t>allows </a:t>
            </a:r>
            <a:r>
              <a:rPr lang="en-US" dirty="0"/>
              <a:t>input from the </a:t>
            </a:r>
            <a:r>
              <a:rPr lang="en-US" dirty="0" smtClean="0"/>
              <a:t>keyboard </a:t>
            </a:r>
            <a:r>
              <a:rPr lang="en-US" dirty="0"/>
              <a:t>as </a:t>
            </a:r>
            <a:r>
              <a:rPr lang="en-US" dirty="0" err="1"/>
              <a:t>Int</a:t>
            </a:r>
            <a:r>
              <a:rPr lang="en-US" dirty="0"/>
              <a:t>, Long, Double, String, </a:t>
            </a:r>
            <a:r>
              <a:rPr lang="en-US" dirty="0" smtClean="0"/>
              <a:t>Float</a:t>
            </a:r>
          </a:p>
          <a:p>
            <a:pPr marL="428625" indent="-428625" hangingPunct="1">
              <a:buFont typeface="Wingdings" panose="05000000000000000000" pitchFamily="2" charset="2"/>
              <a:buChar char="Ø"/>
            </a:pPr>
            <a:r>
              <a:rPr lang="en-US" dirty="0" smtClean="0"/>
              <a:t> </a:t>
            </a:r>
            <a:r>
              <a:rPr lang="en-US" b="1" dirty="0" smtClean="0"/>
              <a:t>Scanner’s Methods</a:t>
            </a:r>
          </a:p>
          <a:p>
            <a:pPr lvl="1" hangingPunct="1">
              <a:buFont typeface="Wingdings" panose="05000000000000000000" pitchFamily="2" charset="2"/>
              <a:buChar char="§"/>
            </a:pPr>
            <a:r>
              <a:rPr lang="en-ID" dirty="0" smtClean="0"/>
              <a:t>String </a:t>
            </a:r>
            <a:r>
              <a:rPr lang="en-ID" dirty="0" err="1" smtClean="0"/>
              <a:t>nextLine</a:t>
            </a:r>
            <a:r>
              <a:rPr lang="en-ID" dirty="0" smtClean="0"/>
              <a:t>()</a:t>
            </a:r>
          </a:p>
          <a:p>
            <a:pPr lvl="1" hangingPunct="1">
              <a:buFont typeface="Wingdings" panose="05000000000000000000" pitchFamily="2" charset="2"/>
              <a:buChar char="§"/>
            </a:pPr>
            <a:r>
              <a:rPr lang="en-ID" dirty="0" err="1" smtClean="0"/>
              <a:t>int</a:t>
            </a:r>
            <a:r>
              <a:rPr lang="en-ID" dirty="0" smtClean="0"/>
              <a:t> </a:t>
            </a:r>
            <a:r>
              <a:rPr lang="en-ID" dirty="0" err="1" smtClean="0"/>
              <a:t>nextInt</a:t>
            </a:r>
            <a:r>
              <a:rPr lang="en-ID" dirty="0" smtClean="0"/>
              <a:t>()</a:t>
            </a:r>
          </a:p>
          <a:p>
            <a:pPr lvl="1" hangingPunct="1">
              <a:buFont typeface="Wingdings" panose="05000000000000000000" pitchFamily="2" charset="2"/>
              <a:buChar char="§"/>
            </a:pPr>
            <a:r>
              <a:rPr lang="en-US" dirty="0" err="1" smtClean="0"/>
              <a:t>hasNextInt</a:t>
            </a:r>
            <a:r>
              <a:rPr lang="en-US" dirty="0"/>
              <a:t>()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880825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144509F-90D5-455A-B86D-D2BF5157B17F}"/>
              </a:ext>
            </a:extLst>
          </p:cNvPr>
          <p:cNvSpPr txBox="1">
            <a:spLocks/>
          </p:cNvSpPr>
          <p:nvPr/>
        </p:nvSpPr>
        <p:spPr bwMode="auto">
          <a:xfrm>
            <a:off x="1200150" y="571498"/>
            <a:ext cx="988695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defTabSz="914400" eaLnBrk="0" fontAlgn="base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en-US" sz="6000" kern="1200" dirty="0" smtClean="0">
                <a:solidFill>
                  <a:srgbClr val="4F81BD"/>
                </a:solidFill>
                <a:ea typeface="+mn-ea"/>
                <a:cs typeface="Tahoma" panose="020B0604030504040204" pitchFamily="34" charset="0"/>
              </a:rPr>
              <a:t>Example</a:t>
            </a:r>
            <a:endParaRPr lang="vi-VN" altLang="en-US" sz="6000" kern="1200" dirty="0">
              <a:solidFill>
                <a:srgbClr val="4F81BD"/>
              </a:solidFill>
              <a:ea typeface="+mn-ea"/>
              <a:cs typeface="Tahoma" panose="020B060403050404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94000" y="4108301"/>
            <a:ext cx="7083421" cy="353483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556" y="1982968"/>
            <a:ext cx="13745344" cy="10300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238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144509F-90D5-455A-B86D-D2BF5157B17F}"/>
              </a:ext>
            </a:extLst>
          </p:cNvPr>
          <p:cNvSpPr txBox="1">
            <a:spLocks/>
          </p:cNvSpPr>
          <p:nvPr/>
        </p:nvSpPr>
        <p:spPr bwMode="auto">
          <a:xfrm>
            <a:off x="1200150" y="571498"/>
            <a:ext cx="988695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defTabSz="914400" eaLnBrk="0" fontAlgn="base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en-US" sz="6000" kern="1200" dirty="0" smtClean="0">
                <a:solidFill>
                  <a:srgbClr val="4F81BD"/>
                </a:solidFill>
                <a:ea typeface="+mn-ea"/>
                <a:cs typeface="Tahoma" panose="020B0604030504040204" pitchFamily="34" charset="0"/>
              </a:rPr>
              <a:t>Example 2</a:t>
            </a:r>
            <a:endParaRPr lang="vi-VN" altLang="en-US" sz="6000" kern="1200" dirty="0">
              <a:solidFill>
                <a:srgbClr val="4F81BD"/>
              </a:solidFill>
              <a:ea typeface="+mn-ea"/>
              <a:cs typeface="Tahoma" panose="020B060403050404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73254" y="2788437"/>
            <a:ext cx="8064489" cy="205593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73254" y="5609714"/>
            <a:ext cx="7543554" cy="2230779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688" y="1971473"/>
            <a:ext cx="13650814" cy="9367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303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144509F-90D5-455A-B86D-D2BF5157B17F}"/>
              </a:ext>
            </a:extLst>
          </p:cNvPr>
          <p:cNvSpPr txBox="1">
            <a:spLocks/>
          </p:cNvSpPr>
          <p:nvPr/>
        </p:nvSpPr>
        <p:spPr bwMode="auto">
          <a:xfrm>
            <a:off x="1200150" y="571498"/>
            <a:ext cx="988695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defTabSz="914400" eaLnBrk="0" fontAlgn="base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en-US" sz="6000" kern="1200" dirty="0" smtClean="0">
                <a:solidFill>
                  <a:srgbClr val="4F81BD"/>
                </a:solidFill>
                <a:ea typeface="+mn-ea"/>
                <a:cs typeface="Tahoma" panose="020B0604030504040204" pitchFamily="34" charset="0"/>
              </a:rPr>
              <a:t>Convert String to Date</a:t>
            </a:r>
            <a:endParaRPr lang="vi-VN" altLang="en-US" sz="6000" kern="1200" dirty="0">
              <a:solidFill>
                <a:srgbClr val="4F81BD"/>
              </a:solidFill>
              <a:ea typeface="+mn-ea"/>
              <a:cs typeface="Tahoma" panose="020B060403050404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327" y="1897380"/>
            <a:ext cx="14030873" cy="664778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5202" y="9250333"/>
            <a:ext cx="12425822" cy="2088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121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144509F-90D5-455A-B86D-D2BF5157B17F}"/>
              </a:ext>
            </a:extLst>
          </p:cNvPr>
          <p:cNvSpPr txBox="1">
            <a:spLocks/>
          </p:cNvSpPr>
          <p:nvPr/>
        </p:nvSpPr>
        <p:spPr bwMode="auto">
          <a:xfrm>
            <a:off x="1200150" y="571498"/>
            <a:ext cx="988695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defTabSz="914400" eaLnBrk="0" fontAlgn="base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en-US" sz="6000" kern="1200" dirty="0" smtClean="0">
                <a:solidFill>
                  <a:srgbClr val="4F81BD"/>
                </a:solidFill>
                <a:ea typeface="+mn-ea"/>
                <a:cs typeface="Tahoma" panose="020B0604030504040204" pitchFamily="34" charset="0"/>
              </a:rPr>
              <a:t>Method</a:t>
            </a:r>
            <a:endParaRPr lang="vi-VN" altLang="en-US" sz="6000" kern="1200" dirty="0">
              <a:solidFill>
                <a:srgbClr val="4F81BD"/>
              </a:solidFill>
              <a:ea typeface="+mn-ea"/>
              <a:cs typeface="Tahoma" panose="020B060403050404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9035" y="2957510"/>
            <a:ext cx="11309620" cy="6707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203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144509F-90D5-455A-B86D-D2BF5157B17F}"/>
              </a:ext>
            </a:extLst>
          </p:cNvPr>
          <p:cNvSpPr txBox="1">
            <a:spLocks/>
          </p:cNvSpPr>
          <p:nvPr/>
        </p:nvSpPr>
        <p:spPr bwMode="auto">
          <a:xfrm>
            <a:off x="1200150" y="571498"/>
            <a:ext cx="988695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defTabSz="914400" eaLnBrk="0" fontAlgn="base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en-US" sz="6000" kern="1200" dirty="0" smtClean="0">
                <a:solidFill>
                  <a:srgbClr val="4F81BD"/>
                </a:solidFill>
                <a:ea typeface="+mn-ea"/>
                <a:cs typeface="Tahoma" panose="020B0604030504040204" pitchFamily="34" charset="0"/>
              </a:rPr>
              <a:t>Method</a:t>
            </a:r>
            <a:endParaRPr lang="vi-VN" altLang="en-US" sz="6000" kern="1200" dirty="0">
              <a:solidFill>
                <a:srgbClr val="4F81BD"/>
              </a:solidFill>
              <a:ea typeface="+mn-ea"/>
              <a:cs typeface="Tahoma" panose="020B060403050404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4795" y="2908178"/>
            <a:ext cx="8844610" cy="6520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848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144509F-90D5-455A-B86D-D2BF5157B17F}"/>
              </a:ext>
            </a:extLst>
          </p:cNvPr>
          <p:cNvSpPr txBox="1">
            <a:spLocks/>
          </p:cNvSpPr>
          <p:nvPr/>
        </p:nvSpPr>
        <p:spPr bwMode="auto">
          <a:xfrm>
            <a:off x="1200150" y="571498"/>
            <a:ext cx="988695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defTabSz="914400" eaLnBrk="0" fontAlgn="base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en-US" sz="6000" kern="1200" dirty="0" smtClean="0">
                <a:solidFill>
                  <a:srgbClr val="4F81BD"/>
                </a:solidFill>
                <a:ea typeface="+mn-ea"/>
                <a:cs typeface="Tahoma" panose="020B0604030504040204" pitchFamily="34" charset="0"/>
              </a:rPr>
              <a:t>Method</a:t>
            </a:r>
            <a:endParaRPr lang="vi-VN" altLang="en-US" sz="6000" kern="1200" dirty="0">
              <a:solidFill>
                <a:srgbClr val="4F81BD"/>
              </a:solidFill>
              <a:ea typeface="+mn-ea"/>
              <a:cs typeface="Tahoma" panose="020B060403050404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4997" y="2869508"/>
            <a:ext cx="11624205" cy="7554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193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144509F-90D5-455A-B86D-D2BF5157B17F}"/>
              </a:ext>
            </a:extLst>
          </p:cNvPr>
          <p:cNvSpPr txBox="1">
            <a:spLocks/>
          </p:cNvSpPr>
          <p:nvPr/>
        </p:nvSpPr>
        <p:spPr bwMode="auto">
          <a:xfrm>
            <a:off x="1200150" y="571498"/>
            <a:ext cx="988695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defTabSz="914400" eaLnBrk="0" fontAlgn="base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en-US" sz="6000" kern="1200" dirty="0" smtClean="0">
                <a:solidFill>
                  <a:srgbClr val="4F81BD"/>
                </a:solidFill>
                <a:ea typeface="+mn-ea"/>
                <a:cs typeface="Tahoma" panose="020B0604030504040204" pitchFamily="34" charset="0"/>
              </a:rPr>
              <a:t>If – Else </a:t>
            </a:r>
            <a:endParaRPr lang="vi-VN" altLang="en-US" sz="6000" kern="1200" dirty="0">
              <a:solidFill>
                <a:srgbClr val="4F81BD"/>
              </a:solidFill>
              <a:ea typeface="+mn-ea"/>
              <a:cs typeface="Tahoma" panose="020B0604030504040204" pitchFamily="34" charset="0"/>
            </a:endParaRPr>
          </a:p>
        </p:txBody>
      </p:sp>
      <p:pic>
        <p:nvPicPr>
          <p:cNvPr id="5" name="Picture 4" descr="if els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24529" y="1815623"/>
            <a:ext cx="8013297" cy="9294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3842" y="1815623"/>
            <a:ext cx="6679565" cy="9822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17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3">
            <a:extLst>
              <a:ext uri="{FF2B5EF4-FFF2-40B4-BE49-F238E27FC236}">
                <a16:creationId xmlns:a16="http://schemas.microsoft.com/office/drawing/2014/main" id="{7765A43E-0B15-485F-9F30-2D602F01AD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4774" y="514346"/>
            <a:ext cx="9372600" cy="969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defTabSz="914400" fontAlgn="base" hangingPunct="1">
              <a:spcBef>
                <a:spcPct val="5000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en-US" sz="5700" kern="1200" dirty="0" smtClean="0">
                <a:solidFill>
                  <a:srgbClr val="4F81BD"/>
                </a:solidFill>
                <a:ea typeface="+mn-ea"/>
                <a:cs typeface="Arial" panose="020B0604020202020204" pitchFamily="34" charset="0"/>
              </a:rPr>
              <a:t>Assignments 1</a:t>
            </a:r>
            <a:endParaRPr lang="en-US" altLang="en-US" sz="5700" kern="1200" dirty="0">
              <a:solidFill>
                <a:srgbClr val="4F81BD"/>
              </a:solidFill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7833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3">
            <a:extLst>
              <a:ext uri="{FF2B5EF4-FFF2-40B4-BE49-F238E27FC236}">
                <a16:creationId xmlns:a16="http://schemas.microsoft.com/office/drawing/2014/main" id="{7765A43E-0B15-485F-9F30-2D602F01AD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4774" y="514346"/>
            <a:ext cx="9372600" cy="969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defTabSz="914400" fontAlgn="base" hangingPunct="1">
              <a:spcBef>
                <a:spcPct val="5000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en-US" sz="5700" kern="1200" dirty="0" smtClean="0">
                <a:solidFill>
                  <a:srgbClr val="4F81BD"/>
                </a:solidFill>
                <a:ea typeface="+mn-ea"/>
                <a:cs typeface="Arial" panose="020B0604020202020204" pitchFamily="34" charset="0"/>
              </a:rPr>
              <a:t>Assignments 2</a:t>
            </a:r>
            <a:endParaRPr lang="en-US" altLang="en-US" sz="5700" kern="1200" dirty="0">
              <a:solidFill>
                <a:srgbClr val="4F81BD"/>
              </a:solidFill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Text Placeholder 1"/>
          <p:cNvSpPr txBox="1">
            <a:spLocks/>
          </p:cNvSpPr>
          <p:nvPr/>
        </p:nvSpPr>
        <p:spPr>
          <a:xfrm>
            <a:off x="1704976" y="2735176"/>
            <a:ext cx="16481424" cy="6383423"/>
          </a:xfrm>
          <a:prstGeom prst="rect">
            <a:avLst/>
          </a:prstGeom>
        </p:spPr>
        <p:txBody>
          <a:bodyPr>
            <a:normAutofit/>
          </a:bodyPr>
          <a:lstStyle>
            <a:lvl1pPr marL="611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055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500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944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389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33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78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2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67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indent="0">
              <a:buNone/>
            </a:pPr>
            <a:r>
              <a:rPr lang="en-US" dirty="0" smtClean="0"/>
              <a:t>Assignment for Testing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811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898777" y="13198291"/>
            <a:ext cx="668804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200" b="0" dirty="0">
                <a:solidFill>
                  <a:schemeClr val="tx1"/>
                </a:solidFill>
                <a:latin typeface="Meiryo" charset="-128"/>
                <a:ea typeface="Meiryo" charset="-128"/>
                <a:cs typeface="Meiryo" charset="-128"/>
              </a:rPr>
              <a:t>Copyright </a:t>
            </a:r>
            <a:r>
              <a:rPr lang="en-GB" sz="2200" b="0" i="1" dirty="0">
                <a:solidFill>
                  <a:schemeClr val="tx1"/>
                </a:solidFill>
                <a:latin typeface="Meiryo" charset="-128"/>
                <a:ea typeface="Meiryo" charset="-128"/>
                <a:cs typeface="Meiryo" charset="-128"/>
              </a:rPr>
              <a:t>© </a:t>
            </a:r>
            <a:r>
              <a:rPr lang="en-GB" sz="2200" b="0" dirty="0">
                <a:solidFill>
                  <a:schemeClr val="tx1"/>
                </a:solidFill>
                <a:latin typeface="Meiryo" charset="-128"/>
                <a:ea typeface="Meiryo" charset="-128"/>
                <a:cs typeface="Meiryo" charset="-128"/>
              </a:rPr>
              <a:t>VTI Academy All Rights Reserved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E3CDD7E-E173-4A74-9533-427DE02233F9}"/>
              </a:ext>
            </a:extLst>
          </p:cNvPr>
          <p:cNvSpPr/>
          <p:nvPr/>
        </p:nvSpPr>
        <p:spPr>
          <a:xfrm>
            <a:off x="7195160" y="5450175"/>
            <a:ext cx="10095282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800" b="0" cap="none" spc="0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582079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144509F-90D5-455A-B86D-D2BF5157B17F}"/>
              </a:ext>
            </a:extLst>
          </p:cNvPr>
          <p:cNvSpPr txBox="1">
            <a:spLocks/>
          </p:cNvSpPr>
          <p:nvPr/>
        </p:nvSpPr>
        <p:spPr bwMode="auto">
          <a:xfrm>
            <a:off x="1200150" y="571498"/>
            <a:ext cx="988695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defTabSz="914400" eaLnBrk="0" fontAlgn="base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en-US" sz="6000" kern="1200" dirty="0" smtClean="0">
                <a:solidFill>
                  <a:srgbClr val="4F81BD"/>
                </a:solidFill>
                <a:ea typeface="+mn-ea"/>
                <a:cs typeface="Tahoma" panose="020B0604030504040204" pitchFamily="34" charset="0"/>
              </a:rPr>
              <a:t>Example </a:t>
            </a:r>
            <a:endParaRPr lang="vi-VN" altLang="en-US" sz="6000" kern="1200" dirty="0">
              <a:solidFill>
                <a:srgbClr val="4F81BD"/>
              </a:solidFill>
              <a:ea typeface="+mn-ea"/>
              <a:cs typeface="Tahoma" panose="020B060403050404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6578" y="3009854"/>
            <a:ext cx="20538879" cy="6305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72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144509F-90D5-455A-B86D-D2BF5157B17F}"/>
              </a:ext>
            </a:extLst>
          </p:cNvPr>
          <p:cNvSpPr txBox="1">
            <a:spLocks/>
          </p:cNvSpPr>
          <p:nvPr/>
        </p:nvSpPr>
        <p:spPr bwMode="auto">
          <a:xfrm>
            <a:off x="1200150" y="571498"/>
            <a:ext cx="988695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defTabSz="914400" eaLnBrk="0" fontAlgn="base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en-US" sz="6000" kern="1200" dirty="0" smtClean="0">
                <a:solidFill>
                  <a:srgbClr val="4F81BD"/>
                </a:solidFill>
                <a:ea typeface="+mn-ea"/>
                <a:cs typeface="Tahoma" panose="020B0604030504040204" pitchFamily="34" charset="0"/>
              </a:rPr>
              <a:t>Ternary </a:t>
            </a:r>
            <a:endParaRPr lang="vi-VN" altLang="en-US" sz="6000" kern="1200" dirty="0">
              <a:solidFill>
                <a:srgbClr val="4F81BD"/>
              </a:solidFill>
              <a:ea typeface="+mn-ea"/>
              <a:cs typeface="Tahoma" panose="020B060403050404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150" y="2536207"/>
            <a:ext cx="19853480" cy="93980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326505"/>
            <a:ext cx="24384000" cy="4869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9911" y="4191307"/>
            <a:ext cx="13660035" cy="2732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338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144509F-90D5-455A-B86D-D2BF5157B17F}"/>
              </a:ext>
            </a:extLst>
          </p:cNvPr>
          <p:cNvSpPr txBox="1">
            <a:spLocks/>
          </p:cNvSpPr>
          <p:nvPr/>
        </p:nvSpPr>
        <p:spPr bwMode="auto">
          <a:xfrm>
            <a:off x="1200150" y="571498"/>
            <a:ext cx="988695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defTabSz="914400" eaLnBrk="0" fontAlgn="base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en-US" sz="6000" kern="1200" dirty="0" smtClean="0">
                <a:solidFill>
                  <a:srgbClr val="4F81BD"/>
                </a:solidFill>
                <a:ea typeface="+mn-ea"/>
                <a:cs typeface="Tahoma" panose="020B0604030504040204" pitchFamily="34" charset="0"/>
              </a:rPr>
              <a:t>Switch…case </a:t>
            </a:r>
            <a:endParaRPr lang="vi-VN" altLang="en-US" sz="6000" kern="1200" dirty="0">
              <a:solidFill>
                <a:srgbClr val="4F81BD"/>
              </a:solidFill>
              <a:ea typeface="+mn-ea"/>
              <a:cs typeface="Tahoma" panose="020B060403050404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6825" y="1981200"/>
            <a:ext cx="6662564" cy="9408840"/>
          </a:xfrm>
          <a:prstGeom prst="rect">
            <a:avLst/>
          </a:prstGeom>
        </p:spPr>
      </p:pic>
      <p:pic>
        <p:nvPicPr>
          <p:cNvPr id="2050" name="Picture 2" descr="switch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77314" y="1981200"/>
            <a:ext cx="7136765" cy="9461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6901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144509F-90D5-455A-B86D-D2BF5157B17F}"/>
              </a:ext>
            </a:extLst>
          </p:cNvPr>
          <p:cNvSpPr txBox="1">
            <a:spLocks/>
          </p:cNvSpPr>
          <p:nvPr/>
        </p:nvSpPr>
        <p:spPr bwMode="auto">
          <a:xfrm>
            <a:off x="1200150" y="571498"/>
            <a:ext cx="988695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defTabSz="914400" eaLnBrk="0" fontAlgn="base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en-US" sz="6000" kern="1200" dirty="0" smtClean="0">
                <a:solidFill>
                  <a:srgbClr val="4F81BD"/>
                </a:solidFill>
                <a:ea typeface="+mn-ea"/>
                <a:cs typeface="Tahoma" panose="020B0604030504040204" pitchFamily="34" charset="0"/>
              </a:rPr>
              <a:t>Example </a:t>
            </a:r>
            <a:endParaRPr lang="vi-VN" altLang="en-US" sz="6000" kern="1200" dirty="0">
              <a:solidFill>
                <a:srgbClr val="4F81BD"/>
              </a:solidFill>
              <a:ea typeface="+mn-ea"/>
              <a:cs typeface="Tahoma" panose="020B060403050404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0194" y="2155773"/>
            <a:ext cx="20611983" cy="7235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04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21752</TotalTime>
  <Words>403</Words>
  <Application>Microsoft Office PowerPoint</Application>
  <PresentationFormat>Custom</PresentationFormat>
  <Paragraphs>110</Paragraphs>
  <Slides>52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64" baseType="lpstr">
      <vt:lpstr> Arial (Headings)</vt:lpstr>
      <vt:lpstr>Arial (Body)</vt:lpstr>
      <vt:lpstr>Helvetica Neue</vt:lpstr>
      <vt:lpstr>Helvetica Neue Light</vt:lpstr>
      <vt:lpstr>Helvetica Neue Medium</vt:lpstr>
      <vt:lpstr>Meiryo</vt:lpstr>
      <vt:lpstr>Arial</vt:lpstr>
      <vt:lpstr>Calibri</vt:lpstr>
      <vt:lpstr>Courier New</vt:lpstr>
      <vt:lpstr>Tahoma</vt:lpstr>
      <vt:lpstr>Wingdings</vt:lpstr>
      <vt:lpstr>White</vt:lpstr>
      <vt:lpstr>PowerPoint Presentation</vt:lpstr>
      <vt:lpstr>Agenda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Nguyen Anh Quan (VTI.GA)</dc:creator>
  <cp:keywords/>
  <dc:description/>
  <cp:lastModifiedBy>pc</cp:lastModifiedBy>
  <cp:revision>1738</cp:revision>
  <cp:lastPrinted>2019-09-17T11:00:25Z</cp:lastPrinted>
  <dcterms:modified xsi:type="dcterms:W3CDTF">2021-03-22T12:16:23Z</dcterms:modified>
  <cp:category/>
</cp:coreProperties>
</file>