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419" r:id="rId3"/>
    <p:sldId id="496" r:id="rId4"/>
    <p:sldId id="513" r:id="rId5"/>
    <p:sldId id="514" r:id="rId6"/>
    <p:sldId id="518" r:id="rId7"/>
    <p:sldId id="519" r:id="rId8"/>
    <p:sldId id="515" r:id="rId9"/>
    <p:sldId id="522" r:id="rId10"/>
    <p:sldId id="526" r:id="rId11"/>
    <p:sldId id="527" r:id="rId12"/>
    <p:sldId id="517" r:id="rId13"/>
    <p:sldId id="521" r:id="rId14"/>
    <p:sldId id="528" r:id="rId15"/>
    <p:sldId id="529" r:id="rId16"/>
    <p:sldId id="530" r:id="rId17"/>
    <p:sldId id="537" r:id="rId18"/>
    <p:sldId id="523" r:id="rId19"/>
    <p:sldId id="516" r:id="rId20"/>
    <p:sldId id="538" r:id="rId21"/>
    <p:sldId id="524" r:id="rId22"/>
    <p:sldId id="525" r:id="rId23"/>
    <p:sldId id="531" r:id="rId24"/>
    <p:sldId id="532" r:id="rId25"/>
    <p:sldId id="533" r:id="rId26"/>
    <p:sldId id="534" r:id="rId27"/>
    <p:sldId id="535" r:id="rId28"/>
    <p:sldId id="536" r:id="rId29"/>
    <p:sldId id="510" r:id="rId30"/>
    <p:sldId id="511" r:id="rId31"/>
    <p:sldId id="342" r:id="rId32"/>
  </p:sldIdLst>
  <p:sldSz cx="24384000" cy="137160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040"/>
    <a:srgbClr val="F25A29"/>
    <a:srgbClr val="F35A29"/>
    <a:srgbClr val="4372C4"/>
    <a:srgbClr val="ED1C24"/>
    <a:srgbClr val="E4C622"/>
    <a:srgbClr val="B9D532"/>
    <a:srgbClr val="7BC242"/>
    <a:srgbClr val="E4C721"/>
    <a:srgbClr val="45B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81806" autoAdjust="0"/>
  </p:normalViewPr>
  <p:slideViewPr>
    <p:cSldViewPr snapToGrid="0" snapToObjects="1">
      <p:cViewPr>
        <p:scale>
          <a:sx n="33" d="100"/>
          <a:sy n="33" d="100"/>
        </p:scale>
        <p:origin x="596" y="-12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932"/>
    </p:cViewPr>
  </p:outlin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9682A-6338-40E2-9ACD-2A3FF92BB3F1}" type="datetime1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C4568-2AE6-42F2-B295-3769A765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7068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304435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36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71722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61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E536F65-AC83-4CA5-A319-75AFC58D4B3B}" type="slidenum">
              <a:rPr lang="en-US" smtClean="0">
                <a:solidFill>
                  <a:prstClr val="black"/>
                </a:solidFill>
                <a:latin typeface="Calibri"/>
                <a:ea typeface=""/>
                <a:cs typeface=""/>
              </a:rPr>
              <a:pPr/>
              <a:t>31</a:t>
            </a:fld>
            <a:endParaRPr lang="en-US" dirty="0">
              <a:solidFill>
                <a:prstClr val="black"/>
              </a:solidFill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228631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A04767-AA7B-4F3E-BCFB-179D9E0CC0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17132" y="859479"/>
            <a:ext cx="2950192" cy="11318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049C43-2C50-4372-822C-DA510E94A2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608E076-FA65-406B-B46F-9B423DB8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217" y="357188"/>
            <a:ext cx="15794390" cy="1710326"/>
          </a:xfrm>
        </p:spPr>
        <p:txBody>
          <a:bodyPr>
            <a:normAutofit/>
          </a:bodyPr>
          <a:lstStyle>
            <a:lvl1pPr algn="l">
              <a:defRPr sz="8200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820083" y="13156977"/>
            <a:ext cx="6743833" cy="48282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lang="vi-VN" dirty="0">
                <a:solidFill>
                  <a:schemeClr val="bg1"/>
                </a:solidFill>
              </a:rPr>
              <a:t>Copyright </a:t>
            </a:r>
            <a:r>
              <a:rPr lang="de-DE" i="1" dirty="0">
                <a:solidFill>
                  <a:schemeClr val="bg1"/>
                </a:solidFill>
              </a:rPr>
              <a:t>© </a:t>
            </a:r>
            <a:r>
              <a:rPr lang="de-DE" dirty="0">
                <a:solidFill>
                  <a:schemeClr val="bg1"/>
                </a:solidFill>
              </a:rPr>
              <a:t>VTI Academy All Right Reserved</a:t>
            </a:r>
            <a:r>
              <a:rPr lang="vi-VN" dirty="0">
                <a:solidFill>
                  <a:schemeClr val="bg1"/>
                </a:solidFill>
              </a:rPr>
              <a:t> </a:t>
            </a:r>
            <a:endParaRPr lang="uk-UA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3"/>
          <p:cNvCxnSpPr/>
          <p:nvPr/>
        </p:nvCxnSpPr>
        <p:spPr>
          <a:xfrm>
            <a:off x="482600" y="1412390"/>
            <a:ext cx="21521992" cy="0"/>
          </a:xfrm>
          <a:prstGeom prst="straightConnector1">
            <a:avLst/>
          </a:prstGeom>
          <a:noFill/>
          <a:ln w="19050" cap="flat" cmpd="sng">
            <a:solidFill>
              <a:srgbClr val="3C5A9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24;p3"/>
          <p:cNvSpPr/>
          <p:nvPr/>
        </p:nvSpPr>
        <p:spPr>
          <a:xfrm>
            <a:off x="0" y="12670972"/>
            <a:ext cx="24384000" cy="1045028"/>
          </a:xfrm>
          <a:prstGeom prst="rect">
            <a:avLst/>
          </a:prstGeom>
          <a:solidFill>
            <a:srgbClr val="3C5A99"/>
          </a:solidFill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6781639" y="12854932"/>
            <a:ext cx="10458958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r>
              <a:rPr lang="vi-VN" dirty="0">
                <a:solidFill>
                  <a:schemeClr val="bg1"/>
                </a:solidFill>
              </a:rPr>
              <a:t>Copyright </a:t>
            </a:r>
            <a:r>
              <a:rPr lang="de-DE" i="1" dirty="0">
                <a:solidFill>
                  <a:schemeClr val="bg1"/>
                </a:solidFill>
              </a:rPr>
              <a:t>© </a:t>
            </a:r>
            <a:r>
              <a:rPr lang="de-DE" dirty="0">
                <a:solidFill>
                  <a:schemeClr val="bg1"/>
                </a:solidFill>
              </a:rPr>
              <a:t>VTI Academy All Right Reserved</a:t>
            </a:r>
            <a:r>
              <a:rPr lang="vi-VN" dirty="0">
                <a:solidFill>
                  <a:schemeClr val="bg1"/>
                </a:solidFill>
              </a:rPr>
              <a:t> </a:t>
            </a:r>
            <a:endParaRPr lang="uk-UA" dirty="0">
              <a:solidFill>
                <a:schemeClr val="bg1"/>
              </a:solidFill>
            </a:endParaRPr>
          </a:p>
        </p:txBody>
      </p:sp>
      <p:cxnSp>
        <p:nvCxnSpPr>
          <p:cNvPr id="26" name="Google Shape;26;p3"/>
          <p:cNvCxnSpPr/>
          <p:nvPr/>
        </p:nvCxnSpPr>
        <p:spPr>
          <a:xfrm>
            <a:off x="14610736" y="1412390"/>
            <a:ext cx="7393856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" name="Google Shape;27;p3"/>
          <p:cNvCxnSpPr/>
          <p:nvPr/>
        </p:nvCxnSpPr>
        <p:spPr>
          <a:xfrm>
            <a:off x="0" y="12670972"/>
            <a:ext cx="24384000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BF365656-3C2C-401A-A261-7849E1DCB5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2276" y="-25180"/>
            <a:ext cx="5131724" cy="143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7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E076-FA65-406B-B46F-9B423DB8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217" y="357188"/>
            <a:ext cx="18701658" cy="1710326"/>
          </a:xfrm>
        </p:spPr>
        <p:txBody>
          <a:bodyPr>
            <a:normAutofit/>
          </a:bodyPr>
          <a:lstStyle>
            <a:lvl1pPr algn="l">
              <a:defRPr sz="8200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B674F-1420-4DF2-8459-B3931B4964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06980E3F-CE96-4267-B841-15E317674931}" type="datetimeFigureOut">
              <a:rPr lang="en-US" smtClean="0"/>
              <a:t>3/22/2021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B1A97-058D-4695-BDEE-1CB388B8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0EE83-65C2-45C2-B15E-F5BF3C6B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62817" y="13073062"/>
            <a:ext cx="448840" cy="482823"/>
          </a:xfrm>
        </p:spPr>
        <p:txBody>
          <a:bodyPr/>
          <a:lstStyle/>
          <a:p>
            <a:fld id="{76CA7329-12AB-4100-8DDD-19BE59417CE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641B02-D364-4240-835E-FF32F0F89CB6}"/>
              </a:ext>
            </a:extLst>
          </p:cNvPr>
          <p:cNvCxnSpPr/>
          <p:nvPr userDrawn="1"/>
        </p:nvCxnSpPr>
        <p:spPr>
          <a:xfrm>
            <a:off x="1845217" y="1893677"/>
            <a:ext cx="18701658" cy="0"/>
          </a:xfrm>
          <a:prstGeom prst="line">
            <a:avLst/>
          </a:prstGeom>
          <a:ln w="38100" cap="rnd">
            <a:solidFill>
              <a:srgbClr val="057BBA">
                <a:alpha val="80000"/>
              </a:srgbClr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F3C5E42B-5773-41D1-82C9-A3B7861809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883" y="427995"/>
            <a:ext cx="2645634" cy="163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1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579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5" r:id="rId3"/>
    <p:sldLayoutId id="2147483656" r:id="rId4"/>
    <p:sldLayoutId id="2147483657" r:id="rId5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duy.nguyenngoc1@vti.com.v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vietjack.com/java/phuong_thuc_cua_lop_string_trong_java.jsp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C73E9A0-1581-412A-9370-80FB5A08E4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650" y="1753558"/>
            <a:ext cx="5103775" cy="14297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535C99-41AF-418B-BEDD-F28650092074}"/>
              </a:ext>
            </a:extLst>
          </p:cNvPr>
          <p:cNvSpPr/>
          <p:nvPr/>
        </p:nvSpPr>
        <p:spPr>
          <a:xfrm>
            <a:off x="1795790" y="3025157"/>
            <a:ext cx="5636029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100" dirty="0">
                <a:solidFill>
                  <a:schemeClr val="accent1">
                    <a:lumMod val="75000"/>
                  </a:schemeClr>
                </a:solidFill>
                <a:latin typeface="+mj-lt"/>
                <a:ea typeface="Meiryo" charset="-128"/>
                <a:cs typeface="Meiryo" charset="-128"/>
              </a:rPr>
              <a:t>WAY TO ENTERPRISE</a:t>
            </a:r>
          </a:p>
        </p:txBody>
      </p:sp>
      <p:sp>
        <p:nvSpPr>
          <p:cNvPr id="5" name="Google Shape;90;p9">
            <a:extLst>
              <a:ext uri="{FF2B5EF4-FFF2-40B4-BE49-F238E27FC236}">
                <a16:creationId xmlns:a16="http://schemas.microsoft.com/office/drawing/2014/main" id="{DB753221-CAE6-4172-B420-253F82036F95}"/>
              </a:ext>
            </a:extLst>
          </p:cNvPr>
          <p:cNvSpPr txBox="1">
            <a:spLocks/>
          </p:cNvSpPr>
          <p:nvPr/>
        </p:nvSpPr>
        <p:spPr>
          <a:xfrm>
            <a:off x="1215678" y="4549070"/>
            <a:ext cx="22486370" cy="131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>
              <a:lnSpc>
                <a:spcPct val="90000"/>
              </a:lnSpc>
              <a:buClr>
                <a:srgbClr val="1E4E79"/>
              </a:buClr>
              <a:buSzPts val="4400"/>
            </a:pPr>
            <a:r>
              <a:rPr lang="en-US" altLang="en-US" sz="10000" dirty="0" smtClean="0">
                <a:solidFill>
                  <a:schemeClr val="accent1">
                    <a:lumMod val="75000"/>
                  </a:schemeClr>
                </a:solidFill>
              </a:rPr>
              <a:t>Java </a:t>
            </a:r>
            <a:r>
              <a:rPr lang="en-US" altLang="en-US" sz="10000" dirty="0">
                <a:solidFill>
                  <a:schemeClr val="accent1">
                    <a:lumMod val="75000"/>
                  </a:schemeClr>
                </a:solidFill>
              </a:rPr>
              <a:t>Basics</a:t>
            </a:r>
            <a:endParaRPr lang="en-US" sz="10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F2001B0A-062A-4A6F-BBE4-0E31E8A7C59F}"/>
              </a:ext>
            </a:extLst>
          </p:cNvPr>
          <p:cNvSpPr txBox="1">
            <a:spLocks/>
          </p:cNvSpPr>
          <p:nvPr/>
        </p:nvSpPr>
        <p:spPr bwMode="auto">
          <a:xfrm>
            <a:off x="1795790" y="8295495"/>
            <a:ext cx="11871552" cy="284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</a:rPr>
              <a:t>VTI ACADEMY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</a:rPr>
              <a:t>Author</a:t>
            </a:r>
            <a:r>
              <a:rPr lang="en-US" sz="500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</a:rPr>
              <a:t>: </a:t>
            </a:r>
            <a:r>
              <a:rPr lang="en-US" sz="5000" smtClean="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  <a:hlinkClick r:id="rId4"/>
              </a:rPr>
              <a:t>duy.nguyenngoc1@vti.com.vn</a:t>
            </a:r>
            <a:endParaRPr lang="en-US" sz="5000" dirty="0">
              <a:solidFill>
                <a:schemeClr val="accent1">
                  <a:lumMod val="75000"/>
                </a:schemeClr>
              </a:solidFill>
              <a:latin typeface=" Arial (Headings)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</a:rPr>
              <a:t>March 2020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Default value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1857376" y="2335126"/>
            <a:ext cx="16481424" cy="8783977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 smtClean="0"/>
              <a:t> </a:t>
            </a:r>
            <a:r>
              <a:rPr lang="en-ID" dirty="0"/>
              <a:t>byte, short, </a:t>
            </a:r>
            <a:r>
              <a:rPr lang="en-ID" dirty="0" err="1"/>
              <a:t>int</a:t>
            </a:r>
            <a:r>
              <a:rPr lang="en-ID" dirty="0"/>
              <a:t>, </a:t>
            </a:r>
            <a:r>
              <a:rPr lang="en-ID" dirty="0" smtClean="0"/>
              <a:t>long: 0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/>
              <a:t> float, </a:t>
            </a:r>
            <a:r>
              <a:rPr lang="en-ID" dirty="0" smtClean="0"/>
              <a:t>double: 0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 smtClean="0"/>
              <a:t> char, string: null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 smtClean="0"/>
              <a:t> </a:t>
            </a:r>
            <a:r>
              <a:rPr lang="en-ID" dirty="0" err="1" smtClean="0"/>
              <a:t>boolean</a:t>
            </a:r>
            <a:r>
              <a:rPr lang="en-ID" dirty="0" smtClean="0"/>
              <a:t>: false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0495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Example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756" y="3151393"/>
            <a:ext cx="9464004" cy="36123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1680" y="3326491"/>
            <a:ext cx="8294298" cy="297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2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Wrapper Class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640206" y="4803854"/>
            <a:ext cx="16481424" cy="10972800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 smtClean="0"/>
              <a:t> </a:t>
            </a:r>
            <a:r>
              <a:rPr lang="en-ID" dirty="0" err="1" smtClean="0"/>
              <a:t>Đặc</a:t>
            </a:r>
            <a:r>
              <a:rPr lang="en-ID" dirty="0" smtClean="0"/>
              <a:t> </a:t>
            </a:r>
            <a:r>
              <a:rPr lang="en-ID" dirty="0" err="1" smtClean="0"/>
              <a:t>điểm</a:t>
            </a:r>
            <a:endParaRPr lang="en-ID" dirty="0" smtClean="0"/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ID" dirty="0" smtClean="0"/>
              <a:t>Datatype: </a:t>
            </a:r>
            <a:r>
              <a:rPr lang="en-ID" dirty="0" err="1" smtClean="0"/>
              <a:t>viết</a:t>
            </a:r>
            <a:r>
              <a:rPr lang="en-ID" dirty="0" smtClean="0"/>
              <a:t> </a:t>
            </a:r>
            <a:r>
              <a:rPr lang="en-ID" dirty="0" err="1" smtClean="0"/>
              <a:t>hoa</a:t>
            </a:r>
            <a:r>
              <a:rPr lang="en-ID" dirty="0" smtClean="0"/>
              <a:t> </a:t>
            </a:r>
            <a:r>
              <a:rPr lang="en-ID" dirty="0" err="1" smtClean="0"/>
              <a:t>chữ</a:t>
            </a:r>
            <a:r>
              <a:rPr lang="en-ID" dirty="0" smtClean="0"/>
              <a:t> </a:t>
            </a:r>
            <a:r>
              <a:rPr lang="en-ID" dirty="0" err="1" smtClean="0"/>
              <a:t>cái</a:t>
            </a:r>
            <a:r>
              <a:rPr lang="en-ID" dirty="0" smtClean="0"/>
              <a:t> </a:t>
            </a:r>
            <a:r>
              <a:rPr lang="en-ID" dirty="0" err="1" smtClean="0"/>
              <a:t>đầu</a:t>
            </a:r>
            <a:endParaRPr lang="en-ID" dirty="0"/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vi-VN" dirty="0"/>
              <a:t>Khởi </a:t>
            </a:r>
            <a:r>
              <a:rPr lang="vi-VN" dirty="0" smtClean="0"/>
              <a:t>tạo String a  = new String (</a:t>
            </a:r>
            <a:r>
              <a:rPr lang="en-US" dirty="0" smtClean="0"/>
              <a:t>“</a:t>
            </a:r>
            <a:r>
              <a:rPr lang="en-US" dirty="0" err="1" smtClean="0"/>
              <a:t>Nguyễn</a:t>
            </a:r>
            <a:r>
              <a:rPr lang="en-US" dirty="0" smtClean="0"/>
              <a:t>"</a:t>
            </a:r>
            <a:r>
              <a:rPr lang="vi-VN" dirty="0" smtClean="0"/>
              <a:t>); </a:t>
            </a:r>
            <a:r>
              <a:rPr lang="vi-VN" dirty="0"/>
              <a:t>thì java sẽ tạo 1 đối tượng </a:t>
            </a:r>
            <a:r>
              <a:rPr lang="vi-VN" dirty="0" smtClean="0"/>
              <a:t>String </a:t>
            </a:r>
            <a:r>
              <a:rPr lang="vi-VN" dirty="0"/>
              <a:t>trong Heap Memory</a:t>
            </a:r>
            <a:endParaRPr lang="en-US" dirty="0" smtClean="0"/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pt-BR" dirty="0" smtClean="0"/>
              <a:t>So </a:t>
            </a:r>
            <a:r>
              <a:rPr lang="pt-BR" dirty="0"/>
              <a:t>sánh </a:t>
            </a:r>
            <a:r>
              <a:rPr lang="pt-BR" dirty="0" smtClean="0"/>
              <a:t>thì </a:t>
            </a:r>
            <a:r>
              <a:rPr lang="pt-BR" dirty="0"/>
              <a:t>dùng </a:t>
            </a:r>
            <a:r>
              <a:rPr lang="vi-VN" dirty="0"/>
              <a:t>phương thức </a:t>
            </a:r>
            <a:r>
              <a:rPr lang="vi-VN" dirty="0" smtClean="0"/>
              <a:t>equals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617" y="1595401"/>
            <a:ext cx="6605643" cy="320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Example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749" y="4123577"/>
            <a:ext cx="10577022" cy="239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9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Default value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394" y="3177155"/>
            <a:ext cx="10395701" cy="32685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957" y="7730954"/>
            <a:ext cx="8010339" cy="290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6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49" y="571498"/>
            <a:ext cx="11056701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Default value for </a:t>
            </a:r>
            <a:r>
              <a:rPr lang="en-US" altLang="en-US" sz="6000" kern="1200" dirty="0" err="1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Init</a:t>
            </a: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 Object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434" y="7686710"/>
            <a:ext cx="8010339" cy="29000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609" y="3144206"/>
            <a:ext cx="9952756" cy="323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3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49" y="571498"/>
            <a:ext cx="11056701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Default value for </a:t>
            </a:r>
            <a:r>
              <a:rPr lang="en-US" altLang="en-US" sz="6000" kern="1200" dirty="0" err="1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Init</a:t>
            </a: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 Object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624" y="3056158"/>
            <a:ext cx="10356603" cy="30496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888" y="7969778"/>
            <a:ext cx="10618276" cy="220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1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49" y="571498"/>
            <a:ext cx="11056701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Default value for </a:t>
            </a:r>
            <a:r>
              <a:rPr lang="en-US" altLang="en-US" sz="6000" kern="1200" dirty="0" err="1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Init</a:t>
            </a: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 Object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658" y="2129474"/>
            <a:ext cx="13214554" cy="62563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651" y="8964700"/>
            <a:ext cx="8731045" cy="315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3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Boxing &amp; Unboxing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290" y="2924777"/>
            <a:ext cx="10875925" cy="3152796"/>
          </a:xfrm>
          <a:prstGeom prst="rect">
            <a:avLst/>
          </a:prstGeom>
        </p:spPr>
      </p:pic>
      <p:sp>
        <p:nvSpPr>
          <p:cNvPr id="5" name="Text Placeholder 1"/>
          <p:cNvSpPr txBox="1">
            <a:spLocks/>
          </p:cNvSpPr>
          <p:nvPr/>
        </p:nvSpPr>
        <p:spPr>
          <a:xfrm>
            <a:off x="1640206" y="2060654"/>
            <a:ext cx="16481424" cy="1048306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 smtClean="0"/>
              <a:t> Boxing (Primitive </a:t>
            </a:r>
            <a:r>
              <a:rPr lang="en-ID" dirty="0" smtClean="0">
                <a:sym typeface="Wingdings" panose="05000000000000000000" pitchFamily="2" charset="2"/>
              </a:rPr>
              <a:t> Object)</a:t>
            </a:r>
            <a:endParaRPr lang="en-ID" dirty="0" smtClean="0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1640206" y="6417924"/>
            <a:ext cx="16481424" cy="1048306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 smtClean="0"/>
              <a:t> Unboxing (Object</a:t>
            </a:r>
            <a:r>
              <a:rPr lang="en-ID" dirty="0" smtClean="0">
                <a:sym typeface="Wingdings" panose="05000000000000000000" pitchFamily="2" charset="2"/>
              </a:rPr>
              <a:t> </a:t>
            </a:r>
            <a:r>
              <a:rPr lang="en-ID" dirty="0" smtClean="0"/>
              <a:t>Primitive)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290" y="7729936"/>
            <a:ext cx="10875925" cy="304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String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640206" y="2060654"/>
            <a:ext cx="16481424" cy="1048306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 smtClean="0"/>
              <a:t> Primitive &amp; </a:t>
            </a:r>
            <a:r>
              <a:rPr lang="en-ID" smtClean="0"/>
              <a:t>Wrapper class</a:t>
            </a:r>
            <a:endParaRPr lang="en-ID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030" y="3680222"/>
            <a:ext cx="12022290" cy="326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7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ja-JP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8898777" y="13198291"/>
            <a:ext cx="66880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0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Copyright </a:t>
            </a:r>
            <a:r>
              <a:rPr lang="en-GB" sz="2200" b="0" i="1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© </a:t>
            </a:r>
            <a:r>
              <a:rPr lang="en-GB" sz="2200" b="0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VTI Academy All Rights Reserved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E6175F-EC54-41CE-AC36-9254032B4CC2}"/>
              </a:ext>
            </a:extLst>
          </p:cNvPr>
          <p:cNvSpPr txBox="1">
            <a:spLocks/>
          </p:cNvSpPr>
          <p:nvPr/>
        </p:nvSpPr>
        <p:spPr bwMode="auto">
          <a:xfrm>
            <a:off x="1845217" y="3116480"/>
            <a:ext cx="21401314" cy="9329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lang="en-US" altLang="en-US" sz="6600" b="0" dirty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</a:t>
            </a:r>
            <a:r>
              <a:rPr lang="en-US" altLang="en-US" sz="6600" b="0" dirty="0" smtClean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Datatype Casting</a:t>
            </a:r>
            <a:endParaRPr lang="en-US" altLang="en-US" sz="6600" b="0" dirty="0">
              <a:solidFill>
                <a:sysClr val="windowText" lastClr="000000"/>
              </a:solidFill>
              <a:latin typeface="Arial (Body)"/>
              <a:cs typeface="Arial" panose="020B0604020202020204" pitchFamily="34" charset="0"/>
            </a:endParaRPr>
          </a:p>
          <a:p>
            <a:pPr lvl="0" defTabSz="914400">
              <a:defRPr/>
            </a:pPr>
            <a:r>
              <a:rPr lang="en-US" altLang="en-US" sz="6600" b="0" dirty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Wrapper </a:t>
            </a:r>
            <a:r>
              <a:rPr lang="en-US" altLang="en-US" sz="6600" b="0" dirty="0" smtClean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Classes</a:t>
            </a:r>
          </a:p>
          <a:p>
            <a:pPr lvl="0" defTabSz="914400">
              <a:defRPr/>
            </a:pPr>
            <a:r>
              <a:rPr lang="en-US" altLang="en-US" sz="6600" b="0" dirty="0" smtClean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Auto </a:t>
            </a:r>
            <a:r>
              <a:rPr lang="en-US" altLang="en-US" sz="6600" b="0" dirty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boxing &amp; unboxing</a:t>
            </a:r>
            <a:endParaRPr lang="en-US" altLang="en-US" sz="6600" b="0" dirty="0" smtClean="0">
              <a:solidFill>
                <a:sysClr val="windowText" lastClr="000000"/>
              </a:solidFill>
              <a:latin typeface="Arial (Body)"/>
              <a:cs typeface="Arial" panose="020B0604020202020204" pitchFamily="34" charset="0"/>
            </a:endParaRPr>
          </a:p>
          <a:p>
            <a:pPr lvl="0" defTabSz="914400">
              <a:defRPr/>
            </a:pPr>
            <a:r>
              <a:rPr lang="en-US" altLang="en-US" sz="6600" b="0" dirty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</a:t>
            </a:r>
            <a:r>
              <a:rPr lang="en-US" altLang="en-US" sz="6600" b="0" dirty="0" smtClean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String Handling</a:t>
            </a:r>
            <a:endParaRPr lang="en-US" altLang="en-US" sz="6600" b="0" dirty="0">
              <a:solidFill>
                <a:sysClr val="windowText" lastClr="000000"/>
              </a:solidFill>
              <a:latin typeface="Arial (Body)"/>
              <a:cs typeface="Arial" panose="020B0604020202020204" pitchFamily="34" charset="0"/>
            </a:endParaRPr>
          </a:p>
          <a:p>
            <a:pPr defTabSz="914400">
              <a:defRPr/>
            </a:pPr>
            <a:r>
              <a:rPr lang="en-US" altLang="en-US" sz="6600" b="0" dirty="0" smtClean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Object’s Method</a:t>
            </a:r>
          </a:p>
          <a:p>
            <a:pPr defTabSz="914400">
              <a:defRPr/>
            </a:pPr>
            <a:r>
              <a:rPr lang="en-US" altLang="en-US" sz="6600" b="0" noProof="0" dirty="0" smtClean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Assignments</a:t>
            </a:r>
            <a:endParaRPr kumimoji="0" lang="en-US" altLang="en-US" sz="6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(Body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7941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String’s Method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640206" y="2060654"/>
            <a:ext cx="16481424" cy="1048306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://vietjack.com/java/phuong_thuc_cua_lop_string_trong_java.jsp</a:t>
            </a:r>
            <a:endParaRPr lang="en-ID" dirty="0" smtClean="0"/>
          </a:p>
        </p:txBody>
      </p:sp>
    </p:spTree>
    <p:extLst>
      <p:ext uri="{BB962C8B-B14F-4D97-AF65-F5344CB8AC3E}">
        <p14:creationId xmlns:p14="http://schemas.microsoft.com/office/powerpoint/2010/main" val="328810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String Comparing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724" y="2742247"/>
            <a:ext cx="17483455" cy="84362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660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String Comparing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487" y="2035174"/>
            <a:ext cx="14303693" cy="9074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18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Object’s Method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1640206" y="2060654"/>
            <a:ext cx="16481424" cy="5666026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 smtClean="0"/>
              <a:t> </a:t>
            </a:r>
            <a:r>
              <a:rPr lang="en-ID" dirty="0" err="1" smtClean="0"/>
              <a:t>toString</a:t>
            </a:r>
            <a:r>
              <a:rPr lang="en-ID" dirty="0" smtClean="0"/>
              <a:t>()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 smtClean="0"/>
              <a:t> </a:t>
            </a:r>
            <a:r>
              <a:rPr lang="en-ID" dirty="0" err="1" smtClean="0"/>
              <a:t>hashCode</a:t>
            </a:r>
            <a:r>
              <a:rPr lang="en-ID" dirty="0" smtClean="0"/>
              <a:t>()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 smtClean="0"/>
              <a:t> equals()</a:t>
            </a:r>
          </a:p>
        </p:txBody>
      </p:sp>
    </p:spTree>
    <p:extLst>
      <p:ext uri="{BB962C8B-B14F-4D97-AF65-F5344CB8AC3E}">
        <p14:creationId xmlns:p14="http://schemas.microsoft.com/office/powerpoint/2010/main" val="167661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err="1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toString</a:t>
            </a: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() </a:t>
            </a: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Method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0711" y="2545042"/>
            <a:ext cx="11625059" cy="5454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164" y="9159052"/>
            <a:ext cx="10259095" cy="21307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122" y="2817455"/>
            <a:ext cx="8949743" cy="490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8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err="1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toString</a:t>
            </a: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() </a:t>
            </a: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Method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9739" y="2981290"/>
            <a:ext cx="8945181" cy="4196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160" y="10306355"/>
            <a:ext cx="8843454" cy="21688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66" y="1712083"/>
            <a:ext cx="13286987" cy="807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7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equals() </a:t>
            </a: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Method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1905" y="4052692"/>
            <a:ext cx="10575400" cy="41534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69" y="1754948"/>
            <a:ext cx="10172176" cy="87489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2422" y="10658340"/>
            <a:ext cx="9427246" cy="187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equals() </a:t>
            </a: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Method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0130" y="2324641"/>
            <a:ext cx="11029950" cy="66074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77" y="1936021"/>
            <a:ext cx="11822523" cy="86938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3382" y="10079514"/>
            <a:ext cx="9427246" cy="187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62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Order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640206" y="2060654"/>
            <a:ext cx="16481424" cy="5666026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 smtClean="0"/>
              <a:t> Comparable &amp; Comparator (</a:t>
            </a:r>
            <a:r>
              <a:rPr lang="en-ID" dirty="0" err="1" smtClean="0"/>
              <a:t>xem</a:t>
            </a:r>
            <a:r>
              <a:rPr lang="en-ID" dirty="0" smtClean="0"/>
              <a:t> video </a:t>
            </a:r>
            <a:r>
              <a:rPr lang="en-ID" dirty="0" err="1" smtClean="0"/>
              <a:t>tiếp</a:t>
            </a:r>
            <a:r>
              <a:rPr lang="en-ID" dirty="0" smtClean="0"/>
              <a:t> </a:t>
            </a:r>
            <a:r>
              <a:rPr lang="en-ID" dirty="0" err="1" smtClean="0"/>
              <a:t>theo</a:t>
            </a:r>
            <a:r>
              <a:rPr lang="en-ID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554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7765A43E-0B15-485F-9F30-2D602F01A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774" y="514346"/>
            <a:ext cx="93726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fontAlgn="base" hangingPunct="1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5700" kern="1200" dirty="0" smtClean="0">
                <a:solidFill>
                  <a:srgbClr val="4F81BD"/>
                </a:solidFill>
                <a:ea typeface="+mn-ea"/>
                <a:cs typeface="Arial" panose="020B0604020202020204" pitchFamily="34" charset="0"/>
              </a:rPr>
              <a:t>Assignments 1</a:t>
            </a:r>
            <a:endParaRPr lang="en-US" altLang="en-US" sz="5700" kern="1200" dirty="0">
              <a:solidFill>
                <a:srgbClr val="4F81BD"/>
              </a:solidFill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83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cs typeface="Tahoma" panose="020B0604030504040204" pitchFamily="34" charset="0"/>
              </a:rPr>
              <a:t>Datatype </a:t>
            </a: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Casting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857376" y="2335127"/>
            <a:ext cx="16481424" cy="250357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 smtClean="0"/>
              <a:t> Implicit (Widening - </a:t>
            </a:r>
            <a:r>
              <a:rPr lang="en-ID" dirty="0" err="1" smtClean="0"/>
              <a:t>Upcasting</a:t>
            </a:r>
            <a:r>
              <a:rPr lang="en-ID" dirty="0" smtClean="0"/>
              <a:t>)  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 smtClean="0"/>
              <a:t> Explicit (Narrowing - </a:t>
            </a:r>
            <a:r>
              <a:rPr lang="en-ID" dirty="0" err="1" smtClean="0"/>
              <a:t>Downcasting</a:t>
            </a:r>
            <a:r>
              <a:rPr lang="en-ID" dirty="0" smtClean="0"/>
              <a:t>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1298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7765A43E-0B15-485F-9F30-2D602F01A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774" y="514346"/>
            <a:ext cx="93726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fontAlgn="base" hangingPunct="1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5700" kern="1200" dirty="0" smtClean="0">
                <a:solidFill>
                  <a:srgbClr val="4F81BD"/>
                </a:solidFill>
                <a:ea typeface="+mn-ea"/>
                <a:cs typeface="Arial" panose="020B0604020202020204" pitchFamily="34" charset="0"/>
              </a:rPr>
              <a:t>Assignments 2</a:t>
            </a:r>
            <a:endParaRPr lang="en-US" altLang="en-US" sz="5700" kern="1200" dirty="0">
              <a:solidFill>
                <a:srgbClr val="4F81BD"/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704976" y="2735176"/>
            <a:ext cx="16481424" cy="6383423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>
              <a:buNone/>
            </a:pPr>
            <a:r>
              <a:rPr lang="en-US" dirty="0" smtClean="0"/>
              <a:t>Assignment for Testing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1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98777" y="13198291"/>
            <a:ext cx="66880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0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Copyright </a:t>
            </a:r>
            <a:r>
              <a:rPr lang="en-GB" sz="2200" b="0" i="1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© </a:t>
            </a:r>
            <a:r>
              <a:rPr lang="en-GB" sz="2200" b="0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VTI Academy All Rights Reserved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3CDD7E-E173-4A74-9533-427DE02233F9}"/>
              </a:ext>
            </a:extLst>
          </p:cNvPr>
          <p:cNvSpPr/>
          <p:nvPr/>
        </p:nvSpPr>
        <p:spPr>
          <a:xfrm>
            <a:off x="7195160" y="5450175"/>
            <a:ext cx="1009528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58207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Widening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0" y="4043362"/>
            <a:ext cx="12172950" cy="8169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7B3769-F4EA-428C-9843-F50551A47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619" y="1862405"/>
            <a:ext cx="11192311" cy="182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5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Narrowing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606" y="4496846"/>
            <a:ext cx="14373527" cy="7105649"/>
          </a:xfrm>
          <a:prstGeom prst="rect">
            <a:avLst/>
          </a:prstGeom>
        </p:spPr>
      </p:pic>
      <p:pic>
        <p:nvPicPr>
          <p:cNvPr id="6" name="Picture 2" descr="ep-kieu-du-lieu-thu-hep">
            <a:extLst>
              <a:ext uri="{FF2B5EF4-FFF2-40B4-BE49-F238E27FC236}">
                <a16:creationId xmlns:a16="http://schemas.microsoft.com/office/drawing/2014/main" id="{8C9576EE-DA10-439F-B79A-000D93306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092" y="1843354"/>
            <a:ext cx="8572557" cy="200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64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Example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40" y="2926080"/>
            <a:ext cx="15325344" cy="76078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902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Example 2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168" y="3643226"/>
            <a:ext cx="20978202" cy="469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9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Primitive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1857376" y="2335126"/>
            <a:ext cx="17962244" cy="941491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 smtClean="0"/>
              <a:t> </a:t>
            </a:r>
            <a:r>
              <a:rPr lang="en-ID" dirty="0" err="1" smtClean="0"/>
              <a:t>Đặc</a:t>
            </a:r>
            <a:r>
              <a:rPr lang="en-ID" dirty="0" smtClean="0"/>
              <a:t> </a:t>
            </a:r>
            <a:r>
              <a:rPr lang="en-ID" dirty="0" err="1" smtClean="0"/>
              <a:t>điểm</a:t>
            </a:r>
            <a:endParaRPr lang="en-ID" dirty="0" smtClean="0"/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ID" dirty="0" smtClean="0"/>
              <a:t>Datatype: </a:t>
            </a:r>
            <a:r>
              <a:rPr lang="en-ID" dirty="0" err="1" smtClean="0"/>
              <a:t>viết</a:t>
            </a:r>
            <a:r>
              <a:rPr lang="en-ID" dirty="0" smtClean="0"/>
              <a:t> </a:t>
            </a:r>
            <a:r>
              <a:rPr lang="en-ID" dirty="0" err="1" smtClean="0"/>
              <a:t>thường</a:t>
            </a:r>
            <a:r>
              <a:rPr lang="en-ID" dirty="0" smtClean="0"/>
              <a:t> </a:t>
            </a:r>
            <a:endParaRPr lang="en-ID" dirty="0"/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vi-VN" dirty="0"/>
              <a:t>Khi khai báo int a = 5 thì java sẽ tìm trong bảng String constant xem có giá trị 5 không. Nếu có thì con trỏ a sẽ trỏ tới giá trị </a:t>
            </a:r>
            <a:r>
              <a:rPr lang="vi-VN" dirty="0" smtClean="0"/>
              <a:t>5</a:t>
            </a:r>
            <a:endParaRPr lang="en-US" dirty="0" smtClean="0"/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pt-BR" dirty="0" smtClean="0"/>
              <a:t>So sánh </a:t>
            </a:r>
            <a:r>
              <a:rPr lang="pt-BR" dirty="0"/>
              <a:t>thì dùng </a:t>
            </a:r>
            <a:r>
              <a:rPr lang="pt-BR" dirty="0" smtClean="0"/>
              <a:t>==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pt-BR" dirty="0" smtClean="0"/>
              <a:t>Có phạm vi giá trị trong datatype khai báo</a:t>
            </a:r>
          </a:p>
          <a:p>
            <a:pPr marL="444500" lvl="1" indent="0" hangingPunct="1">
              <a:buNone/>
            </a:pPr>
            <a:r>
              <a:rPr lang="pt-BR" dirty="0"/>
              <a:t> </a:t>
            </a:r>
            <a:r>
              <a:rPr lang="pt-BR" dirty="0" smtClean="0"/>
              <a:t>   VD: byte thì sẽ khai báo được số từ -127 </a:t>
            </a:r>
            <a:r>
              <a:rPr lang="pt-BR" dirty="0" smtClean="0">
                <a:sym typeface="Wingdings" panose="05000000000000000000" pitchFamily="2" charset="2"/>
              </a:rPr>
              <a:t> 128</a:t>
            </a:r>
            <a:endParaRPr lang="en-ID" dirty="0" smtClean="0"/>
          </a:p>
          <a:p>
            <a:pPr lvl="1" hangingPunct="1">
              <a:buFont typeface="Courier New" panose="02070309020205020404" pitchFamily="49" charset="0"/>
              <a:buChar char="o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3428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Example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49" y="3541690"/>
            <a:ext cx="12121167" cy="363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2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21939</TotalTime>
  <Words>306</Words>
  <Application>Microsoft Office PowerPoint</Application>
  <PresentationFormat>Custom</PresentationFormat>
  <Paragraphs>69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 Arial (Headings)</vt:lpstr>
      <vt:lpstr>Arial (Body)</vt:lpstr>
      <vt:lpstr>Helvetica Neue</vt:lpstr>
      <vt:lpstr>Helvetica Neue Light</vt:lpstr>
      <vt:lpstr>Helvetica Neue Medium</vt:lpstr>
      <vt:lpstr>Meiryo</vt:lpstr>
      <vt:lpstr>Arial</vt:lpstr>
      <vt:lpstr>Calibri</vt:lpstr>
      <vt:lpstr>Courier New</vt:lpstr>
      <vt:lpstr>Tahoma</vt:lpstr>
      <vt:lpstr>Wingdings</vt:lpstr>
      <vt:lpstr>White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Nguyen Anh Quan (VTI.GA)</dc:creator>
  <cp:keywords/>
  <dc:description/>
  <cp:lastModifiedBy>pc</cp:lastModifiedBy>
  <cp:revision>1872</cp:revision>
  <cp:lastPrinted>2019-09-17T11:00:25Z</cp:lastPrinted>
  <dcterms:modified xsi:type="dcterms:W3CDTF">2021-03-22T14:25:19Z</dcterms:modified>
  <cp:category/>
</cp:coreProperties>
</file>