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419" r:id="rId3"/>
    <p:sldId id="618" r:id="rId4"/>
    <p:sldId id="635" r:id="rId5"/>
    <p:sldId id="636" r:id="rId6"/>
    <p:sldId id="637" r:id="rId7"/>
    <p:sldId id="638" r:id="rId8"/>
    <p:sldId id="619" r:id="rId9"/>
    <p:sldId id="633" r:id="rId10"/>
    <p:sldId id="634" r:id="rId11"/>
    <p:sldId id="639" r:id="rId12"/>
    <p:sldId id="644" r:id="rId13"/>
    <p:sldId id="645" r:id="rId14"/>
    <p:sldId id="640" r:id="rId15"/>
    <p:sldId id="642" r:id="rId16"/>
    <p:sldId id="646" r:id="rId17"/>
    <p:sldId id="641" r:id="rId18"/>
    <p:sldId id="648" r:id="rId19"/>
    <p:sldId id="649" r:id="rId20"/>
    <p:sldId id="643" r:id="rId21"/>
    <p:sldId id="612" r:id="rId22"/>
    <p:sldId id="647" r:id="rId23"/>
    <p:sldId id="511" r:id="rId24"/>
    <p:sldId id="342" r:id="rId25"/>
  </p:sldIdLst>
  <p:sldSz cx="24384000" cy="137160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040"/>
    <a:srgbClr val="F25A29"/>
    <a:srgbClr val="F35A29"/>
    <a:srgbClr val="4372C4"/>
    <a:srgbClr val="ED1C24"/>
    <a:srgbClr val="E4C622"/>
    <a:srgbClr val="B9D532"/>
    <a:srgbClr val="7BC242"/>
    <a:srgbClr val="E4C721"/>
    <a:srgbClr val="45B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3979" autoAdjust="0"/>
  </p:normalViewPr>
  <p:slideViewPr>
    <p:cSldViewPr snapToGrid="0" snapToObjects="1">
      <p:cViewPr varScale="1">
        <p:scale>
          <a:sx n="34" d="100"/>
          <a:sy n="34" d="100"/>
        </p:scale>
        <p:origin x="660" y="88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932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9682A-6338-40E2-9ACD-2A3FF92BB3F1}" type="datetime1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C4568-2AE6-42F2-B295-3769A765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7068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304435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36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71722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inner class </a:t>
            </a:r>
            <a:r>
              <a:rPr lang="en-US" baseline="0" dirty="0" smtClean="0">
                <a:sym typeface="Wingdings" panose="05000000000000000000" pitchFamily="2" charset="2"/>
              </a:rPr>
              <a:t> </a:t>
            </a:r>
            <a:r>
              <a:rPr lang="en-US" baseline="0" dirty="0" err="1" smtClean="0">
                <a:sym typeface="Wingdings" panose="05000000000000000000" pitchFamily="2" charset="2"/>
              </a:rPr>
              <a:t>tăng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tính</a:t>
            </a:r>
            <a:r>
              <a:rPr lang="en-US" baseline="0" dirty="0" smtClean="0">
                <a:sym typeface="Wingdings" panose="05000000000000000000" pitchFamily="2" charset="2"/>
              </a:rPr>
              <a:t> encapsulation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33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E536F65-AC83-4CA5-A319-75AFC58D4B3B}" type="slidenum">
              <a:rPr lang="en-US" smtClean="0">
                <a:solidFill>
                  <a:prstClr val="black"/>
                </a:solidFill>
                <a:latin typeface="Calibri"/>
                <a:ea typeface=""/>
                <a:cs typeface=""/>
              </a:rPr>
              <a:pPr/>
              <a:t>24</a:t>
            </a:fld>
            <a:endParaRPr lang="en-US" dirty="0">
              <a:solidFill>
                <a:prstClr val="black"/>
              </a:solidFill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228631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A04767-AA7B-4F3E-BCFB-179D9E0CC0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17132" y="859479"/>
            <a:ext cx="2950192" cy="11318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049C43-2C50-4372-822C-DA510E94A2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608E076-FA65-406B-B46F-9B423DB8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217" y="357188"/>
            <a:ext cx="15794390" cy="1710326"/>
          </a:xfrm>
        </p:spPr>
        <p:txBody>
          <a:bodyPr>
            <a:normAutofit/>
          </a:bodyPr>
          <a:lstStyle>
            <a:lvl1pPr algn="l">
              <a:defRPr sz="820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820083" y="13156977"/>
            <a:ext cx="6743833" cy="48282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vi-VN" dirty="0">
                <a:solidFill>
                  <a:schemeClr val="bg1"/>
                </a:solidFill>
              </a:rPr>
              <a:t>Copyright </a:t>
            </a:r>
            <a:r>
              <a:rPr lang="de-DE" i="1" dirty="0">
                <a:solidFill>
                  <a:schemeClr val="bg1"/>
                </a:solidFill>
              </a:rPr>
              <a:t>© </a:t>
            </a:r>
            <a:r>
              <a:rPr lang="de-DE" dirty="0">
                <a:solidFill>
                  <a:schemeClr val="bg1"/>
                </a:solidFill>
              </a:rPr>
              <a:t>VTI Academy All Right Reserved</a:t>
            </a:r>
            <a:r>
              <a:rPr lang="vi-VN" dirty="0">
                <a:solidFill>
                  <a:schemeClr val="bg1"/>
                </a:solidFill>
              </a:rPr>
              <a:t> </a:t>
            </a:r>
            <a:endParaRPr lang="uk-UA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3"/>
          <p:cNvCxnSpPr/>
          <p:nvPr/>
        </p:nvCxnSpPr>
        <p:spPr>
          <a:xfrm>
            <a:off x="482600" y="1412390"/>
            <a:ext cx="21521992" cy="0"/>
          </a:xfrm>
          <a:prstGeom prst="straightConnector1">
            <a:avLst/>
          </a:prstGeom>
          <a:noFill/>
          <a:ln w="19050" cap="flat" cmpd="sng">
            <a:solidFill>
              <a:srgbClr val="3C5A9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3"/>
          <p:cNvSpPr/>
          <p:nvPr/>
        </p:nvSpPr>
        <p:spPr>
          <a:xfrm>
            <a:off x="0" y="12670972"/>
            <a:ext cx="24384000" cy="1045028"/>
          </a:xfrm>
          <a:prstGeom prst="rect">
            <a:avLst/>
          </a:prstGeom>
          <a:solidFill>
            <a:srgbClr val="3C5A99"/>
          </a:solidFill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6781639" y="12854932"/>
            <a:ext cx="10458958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r>
              <a:rPr lang="vi-VN" dirty="0">
                <a:solidFill>
                  <a:schemeClr val="bg1"/>
                </a:solidFill>
              </a:rPr>
              <a:t>Copyright </a:t>
            </a:r>
            <a:r>
              <a:rPr lang="de-DE" i="1" dirty="0">
                <a:solidFill>
                  <a:schemeClr val="bg1"/>
                </a:solidFill>
              </a:rPr>
              <a:t>© </a:t>
            </a:r>
            <a:r>
              <a:rPr lang="de-DE" dirty="0">
                <a:solidFill>
                  <a:schemeClr val="bg1"/>
                </a:solidFill>
              </a:rPr>
              <a:t>VTI Academy All Right Reserved</a:t>
            </a:r>
            <a:r>
              <a:rPr lang="vi-VN" dirty="0">
                <a:solidFill>
                  <a:schemeClr val="bg1"/>
                </a:solidFill>
              </a:rPr>
              <a:t> </a:t>
            </a:r>
            <a:endParaRPr lang="uk-UA" dirty="0">
              <a:solidFill>
                <a:schemeClr val="bg1"/>
              </a:solidFill>
            </a:endParaRPr>
          </a:p>
        </p:txBody>
      </p:sp>
      <p:cxnSp>
        <p:nvCxnSpPr>
          <p:cNvPr id="26" name="Google Shape;26;p3"/>
          <p:cNvCxnSpPr/>
          <p:nvPr/>
        </p:nvCxnSpPr>
        <p:spPr>
          <a:xfrm>
            <a:off x="14610736" y="1412390"/>
            <a:ext cx="7393856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" name="Google Shape;27;p3"/>
          <p:cNvCxnSpPr/>
          <p:nvPr/>
        </p:nvCxnSpPr>
        <p:spPr>
          <a:xfrm>
            <a:off x="0" y="12670972"/>
            <a:ext cx="24384000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F365656-3C2C-401A-A261-7849E1DCB5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2276" y="-25180"/>
            <a:ext cx="5131724" cy="143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7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E076-FA65-406B-B46F-9B423DB8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217" y="357188"/>
            <a:ext cx="18701658" cy="1710326"/>
          </a:xfrm>
        </p:spPr>
        <p:txBody>
          <a:bodyPr>
            <a:normAutofit/>
          </a:bodyPr>
          <a:lstStyle>
            <a:lvl1pPr algn="l">
              <a:defRPr sz="820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B674F-1420-4DF2-8459-B3931B49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06980E3F-CE96-4267-B841-15E317674931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B1A97-058D-4695-BDEE-1CB388B8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0EE83-65C2-45C2-B15E-F5BF3C6B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62817" y="13073062"/>
            <a:ext cx="448840" cy="482823"/>
          </a:xfrm>
        </p:spPr>
        <p:txBody>
          <a:bodyPr/>
          <a:lstStyle/>
          <a:p>
            <a:fld id="{76CA7329-12AB-4100-8DDD-19BE59417CE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641B02-D364-4240-835E-FF32F0F89CB6}"/>
              </a:ext>
            </a:extLst>
          </p:cNvPr>
          <p:cNvCxnSpPr/>
          <p:nvPr userDrawn="1"/>
        </p:nvCxnSpPr>
        <p:spPr>
          <a:xfrm>
            <a:off x="1845217" y="1893677"/>
            <a:ext cx="18701658" cy="0"/>
          </a:xfrm>
          <a:prstGeom prst="line">
            <a:avLst/>
          </a:prstGeom>
          <a:ln w="38100" cap="rnd">
            <a:solidFill>
              <a:srgbClr val="057BBA">
                <a:alpha val="80000"/>
              </a:srgbClr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3C5E42B-5773-41D1-82C9-A3B7861809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883" y="427995"/>
            <a:ext cx="2645634" cy="163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1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579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5" r:id="rId3"/>
    <p:sldLayoutId id="2147483656" r:id="rId4"/>
    <p:sldLayoutId id="2147483657" r:id="rId5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uy.nguyenngoc1@vti.com.v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73E9A0-1581-412A-9370-80FB5A08E4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50" y="1753558"/>
            <a:ext cx="5103775" cy="14297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535C99-41AF-418B-BEDD-F28650092074}"/>
              </a:ext>
            </a:extLst>
          </p:cNvPr>
          <p:cNvSpPr/>
          <p:nvPr/>
        </p:nvSpPr>
        <p:spPr>
          <a:xfrm>
            <a:off x="1795790" y="3025157"/>
            <a:ext cx="5636029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100" dirty="0">
                <a:solidFill>
                  <a:schemeClr val="accent1">
                    <a:lumMod val="75000"/>
                  </a:schemeClr>
                </a:solidFill>
                <a:latin typeface="+mj-lt"/>
                <a:ea typeface="Meiryo" charset="-128"/>
                <a:cs typeface="Meiryo" charset="-128"/>
              </a:rPr>
              <a:t>WAY TO ENTERPRISE</a:t>
            </a:r>
          </a:p>
        </p:txBody>
      </p:sp>
      <p:sp>
        <p:nvSpPr>
          <p:cNvPr id="5" name="Google Shape;90;p9">
            <a:extLst>
              <a:ext uri="{FF2B5EF4-FFF2-40B4-BE49-F238E27FC236}">
                <a16:creationId xmlns:a16="http://schemas.microsoft.com/office/drawing/2014/main" id="{DB753221-CAE6-4172-B420-253F82036F95}"/>
              </a:ext>
            </a:extLst>
          </p:cNvPr>
          <p:cNvSpPr txBox="1">
            <a:spLocks/>
          </p:cNvSpPr>
          <p:nvPr/>
        </p:nvSpPr>
        <p:spPr>
          <a:xfrm>
            <a:off x="1215678" y="4549070"/>
            <a:ext cx="22486370" cy="131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>
              <a:lnSpc>
                <a:spcPct val="90000"/>
              </a:lnSpc>
              <a:buClr>
                <a:srgbClr val="1E4E79"/>
              </a:buClr>
              <a:buSzPts val="4400"/>
            </a:pPr>
            <a:r>
              <a:rPr lang="en-US" altLang="en-US" sz="10000" dirty="0" smtClean="0">
                <a:solidFill>
                  <a:schemeClr val="accent1">
                    <a:lumMod val="75000"/>
                  </a:schemeClr>
                </a:solidFill>
              </a:rPr>
              <a:t>Java </a:t>
            </a:r>
            <a:r>
              <a:rPr lang="en-US" altLang="en-US" sz="10000" dirty="0">
                <a:solidFill>
                  <a:schemeClr val="accent1">
                    <a:lumMod val="75000"/>
                  </a:schemeClr>
                </a:solidFill>
              </a:rPr>
              <a:t>Basics</a:t>
            </a:r>
            <a:endParaRPr lang="en-US" sz="10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F2001B0A-062A-4A6F-BBE4-0E31E8A7C59F}"/>
              </a:ext>
            </a:extLst>
          </p:cNvPr>
          <p:cNvSpPr txBox="1">
            <a:spLocks/>
          </p:cNvSpPr>
          <p:nvPr/>
        </p:nvSpPr>
        <p:spPr bwMode="auto">
          <a:xfrm>
            <a:off x="1795790" y="8295495"/>
            <a:ext cx="11871552" cy="284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VTI ACADEMY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Author</a:t>
            </a:r>
            <a:r>
              <a:rPr lang="en-US" sz="500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: </a:t>
            </a:r>
            <a:r>
              <a:rPr lang="en-US" sz="5000" smtClean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  <a:hlinkClick r:id="rId4"/>
              </a:rPr>
              <a:t>duy.nguyenngoc1@vti.com.vn</a:t>
            </a:r>
            <a:endParaRPr lang="en-US" sz="5000" dirty="0">
              <a:solidFill>
                <a:schemeClr val="accent1">
                  <a:lumMod val="75000"/>
                </a:schemeClr>
              </a:solidFill>
              <a:latin typeface=" Arial (Headings)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March 2020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49" y="571498"/>
            <a:ext cx="13231467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@</a:t>
            </a:r>
            <a:r>
              <a:rPr lang="en-US" altLang="en-US" sz="6000" kern="1200" dirty="0" err="1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SuppressWarnings</a:t>
            </a:r>
            <a:endParaRPr lang="en-US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4" name="Picture 3" descr="http://o7planning.org/vi/10197/cache/images/i/1891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1643062"/>
            <a:ext cx="16840200" cy="108727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755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49" y="571498"/>
            <a:ext cx="13231467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Inner class</a:t>
            </a:r>
            <a:endParaRPr lang="en-US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937986" y="2068426"/>
            <a:ext cx="19325462" cy="1019977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>
              <a:buFont typeface="Wingdings" panose="05000000000000000000" pitchFamily="2" charset="2"/>
              <a:buChar char="Ø"/>
            </a:pPr>
            <a:r>
              <a:rPr lang="vi-VN" dirty="0" smtClean="0"/>
              <a:t> </a:t>
            </a:r>
            <a:r>
              <a:rPr lang="en-US" dirty="0" smtClean="0"/>
              <a:t>Static &amp; non-static, final, access modifier, inheritance, polymorphism, … similar to Class</a:t>
            </a:r>
          </a:p>
          <a:p>
            <a:pPr hangingPunct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Type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dirty="0"/>
              <a:t> O</a:t>
            </a:r>
            <a:r>
              <a:rPr lang="en-US" dirty="0" smtClean="0"/>
              <a:t>bject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dirty="0"/>
              <a:t> M</a:t>
            </a:r>
            <a:r>
              <a:rPr lang="en-US" dirty="0" smtClean="0"/>
              <a:t>ethod</a:t>
            </a:r>
          </a:p>
        </p:txBody>
      </p:sp>
    </p:spTree>
    <p:extLst>
      <p:ext uri="{BB962C8B-B14F-4D97-AF65-F5344CB8AC3E}">
        <p14:creationId xmlns:p14="http://schemas.microsoft.com/office/powerpoint/2010/main" val="27499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49" y="571498"/>
            <a:ext cx="13231467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Inner class (Object)</a:t>
            </a:r>
            <a:endParaRPr lang="en-US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734" y="5058382"/>
            <a:ext cx="11834585" cy="28318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890" y="2712497"/>
            <a:ext cx="8617085" cy="774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5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49" y="571498"/>
            <a:ext cx="13231467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Inner class (Method)</a:t>
            </a:r>
            <a:endParaRPr lang="en-US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53" y="1900338"/>
            <a:ext cx="12456838" cy="103954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8178" y="5176073"/>
            <a:ext cx="9513651" cy="242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6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49" y="571498"/>
            <a:ext cx="13231467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Garbage Collector 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937986" y="2068426"/>
            <a:ext cx="19325462" cy="1019977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>
              <a:buFont typeface="Wingdings" panose="05000000000000000000" pitchFamily="2" charset="2"/>
              <a:buChar char="Ø"/>
            </a:pPr>
            <a:r>
              <a:rPr lang="vi-VN" dirty="0" smtClean="0"/>
              <a:t> </a:t>
            </a:r>
            <a:r>
              <a:rPr lang="en-US" dirty="0" smtClean="0"/>
              <a:t>Collect "Garbage"</a:t>
            </a:r>
          </a:p>
          <a:p>
            <a:pPr hangingPunct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Garbage is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dirty="0" smtClean="0"/>
              <a:t> Object has null pointer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dirty="0" smtClean="0"/>
              <a:t> Parent of object has null pointer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dirty="0" smtClean="0"/>
              <a:t> Local variable</a:t>
            </a:r>
          </a:p>
          <a:p>
            <a:pPr marL="0" indent="0" hangingPunct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572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49" y="571498"/>
            <a:ext cx="13231467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Garbage Collector </a:t>
            </a:r>
            <a:endParaRPr lang="en-US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95" y="4148217"/>
            <a:ext cx="22374304" cy="454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8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49" y="571498"/>
            <a:ext cx="13231467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Garbage Collector </a:t>
            </a:r>
            <a:endParaRPr lang="en-US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937986" y="2068426"/>
            <a:ext cx="19325462" cy="1019977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>
              <a:buFont typeface="Wingdings" panose="05000000000000000000" pitchFamily="2" charset="2"/>
              <a:buChar char="Ø"/>
            </a:pPr>
            <a:r>
              <a:rPr lang="vi-VN" dirty="0" smtClean="0"/>
              <a:t> </a:t>
            </a:r>
            <a:r>
              <a:rPr lang="en-US" dirty="0" smtClean="0"/>
              <a:t>Methods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System.gc</a:t>
            </a:r>
            <a:r>
              <a:rPr lang="en-US" dirty="0" smtClean="0"/>
              <a:t>()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finalize()</a:t>
            </a:r>
          </a:p>
          <a:p>
            <a:pPr marL="0" indent="0" hangingPunct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111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49" y="571498"/>
            <a:ext cx="13231467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Java Structure</a:t>
            </a:r>
            <a:endParaRPr lang="en-US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437" y="1812478"/>
            <a:ext cx="19690406" cy="10619471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098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49" y="571498"/>
            <a:ext cx="13231467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JVM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678622"/>
            <a:ext cx="17735550" cy="1034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2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49" y="571498"/>
            <a:ext cx="13231467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Memory</a:t>
            </a:r>
            <a:endParaRPr lang="en-US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502" y="3231514"/>
            <a:ext cx="13327698" cy="7493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916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8898777" y="13198291"/>
            <a:ext cx="66880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0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Copyright </a:t>
            </a:r>
            <a:r>
              <a:rPr lang="en-GB" sz="2200" b="0" i="1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© </a:t>
            </a:r>
            <a:r>
              <a:rPr lang="en-GB" sz="2200" b="0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VTI Academy All Rights Reserved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E6175F-EC54-41CE-AC36-9254032B4CC2}"/>
              </a:ext>
            </a:extLst>
          </p:cNvPr>
          <p:cNvSpPr txBox="1">
            <a:spLocks/>
          </p:cNvSpPr>
          <p:nvPr/>
        </p:nvSpPr>
        <p:spPr bwMode="auto">
          <a:xfrm>
            <a:off x="1845217" y="3116480"/>
            <a:ext cx="21401314" cy="9329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lang="en-US" altLang="en-US" sz="6600" b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Internationalization</a:t>
            </a:r>
          </a:p>
          <a:p>
            <a:pPr defTabSz="914400">
              <a:defRPr/>
            </a:pPr>
            <a:r>
              <a:rPr lang="en-US" altLang="en-US" sz="6600" b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Annotations</a:t>
            </a:r>
          </a:p>
          <a:p>
            <a:pPr defTabSz="914400">
              <a:defRPr/>
            </a:pPr>
            <a:r>
              <a:rPr lang="en-US" altLang="en-US" sz="6600" b="0" dirty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</a:t>
            </a:r>
            <a:r>
              <a:rPr lang="en-US" altLang="en-US" sz="6600" b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Inner class</a:t>
            </a:r>
          </a:p>
          <a:p>
            <a:pPr defTabSz="914400">
              <a:defRPr/>
            </a:pPr>
            <a:r>
              <a:rPr lang="en-US" altLang="en-US" sz="6600" b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</a:t>
            </a:r>
            <a:r>
              <a:rPr lang="vi-VN" altLang="en-US" sz="6600" b="0" dirty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Garbage </a:t>
            </a:r>
            <a:r>
              <a:rPr lang="vi-VN" altLang="en-US" sz="6600" b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Collector</a:t>
            </a:r>
            <a:endParaRPr lang="en-US" altLang="en-US" sz="6600" b="0" dirty="0" smtClean="0">
              <a:solidFill>
                <a:sysClr val="windowText" lastClr="000000"/>
              </a:solidFill>
              <a:latin typeface="Arial (Body)"/>
              <a:cs typeface="Arial" panose="020B0604020202020204" pitchFamily="34" charset="0"/>
            </a:endParaRPr>
          </a:p>
          <a:p>
            <a:pPr defTabSz="914400">
              <a:defRPr/>
            </a:pPr>
            <a:r>
              <a:rPr lang="en-US" altLang="en-US" sz="6600" b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Java structure</a:t>
            </a:r>
            <a:endParaRPr lang="en-US" altLang="en-US" sz="6600" b="0" dirty="0">
              <a:solidFill>
                <a:sysClr val="windowText" lastClr="000000"/>
              </a:solidFill>
              <a:latin typeface="Arial (Body)"/>
              <a:cs typeface="Arial" panose="020B0604020202020204" pitchFamily="34" charset="0"/>
            </a:endParaRPr>
          </a:p>
          <a:p>
            <a:pPr defTabSz="914400">
              <a:defRPr/>
            </a:pPr>
            <a:r>
              <a:rPr lang="en-US" altLang="en-US" sz="6600" b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Interview</a:t>
            </a:r>
          </a:p>
          <a:p>
            <a:pPr defTabSz="914400">
              <a:defRPr/>
            </a:pPr>
            <a:r>
              <a:rPr lang="en-US" altLang="en-US" sz="6600" b="0" noProof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Assignments</a:t>
            </a:r>
            <a:endParaRPr kumimoji="0" lang="en-US" altLang="en-US" sz="6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794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49" y="571498"/>
            <a:ext cx="13231467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I</a:t>
            </a: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nterview</a:t>
            </a:r>
            <a:endParaRPr lang="en-US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937986" y="2068426"/>
            <a:ext cx="19325462" cy="1019977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vi-VN" dirty="0" smtClean="0"/>
              <a:t>Interpretion</a:t>
            </a:r>
            <a:r>
              <a:rPr lang="en-US" dirty="0" smtClean="0"/>
              <a:t> &amp;</a:t>
            </a:r>
            <a:r>
              <a:rPr lang="vi-VN" dirty="0" smtClean="0"/>
              <a:t> Compilation</a:t>
            </a:r>
            <a:endParaRPr lang="en-US" dirty="0" smtClean="0"/>
          </a:p>
          <a:p>
            <a:pPr hangingPunct="1">
              <a:buFont typeface="Wingdings" panose="05000000000000000000" pitchFamily="2" charset="2"/>
              <a:buChar char="Ø"/>
            </a:pPr>
            <a:r>
              <a:rPr lang="en-US"/>
              <a:t> </a:t>
            </a:r>
            <a:r>
              <a:rPr lang="en-US" smtClean="0"/>
              <a:t>Runtime </a:t>
            </a:r>
            <a:r>
              <a:rPr lang="en-US" dirty="0" smtClean="0"/>
              <a:t>&amp; </a:t>
            </a:r>
            <a:r>
              <a:rPr lang="en-US" dirty="0" err="1"/>
              <a:t>CompileTime</a:t>
            </a:r>
            <a:endParaRPr lang="en-US" dirty="0"/>
          </a:p>
          <a:p>
            <a:pPr hangingPunct="1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799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7765A43E-0B15-485F-9F30-2D602F01A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4" y="514346"/>
            <a:ext cx="93726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fontAlgn="base" hangingPunct="1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5700" kern="1200" dirty="0" err="1" smtClean="0">
                <a:solidFill>
                  <a:srgbClr val="4F81BD"/>
                </a:solidFill>
                <a:ea typeface="+mn-ea"/>
                <a:cs typeface="Arial" panose="020B0604020202020204" pitchFamily="34" charset="0"/>
              </a:rPr>
              <a:t>Interpretion</a:t>
            </a:r>
            <a:r>
              <a:rPr lang="en-US" altLang="en-US" sz="5700" kern="1200" dirty="0" smtClean="0">
                <a:solidFill>
                  <a:srgbClr val="4F81BD"/>
                </a:solidFill>
                <a:ea typeface="+mn-ea"/>
                <a:cs typeface="Arial" panose="020B0604020202020204" pitchFamily="34" charset="0"/>
              </a:rPr>
              <a:t> &amp; </a:t>
            </a:r>
            <a:r>
              <a:rPr lang="en-US" altLang="en-US" sz="5700" kern="1200" dirty="0">
                <a:solidFill>
                  <a:srgbClr val="4F81BD"/>
                </a:solidFill>
                <a:ea typeface="+mn-ea"/>
                <a:cs typeface="Arial" panose="020B0604020202020204" pitchFamily="34" charset="0"/>
              </a:rPr>
              <a:t>Compilation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677288" y="2068426"/>
            <a:ext cx="16481424" cy="2861383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>
              <a:buFont typeface="Wingdings" panose="05000000000000000000" pitchFamily="2" charset="2"/>
              <a:buChar char="Ø"/>
            </a:pPr>
            <a:r>
              <a:rPr lang="vi-VN" dirty="0" smtClean="0"/>
              <a:t> Interpretion (Thông dịch)</a:t>
            </a:r>
          </a:p>
          <a:p>
            <a:pPr hangingPunct="1">
              <a:buFont typeface="Wingdings" panose="05000000000000000000" pitchFamily="2" charset="2"/>
              <a:buChar char="Ø"/>
            </a:pPr>
            <a:r>
              <a:rPr lang="vi-VN" dirty="0" smtClean="0"/>
              <a:t> Compilation (Biên dịch)</a:t>
            </a:r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212" y="4929187"/>
            <a:ext cx="17083088" cy="62341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056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7765A43E-0B15-485F-9F30-2D602F01A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4" y="514346"/>
            <a:ext cx="93726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fontAlgn="base" hangingPunct="1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5700" kern="1200" dirty="0" smtClean="0">
                <a:solidFill>
                  <a:srgbClr val="4F81BD"/>
                </a:solidFill>
                <a:ea typeface="+mn-ea"/>
                <a:cs typeface="Arial" panose="020B0604020202020204" pitchFamily="34" charset="0"/>
              </a:rPr>
              <a:t>Assignments 1</a:t>
            </a:r>
            <a:endParaRPr lang="en-US" altLang="en-US" sz="5700" kern="1200" dirty="0">
              <a:solidFill>
                <a:srgbClr val="4F81BD"/>
              </a:solidFill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27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7765A43E-0B15-485F-9F30-2D602F01A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4" y="514346"/>
            <a:ext cx="93726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fontAlgn="base" hangingPunct="1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5700" kern="1200" dirty="0" smtClean="0">
                <a:solidFill>
                  <a:srgbClr val="4F81BD"/>
                </a:solidFill>
                <a:ea typeface="+mn-ea"/>
                <a:cs typeface="Arial" panose="020B0604020202020204" pitchFamily="34" charset="0"/>
              </a:rPr>
              <a:t>Assignments 2</a:t>
            </a:r>
            <a:endParaRPr lang="en-US" altLang="en-US" sz="5700" kern="1200" dirty="0">
              <a:solidFill>
                <a:srgbClr val="4F81BD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704976" y="2735176"/>
            <a:ext cx="16481424" cy="6383423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Assignment for Testing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1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8777" y="13198291"/>
            <a:ext cx="66880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0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Copyright </a:t>
            </a:r>
            <a:r>
              <a:rPr lang="en-GB" sz="2200" b="0" i="1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© </a:t>
            </a:r>
            <a:r>
              <a:rPr lang="en-GB" sz="2200" b="0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VTI Academy All Rights Reserved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3CDD7E-E173-4A74-9533-427DE02233F9}"/>
              </a:ext>
            </a:extLst>
          </p:cNvPr>
          <p:cNvSpPr/>
          <p:nvPr/>
        </p:nvSpPr>
        <p:spPr>
          <a:xfrm>
            <a:off x="7195160" y="5450175"/>
            <a:ext cx="1009528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8207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Internationalization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021305" y="2089391"/>
            <a:ext cx="19325462" cy="1019977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>
              <a:buFont typeface="Wingdings" panose="05000000000000000000" pitchFamily="2" charset="2"/>
              <a:buChar char="Ø"/>
            </a:pPr>
            <a:r>
              <a:rPr lang="vi-VN" dirty="0" smtClean="0"/>
              <a:t> </a:t>
            </a:r>
            <a:r>
              <a:rPr lang="vi-VN" dirty="0"/>
              <a:t>I18N</a:t>
            </a:r>
          </a:p>
          <a:p>
            <a:pPr hangingPunct="1">
              <a:buFont typeface="Wingdings" panose="05000000000000000000" pitchFamily="2" charset="2"/>
              <a:buChar char="Ø"/>
            </a:pPr>
            <a:r>
              <a:rPr lang="en-US" dirty="0" smtClean="0"/>
              <a:t> Support language &amp; format number, money, … base on Locale</a:t>
            </a:r>
            <a:endParaRPr lang="vi-VN" dirty="0"/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vi-VN" dirty="0" smtClean="0"/>
              <a:t> </a:t>
            </a:r>
            <a:r>
              <a:rPr lang="en-US" dirty="0" err="1" smtClean="0"/>
              <a:t>NumberFormat</a:t>
            </a:r>
            <a:endParaRPr lang="en-US" dirty="0" smtClean="0"/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DateFormat</a:t>
            </a:r>
            <a:endParaRPr lang="en-US" dirty="0" smtClean="0"/>
          </a:p>
          <a:p>
            <a:pPr marL="0" indent="0" hangingPunct="1">
              <a:buNone/>
            </a:pPr>
            <a:endParaRPr lang="en-US" dirty="0" smtClean="0"/>
          </a:p>
          <a:p>
            <a:pPr marL="0" indent="0" hangingPunct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822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err="1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NumberFormat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841" y="2440193"/>
            <a:ext cx="6468429" cy="3045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2" y="6464991"/>
            <a:ext cx="9927287" cy="552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3512" y="6464991"/>
            <a:ext cx="9689410" cy="5521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050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vi-VN" altLang="en-US" sz="6000" kern="120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DateFormat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1961671" y="6642410"/>
            <a:ext cx="19325462" cy="1019977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>
              <a:buFont typeface="Wingdings" panose="05000000000000000000" pitchFamily="2" charset="2"/>
              <a:buChar char="Ø"/>
            </a:pPr>
            <a:r>
              <a:rPr lang="vi-VN" dirty="0" smtClean="0"/>
              <a:t> </a:t>
            </a:r>
            <a:r>
              <a:rPr lang="en-US" dirty="0" err="1"/>
              <a:t>DateFormat</a:t>
            </a:r>
            <a:endParaRPr lang="vi-VN" dirty="0"/>
          </a:p>
          <a:p>
            <a:pPr hangingPunct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SimpleDateFormat</a:t>
            </a:r>
            <a:endParaRPr lang="en-US" dirty="0" smtClean="0"/>
          </a:p>
          <a:p>
            <a:pPr marL="0" indent="0" hangingPunct="1">
              <a:buNone/>
            </a:pPr>
            <a:endParaRPr lang="en-US" dirty="0" smtClean="0"/>
          </a:p>
        </p:txBody>
      </p:sp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038" y="2217906"/>
            <a:ext cx="5953328" cy="39494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498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vi-VN" altLang="en-US" sz="6000" kern="120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DateFormat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1952349"/>
            <a:ext cx="13314571" cy="95571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337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vi-VN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SimpleDateFormat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570193" y="2840002"/>
            <a:ext cx="7017381" cy="951982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>
              <a:buFont typeface="Wingdings" panose="05000000000000000000" pitchFamily="2" charset="2"/>
              <a:buChar char="Ø"/>
            </a:pPr>
            <a:r>
              <a:rPr lang="vi-VN" dirty="0" smtClean="0"/>
              <a:t> </a:t>
            </a:r>
            <a:r>
              <a:rPr lang="vi-VN" dirty="0"/>
              <a:t>Convert Date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vi-VN" dirty="0" smtClean="0"/>
              <a:t> String</a:t>
            </a:r>
            <a:endParaRPr lang="en-US" dirty="0" smtClean="0"/>
          </a:p>
          <a:p>
            <a:pPr marL="0" indent="0" hangingPunct="1">
              <a:buNone/>
            </a:pPr>
            <a:endParaRPr lang="en-US" dirty="0" smtClean="0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11922290" y="2840002"/>
            <a:ext cx="7123116" cy="951982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vi-VN" dirty="0" smtClean="0"/>
              <a:t>Convert String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vi-VN" dirty="0" smtClean="0"/>
              <a:t> </a:t>
            </a:r>
            <a:r>
              <a:rPr lang="vi-VN" dirty="0"/>
              <a:t>Date</a:t>
            </a:r>
            <a:endParaRPr lang="en-US" dirty="0" smtClean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0249" y="4242008"/>
            <a:ext cx="11188160" cy="6361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93" y="4242008"/>
            <a:ext cx="11108987" cy="63611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872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Annotations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937986" y="2068426"/>
            <a:ext cx="19325462" cy="1019977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>
              <a:buFont typeface="Wingdings" panose="05000000000000000000" pitchFamily="2" charset="2"/>
              <a:buChar char="Ø"/>
            </a:pPr>
            <a:r>
              <a:rPr lang="vi-VN" dirty="0" smtClean="0"/>
              <a:t> </a:t>
            </a:r>
            <a:r>
              <a:rPr lang="en-US" dirty="0" smtClean="0"/>
              <a:t>@</a:t>
            </a:r>
            <a:r>
              <a:rPr lang="en-US" dirty="0"/>
              <a:t>Override</a:t>
            </a:r>
            <a:endParaRPr lang="vi-VN" dirty="0"/>
          </a:p>
          <a:p>
            <a:pPr hangingPunct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@</a:t>
            </a:r>
            <a:r>
              <a:rPr lang="en-US" dirty="0" smtClean="0"/>
              <a:t>Deprecated</a:t>
            </a:r>
            <a:endParaRPr lang="vi-VN" dirty="0"/>
          </a:p>
          <a:p>
            <a:pPr hangingPunct="1">
              <a:buFont typeface="Wingdings" panose="05000000000000000000" pitchFamily="2" charset="2"/>
              <a:buChar char="Ø"/>
            </a:pPr>
            <a:r>
              <a:rPr lang="vi-VN" dirty="0" smtClean="0"/>
              <a:t> </a:t>
            </a:r>
            <a:r>
              <a:rPr lang="en-US" dirty="0" smtClean="0"/>
              <a:t>@</a:t>
            </a:r>
            <a:r>
              <a:rPr lang="en-US" dirty="0" err="1" smtClean="0"/>
              <a:t>SuppressWarnings</a:t>
            </a:r>
            <a:endParaRPr lang="en-US" dirty="0" smtClean="0"/>
          </a:p>
          <a:p>
            <a:pPr marL="0" indent="0" hangingPunct="1">
              <a:buNone/>
            </a:pPr>
            <a:endParaRPr lang="en-US" dirty="0" smtClean="0"/>
          </a:p>
          <a:p>
            <a:pPr marL="0" indent="0" hangingPunct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878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49" y="571498"/>
            <a:ext cx="13231467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@</a:t>
            </a: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Deprecated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230" y="1811067"/>
            <a:ext cx="11912736" cy="1024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2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26143</TotalTime>
  <Words>226</Words>
  <Application>Microsoft Office PowerPoint</Application>
  <PresentationFormat>Custom</PresentationFormat>
  <Paragraphs>67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 Arial (Headings)</vt:lpstr>
      <vt:lpstr>Arial (Body)</vt:lpstr>
      <vt:lpstr>Helvetica Neue</vt:lpstr>
      <vt:lpstr>Helvetica Neue Light</vt:lpstr>
      <vt:lpstr>Helvetica Neue Medium</vt:lpstr>
      <vt:lpstr>Meiryo</vt:lpstr>
      <vt:lpstr>Arial</vt:lpstr>
      <vt:lpstr>Calibri</vt:lpstr>
      <vt:lpstr>Courier New</vt:lpstr>
      <vt:lpstr>Tahoma</vt:lpstr>
      <vt:lpstr>Wingdings</vt:lpstr>
      <vt:lpstr>White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Nguyen Anh Quan (VTI.GA)</dc:creator>
  <cp:keywords/>
  <dc:description/>
  <cp:lastModifiedBy>pc</cp:lastModifiedBy>
  <cp:revision>2725</cp:revision>
  <cp:lastPrinted>2019-09-17T11:00:25Z</cp:lastPrinted>
  <dcterms:modified xsi:type="dcterms:W3CDTF">2021-04-09T14:28:57Z</dcterms:modified>
  <cp:category/>
</cp:coreProperties>
</file>