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9"/>
  </p:notesMasterIdLst>
  <p:sldIdLst>
    <p:sldId id="257" r:id="rId2"/>
    <p:sldId id="258" r:id="rId3"/>
    <p:sldId id="299" r:id="rId4"/>
    <p:sldId id="332" r:id="rId5"/>
    <p:sldId id="333" r:id="rId6"/>
    <p:sldId id="334" r:id="rId7"/>
    <p:sldId id="335" r:id="rId8"/>
    <p:sldId id="339" r:id="rId9"/>
    <p:sldId id="340" r:id="rId10"/>
    <p:sldId id="341" r:id="rId11"/>
    <p:sldId id="330" r:id="rId12"/>
    <p:sldId id="287" r:id="rId13"/>
    <p:sldId id="336" r:id="rId14"/>
    <p:sldId id="338" r:id="rId15"/>
    <p:sldId id="337" r:id="rId16"/>
    <p:sldId id="342" r:id="rId17"/>
    <p:sldId id="343"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C3C7"/>
    <a:srgbClr val="95A5A6"/>
    <a:srgbClr val="ECF0F1"/>
    <a:srgbClr val="2C3E50"/>
    <a:srgbClr val="16A085"/>
    <a:srgbClr val="1ABC9C"/>
    <a:srgbClr val="D35400"/>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52" autoAdjust="0"/>
  </p:normalViewPr>
  <p:slideViewPr>
    <p:cSldViewPr snapToGrid="0">
      <p:cViewPr varScale="1">
        <p:scale>
          <a:sx n="78" d="100"/>
          <a:sy n="78" d="100"/>
        </p:scale>
        <p:origin x="102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16</a:t>
            </a:fld>
            <a:endParaRPr lang="en-US"/>
          </a:p>
        </p:txBody>
      </p:sp>
    </p:spTree>
    <p:extLst>
      <p:ext uri="{BB962C8B-B14F-4D97-AF65-F5344CB8AC3E}">
        <p14:creationId xmlns:p14="http://schemas.microsoft.com/office/powerpoint/2010/main" val="1328873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17</a:t>
            </a:fld>
            <a:endParaRPr lang="en-US"/>
          </a:p>
        </p:txBody>
      </p:sp>
    </p:spTree>
    <p:extLst>
      <p:ext uri="{BB962C8B-B14F-4D97-AF65-F5344CB8AC3E}">
        <p14:creationId xmlns:p14="http://schemas.microsoft.com/office/powerpoint/2010/main" val="330072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2713595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en-US" sz="1100" dirty="0"/>
              <a:t>NGUYỄN VĂN HUÂN	</a:t>
            </a:r>
          </a:p>
          <a:p>
            <a:r>
              <a:rPr lang="en-US" sz="1100" dirty="0"/>
              <a:t>NGUYỄN VĂN HUẤN	</a:t>
            </a:r>
          </a:p>
          <a:p>
            <a:r>
              <a:rPr lang="en-US" sz="1100" dirty="0"/>
              <a:t>NGUYỄN VĂN HUY	186300</a:t>
            </a:r>
          </a:p>
          <a:p>
            <a:r>
              <a:rPr lang="en-US" sz="1100" dirty="0"/>
              <a:t>NGUYỄN VĂN HUY	</a:t>
            </a:r>
          </a:p>
          <a:p>
            <a:r>
              <a:rPr lang="en-US" sz="1100" dirty="0"/>
              <a:t>NGUYỄN VĂN THANH	</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 ROC-AUC</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a:t>
            </a:r>
          </a:p>
        </p:txBody>
      </p:sp>
    </p:spTree>
    <p:extLst>
      <p:ext uri="{BB962C8B-B14F-4D97-AF65-F5344CB8AC3E}">
        <p14:creationId xmlns:p14="http://schemas.microsoft.com/office/powerpoint/2010/main" val="200687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You have set of predefined classes, and you want to classify new incoming item in one of those classes. There you would use any of classification technique from machine learning.</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 It is the technique for measuring the polarity of input text. How much positive or negative content the text has.</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a:t>
            </a:r>
            <a:r>
              <a:rPr lang="en-US" b="0" i="0" dirty="0">
                <a:solidFill>
                  <a:srgbClr val="282829"/>
                </a:solidFill>
                <a:effectLst/>
                <a:latin typeface="+mn-lt"/>
              </a:rPr>
              <a:t>Basically what you do here: You make your system learn using existing data for all classes you have. Actually it will consider the basic features for each class, matches those classes with incoming item. The class, for which maximum features get matched, new item get classified in that class.</a:t>
            </a:r>
          </a:p>
          <a:p>
            <a:pPr>
              <a:buFont typeface="Arial" panose="020B0604020202020204" pitchFamily="34" charset="0"/>
              <a:buChar char="•"/>
            </a:pPr>
            <a:r>
              <a:rPr lang="en-US" sz="2400" b="1" i="0" dirty="0">
                <a:solidFill>
                  <a:srgbClr val="282829"/>
                </a:solidFill>
                <a:effectLst/>
                <a:latin typeface="+mn-lt"/>
              </a:rPr>
              <a:t>Sentiment analysis</a:t>
            </a:r>
            <a:r>
              <a:rPr lang="en-US" sz="2400" b="0" i="0" dirty="0">
                <a:solidFill>
                  <a:srgbClr val="282829"/>
                </a:solidFill>
                <a:effectLst/>
                <a:latin typeface="+mn-lt"/>
              </a:rPr>
              <a:t> :</a:t>
            </a:r>
            <a:r>
              <a:rPr lang="en-US" sz="2400" b="0" i="1" dirty="0">
                <a:solidFill>
                  <a:srgbClr val="282829"/>
                </a:solidFill>
                <a:effectLst/>
                <a:latin typeface="+mn-lt"/>
              </a:rPr>
              <a:t> Oh! </a:t>
            </a:r>
            <a:r>
              <a:rPr lang="en-US" sz="2400" b="0" i="1" dirty="0" err="1">
                <a:solidFill>
                  <a:srgbClr val="282829"/>
                </a:solidFill>
                <a:effectLst/>
                <a:latin typeface="+mn-lt"/>
              </a:rPr>
              <a:t>Iphone</a:t>
            </a:r>
            <a:r>
              <a:rPr lang="en-US" sz="2400" b="0" i="1" dirty="0">
                <a:solidFill>
                  <a:srgbClr val="282829"/>
                </a:solidFill>
                <a:effectLst/>
                <a:latin typeface="+mn-lt"/>
              </a:rPr>
              <a:t> 15 is so decent mobile.</a:t>
            </a:r>
            <a:r>
              <a:rPr lang="en-US" sz="2400" b="0" i="0" dirty="0">
                <a:solidFill>
                  <a:srgbClr val="282829"/>
                </a:solidFill>
                <a:effectLst/>
                <a:latin typeface="+mn-lt"/>
              </a:rPr>
              <a:t> That shows positive sentiment. </a:t>
            </a:r>
            <a:r>
              <a:rPr lang="en-US" sz="2400" b="0" i="1" dirty="0">
                <a:solidFill>
                  <a:srgbClr val="282829"/>
                </a:solidFill>
                <a:effectLst/>
                <a:latin typeface="+mn-lt"/>
              </a:rPr>
              <a:t>Your idea is fine, but </a:t>
            </a:r>
            <a:r>
              <a:rPr lang="en-US" sz="2400" b="0" i="1" dirty="0" err="1">
                <a:solidFill>
                  <a:srgbClr val="282829"/>
                </a:solidFill>
                <a:effectLst/>
                <a:latin typeface="+mn-lt"/>
              </a:rPr>
              <a:t>i</a:t>
            </a:r>
            <a:r>
              <a:rPr lang="en-US" sz="2400" b="0" i="1" dirty="0">
                <a:solidFill>
                  <a:srgbClr val="282829"/>
                </a:solidFill>
                <a:effectLst/>
                <a:latin typeface="+mn-lt"/>
              </a:rPr>
              <a:t> </a:t>
            </a:r>
            <a:r>
              <a:rPr lang="en-US" sz="2400" b="0" i="1" dirty="0" err="1">
                <a:solidFill>
                  <a:srgbClr val="282829"/>
                </a:solidFill>
                <a:effectLst/>
                <a:latin typeface="+mn-lt"/>
              </a:rPr>
              <a:t>dont</a:t>
            </a:r>
            <a:r>
              <a:rPr lang="en-US" sz="2400" b="0" i="1" dirty="0">
                <a:solidFill>
                  <a:srgbClr val="282829"/>
                </a:solidFill>
                <a:effectLst/>
                <a:latin typeface="+mn-lt"/>
              </a:rPr>
              <a:t> feel it is going to create any positive intact.</a:t>
            </a:r>
            <a:r>
              <a:rPr lang="en-US" sz="2400" b="0" i="0" dirty="0">
                <a:solidFill>
                  <a:srgbClr val="282829"/>
                </a:solidFill>
                <a:effectLst/>
                <a:latin typeface="+mn-lt"/>
              </a:rPr>
              <a:t> That shows negative sentiment. Now a days machine learning techniques also being used for sentiment analysis.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a:buFont typeface="Wingdings" panose="05000000000000000000" pitchFamily="2" charset="2"/>
              <a:buChar char="v"/>
            </a:pPr>
            <a:r>
              <a:rPr lang="vi-VN" sz="1800" i="0" dirty="0">
                <a:solidFill>
                  <a:srgbClr val="282829"/>
                </a:solidFill>
                <a:effectLst/>
                <a:latin typeface="Calibri" panose="020F0502020204030204" pitchFamily="34" charset="0"/>
                <a:cs typeface="Calibri" panose="020F0502020204030204" pitchFamily="34" charset="0"/>
              </a:rPr>
              <a:t>1. Khái niệm</a:t>
            </a:r>
            <a:r>
              <a:rPr lang="en-US" sz="1800" i="0" dirty="0">
                <a:solidFill>
                  <a:srgbClr val="282829"/>
                </a:solidFill>
                <a:effectLst/>
                <a:latin typeface="Calibri" panose="020F0502020204030204" pitchFamily="34" charset="0"/>
                <a:cs typeface="Calibri" panose="020F0502020204030204" pitchFamily="34" charset="0"/>
              </a:rPr>
              <a:t>: </a:t>
            </a:r>
            <a:r>
              <a:rPr lang="vi-VN" sz="1800" i="0" dirty="0">
                <a:solidFill>
                  <a:srgbClr val="282829"/>
                </a:solidFill>
                <a:effectLst/>
                <a:latin typeface="Calibri" panose="020F0502020204030204" pitchFamily="34" charset="0"/>
                <a:cs typeface="Calibri" panose="020F0502020204030204" pitchFamily="34" charset="0"/>
              </a:rPr>
              <a:t>Word Embedding là tên gọi chung của các mô hình ngôn ngữ và các phương pháp học theo đặc trưng trong Xử lý ngôn ngữ tự nhiên(NLP), ở đó các từ hoặc cụm từ được ánh xạ sang các vector số (thường là số thực). Đây là một công cụ đóng vai trò quan trọng đối với hầu hết các thuật toán, kiến trúc Machine Learning, Deep Learning trong việc xử lý Input ở dạng text, do chúng chỉ có thể hiểu được Input ở dạng là số, từ đó mới thực hiện các công việc phân loại, hồi quy,vv…</a:t>
            </a:r>
            <a:r>
              <a:rPr lang="en-US" sz="1800" i="0" dirty="0">
                <a:solidFill>
                  <a:srgbClr val="282829"/>
                </a:solidFill>
                <a:effectLst/>
                <a:latin typeface="Calibri" panose="020F0502020204030204" pitchFamily="34" charset="0"/>
                <a:cs typeface="Calibri" panose="020F0502020204030204" pitchFamily="34" charset="0"/>
              </a:rPr>
              <a:t>.</a:t>
            </a:r>
          </a:p>
          <a:p>
            <a:pPr>
              <a:buFont typeface="Wingdings" panose="05000000000000000000" pitchFamily="2" charset="2"/>
              <a:buChar char="v"/>
            </a:pPr>
            <a:r>
              <a:rPr lang="vi-VN" sz="1800" dirty="0">
                <a:solidFill>
                  <a:srgbClr val="282829"/>
                </a:solidFill>
                <a:latin typeface="Calibri" panose="020F0502020204030204" pitchFamily="34" charset="0"/>
                <a:cs typeface="Calibri" panose="020F0502020204030204" pitchFamily="34" charset="0"/>
              </a:rPr>
              <a:t>2. Các loại Word Embedding</a:t>
            </a:r>
          </a:p>
          <a:p>
            <a:pPr lvl="1">
              <a:buFont typeface="Wingdings" panose="05000000000000000000" pitchFamily="2" charset="2"/>
              <a:buChar char="ü"/>
            </a:pPr>
            <a:r>
              <a:rPr lang="vi-VN" sz="1800" dirty="0">
                <a:solidFill>
                  <a:srgbClr val="282829"/>
                </a:solidFill>
                <a:latin typeface="Calibri" panose="020F0502020204030204" pitchFamily="34" charset="0"/>
                <a:cs typeface="Calibri" panose="020F0502020204030204" pitchFamily="34" charset="0"/>
              </a:rPr>
              <a:t>Word Embedding được phân chủ yếu thành 2 loại:</a:t>
            </a: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Frequency-based embedding</a:t>
            </a:r>
            <a:r>
              <a:rPr lang="en-US" dirty="0">
                <a:solidFill>
                  <a:srgbClr val="282829"/>
                </a:solidFill>
                <a:latin typeface="Calibri" panose="020F0502020204030204" pitchFamily="34" charset="0"/>
                <a:cs typeface="Calibri" panose="020F0502020204030204" pitchFamily="34" charset="0"/>
              </a:rPr>
              <a:t>: Count Vector, TF-IDF Vector, Co-occurrence Matrix, </a:t>
            </a:r>
            <a:r>
              <a:rPr lang="en-US" dirty="0" err="1">
                <a:solidFill>
                  <a:schemeClr val="tx1"/>
                </a:solidFill>
                <a:latin typeface="Calibri" panose="020F0502020204030204" pitchFamily="34" charset="0"/>
                <a:cs typeface="Calibri" panose="020F0502020204030204" pitchFamily="34" charset="0"/>
              </a:rPr>
              <a:t>GloVe</a:t>
            </a:r>
            <a:r>
              <a:rPr lang="en-US" dirty="0">
                <a:solidFill>
                  <a:srgbClr val="00B05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(Global Vector)</a:t>
            </a:r>
            <a:endParaRPr lang="vi-VN" dirty="0">
              <a:solidFill>
                <a:schemeClr val="tx1"/>
              </a:solidFill>
              <a:latin typeface="Calibri" panose="020F0502020204030204" pitchFamily="34" charset="0"/>
              <a:cs typeface="Calibri" panose="020F0502020204030204" pitchFamily="34" charset="0"/>
            </a:endParaRP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Prediction-based embedding</a:t>
            </a:r>
            <a:r>
              <a:rPr lang="en-US" dirty="0">
                <a:solidFill>
                  <a:srgbClr val="282829"/>
                </a:solidFill>
                <a:latin typeface="Calibri" panose="020F0502020204030204" pitchFamily="34" charset="0"/>
                <a:cs typeface="Calibri" panose="020F0502020204030204" pitchFamily="34" charset="0"/>
              </a:rPr>
              <a:t>: Word2vec (CBOW, Skip-gram), </a:t>
            </a:r>
            <a:r>
              <a:rPr lang="en-US" dirty="0" err="1">
                <a:solidFill>
                  <a:srgbClr val="282829"/>
                </a:solidFill>
                <a:latin typeface="Calibri" panose="020F0502020204030204" pitchFamily="34" charset="0"/>
                <a:cs typeface="Calibri" panose="020F0502020204030204" pitchFamily="34" charset="0"/>
              </a:rPr>
              <a:t>GloVe</a:t>
            </a:r>
            <a:r>
              <a:rPr lang="en-US" dirty="0">
                <a:solidFill>
                  <a:srgbClr val="282829"/>
                </a:solidFill>
                <a:latin typeface="Calibri" panose="020F0502020204030204" pitchFamily="34" charset="0"/>
                <a:cs typeface="Calibri" panose="020F0502020204030204" pitchFamily="34" charset="0"/>
              </a:rPr>
              <a:t>, </a:t>
            </a:r>
            <a:r>
              <a:rPr lang="en-US" dirty="0" err="1">
                <a:solidFill>
                  <a:srgbClr val="282829"/>
                </a:solidFill>
                <a:latin typeface="Calibri" panose="020F0502020204030204" pitchFamily="34" charset="0"/>
                <a:cs typeface="Calibri" panose="020F0502020204030204" pitchFamily="34" charset="0"/>
              </a:rPr>
              <a:t>FastText</a:t>
            </a:r>
            <a:endParaRPr lang="en-US"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76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marL="171450" indent="0">
              <a:buNone/>
            </a:pPr>
            <a:r>
              <a:rPr lang="en-US" dirty="0">
                <a:solidFill>
                  <a:srgbClr val="282829"/>
                </a:solidFill>
                <a:latin typeface="Calibri" panose="020F0502020204030204" pitchFamily="34" charset="0"/>
                <a:cs typeface="Calibri" panose="020F0502020204030204" pitchFamily="34" charset="0"/>
              </a:rPr>
              <a:t>Word2vec</a:t>
            </a:r>
          </a:p>
        </p:txBody>
      </p:sp>
      <p:pic>
        <p:nvPicPr>
          <p:cNvPr id="3" name="Picture 2">
            <a:extLst>
              <a:ext uri="{FF2B5EF4-FFF2-40B4-BE49-F238E27FC236}">
                <a16:creationId xmlns:a16="http://schemas.microsoft.com/office/drawing/2014/main" id="{2739F4F8-6247-4002-A469-B73C5DC6A054}"/>
              </a:ext>
            </a:extLst>
          </p:cNvPr>
          <p:cNvPicPr>
            <a:picLocks noChangeAspect="1"/>
          </p:cNvPicPr>
          <p:nvPr/>
        </p:nvPicPr>
        <p:blipFill>
          <a:blip r:embed="rId3"/>
          <a:stretch>
            <a:fillRect/>
          </a:stretch>
        </p:blipFill>
        <p:spPr>
          <a:xfrm>
            <a:off x="2421924" y="1044421"/>
            <a:ext cx="8582018" cy="5109244"/>
          </a:xfrm>
          <a:prstGeom prst="rect">
            <a:avLst/>
          </a:prstGeom>
        </p:spPr>
      </p:pic>
    </p:spTree>
    <p:extLst>
      <p:ext uri="{BB962C8B-B14F-4D97-AF65-F5344CB8AC3E}">
        <p14:creationId xmlns:p14="http://schemas.microsoft.com/office/powerpoint/2010/main" val="142113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279" y="1044421"/>
            <a:ext cx="9972662" cy="517102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Word Embedding</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spTree>
    <p:extLst>
      <p:ext uri="{BB962C8B-B14F-4D97-AF65-F5344CB8AC3E}">
        <p14:creationId xmlns:p14="http://schemas.microsoft.com/office/powerpoint/2010/main" val="307930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solidFill>
                  <a:srgbClr val="00B050"/>
                </a:solidFill>
                <a:latin typeface="Calibri" panose="020F0502020204030204" pitchFamily="34" charset="0"/>
                <a:cs typeface="Calibri" panose="020F0502020204030204" pitchFamily="34" charset="0"/>
              </a:rPr>
              <a:t>TF-IDF (Term Frequency-Inverse Document Frequency)</a:t>
            </a:r>
            <a:r>
              <a:rPr lang="en-US" dirty="0">
                <a:latin typeface="Calibri" panose="020F0502020204030204" pitchFamily="34" charset="0"/>
                <a:cs typeface="Calibri" panose="020F0502020204030204" pitchFamily="34" charset="0"/>
              </a:rPr>
              <a:t>: Convert texts to a matrix of TF-IDF features</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Word Embeddings</a:t>
            </a:r>
            <a:r>
              <a:rPr lang="en-US" dirty="0">
                <a:latin typeface="Calibri" panose="020F0502020204030204" pitchFamily="34" charset="0"/>
                <a:cs typeface="Calibri" panose="020F0502020204030204" pitchFamily="34" charset="0"/>
              </a:rPr>
              <a:t>: 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FastText</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705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RNNs/</a:t>
            </a:r>
            <a:r>
              <a:rPr lang="en-US" sz="2400" b="1" dirty="0">
                <a:solidFill>
                  <a:srgbClr val="00B050"/>
                </a:solidFill>
                <a:latin typeface="Calibri" panose="020F0502020204030204" pitchFamily="34" charset="0"/>
                <a:cs typeface="Calibri" panose="020F0502020204030204" pitchFamily="34" charset="0"/>
              </a:rPr>
              <a:t>LSTMs</a:t>
            </a:r>
            <a:r>
              <a:rPr lang="en-US" sz="2400" dirty="0">
                <a:latin typeface="Calibri" panose="020F0502020204030204" pitchFamily="34" charset="0"/>
                <a:cs typeface="Calibri" panose="020F0502020204030204" pitchFamily="34" charset="0"/>
              </a:rPr>
              <a:t>: 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p:txBody>
      </p:sp>
    </p:spTree>
    <p:extLst>
      <p:ext uri="{BB962C8B-B14F-4D97-AF65-F5344CB8AC3E}">
        <p14:creationId xmlns:p14="http://schemas.microsoft.com/office/powerpoint/2010/main" val="229912041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13217</TotalTime>
  <Words>853</Words>
  <Application>Microsoft Office PowerPoint</Application>
  <PresentationFormat>Widescreen</PresentationFormat>
  <Paragraphs>93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vt:lpstr>
      <vt:lpstr>Century Gothic</vt:lpstr>
      <vt:lpstr>Wingdings</vt:lpstr>
      <vt:lpstr>TMA_Template_Opt3</vt:lpstr>
      <vt:lpstr>Amazon Reviews Sentiment Analysis</vt:lpstr>
      <vt:lpstr>AGENDA</vt:lpstr>
      <vt:lpstr>1. Problem Definition</vt:lpstr>
      <vt:lpstr>2. Data Collection</vt:lpstr>
      <vt:lpstr>3. Data Preprocessing</vt:lpstr>
      <vt:lpstr>4. Word Embedding</vt:lpstr>
      <vt:lpstr>5. Splitting Data</vt:lpstr>
      <vt:lpstr>6. Model Building</vt:lpstr>
      <vt:lpstr>7. Model Training</vt:lpstr>
      <vt:lpstr>8. Model Evaluation</vt:lpstr>
      <vt:lpstr>9. Q&amp;A</vt:lpstr>
      <vt:lpstr>PowerPoint Presentation</vt:lpstr>
      <vt:lpstr>Classification vs Sentiment analysis</vt:lpstr>
      <vt:lpstr>Classification vs Sentiment analysis</vt:lpstr>
      <vt:lpstr>Classification vs Sentiment analysis</vt:lpstr>
      <vt:lpstr>SƠ LƯỢC WORD EMBEDDING</vt:lpstr>
      <vt:lpstr>SƠ LƯỢC WORD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Nguyen Van</cp:lastModifiedBy>
  <cp:revision>534</cp:revision>
  <dcterms:created xsi:type="dcterms:W3CDTF">2017-04-19T14:33:47Z</dcterms:created>
  <dcterms:modified xsi:type="dcterms:W3CDTF">2024-06-25T09:51:57Z</dcterms:modified>
</cp:coreProperties>
</file>