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8"/>
  </p:notesMasterIdLst>
  <p:sldIdLst>
    <p:sldId id="257" r:id="rId2"/>
    <p:sldId id="258" r:id="rId3"/>
    <p:sldId id="299" r:id="rId4"/>
    <p:sldId id="332" r:id="rId5"/>
    <p:sldId id="333" r:id="rId6"/>
    <p:sldId id="344" r:id="rId7"/>
    <p:sldId id="345" r:id="rId8"/>
    <p:sldId id="346" r:id="rId9"/>
    <p:sldId id="347" r:id="rId10"/>
    <p:sldId id="349" r:id="rId11"/>
    <p:sldId id="348" r:id="rId12"/>
    <p:sldId id="353" r:id="rId13"/>
    <p:sldId id="364" r:id="rId14"/>
    <p:sldId id="354" r:id="rId15"/>
    <p:sldId id="334" r:id="rId16"/>
    <p:sldId id="371" r:id="rId17"/>
    <p:sldId id="355" r:id="rId18"/>
    <p:sldId id="366" r:id="rId19"/>
    <p:sldId id="365" r:id="rId20"/>
    <p:sldId id="367" r:id="rId21"/>
    <p:sldId id="369" r:id="rId22"/>
    <p:sldId id="370" r:id="rId23"/>
    <p:sldId id="356" r:id="rId24"/>
    <p:sldId id="368" r:id="rId25"/>
    <p:sldId id="335" r:id="rId26"/>
    <p:sldId id="339" r:id="rId27"/>
    <p:sldId id="357" r:id="rId28"/>
    <p:sldId id="358" r:id="rId29"/>
    <p:sldId id="359" r:id="rId30"/>
    <p:sldId id="340" r:id="rId31"/>
    <p:sldId id="360" r:id="rId32"/>
    <p:sldId id="372" r:id="rId33"/>
    <p:sldId id="341" r:id="rId34"/>
    <p:sldId id="362" r:id="rId35"/>
    <p:sldId id="363" r:id="rId36"/>
    <p:sldId id="361" r:id="rId37"/>
    <p:sldId id="330" r:id="rId38"/>
    <p:sldId id="287" r:id="rId39"/>
    <p:sldId id="350" r:id="rId40"/>
    <p:sldId id="336" r:id="rId41"/>
    <p:sldId id="352" r:id="rId42"/>
    <p:sldId id="351" r:id="rId43"/>
    <p:sldId id="337" r:id="rId44"/>
    <p:sldId id="338" r:id="rId45"/>
    <p:sldId id="342" r:id="rId46"/>
    <p:sldId id="343" r:id="rId4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 Nguyen Van" initials="HNV" lastIdx="1" clrIdx="0">
    <p:extLst>
      <p:ext uri="{19B8F6BF-5375-455C-9EA6-DF929625EA0E}">
        <p15:presenceInfo xmlns:p15="http://schemas.microsoft.com/office/powerpoint/2012/main" userId="S-1-5-21-3197815917-3488775918-2768529465-274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80B9"/>
    <a:srgbClr val="16A085"/>
    <a:srgbClr val="BDC3C7"/>
    <a:srgbClr val="95A5A6"/>
    <a:srgbClr val="ECF0F1"/>
    <a:srgbClr val="2C3E50"/>
    <a:srgbClr val="1ABC9C"/>
    <a:srgbClr val="D35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52" autoAdjust="0"/>
  </p:normalViewPr>
  <p:slideViewPr>
    <p:cSldViewPr snapToGrid="0">
      <p:cViewPr varScale="1">
        <p:scale>
          <a:sx n="95" d="100"/>
          <a:sy n="95" d="100"/>
        </p:scale>
        <p:origin x="1158"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123A9-CE3C-4C8B-8AC9-81BA8A358B74}" type="datetimeFigureOut">
              <a:rPr lang="en-US" smtClean="0"/>
              <a:t>6/27/2024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0756A-E1CA-4E5E-8241-A897EE7CB764}" type="slidenum">
              <a:rPr lang="en-US" smtClean="0"/>
              <a:t>‹#›</a:t>
            </a:fld>
            <a:endParaRPr lang="en-US"/>
          </a:p>
        </p:txBody>
      </p:sp>
    </p:spTree>
    <p:extLst>
      <p:ext uri="{BB962C8B-B14F-4D97-AF65-F5344CB8AC3E}">
        <p14:creationId xmlns:p14="http://schemas.microsoft.com/office/powerpoint/2010/main" val="381895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0756A-E1CA-4E5E-8241-A897EE7CB764}" type="slidenum">
              <a:rPr lang="en-US" smtClean="0"/>
              <a:t>1</a:t>
            </a:fld>
            <a:endParaRPr lang="en-US"/>
          </a:p>
        </p:txBody>
      </p:sp>
    </p:spTree>
    <p:extLst>
      <p:ext uri="{BB962C8B-B14F-4D97-AF65-F5344CB8AC3E}">
        <p14:creationId xmlns:p14="http://schemas.microsoft.com/office/powerpoint/2010/main" val="3423548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10</a:t>
            </a:fld>
            <a:endParaRPr lang="en-US"/>
          </a:p>
        </p:txBody>
      </p:sp>
    </p:spTree>
    <p:extLst>
      <p:ext uri="{BB962C8B-B14F-4D97-AF65-F5344CB8AC3E}">
        <p14:creationId xmlns:p14="http://schemas.microsoft.com/office/powerpoint/2010/main" val="326314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11</a:t>
            </a:fld>
            <a:endParaRPr lang="en-US"/>
          </a:p>
        </p:txBody>
      </p:sp>
    </p:spTree>
    <p:extLst>
      <p:ext uri="{BB962C8B-B14F-4D97-AF65-F5344CB8AC3E}">
        <p14:creationId xmlns:p14="http://schemas.microsoft.com/office/powerpoint/2010/main" val="187418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12</a:t>
            </a:fld>
            <a:endParaRPr lang="en-US"/>
          </a:p>
        </p:txBody>
      </p:sp>
    </p:spTree>
    <p:extLst>
      <p:ext uri="{BB962C8B-B14F-4D97-AF65-F5344CB8AC3E}">
        <p14:creationId xmlns:p14="http://schemas.microsoft.com/office/powerpoint/2010/main" val="168915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13</a:t>
            </a:fld>
            <a:endParaRPr lang="en-US"/>
          </a:p>
        </p:txBody>
      </p:sp>
    </p:spTree>
    <p:extLst>
      <p:ext uri="{BB962C8B-B14F-4D97-AF65-F5344CB8AC3E}">
        <p14:creationId xmlns:p14="http://schemas.microsoft.com/office/powerpoint/2010/main" val="2807599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14</a:t>
            </a:fld>
            <a:endParaRPr lang="en-US"/>
          </a:p>
        </p:txBody>
      </p:sp>
    </p:spTree>
    <p:extLst>
      <p:ext uri="{BB962C8B-B14F-4D97-AF65-F5344CB8AC3E}">
        <p14:creationId xmlns:p14="http://schemas.microsoft.com/office/powerpoint/2010/main" val="3138489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15</a:t>
            </a:fld>
            <a:endParaRPr lang="en-US"/>
          </a:p>
        </p:txBody>
      </p:sp>
    </p:spTree>
    <p:extLst>
      <p:ext uri="{BB962C8B-B14F-4D97-AF65-F5344CB8AC3E}">
        <p14:creationId xmlns:p14="http://schemas.microsoft.com/office/powerpoint/2010/main" val="3921792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16</a:t>
            </a:fld>
            <a:endParaRPr lang="en-US"/>
          </a:p>
        </p:txBody>
      </p:sp>
    </p:spTree>
    <p:extLst>
      <p:ext uri="{BB962C8B-B14F-4D97-AF65-F5344CB8AC3E}">
        <p14:creationId xmlns:p14="http://schemas.microsoft.com/office/powerpoint/2010/main" val="3351796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17</a:t>
            </a:fld>
            <a:endParaRPr lang="en-US"/>
          </a:p>
        </p:txBody>
      </p:sp>
    </p:spTree>
    <p:extLst>
      <p:ext uri="{BB962C8B-B14F-4D97-AF65-F5344CB8AC3E}">
        <p14:creationId xmlns:p14="http://schemas.microsoft.com/office/powerpoint/2010/main" val="2597660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https://en.wikipedia.org/wiki/Bag-of-words_model</a:t>
            </a:r>
          </a:p>
        </p:txBody>
      </p:sp>
      <p:sp>
        <p:nvSpPr>
          <p:cNvPr id="4" name="Slide Number Placeholder 3"/>
          <p:cNvSpPr>
            <a:spLocks noGrp="1"/>
          </p:cNvSpPr>
          <p:nvPr>
            <p:ph type="sldNum" sz="quarter" idx="10"/>
          </p:nvPr>
        </p:nvSpPr>
        <p:spPr/>
        <p:txBody>
          <a:bodyPr/>
          <a:lstStyle/>
          <a:p>
            <a:fld id="{B850756A-E1CA-4E5E-8241-A897EE7CB764}" type="slidenum">
              <a:rPr lang="en-US" smtClean="0"/>
              <a:t>18</a:t>
            </a:fld>
            <a:endParaRPr lang="en-US"/>
          </a:p>
        </p:txBody>
      </p:sp>
    </p:spTree>
    <p:extLst>
      <p:ext uri="{BB962C8B-B14F-4D97-AF65-F5344CB8AC3E}">
        <p14:creationId xmlns:p14="http://schemas.microsoft.com/office/powerpoint/2010/main" val="1402868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19</a:t>
            </a:fld>
            <a:endParaRPr lang="en-US"/>
          </a:p>
        </p:txBody>
      </p:sp>
    </p:spTree>
    <p:extLst>
      <p:ext uri="{BB962C8B-B14F-4D97-AF65-F5344CB8AC3E}">
        <p14:creationId xmlns:p14="http://schemas.microsoft.com/office/powerpoint/2010/main" val="1719199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a:t>
            </a:fld>
            <a:endParaRPr lang="en-US"/>
          </a:p>
        </p:txBody>
      </p:sp>
    </p:spTree>
    <p:extLst>
      <p:ext uri="{BB962C8B-B14F-4D97-AF65-F5344CB8AC3E}">
        <p14:creationId xmlns:p14="http://schemas.microsoft.com/office/powerpoint/2010/main" val="2079360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20</a:t>
            </a:fld>
            <a:endParaRPr lang="en-US"/>
          </a:p>
        </p:txBody>
      </p:sp>
    </p:spTree>
    <p:extLst>
      <p:ext uri="{BB962C8B-B14F-4D97-AF65-F5344CB8AC3E}">
        <p14:creationId xmlns:p14="http://schemas.microsoft.com/office/powerpoint/2010/main" val="820837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21</a:t>
            </a:fld>
            <a:endParaRPr lang="en-US"/>
          </a:p>
        </p:txBody>
      </p:sp>
    </p:spTree>
    <p:extLst>
      <p:ext uri="{BB962C8B-B14F-4D97-AF65-F5344CB8AC3E}">
        <p14:creationId xmlns:p14="http://schemas.microsoft.com/office/powerpoint/2010/main" val="1019733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22</a:t>
            </a:fld>
            <a:endParaRPr lang="en-US"/>
          </a:p>
        </p:txBody>
      </p:sp>
    </p:spTree>
    <p:extLst>
      <p:ext uri="{BB962C8B-B14F-4D97-AF65-F5344CB8AC3E}">
        <p14:creationId xmlns:p14="http://schemas.microsoft.com/office/powerpoint/2010/main" val="3918714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23</a:t>
            </a:fld>
            <a:endParaRPr lang="en-US"/>
          </a:p>
        </p:txBody>
      </p:sp>
    </p:spTree>
    <p:extLst>
      <p:ext uri="{BB962C8B-B14F-4D97-AF65-F5344CB8AC3E}">
        <p14:creationId xmlns:p14="http://schemas.microsoft.com/office/powerpoint/2010/main" val="743087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24</a:t>
            </a:fld>
            <a:endParaRPr lang="en-US"/>
          </a:p>
        </p:txBody>
      </p:sp>
    </p:spTree>
    <p:extLst>
      <p:ext uri="{BB962C8B-B14F-4D97-AF65-F5344CB8AC3E}">
        <p14:creationId xmlns:p14="http://schemas.microsoft.com/office/powerpoint/2010/main" val="30462554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25</a:t>
            </a:fld>
            <a:endParaRPr lang="en-US"/>
          </a:p>
        </p:txBody>
      </p:sp>
    </p:spTree>
    <p:extLst>
      <p:ext uri="{BB962C8B-B14F-4D97-AF65-F5344CB8AC3E}">
        <p14:creationId xmlns:p14="http://schemas.microsoft.com/office/powerpoint/2010/main" val="4147640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26</a:t>
            </a:fld>
            <a:endParaRPr lang="en-US"/>
          </a:p>
        </p:txBody>
      </p:sp>
    </p:spTree>
    <p:extLst>
      <p:ext uri="{BB962C8B-B14F-4D97-AF65-F5344CB8AC3E}">
        <p14:creationId xmlns:p14="http://schemas.microsoft.com/office/powerpoint/2010/main" val="2896136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27</a:t>
            </a:fld>
            <a:endParaRPr lang="en-US"/>
          </a:p>
        </p:txBody>
      </p:sp>
    </p:spTree>
    <p:extLst>
      <p:ext uri="{BB962C8B-B14F-4D97-AF65-F5344CB8AC3E}">
        <p14:creationId xmlns:p14="http://schemas.microsoft.com/office/powerpoint/2010/main" val="79936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28</a:t>
            </a:fld>
            <a:endParaRPr lang="en-US"/>
          </a:p>
        </p:txBody>
      </p:sp>
    </p:spTree>
    <p:extLst>
      <p:ext uri="{BB962C8B-B14F-4D97-AF65-F5344CB8AC3E}">
        <p14:creationId xmlns:p14="http://schemas.microsoft.com/office/powerpoint/2010/main" val="3510418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29</a:t>
            </a:fld>
            <a:endParaRPr lang="en-US"/>
          </a:p>
        </p:txBody>
      </p:sp>
    </p:spTree>
    <p:extLst>
      <p:ext uri="{BB962C8B-B14F-4D97-AF65-F5344CB8AC3E}">
        <p14:creationId xmlns:p14="http://schemas.microsoft.com/office/powerpoint/2010/main" val="194395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a:t>
            </a:fld>
            <a:endParaRPr lang="en-US"/>
          </a:p>
        </p:txBody>
      </p:sp>
    </p:spTree>
    <p:extLst>
      <p:ext uri="{BB962C8B-B14F-4D97-AF65-F5344CB8AC3E}">
        <p14:creationId xmlns:p14="http://schemas.microsoft.com/office/powerpoint/2010/main" val="13880047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30</a:t>
            </a:fld>
            <a:endParaRPr lang="en-US"/>
          </a:p>
        </p:txBody>
      </p:sp>
    </p:spTree>
    <p:extLst>
      <p:ext uri="{BB962C8B-B14F-4D97-AF65-F5344CB8AC3E}">
        <p14:creationId xmlns:p14="http://schemas.microsoft.com/office/powerpoint/2010/main" val="2713595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31</a:t>
            </a:fld>
            <a:endParaRPr lang="en-US"/>
          </a:p>
        </p:txBody>
      </p:sp>
    </p:spTree>
    <p:extLst>
      <p:ext uri="{BB962C8B-B14F-4D97-AF65-F5344CB8AC3E}">
        <p14:creationId xmlns:p14="http://schemas.microsoft.com/office/powerpoint/2010/main" val="14018463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32</a:t>
            </a:fld>
            <a:endParaRPr lang="en-US"/>
          </a:p>
        </p:txBody>
      </p:sp>
    </p:spTree>
    <p:extLst>
      <p:ext uri="{BB962C8B-B14F-4D97-AF65-F5344CB8AC3E}">
        <p14:creationId xmlns:p14="http://schemas.microsoft.com/office/powerpoint/2010/main" val="2509484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33</a:t>
            </a:fld>
            <a:endParaRPr lang="en-US"/>
          </a:p>
        </p:txBody>
      </p:sp>
    </p:spTree>
    <p:extLst>
      <p:ext uri="{BB962C8B-B14F-4D97-AF65-F5344CB8AC3E}">
        <p14:creationId xmlns:p14="http://schemas.microsoft.com/office/powerpoint/2010/main" val="35776017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34</a:t>
            </a:fld>
            <a:endParaRPr lang="en-US"/>
          </a:p>
        </p:txBody>
      </p:sp>
    </p:spTree>
    <p:extLst>
      <p:ext uri="{BB962C8B-B14F-4D97-AF65-F5344CB8AC3E}">
        <p14:creationId xmlns:p14="http://schemas.microsoft.com/office/powerpoint/2010/main" val="35338855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35</a:t>
            </a:fld>
            <a:endParaRPr lang="en-US"/>
          </a:p>
        </p:txBody>
      </p:sp>
    </p:spTree>
    <p:extLst>
      <p:ext uri="{BB962C8B-B14F-4D97-AF65-F5344CB8AC3E}">
        <p14:creationId xmlns:p14="http://schemas.microsoft.com/office/powerpoint/2010/main" val="17652705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36</a:t>
            </a:fld>
            <a:endParaRPr lang="en-US"/>
          </a:p>
        </p:txBody>
      </p:sp>
    </p:spTree>
    <p:extLst>
      <p:ext uri="{BB962C8B-B14F-4D97-AF65-F5344CB8AC3E}">
        <p14:creationId xmlns:p14="http://schemas.microsoft.com/office/powerpoint/2010/main" val="2545004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37</a:t>
            </a:fld>
            <a:endParaRPr lang="en-US"/>
          </a:p>
        </p:txBody>
      </p:sp>
    </p:spTree>
    <p:extLst>
      <p:ext uri="{BB962C8B-B14F-4D97-AF65-F5344CB8AC3E}">
        <p14:creationId xmlns:p14="http://schemas.microsoft.com/office/powerpoint/2010/main" val="19245268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0756A-E1CA-4E5E-8241-A897EE7CB764}" type="slidenum">
              <a:rPr lang="en-US" smtClean="0"/>
              <a:t>38</a:t>
            </a:fld>
            <a:endParaRPr lang="en-US"/>
          </a:p>
        </p:txBody>
      </p:sp>
    </p:spTree>
    <p:extLst>
      <p:ext uri="{BB962C8B-B14F-4D97-AF65-F5344CB8AC3E}">
        <p14:creationId xmlns:p14="http://schemas.microsoft.com/office/powerpoint/2010/main" val="41961928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39</a:t>
            </a:fld>
            <a:endParaRPr lang="en-US"/>
          </a:p>
        </p:txBody>
      </p:sp>
    </p:spTree>
    <p:extLst>
      <p:ext uri="{BB962C8B-B14F-4D97-AF65-F5344CB8AC3E}">
        <p14:creationId xmlns:p14="http://schemas.microsoft.com/office/powerpoint/2010/main" val="965342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a:t>
            </a:fld>
            <a:endParaRPr lang="en-US"/>
          </a:p>
        </p:txBody>
      </p:sp>
    </p:spTree>
    <p:extLst>
      <p:ext uri="{BB962C8B-B14F-4D97-AF65-F5344CB8AC3E}">
        <p14:creationId xmlns:p14="http://schemas.microsoft.com/office/powerpoint/2010/main" val="24799678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40</a:t>
            </a:fld>
            <a:endParaRPr lang="en-US"/>
          </a:p>
        </p:txBody>
      </p:sp>
    </p:spTree>
    <p:extLst>
      <p:ext uri="{BB962C8B-B14F-4D97-AF65-F5344CB8AC3E}">
        <p14:creationId xmlns:p14="http://schemas.microsoft.com/office/powerpoint/2010/main" val="35799427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41</a:t>
            </a:fld>
            <a:endParaRPr lang="en-US"/>
          </a:p>
        </p:txBody>
      </p:sp>
    </p:spTree>
    <p:extLst>
      <p:ext uri="{BB962C8B-B14F-4D97-AF65-F5344CB8AC3E}">
        <p14:creationId xmlns:p14="http://schemas.microsoft.com/office/powerpoint/2010/main" val="7845555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42</a:t>
            </a:fld>
            <a:endParaRPr lang="en-US"/>
          </a:p>
        </p:txBody>
      </p:sp>
    </p:spTree>
    <p:extLst>
      <p:ext uri="{BB962C8B-B14F-4D97-AF65-F5344CB8AC3E}">
        <p14:creationId xmlns:p14="http://schemas.microsoft.com/office/powerpoint/2010/main" val="15726979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43</a:t>
            </a:fld>
            <a:endParaRPr lang="en-US"/>
          </a:p>
        </p:txBody>
      </p:sp>
    </p:spTree>
    <p:extLst>
      <p:ext uri="{BB962C8B-B14F-4D97-AF65-F5344CB8AC3E}">
        <p14:creationId xmlns:p14="http://schemas.microsoft.com/office/powerpoint/2010/main" val="34661088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44</a:t>
            </a:fld>
            <a:endParaRPr lang="en-US"/>
          </a:p>
        </p:txBody>
      </p:sp>
    </p:spTree>
    <p:extLst>
      <p:ext uri="{BB962C8B-B14F-4D97-AF65-F5344CB8AC3E}">
        <p14:creationId xmlns:p14="http://schemas.microsoft.com/office/powerpoint/2010/main" val="6324760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https://viblo.asia/p/so-luoc-word-embedding-gDVK2RAeKLj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https://www.geeksforgeeks.org/word-embedding-techniques-in-nlp/</a:t>
            </a:r>
          </a:p>
          <a:p>
            <a:r>
              <a:rPr lang="en-US" sz="1200" kern="1200" dirty="0">
                <a:solidFill>
                  <a:schemeClr val="tx1"/>
                </a:solidFill>
                <a:effectLst/>
                <a:latin typeface="+mn-lt"/>
                <a:ea typeface="+mn-ea"/>
                <a:cs typeface="+mn-cs"/>
              </a:rPr>
              <a:t>https://scikit-learn.org/stable/modules/generated/sklearn.feature_extraction.text.CountVectorizer.html</a:t>
            </a:r>
          </a:p>
          <a:p>
            <a:r>
              <a:rPr lang="en-US" sz="1200" kern="1200" dirty="0">
                <a:solidFill>
                  <a:schemeClr val="tx1"/>
                </a:solidFill>
                <a:effectLst/>
                <a:latin typeface="+mn-lt"/>
                <a:ea typeface="+mn-ea"/>
                <a:cs typeface="+mn-cs"/>
              </a:rPr>
              <a:t>https://scikit-learn.org/stable/modules/generated/sklearn.feature_extraction.text.TfidfVectorizer.html</a:t>
            </a:r>
          </a:p>
        </p:txBody>
      </p:sp>
      <p:sp>
        <p:nvSpPr>
          <p:cNvPr id="4" name="Slide Number Placeholder 3"/>
          <p:cNvSpPr>
            <a:spLocks noGrp="1"/>
          </p:cNvSpPr>
          <p:nvPr>
            <p:ph type="sldNum" sz="quarter" idx="10"/>
          </p:nvPr>
        </p:nvSpPr>
        <p:spPr/>
        <p:txBody>
          <a:bodyPr/>
          <a:lstStyle/>
          <a:p>
            <a:fld id="{B850756A-E1CA-4E5E-8241-A897EE7CB764}" type="slidenum">
              <a:rPr lang="en-US" smtClean="0"/>
              <a:t>45</a:t>
            </a:fld>
            <a:endParaRPr lang="en-US"/>
          </a:p>
        </p:txBody>
      </p:sp>
    </p:spTree>
    <p:extLst>
      <p:ext uri="{BB962C8B-B14F-4D97-AF65-F5344CB8AC3E}">
        <p14:creationId xmlns:p14="http://schemas.microsoft.com/office/powerpoint/2010/main" val="13288738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https://www.geeksforgeeks.org/word-embedding-techniques-in-nlp/</a:t>
            </a:r>
          </a:p>
        </p:txBody>
      </p:sp>
      <p:sp>
        <p:nvSpPr>
          <p:cNvPr id="4" name="Slide Number Placeholder 3"/>
          <p:cNvSpPr>
            <a:spLocks noGrp="1"/>
          </p:cNvSpPr>
          <p:nvPr>
            <p:ph type="sldNum" sz="quarter" idx="10"/>
          </p:nvPr>
        </p:nvSpPr>
        <p:spPr/>
        <p:txBody>
          <a:bodyPr/>
          <a:lstStyle/>
          <a:p>
            <a:fld id="{B850756A-E1CA-4E5E-8241-A897EE7CB764}" type="slidenum">
              <a:rPr lang="en-US" smtClean="0"/>
              <a:t>46</a:t>
            </a:fld>
            <a:endParaRPr lang="en-US"/>
          </a:p>
        </p:txBody>
      </p:sp>
    </p:spTree>
    <p:extLst>
      <p:ext uri="{BB962C8B-B14F-4D97-AF65-F5344CB8AC3E}">
        <p14:creationId xmlns:p14="http://schemas.microsoft.com/office/powerpoint/2010/main" val="3300722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5</a:t>
            </a:fld>
            <a:endParaRPr lang="en-US"/>
          </a:p>
        </p:txBody>
      </p:sp>
    </p:spTree>
    <p:extLst>
      <p:ext uri="{BB962C8B-B14F-4D97-AF65-F5344CB8AC3E}">
        <p14:creationId xmlns:p14="http://schemas.microsoft.com/office/powerpoint/2010/main" val="974464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6</a:t>
            </a:fld>
            <a:endParaRPr lang="en-US"/>
          </a:p>
        </p:txBody>
      </p:sp>
    </p:spTree>
    <p:extLst>
      <p:ext uri="{BB962C8B-B14F-4D97-AF65-F5344CB8AC3E}">
        <p14:creationId xmlns:p14="http://schemas.microsoft.com/office/powerpoint/2010/main" val="1781901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7</a:t>
            </a:fld>
            <a:endParaRPr lang="en-US"/>
          </a:p>
        </p:txBody>
      </p:sp>
    </p:spTree>
    <p:extLst>
      <p:ext uri="{BB962C8B-B14F-4D97-AF65-F5344CB8AC3E}">
        <p14:creationId xmlns:p14="http://schemas.microsoft.com/office/powerpoint/2010/main" val="571025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8</a:t>
            </a:fld>
            <a:endParaRPr lang="en-US"/>
          </a:p>
        </p:txBody>
      </p:sp>
    </p:spTree>
    <p:extLst>
      <p:ext uri="{BB962C8B-B14F-4D97-AF65-F5344CB8AC3E}">
        <p14:creationId xmlns:p14="http://schemas.microsoft.com/office/powerpoint/2010/main" val="4019940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9</a:t>
            </a:fld>
            <a:endParaRPr lang="en-US"/>
          </a:p>
        </p:txBody>
      </p:sp>
    </p:spTree>
    <p:extLst>
      <p:ext uri="{BB962C8B-B14F-4D97-AF65-F5344CB8AC3E}">
        <p14:creationId xmlns:p14="http://schemas.microsoft.com/office/powerpoint/2010/main" val="1286204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3433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4302" y="4815575"/>
            <a:ext cx="12249020" cy="1603332"/>
          </a:xfrm>
          <a:prstGeom prst="rect">
            <a:avLst/>
          </a:prstGeom>
          <a:solidFill>
            <a:schemeClr val="bg1">
              <a:alpha val="65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chemeClr val="tx1"/>
              </a:solidFill>
            </a:endParaRPr>
          </a:p>
        </p:txBody>
      </p:sp>
      <p:sp>
        <p:nvSpPr>
          <p:cNvPr id="6" name="Rectangle 5"/>
          <p:cNvSpPr/>
          <p:nvPr/>
        </p:nvSpPr>
        <p:spPr>
          <a:xfrm>
            <a:off x="-14301" y="-8710"/>
            <a:ext cx="12249020" cy="1048369"/>
          </a:xfrm>
          <a:prstGeom prst="rect">
            <a:avLst/>
          </a:prstGeom>
          <a:solidFill>
            <a:schemeClr val="bg1">
              <a:alpha val="8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9" name="Rectangle 8"/>
          <p:cNvSpPr/>
          <p:nvPr/>
        </p:nvSpPr>
        <p:spPr>
          <a:xfrm>
            <a:off x="-14817" y="6418264"/>
            <a:ext cx="12249151" cy="43973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229DD8"/>
              </a:solidFill>
            </a:endParaRPr>
          </a:p>
        </p:txBody>
      </p:sp>
      <p:sp>
        <p:nvSpPr>
          <p:cNvPr id="10" name="TextBox 9"/>
          <p:cNvSpPr txBox="1">
            <a:spLocks noChangeArrowheads="1"/>
          </p:cNvSpPr>
          <p:nvPr/>
        </p:nvSpPr>
        <p:spPr bwMode="auto">
          <a:xfrm>
            <a:off x="8849784" y="6459539"/>
            <a:ext cx="384386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www.tmasolutions.com</a:t>
            </a:r>
          </a:p>
        </p:txBody>
      </p:sp>
      <p:sp>
        <p:nvSpPr>
          <p:cNvPr id="11" name="TextBox 10"/>
          <p:cNvSpPr txBox="1">
            <a:spLocks noChangeArrowheads="1"/>
          </p:cNvSpPr>
          <p:nvPr/>
        </p:nvSpPr>
        <p:spPr bwMode="auto">
          <a:xfrm>
            <a:off x="116417" y="6465889"/>
            <a:ext cx="384386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TMA Solutions</a:t>
            </a:r>
          </a:p>
        </p:txBody>
      </p:sp>
      <p:sp>
        <p:nvSpPr>
          <p:cNvPr id="2" name="Title 1"/>
          <p:cNvSpPr>
            <a:spLocks noGrp="1"/>
          </p:cNvSpPr>
          <p:nvPr>
            <p:ph type="ctrTitle"/>
          </p:nvPr>
        </p:nvSpPr>
        <p:spPr>
          <a:xfrm>
            <a:off x="838199" y="5004707"/>
            <a:ext cx="10363200" cy="612322"/>
          </a:xfrm>
        </p:spPr>
        <p:txBody>
          <a:bodyPr anchor="t">
            <a:normAutofit/>
          </a:bodyPr>
          <a:lstStyle>
            <a:lvl1pPr algn="ctr">
              <a:defRPr sz="4000" b="1">
                <a:solidFill>
                  <a:schemeClr val="tx1"/>
                </a:solidFill>
                <a:latin typeface="Century Gothic" panose="020B0502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447799" y="5718306"/>
            <a:ext cx="9144000" cy="474215"/>
          </a:xfrm>
        </p:spPr>
        <p:txBody>
          <a:bodyPr>
            <a:noAutofit/>
          </a:bodyPr>
          <a:lstStyle>
            <a:lvl1pPr marL="0" indent="0" algn="ctr">
              <a:buNone/>
              <a:defRPr sz="3000">
                <a:solidFill>
                  <a:schemeClr val="tx1">
                    <a:lumMod val="65000"/>
                    <a:lumOff val="35000"/>
                  </a:schemeClr>
                </a:solidFill>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8525" y="180822"/>
            <a:ext cx="1612903" cy="56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0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1" y="334963"/>
            <a:ext cx="478367" cy="35718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77464" y="1044421"/>
            <a:ext cx="11714536" cy="4927827"/>
          </a:xfrm>
        </p:spPr>
        <p:txBody>
          <a:bodyPr/>
          <a:lstStyle>
            <a:lvl1pPr marL="403225" indent="-403225">
              <a:lnSpc>
                <a:spcPct val="150000"/>
              </a:lnSpc>
              <a:spcBef>
                <a:spcPts val="0"/>
              </a:spcBef>
              <a:buClr>
                <a:srgbClr val="249DD8"/>
              </a:buClr>
              <a:buSzPct val="120000"/>
              <a:buFont typeface="Wingdings" panose="05000000000000000000" pitchFamily="2" charset="2"/>
              <a:buChar char="Ø"/>
              <a:defRPr sz="2400" b="0">
                <a:solidFill>
                  <a:srgbClr val="0563B8"/>
                </a:solidFill>
                <a:latin typeface="Century Gothic" panose="020B0502020202020204" pitchFamily="34" charset="0"/>
              </a:defRPr>
            </a:lvl1pPr>
            <a:lvl2pPr marL="688975" indent="-231775">
              <a:lnSpc>
                <a:spcPct val="150000"/>
              </a:lnSpc>
              <a:spcBef>
                <a:spcPts val="0"/>
              </a:spcBef>
              <a:buClr>
                <a:srgbClr val="249DD8"/>
              </a:buClr>
              <a:buSzPct val="110000"/>
              <a:buFont typeface="Century Gothic" panose="020B0502020202020204" pitchFamily="34" charset="0"/>
              <a:buChar char="●"/>
              <a:defRPr sz="2000">
                <a:solidFill>
                  <a:schemeClr val="bg2">
                    <a:lumMod val="25000"/>
                  </a:schemeClr>
                </a:solidFill>
                <a:latin typeface="Century Gothic" panose="020B0502020202020204" pitchFamily="34" charset="0"/>
              </a:defRPr>
            </a:lvl2pPr>
            <a:lvl3pPr marL="1146175" indent="-231775">
              <a:lnSpc>
                <a:spcPct val="150000"/>
              </a:lnSpc>
              <a:spcBef>
                <a:spcPts val="0"/>
              </a:spcBef>
              <a:buClr>
                <a:srgbClr val="229DD8"/>
              </a:buClr>
              <a:buSzPct val="100000"/>
              <a:buFontTx/>
              <a:buBlip>
                <a:blip r:embed="rId2"/>
              </a:buBlip>
              <a:defRPr sz="1800">
                <a:solidFill>
                  <a:srgbClr val="0563B8"/>
                </a:solidFill>
                <a:latin typeface="Century Gothic" panose="020B0502020202020204" pitchFamily="34" charset="0"/>
              </a:defRPr>
            </a:lvl3pPr>
            <a:lvl4pPr marL="1603375" indent="-231775">
              <a:lnSpc>
                <a:spcPct val="150000"/>
              </a:lnSpc>
              <a:spcBef>
                <a:spcPts val="0"/>
              </a:spcBef>
              <a:buClr>
                <a:schemeClr val="tx1">
                  <a:lumMod val="75000"/>
                  <a:lumOff val="25000"/>
                </a:schemeClr>
              </a:buClr>
              <a:buSzPct val="80000"/>
              <a:buFont typeface="Century Gothic" panose="020B0502020202020204" pitchFamily="34" charset="0"/>
              <a:buChar char="○"/>
              <a:defRPr sz="1600">
                <a:solidFill>
                  <a:schemeClr val="tx1">
                    <a:lumMod val="65000"/>
                    <a:lumOff val="35000"/>
                  </a:schemeClr>
                </a:solidFill>
                <a:latin typeface="Century Gothic" panose="020B0502020202020204" pitchFamily="34" charset="0"/>
              </a:defRPr>
            </a:lvl4pPr>
            <a:lvl5pPr marL="1998663" indent="-169863">
              <a:lnSpc>
                <a:spcPct val="150000"/>
              </a:lnSpc>
              <a:spcBef>
                <a:spcPts val="0"/>
              </a:spcBef>
              <a:buSzPct val="80000"/>
              <a:buFont typeface="Wingdings" panose="05000000000000000000" pitchFamily="2" charset="2"/>
              <a:buChar char="§"/>
              <a:defRPr sz="1400">
                <a:solidFill>
                  <a:schemeClr val="tx1">
                    <a:lumMod val="50000"/>
                    <a:lumOff val="50000"/>
                  </a:schemeClr>
                </a:solidFill>
                <a:latin typeface="Century Gothic" panose="020B0502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598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a:xfrm>
            <a:off x="624418" y="3444875"/>
            <a:ext cx="10938933" cy="533400"/>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4" name="Rectangle 3"/>
          <p:cNvSpPr/>
          <p:nvPr/>
        </p:nvSpPr>
        <p:spPr>
          <a:xfrm>
            <a:off x="624418" y="2066926"/>
            <a:ext cx="10938933" cy="525463"/>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5" name="Rectangle 4"/>
          <p:cNvSpPr/>
          <p:nvPr/>
        </p:nvSpPr>
        <p:spPr>
          <a:xfrm>
            <a:off x="624418" y="2747963"/>
            <a:ext cx="10938933" cy="506412"/>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6" name="Rectangle 5"/>
          <p:cNvSpPr/>
          <p:nvPr/>
        </p:nvSpPr>
        <p:spPr>
          <a:xfrm>
            <a:off x="624418" y="1389063"/>
            <a:ext cx="10938933" cy="500062"/>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7" name="TextBox 6"/>
          <p:cNvSpPr txBox="1">
            <a:spLocks noChangeArrowheads="1"/>
          </p:cNvSpPr>
          <p:nvPr/>
        </p:nvSpPr>
        <p:spPr bwMode="auto">
          <a:xfrm>
            <a:off x="637118" y="1473200"/>
            <a:ext cx="452543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49DD8"/>
                </a:solidFill>
                <a:latin typeface="Century Gothic" panose="020B0502020202020204" pitchFamily="34" charset="0"/>
                <a:cs typeface="Arial" panose="020B0604020202020204" pitchFamily="34" charset="0"/>
              </a:rPr>
              <a:t>A. </a:t>
            </a:r>
          </a:p>
        </p:txBody>
      </p:sp>
      <p:sp>
        <p:nvSpPr>
          <p:cNvPr id="8" name="TextBox 7"/>
          <p:cNvSpPr txBox="1">
            <a:spLocks noChangeArrowheads="1"/>
          </p:cNvSpPr>
          <p:nvPr/>
        </p:nvSpPr>
        <p:spPr bwMode="auto">
          <a:xfrm>
            <a:off x="670984" y="3527425"/>
            <a:ext cx="652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D. </a:t>
            </a:r>
          </a:p>
        </p:txBody>
      </p:sp>
      <p:sp>
        <p:nvSpPr>
          <p:cNvPr id="9" name="TextBox 8"/>
          <p:cNvSpPr txBox="1">
            <a:spLocks noChangeArrowheads="1"/>
          </p:cNvSpPr>
          <p:nvPr/>
        </p:nvSpPr>
        <p:spPr bwMode="auto">
          <a:xfrm>
            <a:off x="637117" y="2128838"/>
            <a:ext cx="652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B. </a:t>
            </a:r>
          </a:p>
        </p:txBody>
      </p:sp>
      <p:sp>
        <p:nvSpPr>
          <p:cNvPr id="10" name="TextBox 9"/>
          <p:cNvSpPr txBox="1">
            <a:spLocks noChangeArrowheads="1"/>
          </p:cNvSpPr>
          <p:nvPr/>
        </p:nvSpPr>
        <p:spPr bwMode="auto">
          <a:xfrm>
            <a:off x="637117" y="2825750"/>
            <a:ext cx="726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C. </a:t>
            </a:r>
          </a:p>
        </p:txBody>
      </p:sp>
      <p:sp>
        <p:nvSpPr>
          <p:cNvPr id="11" name="Rectangle 10"/>
          <p:cNvSpPr/>
          <p:nvPr/>
        </p:nvSpPr>
        <p:spPr>
          <a:xfrm>
            <a:off x="624418" y="4129089"/>
            <a:ext cx="10938933" cy="555625"/>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12" name="TextBox 11"/>
          <p:cNvSpPr txBox="1">
            <a:spLocks noChangeArrowheads="1"/>
          </p:cNvSpPr>
          <p:nvPr/>
        </p:nvSpPr>
        <p:spPr bwMode="auto">
          <a:xfrm>
            <a:off x="637117" y="4216400"/>
            <a:ext cx="726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E. </a:t>
            </a:r>
          </a:p>
        </p:txBody>
      </p:sp>
      <p:sp>
        <p:nvSpPr>
          <p:cNvPr id="13" name="Rectangle 12"/>
          <p:cNvSpPr/>
          <p:nvPr/>
        </p:nvSpPr>
        <p:spPr>
          <a:xfrm>
            <a:off x="1" y="334963"/>
            <a:ext cx="478367" cy="35718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19"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7285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11" name="Picture Placeholder 10"/>
          <p:cNvSpPr>
            <a:spLocks noGrp="1"/>
          </p:cNvSpPr>
          <p:nvPr>
            <p:ph type="pic" sz="quarter" idx="13"/>
          </p:nvPr>
        </p:nvSpPr>
        <p:spPr>
          <a:xfrm>
            <a:off x="620185" y="1158875"/>
            <a:ext cx="10951633" cy="4833938"/>
          </a:xfrm>
        </p:spPr>
        <p:txBody>
          <a:bodyPr rtlCol="0">
            <a:normAutofit/>
          </a:bodyPr>
          <a:lstStyle>
            <a:lvl1pPr marL="457200" indent="-457200">
              <a:buFont typeface="Arial" panose="020B0604020202020204" pitchFamily="34" charset="0"/>
              <a:buChar char="•"/>
              <a:defRPr>
                <a:latin typeface="Century Gothic" panose="020B0502020202020204" pitchFamily="34" charset="0"/>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12710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8" name="Table Placeholder 7"/>
          <p:cNvSpPr>
            <a:spLocks noGrp="1"/>
          </p:cNvSpPr>
          <p:nvPr>
            <p:ph type="tbl" sz="quarter" idx="13"/>
          </p:nvPr>
        </p:nvSpPr>
        <p:spPr>
          <a:xfrm>
            <a:off x="599017" y="1158876"/>
            <a:ext cx="10972800" cy="4932363"/>
          </a:xfrm>
        </p:spPr>
        <p:txBody>
          <a:bodyPr rtlCol="0">
            <a:normAutofit/>
          </a:bodyPr>
          <a:lstStyle/>
          <a:p>
            <a:pPr lvl="0"/>
            <a:r>
              <a:rPr lang="en-US" noProof="0"/>
              <a:t>Click icon to add table</a:t>
            </a:r>
          </a:p>
        </p:txBody>
      </p:sp>
    </p:spTree>
    <p:extLst>
      <p:ext uri="{BB962C8B-B14F-4D97-AF65-F5344CB8AC3E}">
        <p14:creationId xmlns:p14="http://schemas.microsoft.com/office/powerpoint/2010/main" val="3123423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11" name="SmartArt Placeholder 10"/>
          <p:cNvSpPr>
            <a:spLocks noGrp="1"/>
          </p:cNvSpPr>
          <p:nvPr>
            <p:ph type="dgm" sz="quarter" idx="13"/>
          </p:nvPr>
        </p:nvSpPr>
        <p:spPr>
          <a:xfrm>
            <a:off x="609601" y="1379538"/>
            <a:ext cx="11004551" cy="4597400"/>
          </a:xfrm>
        </p:spPr>
        <p:txBody>
          <a:bodyPr rtlCol="0">
            <a:normAutofit/>
          </a:bodyPr>
          <a:lstStyle/>
          <a:p>
            <a:pPr lvl="0"/>
            <a:r>
              <a:rPr lang="en-US" noProof="0"/>
              <a:t>Click icon to add SmartArt graphic</a:t>
            </a:r>
          </a:p>
        </p:txBody>
      </p:sp>
    </p:spTree>
    <p:extLst>
      <p:ext uri="{BB962C8B-B14F-4D97-AF65-F5344CB8AC3E}">
        <p14:creationId xmlns:p14="http://schemas.microsoft.com/office/powerpoint/2010/main" val="395467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9" name="Group 8"/>
          <p:cNvGrpSpPr>
            <a:grpSpLocks/>
          </p:cNvGrpSpPr>
          <p:nvPr/>
        </p:nvGrpSpPr>
        <p:grpSpPr bwMode="auto">
          <a:xfrm>
            <a:off x="589971" y="5219222"/>
            <a:ext cx="5065183" cy="923337"/>
            <a:chOff x="852093" y="4548688"/>
            <a:chExt cx="5669954" cy="998793"/>
          </a:xfrm>
        </p:grpSpPr>
        <p:sp>
          <p:nvSpPr>
            <p:cNvPr id="12" name="TextBox 5"/>
            <p:cNvSpPr txBox="1"/>
            <p:nvPr userDrawn="1"/>
          </p:nvSpPr>
          <p:spPr>
            <a:xfrm>
              <a:off x="2463279" y="4548696"/>
              <a:ext cx="4058768" cy="99878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+84 839 951 060</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+84 839 951 059 </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+81 364 324 994 </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sales@tmasolutions.com</a:t>
              </a:r>
            </a:p>
          </p:txBody>
        </p:sp>
        <p:sp>
          <p:nvSpPr>
            <p:cNvPr id="13" name="TextBox 6"/>
            <p:cNvSpPr txBox="1"/>
            <p:nvPr userDrawn="1"/>
          </p:nvSpPr>
          <p:spPr>
            <a:xfrm>
              <a:off x="852093" y="4548688"/>
              <a:ext cx="1727286" cy="99878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Vietnam:</a:t>
              </a:r>
            </a:p>
            <a:p>
              <a:pPr eaLnBrk="1" fontAlgn="auto" hangingPunct="1">
                <a:spcBef>
                  <a:spcPts val="0"/>
                </a:spcBef>
                <a:spcAft>
                  <a:spcPts val="0"/>
                </a:spcAft>
                <a:defRPr/>
              </a:pPr>
              <a:endParaRPr lang="en-US" sz="1350" dirty="0">
                <a:solidFill>
                  <a:srgbClr val="249DD8"/>
                </a:solidFill>
                <a:latin typeface="Century Gothic" panose="020B0502020202020204" pitchFamily="34" charset="0"/>
              </a:endParaRPr>
            </a:p>
            <a:p>
              <a:pPr eaLnBrk="1" fontAlgn="auto" hangingPunct="1">
                <a:spcBef>
                  <a:spcPts val="0"/>
                </a:spcBef>
                <a:spcAft>
                  <a:spcPts val="0"/>
                </a:spcAft>
                <a:defRPr/>
              </a:pPr>
              <a:r>
                <a:rPr lang="en-US" sz="1350" dirty="0">
                  <a:solidFill>
                    <a:srgbClr val="249DD8"/>
                  </a:solidFill>
                  <a:latin typeface="Century Gothic" panose="020B0502020202020204" pitchFamily="34" charset="0"/>
                </a:rPr>
                <a:t>Japan:</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Email:</a:t>
              </a: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438" y="1287003"/>
            <a:ext cx="3424452" cy="1190727"/>
          </a:xfrm>
          <a:prstGeom prst="rect">
            <a:avLst/>
          </a:prstGeom>
        </p:spPr>
      </p:pic>
      <p:sp>
        <p:nvSpPr>
          <p:cNvPr id="10" name="TextBox 7"/>
          <p:cNvSpPr txBox="1"/>
          <p:nvPr/>
        </p:nvSpPr>
        <p:spPr>
          <a:xfrm>
            <a:off x="5851369" y="5205572"/>
            <a:ext cx="5937249" cy="923330"/>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           North America:</a:t>
            </a:r>
          </a:p>
          <a:p>
            <a:pPr eaLnBrk="1" fontAlgn="auto" hangingPunct="1">
              <a:spcBef>
                <a:spcPts val="0"/>
              </a:spcBef>
              <a:spcAft>
                <a:spcPts val="0"/>
              </a:spcAft>
              <a:defRPr/>
            </a:pPr>
            <a:endParaRPr lang="en-US" sz="1350" dirty="0">
              <a:solidFill>
                <a:srgbClr val="249DD8"/>
              </a:solidFill>
              <a:latin typeface="Century Gothic" panose="020B0502020202020204" pitchFamily="34" charset="0"/>
            </a:endParaRPr>
          </a:p>
          <a:p>
            <a:pPr eaLnBrk="1" fontAlgn="auto" hangingPunct="1">
              <a:spcBef>
                <a:spcPts val="0"/>
              </a:spcBef>
              <a:spcAft>
                <a:spcPts val="0"/>
              </a:spcAft>
              <a:defRPr/>
            </a:pPr>
            <a:r>
              <a:rPr lang="en-US" sz="1350" dirty="0">
                <a:solidFill>
                  <a:srgbClr val="249DD8"/>
                </a:solidFill>
                <a:latin typeface="Century Gothic" panose="020B0502020202020204" pitchFamily="34" charset="0"/>
              </a:rPr>
              <a:t>           Australia:</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           Website:</a:t>
            </a:r>
          </a:p>
        </p:txBody>
      </p:sp>
      <p:sp>
        <p:nvSpPr>
          <p:cNvPr id="11" name="TextBox 8"/>
          <p:cNvSpPr txBox="1"/>
          <p:nvPr/>
        </p:nvSpPr>
        <p:spPr>
          <a:xfrm>
            <a:off x="8821051" y="5205572"/>
            <a:ext cx="3090333" cy="923330"/>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+1 844 224 4188</a:t>
            </a:r>
          </a:p>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+1 802 735 1392 </a:t>
            </a:r>
          </a:p>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+61 414 734 277</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www.tmasolutions.com</a:t>
            </a:r>
          </a:p>
        </p:txBody>
      </p:sp>
    </p:spTree>
    <p:extLst>
      <p:ext uri="{BB962C8B-B14F-4D97-AF65-F5344CB8AC3E}">
        <p14:creationId xmlns:p14="http://schemas.microsoft.com/office/powerpoint/2010/main" val="108324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p:cNvSpPr/>
          <p:nvPr/>
        </p:nvSpPr>
        <p:spPr>
          <a:xfrm>
            <a:off x="-14817" y="6435725"/>
            <a:ext cx="12249151" cy="439738"/>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07C6F9"/>
              </a:solidFill>
            </a:endParaRPr>
          </a:p>
        </p:txBody>
      </p:sp>
      <p:sp>
        <p:nvSpPr>
          <p:cNvPr id="1032" name="TextBox 8"/>
          <p:cNvSpPr txBox="1">
            <a:spLocks noChangeArrowheads="1"/>
          </p:cNvSpPr>
          <p:nvPr/>
        </p:nvSpPr>
        <p:spPr bwMode="auto">
          <a:xfrm>
            <a:off x="116417" y="6465889"/>
            <a:ext cx="384386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TMA Solutions</a:t>
            </a:r>
          </a:p>
        </p:txBody>
      </p:sp>
      <p:sp>
        <p:nvSpPr>
          <p:cNvPr id="10" name="Slide Number Placeholder 5"/>
          <p:cNvSpPr txBox="1">
            <a:spLocks/>
          </p:cNvSpPr>
          <p:nvPr/>
        </p:nvSpPr>
        <p:spPr>
          <a:xfrm>
            <a:off x="9400117" y="6483351"/>
            <a:ext cx="2743200" cy="365125"/>
          </a:xfrm>
          <a:prstGeom prst="rect">
            <a:avLst/>
          </a:prstGeom>
        </p:spPr>
        <p:txBody>
          <a:bodyPr/>
          <a:lstStyle>
            <a:defPPr>
              <a:defRPr lang="en-US"/>
            </a:defPPr>
            <a:lvl1pPr marL="0" algn="l"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fld id="{7D580C33-CF27-4C24-8705-E9DB3FE4067D}" type="slidenum">
              <a:rPr lang="en-US" sz="1600" smtClean="0">
                <a:latin typeface="Century Gothic" panose="020B0502020202020204" pitchFamily="34" charset="0"/>
              </a:rPr>
              <a:pPr algn="r" fontAlgn="auto">
                <a:spcBef>
                  <a:spcPts val="0"/>
                </a:spcBef>
                <a:spcAft>
                  <a:spcPts val="0"/>
                </a:spcAft>
                <a:defRPr/>
              </a:pPr>
              <a:t>‹#›</a:t>
            </a:fld>
            <a:endParaRPr lang="en-US" sz="1600" dirty="0">
              <a:latin typeface="Century Gothic" panose="020B0502020202020204" pitchFamily="34" charset="0"/>
            </a:endParaRPr>
          </a:p>
        </p:txBody>
      </p:sp>
    </p:spTree>
    <p:extLst>
      <p:ext uri="{BB962C8B-B14F-4D97-AF65-F5344CB8AC3E}">
        <p14:creationId xmlns:p14="http://schemas.microsoft.com/office/powerpoint/2010/main" val="14934420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Lst>
  <p:txStyles>
    <p:titleStyle>
      <a:lvl1pPr algn="l" rtl="0" eaLnBrk="1" fontAlgn="base" hangingPunct="1">
        <a:lnSpc>
          <a:spcPct val="90000"/>
        </a:lnSpc>
        <a:spcBef>
          <a:spcPct val="0"/>
        </a:spcBef>
        <a:spcAft>
          <a:spcPct val="0"/>
        </a:spcAft>
        <a:defRPr sz="4400" kern="1200">
          <a:solidFill>
            <a:schemeClr val="tx1"/>
          </a:solidFill>
          <a:latin typeface="Century Gothic" panose="020B0502020202020204" pitchFamily="34" charset="0"/>
          <a:ea typeface="+mj-ea"/>
          <a:cs typeface="+mj-cs"/>
        </a:defRPr>
      </a:lvl1pPr>
      <a:lvl2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2pPr>
      <a:lvl3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3pPr>
      <a:lvl4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4pPr>
      <a:lvl5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entury Gothic" panose="020B0502020202020204" pitchFamily="34" charset="0"/>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97538" y="4960939"/>
            <a:ext cx="9278471" cy="1269515"/>
          </a:xfrm>
        </p:spPr>
        <p:txBody>
          <a:bodyPr>
            <a:noAutofit/>
          </a:bodyPr>
          <a:lstStyle/>
          <a:p>
            <a:r>
              <a:rPr lang="en-US" sz="4800" dirty="0">
                <a:solidFill>
                  <a:srgbClr val="0070C0"/>
                </a:solidFill>
                <a:latin typeface="Calibri" panose="020F0502020204030204" pitchFamily="34" charset="0"/>
                <a:cs typeface="Calibri" panose="020F0502020204030204" pitchFamily="34" charset="0"/>
              </a:rPr>
              <a:t>Amazon Reviews</a:t>
            </a:r>
            <a:br>
              <a:rPr lang="en-US" sz="4800" dirty="0">
                <a:solidFill>
                  <a:srgbClr val="0070C0"/>
                </a:solidFill>
                <a:latin typeface="Calibri" panose="020F0502020204030204" pitchFamily="34" charset="0"/>
                <a:cs typeface="Calibri" panose="020F0502020204030204" pitchFamily="34" charset="0"/>
              </a:rPr>
            </a:br>
            <a:r>
              <a:rPr lang="en-US" sz="4800" dirty="0">
                <a:solidFill>
                  <a:srgbClr val="0070C0"/>
                </a:solidFill>
                <a:latin typeface="Calibri" panose="020F0502020204030204" pitchFamily="34" charset="0"/>
                <a:cs typeface="Calibri" panose="020F0502020204030204" pitchFamily="34" charset="0"/>
              </a:rPr>
              <a:t>Sentiment Analysis</a:t>
            </a:r>
          </a:p>
        </p:txBody>
      </p:sp>
      <p:sp>
        <p:nvSpPr>
          <p:cNvPr id="3" name="Title 4"/>
          <p:cNvSpPr txBox="1">
            <a:spLocks/>
          </p:cNvSpPr>
          <p:nvPr/>
        </p:nvSpPr>
        <p:spPr bwMode="auto">
          <a:xfrm>
            <a:off x="9119768" y="4960939"/>
            <a:ext cx="3072232" cy="4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7500"/>
          </a:bodyPr>
          <a:lstStyle>
            <a:lvl1pPr algn="ctr" rtl="0" eaLnBrk="1" fontAlgn="base" hangingPunct="1">
              <a:lnSpc>
                <a:spcPct val="90000"/>
              </a:lnSpc>
              <a:spcBef>
                <a:spcPct val="0"/>
              </a:spcBef>
              <a:spcAft>
                <a:spcPct val="0"/>
              </a:spcAft>
              <a:defRPr sz="4000" b="1" kern="1200">
                <a:solidFill>
                  <a:schemeClr val="tx1"/>
                </a:solidFill>
                <a:latin typeface="Century Gothic" panose="020B0502020202020204" pitchFamily="34" charset="0"/>
                <a:ea typeface="+mj-ea"/>
                <a:cs typeface="+mj-cs"/>
              </a:defRPr>
            </a:lvl1pPr>
            <a:lvl2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2pPr>
            <a:lvl3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3pPr>
            <a:lvl4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4pPr>
            <a:lvl5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9pPr>
          </a:lstStyle>
          <a:p>
            <a:pPr algn="r"/>
            <a:r>
              <a:rPr lang="en-US" sz="1800" dirty="0"/>
              <a:t> Group 80</a:t>
            </a:r>
          </a:p>
        </p:txBody>
      </p:sp>
      <p:sp>
        <p:nvSpPr>
          <p:cNvPr id="2" name="TextBox 1"/>
          <p:cNvSpPr txBox="1"/>
          <p:nvPr/>
        </p:nvSpPr>
        <p:spPr>
          <a:xfrm>
            <a:off x="9801726" y="5465719"/>
            <a:ext cx="2820202" cy="938719"/>
          </a:xfrm>
          <a:prstGeom prst="rect">
            <a:avLst/>
          </a:prstGeom>
          <a:noFill/>
        </p:spPr>
        <p:txBody>
          <a:bodyPr wrap="square" rtlCol="0">
            <a:spAutoFit/>
          </a:bodyPr>
          <a:lstStyle/>
          <a:p>
            <a:r>
              <a:rPr lang="vi-VN" sz="1100" dirty="0"/>
              <a:t>TRỊNH HUỲNH ANH THƯ </a:t>
            </a:r>
            <a:r>
              <a:rPr lang="en-US" sz="1100" dirty="0"/>
              <a:t>             </a:t>
            </a:r>
            <a:r>
              <a:rPr lang="vi-VN" sz="1100" dirty="0"/>
              <a:t>112353</a:t>
            </a:r>
            <a:endParaRPr lang="en-US" sz="1100" dirty="0"/>
          </a:p>
          <a:p>
            <a:r>
              <a:rPr lang="en-US" sz="1100" dirty="0"/>
              <a:t>NGUYỄN THỊ MỸ THANH              219733</a:t>
            </a:r>
          </a:p>
          <a:p>
            <a:r>
              <a:rPr lang="en-US" sz="1100" dirty="0"/>
              <a:t>NGÔ THỊ THANH LOAN                 208015</a:t>
            </a:r>
          </a:p>
          <a:p>
            <a:r>
              <a:rPr lang="vi-VN" sz="1100" dirty="0"/>
              <a:t>NGUYỄN THỊ TƯỜNG VÂN </a:t>
            </a:r>
            <a:r>
              <a:rPr lang="en-US" sz="1100" dirty="0"/>
              <a:t>          </a:t>
            </a:r>
            <a:r>
              <a:rPr lang="vi-VN" sz="1100" dirty="0"/>
              <a:t>050362</a:t>
            </a:r>
            <a:endParaRPr lang="en-US" sz="1100" dirty="0"/>
          </a:p>
          <a:p>
            <a:r>
              <a:rPr lang="en-US" sz="1100" dirty="0"/>
              <a:t>NGUYỄN VĂN HUY	186300</a:t>
            </a:r>
          </a:p>
        </p:txBody>
      </p:sp>
    </p:spTree>
    <p:extLst>
      <p:ext uri="{BB962C8B-B14F-4D97-AF65-F5344CB8AC3E}">
        <p14:creationId xmlns:p14="http://schemas.microsoft.com/office/powerpoint/2010/main" val="384598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pic>
        <p:nvPicPr>
          <p:cNvPr id="6" name="Picture 5">
            <a:extLst>
              <a:ext uri="{FF2B5EF4-FFF2-40B4-BE49-F238E27FC236}">
                <a16:creationId xmlns:a16="http://schemas.microsoft.com/office/drawing/2014/main" id="{F239695C-45E4-4638-9D17-0F35EBEBA506}"/>
              </a:ext>
            </a:extLst>
          </p:cNvPr>
          <p:cNvPicPr>
            <a:picLocks noChangeAspect="1"/>
          </p:cNvPicPr>
          <p:nvPr/>
        </p:nvPicPr>
        <p:blipFill>
          <a:blip r:embed="rId3"/>
          <a:stretch>
            <a:fillRect/>
          </a:stretch>
        </p:blipFill>
        <p:spPr>
          <a:xfrm>
            <a:off x="0" y="1484318"/>
            <a:ext cx="12192000" cy="3889363"/>
          </a:xfrm>
          <a:prstGeom prst="rect">
            <a:avLst/>
          </a:prstGeom>
        </p:spPr>
      </p:pic>
    </p:spTree>
    <p:extLst>
      <p:ext uri="{BB962C8B-B14F-4D97-AF65-F5344CB8AC3E}">
        <p14:creationId xmlns:p14="http://schemas.microsoft.com/office/powerpoint/2010/main" val="405476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solidFill>
                  <a:srgbClr val="002060"/>
                </a:solidFill>
                <a:latin typeface="Calibri" panose="020F0502020204030204" pitchFamily="34" charset="0"/>
                <a:cs typeface="Calibri" panose="020F0502020204030204" pitchFamily="34" charset="0"/>
              </a:rPr>
              <a:t>Handling Imbalanced Data</a:t>
            </a:r>
            <a:r>
              <a:rPr lang="en-US" dirty="0">
                <a:latin typeface="Calibri" panose="020F0502020204030204" pitchFamily="34" charset="0"/>
                <a:cs typeface="Calibri" panose="020F0502020204030204" pitchFamily="34" charset="0"/>
              </a:rPr>
              <a:t>: The data is balanced, no handle required</a:t>
            </a:r>
            <a:endParaRPr lang="en-US" sz="3200"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40EF571E-3A93-4CCE-AE88-8DDB175C5A82}"/>
              </a:ext>
            </a:extLst>
          </p:cNvPr>
          <p:cNvPicPr>
            <a:picLocks noChangeAspect="1"/>
          </p:cNvPicPr>
          <p:nvPr/>
        </p:nvPicPr>
        <p:blipFill>
          <a:blip r:embed="rId3"/>
          <a:stretch>
            <a:fillRect/>
          </a:stretch>
        </p:blipFill>
        <p:spPr>
          <a:xfrm>
            <a:off x="1952625" y="1776412"/>
            <a:ext cx="8286750" cy="3305175"/>
          </a:xfrm>
          <a:prstGeom prst="rect">
            <a:avLst/>
          </a:prstGeom>
        </p:spPr>
      </p:pic>
    </p:spTree>
    <p:extLst>
      <p:ext uri="{BB962C8B-B14F-4D97-AF65-F5344CB8AC3E}">
        <p14:creationId xmlns:p14="http://schemas.microsoft.com/office/powerpoint/2010/main" val="1413178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Preprocessing with tokenization</a:t>
            </a:r>
          </a:p>
        </p:txBody>
      </p:sp>
      <p:pic>
        <p:nvPicPr>
          <p:cNvPr id="8" name="Picture 7">
            <a:extLst>
              <a:ext uri="{FF2B5EF4-FFF2-40B4-BE49-F238E27FC236}">
                <a16:creationId xmlns:a16="http://schemas.microsoft.com/office/drawing/2014/main" id="{D4352DB2-26EA-49D4-950B-8BF605C0B101}"/>
              </a:ext>
            </a:extLst>
          </p:cNvPr>
          <p:cNvPicPr>
            <a:picLocks noChangeAspect="1"/>
          </p:cNvPicPr>
          <p:nvPr/>
        </p:nvPicPr>
        <p:blipFill>
          <a:blip r:embed="rId3"/>
          <a:stretch>
            <a:fillRect/>
          </a:stretch>
        </p:blipFill>
        <p:spPr>
          <a:xfrm>
            <a:off x="0" y="1779863"/>
            <a:ext cx="5622047" cy="3581409"/>
          </a:xfrm>
          <a:prstGeom prst="rect">
            <a:avLst/>
          </a:prstGeom>
        </p:spPr>
      </p:pic>
      <p:pic>
        <p:nvPicPr>
          <p:cNvPr id="10" name="Picture 9">
            <a:extLst>
              <a:ext uri="{FF2B5EF4-FFF2-40B4-BE49-F238E27FC236}">
                <a16:creationId xmlns:a16="http://schemas.microsoft.com/office/drawing/2014/main" id="{673531F8-011C-4205-984B-53E629FE096F}"/>
              </a:ext>
            </a:extLst>
          </p:cNvPr>
          <p:cNvPicPr>
            <a:picLocks noChangeAspect="1"/>
          </p:cNvPicPr>
          <p:nvPr/>
        </p:nvPicPr>
        <p:blipFill>
          <a:blip r:embed="rId4"/>
          <a:stretch>
            <a:fillRect/>
          </a:stretch>
        </p:blipFill>
        <p:spPr>
          <a:xfrm>
            <a:off x="5622047" y="1779863"/>
            <a:ext cx="6559068" cy="3600655"/>
          </a:xfrm>
          <a:prstGeom prst="rect">
            <a:avLst/>
          </a:prstGeom>
        </p:spPr>
      </p:pic>
    </p:spTree>
    <p:extLst>
      <p:ext uri="{BB962C8B-B14F-4D97-AF65-F5344CB8AC3E}">
        <p14:creationId xmlns:p14="http://schemas.microsoft.com/office/powerpoint/2010/main" val="1854013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Full steps preprocessing all-at-once</a:t>
            </a:r>
          </a:p>
        </p:txBody>
      </p:sp>
      <p:pic>
        <p:nvPicPr>
          <p:cNvPr id="3" name="Picture 2">
            <a:extLst>
              <a:ext uri="{FF2B5EF4-FFF2-40B4-BE49-F238E27FC236}">
                <a16:creationId xmlns:a16="http://schemas.microsoft.com/office/drawing/2014/main" id="{C74AF667-1A96-EED7-0A31-75DB98EB3A7E}"/>
              </a:ext>
            </a:extLst>
          </p:cNvPr>
          <p:cNvPicPr>
            <a:picLocks noChangeAspect="1"/>
          </p:cNvPicPr>
          <p:nvPr/>
        </p:nvPicPr>
        <p:blipFill>
          <a:blip r:embed="rId3"/>
          <a:stretch>
            <a:fillRect/>
          </a:stretch>
        </p:blipFill>
        <p:spPr>
          <a:xfrm>
            <a:off x="477464" y="1758462"/>
            <a:ext cx="5974986" cy="3969098"/>
          </a:xfrm>
          <a:prstGeom prst="rect">
            <a:avLst/>
          </a:prstGeom>
        </p:spPr>
      </p:pic>
      <p:pic>
        <p:nvPicPr>
          <p:cNvPr id="7" name="Picture 6">
            <a:extLst>
              <a:ext uri="{FF2B5EF4-FFF2-40B4-BE49-F238E27FC236}">
                <a16:creationId xmlns:a16="http://schemas.microsoft.com/office/drawing/2014/main" id="{A974B51E-A55F-E922-C298-EDA46E3FE54B}"/>
              </a:ext>
            </a:extLst>
          </p:cNvPr>
          <p:cNvPicPr>
            <a:picLocks noChangeAspect="1"/>
          </p:cNvPicPr>
          <p:nvPr/>
        </p:nvPicPr>
        <p:blipFill>
          <a:blip r:embed="rId4"/>
          <a:stretch>
            <a:fillRect/>
          </a:stretch>
        </p:blipFill>
        <p:spPr>
          <a:xfrm>
            <a:off x="6452450" y="1758462"/>
            <a:ext cx="5640269" cy="3526971"/>
          </a:xfrm>
          <a:prstGeom prst="rect">
            <a:avLst/>
          </a:prstGeom>
        </p:spPr>
      </p:pic>
    </p:spTree>
    <p:extLst>
      <p:ext uri="{BB962C8B-B14F-4D97-AF65-F5344CB8AC3E}">
        <p14:creationId xmlns:p14="http://schemas.microsoft.com/office/powerpoint/2010/main" val="2127074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Exploratory data analysis (EDA)</a:t>
            </a:r>
          </a:p>
        </p:txBody>
      </p:sp>
      <p:pic>
        <p:nvPicPr>
          <p:cNvPr id="6" name="Picture 5">
            <a:extLst>
              <a:ext uri="{FF2B5EF4-FFF2-40B4-BE49-F238E27FC236}">
                <a16:creationId xmlns:a16="http://schemas.microsoft.com/office/drawing/2014/main" id="{FB88D166-926C-0E33-D378-099F3E1DF486}"/>
              </a:ext>
            </a:extLst>
          </p:cNvPr>
          <p:cNvPicPr>
            <a:picLocks noChangeAspect="1"/>
          </p:cNvPicPr>
          <p:nvPr/>
        </p:nvPicPr>
        <p:blipFill>
          <a:blip r:embed="rId3"/>
          <a:stretch>
            <a:fillRect/>
          </a:stretch>
        </p:blipFill>
        <p:spPr>
          <a:xfrm>
            <a:off x="2281213" y="1617785"/>
            <a:ext cx="7629574" cy="5240215"/>
          </a:xfrm>
          <a:prstGeom prst="rect">
            <a:avLst/>
          </a:prstGeom>
        </p:spPr>
      </p:pic>
    </p:spTree>
    <p:extLst>
      <p:ext uri="{BB962C8B-B14F-4D97-AF65-F5344CB8AC3E}">
        <p14:creationId xmlns:p14="http://schemas.microsoft.com/office/powerpoint/2010/main" val="180778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vi-VN" b="1" dirty="0">
                <a:latin typeface="Calibri" panose="020F0502020204030204" pitchFamily="34" charset="0"/>
                <a:cs typeface="Calibri" panose="020F0502020204030204" pitchFamily="34" charset="0"/>
              </a:rPr>
              <a:t>Word embedding</a:t>
            </a:r>
            <a:r>
              <a:rPr lang="vi-VN"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W</a:t>
            </a:r>
            <a:r>
              <a:rPr lang="vi-VN" dirty="0">
                <a:latin typeface="Calibri" panose="020F0502020204030204" pitchFamily="34" charset="0"/>
                <a:cs typeface="Calibri" panose="020F0502020204030204" pitchFamily="34" charset="0"/>
              </a:rPr>
              <a:t>ords or phrases are mapped to numeric vectors.</a:t>
            </a:r>
          </a:p>
          <a:p>
            <a:pPr>
              <a:buFont typeface="Arial" panose="020B0604020202020204" pitchFamily="34" charset="0"/>
              <a:buChar char="•"/>
            </a:pPr>
            <a:r>
              <a:rPr lang="vi-VN" dirty="0">
                <a:latin typeface="Calibri" panose="020F0502020204030204" pitchFamily="34" charset="0"/>
                <a:cs typeface="Calibri" panose="020F0502020204030204" pitchFamily="34" charset="0"/>
              </a:rPr>
              <a:t>Word embeddings are mainly divided into 2 types:</a:t>
            </a:r>
          </a:p>
          <a:p>
            <a:pPr lvl="1">
              <a:buFont typeface="Courier New" panose="02070309020205020404" pitchFamily="49" charset="0"/>
              <a:buChar char="o"/>
            </a:pPr>
            <a:r>
              <a:rPr lang="vi-VN" sz="2200" b="1" dirty="0">
                <a:solidFill>
                  <a:srgbClr val="0563B8"/>
                </a:solidFill>
                <a:latin typeface="Calibri" panose="020F0502020204030204" pitchFamily="34" charset="0"/>
                <a:cs typeface="Calibri" panose="020F0502020204030204" pitchFamily="34" charset="0"/>
              </a:rPr>
              <a:t>Frequency-based</a:t>
            </a:r>
            <a:r>
              <a:rPr lang="vi-VN" sz="2200" b="1" dirty="0">
                <a:latin typeface="Calibri" panose="020F0502020204030204" pitchFamily="34" charset="0"/>
                <a:cs typeface="Calibri" panose="020F0502020204030204" pitchFamily="34" charset="0"/>
              </a:rPr>
              <a:t> </a:t>
            </a:r>
            <a:r>
              <a:rPr lang="vi-VN" sz="2200" b="1" dirty="0">
                <a:solidFill>
                  <a:srgbClr val="0563B8"/>
                </a:solidFill>
                <a:latin typeface="Calibri" panose="020F0502020204030204" pitchFamily="34" charset="0"/>
                <a:cs typeface="Calibri" panose="020F0502020204030204" pitchFamily="34" charset="0"/>
              </a:rPr>
              <a:t>embedding</a:t>
            </a:r>
            <a:r>
              <a:rPr lang="vi-VN" sz="2200" dirty="0">
                <a:solidFill>
                  <a:srgbClr val="0563B8"/>
                </a:solidFill>
                <a:latin typeface="Calibri" panose="020F0502020204030204" pitchFamily="34" charset="0"/>
                <a:cs typeface="Calibri" panose="020F0502020204030204" pitchFamily="34" charset="0"/>
              </a:rPr>
              <a:t>: count vector, TF-IDF vector, co-occurrence matrix, GloVe (global vector)</a:t>
            </a:r>
          </a:p>
          <a:p>
            <a:pPr lvl="1">
              <a:buFont typeface="Courier New" panose="02070309020205020404" pitchFamily="49" charset="0"/>
              <a:buChar char="o"/>
            </a:pPr>
            <a:r>
              <a:rPr lang="vi-VN" sz="2200" b="1" dirty="0">
                <a:solidFill>
                  <a:srgbClr val="0563B8"/>
                </a:solidFill>
                <a:latin typeface="Calibri" panose="020F0502020204030204" pitchFamily="34" charset="0"/>
                <a:cs typeface="Calibri" panose="020F0502020204030204" pitchFamily="34" charset="0"/>
              </a:rPr>
              <a:t>Prediction-based embedding</a:t>
            </a:r>
            <a:r>
              <a:rPr lang="vi-VN" sz="2200" dirty="0">
                <a:solidFill>
                  <a:srgbClr val="0563B8"/>
                </a:solidFill>
                <a:latin typeface="Calibri" panose="020F0502020204030204" pitchFamily="34" charset="0"/>
                <a:cs typeface="Calibri" panose="020F0502020204030204" pitchFamily="34" charset="0"/>
              </a:rPr>
              <a:t>: Word2vec (CBOW, Skip-gram), GloVe, FastText</a:t>
            </a:r>
            <a:endParaRPr lang="en-US" sz="2200" dirty="0">
              <a:solidFill>
                <a:srgbClr val="0563B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4176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Bag of Words (</a:t>
            </a:r>
            <a:r>
              <a:rPr lang="en-US" b="1" dirty="0" err="1">
                <a:latin typeface="Calibri" panose="020F0502020204030204" pitchFamily="34" charset="0"/>
                <a:cs typeface="Calibri" panose="020F0502020204030204" pitchFamily="34" charset="0"/>
              </a:rPr>
              <a:t>BoW</a:t>
            </a:r>
            <a:r>
              <a:rPr lang="en-US" b="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Create a matrix of token counts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TF-IDF (Term Frequency-Inverse Document Frequency): </a:t>
            </a:r>
            <a:r>
              <a:rPr lang="en-US" dirty="0">
                <a:latin typeface="Calibri" panose="020F0502020204030204" pitchFamily="34" charset="0"/>
                <a:cs typeface="Calibri" panose="020F0502020204030204" pitchFamily="34" charset="0"/>
              </a:rPr>
              <a:t>Convert texts to a matrix of TF-IDF features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Word Embeddings: </a:t>
            </a:r>
            <a:r>
              <a:rPr lang="en-US" dirty="0">
                <a:latin typeface="Calibri" panose="020F0502020204030204" pitchFamily="34" charset="0"/>
                <a:cs typeface="Calibri" panose="020F0502020204030204" pitchFamily="34" charset="0"/>
              </a:rPr>
              <a:t>Use pre-trained embeddings like Word2Vec, </a:t>
            </a:r>
            <a:r>
              <a:rPr lang="en-US" dirty="0" err="1">
                <a:latin typeface="Calibri" panose="020F0502020204030204" pitchFamily="34" charset="0"/>
                <a:cs typeface="Calibri" panose="020F0502020204030204" pitchFamily="34" charset="0"/>
              </a:rPr>
              <a:t>GloVe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FastText</a:t>
            </a:r>
            <a:r>
              <a:rPr lang="en-US" dirty="0">
                <a:latin typeface="Calibri" panose="020F0502020204030204" pitchFamily="34" charset="0"/>
                <a:cs typeface="Calibri" panose="020F0502020204030204" pitchFamily="34" charset="0"/>
              </a:rPr>
              <a:t> or train your own</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9621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Counter</a:t>
            </a:r>
            <a:endParaRPr lang="en-US"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2E79ADB-2EB0-476D-96AC-2467ADD347C6}"/>
              </a:ext>
            </a:extLst>
          </p:cNvPr>
          <p:cNvPicPr>
            <a:picLocks noChangeAspect="1"/>
          </p:cNvPicPr>
          <p:nvPr/>
        </p:nvPicPr>
        <p:blipFill>
          <a:blip r:embed="rId3"/>
          <a:stretch>
            <a:fillRect/>
          </a:stretch>
        </p:blipFill>
        <p:spPr>
          <a:xfrm>
            <a:off x="2993782" y="1668786"/>
            <a:ext cx="6660130" cy="4734309"/>
          </a:xfrm>
          <a:prstGeom prst="rect">
            <a:avLst/>
          </a:prstGeom>
        </p:spPr>
      </p:pic>
    </p:spTree>
    <p:extLst>
      <p:ext uri="{BB962C8B-B14F-4D97-AF65-F5344CB8AC3E}">
        <p14:creationId xmlns:p14="http://schemas.microsoft.com/office/powerpoint/2010/main" val="2237355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Bag of Words (</a:t>
            </a:r>
            <a:r>
              <a:rPr lang="en-US" b="1" dirty="0" err="1">
                <a:latin typeface="Calibri" panose="020F0502020204030204" pitchFamily="34" charset="0"/>
                <a:cs typeface="Calibri" panose="020F0502020204030204" pitchFamily="34" charset="0"/>
              </a:rPr>
              <a:t>BoW</a:t>
            </a:r>
            <a:r>
              <a:rPr lang="en-US" b="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Create a matrix of token counts</a:t>
            </a:r>
          </a:p>
        </p:txBody>
      </p:sp>
      <p:pic>
        <p:nvPicPr>
          <p:cNvPr id="8" name="Picture 7">
            <a:extLst>
              <a:ext uri="{FF2B5EF4-FFF2-40B4-BE49-F238E27FC236}">
                <a16:creationId xmlns:a16="http://schemas.microsoft.com/office/drawing/2014/main" id="{F80C56A6-E57E-C67D-DCC1-F20696D1B4ED}"/>
              </a:ext>
            </a:extLst>
          </p:cNvPr>
          <p:cNvPicPr>
            <a:picLocks noChangeAspect="1"/>
          </p:cNvPicPr>
          <p:nvPr/>
        </p:nvPicPr>
        <p:blipFill>
          <a:blip r:embed="rId3"/>
          <a:stretch>
            <a:fillRect/>
          </a:stretch>
        </p:blipFill>
        <p:spPr>
          <a:xfrm>
            <a:off x="2823706" y="1668849"/>
            <a:ext cx="6544588" cy="4706007"/>
          </a:xfrm>
          <a:prstGeom prst="rect">
            <a:avLst/>
          </a:prstGeom>
        </p:spPr>
      </p:pic>
    </p:spTree>
    <p:extLst>
      <p:ext uri="{BB962C8B-B14F-4D97-AF65-F5344CB8AC3E}">
        <p14:creationId xmlns:p14="http://schemas.microsoft.com/office/powerpoint/2010/main" val="1893671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Bag of Words (</a:t>
            </a:r>
            <a:r>
              <a:rPr lang="en-US" b="1" dirty="0" err="1">
                <a:latin typeface="Calibri" panose="020F0502020204030204" pitchFamily="34" charset="0"/>
                <a:cs typeface="Calibri" panose="020F0502020204030204" pitchFamily="34" charset="0"/>
              </a:rPr>
              <a:t>BoW</a:t>
            </a:r>
            <a:r>
              <a:rPr lang="en-US" b="1"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A8328E1-B70D-6CF4-5752-448C524DF206}"/>
              </a:ext>
            </a:extLst>
          </p:cNvPr>
          <p:cNvPicPr>
            <a:picLocks noChangeAspect="1"/>
          </p:cNvPicPr>
          <p:nvPr/>
        </p:nvPicPr>
        <p:blipFill>
          <a:blip r:embed="rId3"/>
          <a:stretch>
            <a:fillRect/>
          </a:stretch>
        </p:blipFill>
        <p:spPr>
          <a:xfrm>
            <a:off x="3594779" y="681407"/>
            <a:ext cx="7904205" cy="6176593"/>
          </a:xfrm>
          <a:prstGeom prst="rect">
            <a:avLst/>
          </a:prstGeom>
        </p:spPr>
      </p:pic>
    </p:spTree>
    <p:extLst>
      <p:ext uri="{BB962C8B-B14F-4D97-AF65-F5344CB8AC3E}">
        <p14:creationId xmlns:p14="http://schemas.microsoft.com/office/powerpoint/2010/main" val="3990299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5415" y="843486"/>
            <a:ext cx="9956916" cy="5171028"/>
          </a:xfrm>
        </p:spPr>
        <p:txBody>
          <a:bodyPr/>
          <a:lstStyle/>
          <a:p>
            <a:pPr marL="0" indent="0">
              <a:buNone/>
            </a:pPr>
            <a:r>
              <a:rPr lang="en-US" dirty="0">
                <a:latin typeface="Calibri" panose="020F0502020204030204" pitchFamily="34" charset="0"/>
                <a:cs typeface="Calibri" panose="020F0502020204030204" pitchFamily="34" charset="0"/>
              </a:rPr>
              <a:t>1. </a:t>
            </a:r>
            <a:r>
              <a:rPr lang="en-US" sz="2400" dirty="0">
                <a:latin typeface="Calibri" panose="020F0502020204030204" pitchFamily="34" charset="0"/>
                <a:cs typeface="Calibri" panose="020F0502020204030204" pitchFamily="34" charset="0"/>
              </a:rPr>
              <a:t>Problem Definition</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2. </a:t>
            </a:r>
            <a:r>
              <a:rPr lang="en-US" sz="2400" dirty="0">
                <a:latin typeface="Calibri" panose="020F0502020204030204" pitchFamily="34" charset="0"/>
                <a:cs typeface="Calibri" panose="020F0502020204030204" pitchFamily="34" charset="0"/>
              </a:rPr>
              <a:t>Data Collection</a:t>
            </a:r>
          </a:p>
          <a:p>
            <a:pPr marL="0" indent="0">
              <a:buNone/>
            </a:pPr>
            <a:r>
              <a:rPr lang="en-US" sz="2400" dirty="0">
                <a:latin typeface="Calibri" panose="020F0502020204030204" pitchFamily="34" charset="0"/>
                <a:cs typeface="Calibri" panose="020F0502020204030204" pitchFamily="34" charset="0"/>
              </a:rPr>
              <a:t>3. Data Preprocessing</a:t>
            </a:r>
          </a:p>
          <a:p>
            <a:pPr marL="0" indent="0">
              <a:buNone/>
            </a:pPr>
            <a:r>
              <a:rPr lang="en-US" sz="2400" dirty="0">
                <a:latin typeface="Calibri" panose="020F0502020204030204" pitchFamily="34" charset="0"/>
                <a:cs typeface="Calibri" panose="020F0502020204030204" pitchFamily="34" charset="0"/>
              </a:rPr>
              <a:t>4. Word Embedding</a:t>
            </a:r>
          </a:p>
          <a:p>
            <a:pPr marL="0" indent="0">
              <a:buNone/>
            </a:pPr>
            <a:r>
              <a:rPr lang="en-US" sz="2400" dirty="0">
                <a:latin typeface="Calibri" panose="020F0502020204030204" pitchFamily="34" charset="0"/>
                <a:cs typeface="Calibri" panose="020F0502020204030204" pitchFamily="34" charset="0"/>
              </a:rPr>
              <a:t>5. Splitting Data</a:t>
            </a:r>
          </a:p>
          <a:p>
            <a:pPr marL="0" indent="0">
              <a:buNone/>
            </a:pPr>
            <a:r>
              <a:rPr lang="en-US" sz="2400" dirty="0">
                <a:latin typeface="Calibri" panose="020F0502020204030204" pitchFamily="34" charset="0"/>
                <a:cs typeface="Calibri" panose="020F0502020204030204" pitchFamily="34" charset="0"/>
              </a:rPr>
              <a:t>6. Model Building</a:t>
            </a:r>
          </a:p>
          <a:p>
            <a:pPr marL="0" indent="0">
              <a:buNone/>
            </a:pPr>
            <a:r>
              <a:rPr lang="en-US" sz="2400" dirty="0">
                <a:latin typeface="Calibri" panose="020F0502020204030204" pitchFamily="34" charset="0"/>
                <a:cs typeface="Calibri" panose="020F0502020204030204" pitchFamily="34" charset="0"/>
              </a:rPr>
              <a:t>7. Model Training</a:t>
            </a:r>
          </a:p>
          <a:p>
            <a:pPr marL="0" indent="0">
              <a:buNone/>
            </a:pPr>
            <a:r>
              <a:rPr lang="en-US" sz="2400" dirty="0">
                <a:latin typeface="Calibri" panose="020F0502020204030204" pitchFamily="34" charset="0"/>
                <a:cs typeface="Calibri" panose="020F0502020204030204" pitchFamily="34" charset="0"/>
              </a:rPr>
              <a:t>8. Model Evaluation</a:t>
            </a:r>
          </a:p>
          <a:p>
            <a:pPr marL="0" indent="0">
              <a:buNone/>
            </a:pPr>
            <a:r>
              <a:rPr lang="en-US" dirty="0">
                <a:latin typeface="Calibri" panose="020F0502020204030204" pitchFamily="34" charset="0"/>
                <a:cs typeface="Calibri" panose="020F0502020204030204" pitchFamily="34" charset="0"/>
              </a:rPr>
              <a:t>9. QA</a:t>
            </a:r>
          </a:p>
          <a:p>
            <a:pPr marL="0" indent="0">
              <a:buNone/>
            </a:pPr>
            <a:endParaRPr lang="en-US" dirty="0">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AGENDA</a:t>
            </a:r>
          </a:p>
        </p:txBody>
      </p:sp>
    </p:spTree>
    <p:extLst>
      <p:ext uri="{BB962C8B-B14F-4D97-AF65-F5344CB8AC3E}">
        <p14:creationId xmlns:p14="http://schemas.microsoft.com/office/powerpoint/2010/main" val="1523232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pic>
        <p:nvPicPr>
          <p:cNvPr id="3" name="Picture 2">
            <a:extLst>
              <a:ext uri="{FF2B5EF4-FFF2-40B4-BE49-F238E27FC236}">
                <a16:creationId xmlns:a16="http://schemas.microsoft.com/office/drawing/2014/main" id="{9AE429E3-8DB6-2A19-AAAC-663525B28DC3}"/>
              </a:ext>
            </a:extLst>
          </p:cNvPr>
          <p:cNvPicPr>
            <a:picLocks noChangeAspect="1"/>
          </p:cNvPicPr>
          <p:nvPr/>
        </p:nvPicPr>
        <p:blipFill>
          <a:blip r:embed="rId3"/>
          <a:stretch>
            <a:fillRect/>
          </a:stretch>
        </p:blipFill>
        <p:spPr>
          <a:xfrm>
            <a:off x="466579" y="1113086"/>
            <a:ext cx="6356252" cy="4576249"/>
          </a:xfrm>
          <a:prstGeom prst="rect">
            <a:avLst/>
          </a:prstGeom>
        </p:spPr>
      </p:pic>
      <p:pic>
        <p:nvPicPr>
          <p:cNvPr id="8" name="Picture 7">
            <a:extLst>
              <a:ext uri="{FF2B5EF4-FFF2-40B4-BE49-F238E27FC236}">
                <a16:creationId xmlns:a16="http://schemas.microsoft.com/office/drawing/2014/main" id="{FCD66FC5-A34C-17A0-6C2E-B3B36C81C913}"/>
              </a:ext>
            </a:extLst>
          </p:cNvPr>
          <p:cNvPicPr>
            <a:picLocks noChangeAspect="1"/>
          </p:cNvPicPr>
          <p:nvPr/>
        </p:nvPicPr>
        <p:blipFill>
          <a:blip r:embed="rId4"/>
          <a:stretch>
            <a:fillRect/>
          </a:stretch>
        </p:blipFill>
        <p:spPr>
          <a:xfrm>
            <a:off x="6811946" y="2230734"/>
            <a:ext cx="5369169" cy="2882325"/>
          </a:xfrm>
          <a:prstGeom prst="rect">
            <a:avLst/>
          </a:prstGeom>
        </p:spPr>
      </p:pic>
    </p:spTree>
    <p:extLst>
      <p:ext uri="{BB962C8B-B14F-4D97-AF65-F5344CB8AC3E}">
        <p14:creationId xmlns:p14="http://schemas.microsoft.com/office/powerpoint/2010/main" val="2734049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a:latin typeface="Calibri" panose="020F0502020204030204" pitchFamily="34" charset="0"/>
                <a:cs typeface="Calibri" panose="020F0502020204030204" pitchFamily="34" charset="0"/>
              </a:rPr>
              <a:t>TF-IDF</a:t>
            </a:r>
            <a:r>
              <a:rPr lang="en-US">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8D16D334-F809-89D2-3EEC-75A5DA74D87B}"/>
              </a:ext>
            </a:extLst>
          </p:cNvPr>
          <p:cNvPicPr>
            <a:picLocks noChangeAspect="1"/>
          </p:cNvPicPr>
          <p:nvPr/>
        </p:nvPicPr>
        <p:blipFill>
          <a:blip r:embed="rId3"/>
          <a:stretch>
            <a:fillRect/>
          </a:stretch>
        </p:blipFill>
        <p:spPr>
          <a:xfrm>
            <a:off x="3076153" y="1290339"/>
            <a:ext cx="6039693" cy="4277322"/>
          </a:xfrm>
          <a:prstGeom prst="rect">
            <a:avLst/>
          </a:prstGeom>
        </p:spPr>
      </p:pic>
    </p:spTree>
    <p:extLst>
      <p:ext uri="{BB962C8B-B14F-4D97-AF65-F5344CB8AC3E}">
        <p14:creationId xmlns:p14="http://schemas.microsoft.com/office/powerpoint/2010/main" val="2606204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a:latin typeface="Calibri" panose="020F0502020204030204" pitchFamily="34" charset="0"/>
                <a:cs typeface="Calibri" panose="020F0502020204030204" pitchFamily="34" charset="0"/>
              </a:rPr>
              <a:t>TF-IDF</a:t>
            </a:r>
            <a:r>
              <a:rPr lang="en-US">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887D6312-A760-DAAC-C007-7EEB3073D445}"/>
              </a:ext>
            </a:extLst>
          </p:cNvPr>
          <p:cNvPicPr>
            <a:picLocks noChangeAspect="1"/>
          </p:cNvPicPr>
          <p:nvPr/>
        </p:nvPicPr>
        <p:blipFill>
          <a:blip r:embed="rId3"/>
          <a:stretch>
            <a:fillRect/>
          </a:stretch>
        </p:blipFill>
        <p:spPr>
          <a:xfrm>
            <a:off x="3947718" y="240325"/>
            <a:ext cx="5292635" cy="6617675"/>
          </a:xfrm>
          <a:prstGeom prst="rect">
            <a:avLst/>
          </a:prstGeom>
        </p:spPr>
      </p:pic>
    </p:spTree>
    <p:extLst>
      <p:ext uri="{BB962C8B-B14F-4D97-AF65-F5344CB8AC3E}">
        <p14:creationId xmlns:p14="http://schemas.microsoft.com/office/powerpoint/2010/main" val="701870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a:latin typeface="Calibri" panose="020F0502020204030204" pitchFamily="34" charset="0"/>
                <a:cs typeface="Calibri" panose="020F0502020204030204" pitchFamily="34" charset="0"/>
              </a:rPr>
              <a:t>TF-IDF</a:t>
            </a:r>
            <a:r>
              <a:rPr lang="en-US">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44D1497-F39C-4E24-89E5-81FF8B772006}"/>
              </a:ext>
            </a:extLst>
          </p:cNvPr>
          <p:cNvPicPr>
            <a:picLocks noChangeAspect="1"/>
          </p:cNvPicPr>
          <p:nvPr/>
        </p:nvPicPr>
        <p:blipFill>
          <a:blip r:embed="rId3"/>
          <a:stretch>
            <a:fillRect/>
          </a:stretch>
        </p:blipFill>
        <p:spPr>
          <a:xfrm>
            <a:off x="2557462" y="2076450"/>
            <a:ext cx="7077075" cy="2705100"/>
          </a:xfrm>
          <a:prstGeom prst="rect">
            <a:avLst/>
          </a:prstGeom>
        </p:spPr>
      </p:pic>
    </p:spTree>
    <p:extLst>
      <p:ext uri="{BB962C8B-B14F-4D97-AF65-F5344CB8AC3E}">
        <p14:creationId xmlns:p14="http://schemas.microsoft.com/office/powerpoint/2010/main" val="731456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a:latin typeface="Calibri" panose="020F0502020204030204" pitchFamily="34" charset="0"/>
                <a:cs typeface="Calibri" panose="020F0502020204030204" pitchFamily="34" charset="0"/>
              </a:rPr>
              <a:t>TF-IDF</a:t>
            </a:r>
            <a:r>
              <a:rPr lang="en-US">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E5F463F-9909-9DD5-FCD5-08556ED484CF}"/>
              </a:ext>
            </a:extLst>
          </p:cNvPr>
          <p:cNvPicPr>
            <a:picLocks noChangeAspect="1"/>
          </p:cNvPicPr>
          <p:nvPr/>
        </p:nvPicPr>
        <p:blipFill>
          <a:blip r:embed="rId3"/>
          <a:stretch>
            <a:fillRect/>
          </a:stretch>
        </p:blipFill>
        <p:spPr>
          <a:xfrm>
            <a:off x="3418114" y="755444"/>
            <a:ext cx="5355771" cy="5656863"/>
          </a:xfrm>
          <a:prstGeom prst="rect">
            <a:avLst/>
          </a:prstGeom>
        </p:spPr>
      </p:pic>
    </p:spTree>
    <p:extLst>
      <p:ext uri="{BB962C8B-B14F-4D97-AF65-F5344CB8AC3E}">
        <p14:creationId xmlns:p14="http://schemas.microsoft.com/office/powerpoint/2010/main" val="1457282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5. Splitting Data</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Split dataset into training and validation (and possibly test) sets</a:t>
            </a:r>
            <a:endParaRPr lang="en-US" sz="32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AAD0BB4-8730-40DE-BBFE-086C30E915BA}"/>
              </a:ext>
            </a:extLst>
          </p:cNvPr>
          <p:cNvPicPr>
            <a:picLocks noChangeAspect="1"/>
          </p:cNvPicPr>
          <p:nvPr/>
        </p:nvPicPr>
        <p:blipFill>
          <a:blip r:embed="rId3"/>
          <a:stretch>
            <a:fillRect/>
          </a:stretch>
        </p:blipFill>
        <p:spPr>
          <a:xfrm>
            <a:off x="1904415" y="2779448"/>
            <a:ext cx="8383170" cy="1781424"/>
          </a:xfrm>
          <a:prstGeom prst="rect">
            <a:avLst/>
          </a:prstGeom>
        </p:spPr>
      </p:pic>
    </p:spTree>
    <p:extLst>
      <p:ext uri="{BB962C8B-B14F-4D97-AF65-F5344CB8AC3E}">
        <p14:creationId xmlns:p14="http://schemas.microsoft.com/office/powerpoint/2010/main" val="4237053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6. Model Building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Logistic Regression</a:t>
            </a:r>
            <a:r>
              <a:rPr lang="en-US" dirty="0">
                <a:latin typeface="Calibri" panose="020F0502020204030204" pitchFamily="34" charset="0"/>
                <a:cs typeface="Calibri" panose="020F0502020204030204" pitchFamily="34" charset="0"/>
              </a:rPr>
              <a:t>: Simple and effective for many text classification tasks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Naive Bayes</a:t>
            </a:r>
            <a:r>
              <a:rPr lang="en-US" dirty="0">
                <a:latin typeface="Calibri" panose="020F0502020204030204" pitchFamily="34" charset="0"/>
                <a:cs typeface="Calibri" panose="020F0502020204030204" pitchFamily="34" charset="0"/>
              </a:rPr>
              <a:t>: Particularly effective for small datasets and text data</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SVM (Support Vector Machine)</a:t>
            </a:r>
            <a:r>
              <a:rPr lang="en-US" dirty="0">
                <a:latin typeface="Calibri" panose="020F0502020204030204" pitchFamily="34" charset="0"/>
                <a:cs typeface="Calibri" panose="020F0502020204030204" pitchFamily="34" charset="0"/>
              </a:rPr>
              <a:t>: Effective for high-dimensional spaces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Neural Networks</a:t>
            </a:r>
            <a:r>
              <a:rPr lang="en-US"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Multi-Layer Perceptron</a:t>
            </a:r>
          </a:p>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RNNs</a:t>
            </a:r>
            <a:r>
              <a:rPr lang="en-US" sz="2400" b="1" dirty="0">
                <a:latin typeface="Calibri" panose="020F0502020204030204" pitchFamily="34" charset="0"/>
                <a:cs typeface="Calibri" panose="020F0502020204030204" pitchFamily="34" charset="0"/>
              </a:rPr>
              <a:t>/</a:t>
            </a:r>
            <a:r>
              <a:rPr lang="en-US" sz="2400" b="1" dirty="0">
                <a:solidFill>
                  <a:srgbClr val="00B050"/>
                </a:solidFill>
                <a:latin typeface="Calibri" panose="020F0502020204030204" pitchFamily="34" charset="0"/>
                <a:cs typeface="Calibri" panose="020F0502020204030204" pitchFamily="34" charset="0"/>
              </a:rPr>
              <a:t>LSTM</a:t>
            </a:r>
            <a:r>
              <a:rPr lang="en-US" sz="2400" b="1" dirty="0">
                <a:latin typeface="Calibri" panose="020F0502020204030204" pitchFamily="34" charset="0"/>
                <a:cs typeface="Calibri" panose="020F0502020204030204" pitchFamily="34" charset="0"/>
              </a:rPr>
              <a:t>s: </a:t>
            </a:r>
            <a:r>
              <a:rPr lang="en-US" sz="2400" dirty="0">
                <a:latin typeface="Calibri" panose="020F0502020204030204" pitchFamily="34" charset="0"/>
                <a:cs typeface="Calibri" panose="020F0502020204030204" pitchFamily="34" charset="0"/>
              </a:rPr>
              <a:t>Suitable for sequence data</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CNNs</a:t>
            </a:r>
            <a:r>
              <a:rPr lang="en-US" sz="2400" dirty="0">
                <a:latin typeface="Calibri" panose="020F0502020204030204" pitchFamily="34" charset="0"/>
                <a:cs typeface="Calibri" panose="020F0502020204030204" pitchFamily="34" charset="0"/>
              </a:rPr>
              <a:t>: Can capture local patterns in text</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Transformers</a:t>
            </a:r>
            <a:r>
              <a:rPr lang="en-US" sz="2400" dirty="0">
                <a:latin typeface="Calibri" panose="020F0502020204030204" pitchFamily="34" charset="0"/>
                <a:cs typeface="Calibri" panose="020F0502020204030204" pitchFamily="34" charset="0"/>
              </a:rPr>
              <a:t>: State-of-the-art models like BERT for capturing contextual information</a:t>
            </a:r>
          </a:p>
        </p:txBody>
      </p:sp>
    </p:spTree>
    <p:extLst>
      <p:ext uri="{BB962C8B-B14F-4D97-AF65-F5344CB8AC3E}">
        <p14:creationId xmlns:p14="http://schemas.microsoft.com/office/powerpoint/2010/main" val="3807840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6. Model Building</a:t>
            </a:r>
          </a:p>
        </p:txBody>
      </p:sp>
      <p:sp>
        <p:nvSpPr>
          <p:cNvPr id="5" name="Content Placeholder 2"/>
          <p:cNvSpPr>
            <a:spLocks noGrp="1"/>
          </p:cNvSpPr>
          <p:nvPr>
            <p:ph idx="1"/>
          </p:nvPr>
        </p:nvSpPr>
        <p:spPr>
          <a:xfrm>
            <a:off x="477464" y="1044421"/>
            <a:ext cx="11714536" cy="5813579"/>
          </a:xfrm>
        </p:spPr>
        <p:txBody>
          <a:bodyPr/>
          <a:lstStyle/>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MLP </a:t>
            </a:r>
          </a:p>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Custom Layers</a:t>
            </a:r>
          </a:p>
        </p:txBody>
      </p:sp>
      <p:pic>
        <p:nvPicPr>
          <p:cNvPr id="3" name="Picture 2">
            <a:extLst>
              <a:ext uri="{FF2B5EF4-FFF2-40B4-BE49-F238E27FC236}">
                <a16:creationId xmlns:a16="http://schemas.microsoft.com/office/drawing/2014/main" id="{02002905-536D-7E46-0065-1D1859DBE023}"/>
              </a:ext>
            </a:extLst>
          </p:cNvPr>
          <p:cNvPicPr>
            <a:picLocks noChangeAspect="1"/>
          </p:cNvPicPr>
          <p:nvPr/>
        </p:nvPicPr>
        <p:blipFill>
          <a:blip r:embed="rId3"/>
          <a:stretch>
            <a:fillRect/>
          </a:stretch>
        </p:blipFill>
        <p:spPr>
          <a:xfrm>
            <a:off x="3194985" y="934497"/>
            <a:ext cx="7892087" cy="5491424"/>
          </a:xfrm>
          <a:prstGeom prst="rect">
            <a:avLst/>
          </a:prstGeom>
        </p:spPr>
      </p:pic>
    </p:spTree>
    <p:extLst>
      <p:ext uri="{BB962C8B-B14F-4D97-AF65-F5344CB8AC3E}">
        <p14:creationId xmlns:p14="http://schemas.microsoft.com/office/powerpoint/2010/main" val="1137388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6. Model Building</a:t>
            </a:r>
          </a:p>
        </p:txBody>
      </p:sp>
      <p:sp>
        <p:nvSpPr>
          <p:cNvPr id="5" name="Content Placeholder 2"/>
          <p:cNvSpPr>
            <a:spLocks noGrp="1"/>
          </p:cNvSpPr>
          <p:nvPr>
            <p:ph idx="1"/>
          </p:nvPr>
        </p:nvSpPr>
        <p:spPr>
          <a:xfrm>
            <a:off x="477464" y="1044421"/>
            <a:ext cx="11714536" cy="5813579"/>
          </a:xfrm>
        </p:spPr>
        <p:txBody>
          <a:bodyPr/>
          <a:lstStyle/>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MLP </a:t>
            </a:r>
          </a:p>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Custom Layers</a:t>
            </a:r>
          </a:p>
        </p:txBody>
      </p:sp>
      <p:pic>
        <p:nvPicPr>
          <p:cNvPr id="6" name="Picture 5">
            <a:extLst>
              <a:ext uri="{FF2B5EF4-FFF2-40B4-BE49-F238E27FC236}">
                <a16:creationId xmlns:a16="http://schemas.microsoft.com/office/drawing/2014/main" id="{94747F1B-AC66-D78D-8D6F-E155DB502B51}"/>
              </a:ext>
            </a:extLst>
          </p:cNvPr>
          <p:cNvPicPr>
            <a:picLocks noChangeAspect="1"/>
          </p:cNvPicPr>
          <p:nvPr/>
        </p:nvPicPr>
        <p:blipFill>
          <a:blip r:embed="rId3"/>
          <a:stretch>
            <a:fillRect/>
          </a:stretch>
        </p:blipFill>
        <p:spPr>
          <a:xfrm>
            <a:off x="3043760" y="2396265"/>
            <a:ext cx="6104480" cy="2728395"/>
          </a:xfrm>
          <a:prstGeom prst="rect">
            <a:avLst/>
          </a:prstGeom>
        </p:spPr>
      </p:pic>
    </p:spTree>
    <p:extLst>
      <p:ext uri="{BB962C8B-B14F-4D97-AF65-F5344CB8AC3E}">
        <p14:creationId xmlns:p14="http://schemas.microsoft.com/office/powerpoint/2010/main" val="749671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6. Model Building</a:t>
            </a:r>
          </a:p>
        </p:txBody>
      </p:sp>
      <p:sp>
        <p:nvSpPr>
          <p:cNvPr id="5" name="Content Placeholder 2"/>
          <p:cNvSpPr>
            <a:spLocks noGrp="1"/>
          </p:cNvSpPr>
          <p:nvPr>
            <p:ph idx="1"/>
          </p:nvPr>
        </p:nvSpPr>
        <p:spPr>
          <a:xfrm>
            <a:off x="477464" y="1044421"/>
            <a:ext cx="11714536" cy="5813579"/>
          </a:xfrm>
        </p:spPr>
        <p:txBody>
          <a:bodyPr/>
          <a:lstStyle/>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MLP </a:t>
            </a:r>
          </a:p>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Custom Layers</a:t>
            </a:r>
          </a:p>
        </p:txBody>
      </p:sp>
      <p:pic>
        <p:nvPicPr>
          <p:cNvPr id="3" name="Picture 2">
            <a:extLst>
              <a:ext uri="{FF2B5EF4-FFF2-40B4-BE49-F238E27FC236}">
                <a16:creationId xmlns:a16="http://schemas.microsoft.com/office/drawing/2014/main" id="{C873187B-C66E-CCC4-1D89-4D6625942895}"/>
              </a:ext>
            </a:extLst>
          </p:cNvPr>
          <p:cNvPicPr>
            <a:picLocks noChangeAspect="1"/>
          </p:cNvPicPr>
          <p:nvPr/>
        </p:nvPicPr>
        <p:blipFill>
          <a:blip r:embed="rId3"/>
          <a:stretch>
            <a:fillRect/>
          </a:stretch>
        </p:blipFill>
        <p:spPr>
          <a:xfrm>
            <a:off x="1924493" y="681407"/>
            <a:ext cx="8820477" cy="6176593"/>
          </a:xfrm>
          <a:prstGeom prst="rect">
            <a:avLst/>
          </a:prstGeom>
        </p:spPr>
      </p:pic>
    </p:spTree>
    <p:extLst>
      <p:ext uri="{BB962C8B-B14F-4D97-AF65-F5344CB8AC3E}">
        <p14:creationId xmlns:p14="http://schemas.microsoft.com/office/powerpoint/2010/main" val="3121474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1. Problem Definition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The task: Sentiment analysis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T</a:t>
            </a:r>
            <a:r>
              <a:rPr lang="en-US" sz="2400" dirty="0">
                <a:latin typeface="Calibri" panose="020F0502020204030204" pitchFamily="34" charset="0"/>
                <a:cs typeface="Calibri" panose="020F0502020204030204" pitchFamily="34" charset="0"/>
              </a:rPr>
              <a:t>he target labels: </a:t>
            </a:r>
            <a:r>
              <a:rPr lang="en-US" sz="2400" dirty="0">
                <a:solidFill>
                  <a:srgbClr val="C00000"/>
                </a:solidFill>
                <a:latin typeface="Calibri" panose="020F0502020204030204" pitchFamily="34" charset="0"/>
                <a:cs typeface="Calibri" panose="020F0502020204030204" pitchFamily="34" charset="0"/>
              </a:rPr>
              <a:t>__label__&lt;X&gt;</a:t>
            </a:r>
            <a:r>
              <a:rPr lang="en-US" sz="2400" dirty="0">
                <a:latin typeface="Calibri" panose="020F0502020204030204" pitchFamily="34" charset="0"/>
                <a:cs typeface="Calibri" panose="020F0502020204030204" pitchFamily="34" charset="0"/>
              </a:rPr>
              <a:t>, features: review </a:t>
            </a:r>
            <a:r>
              <a:rPr lang="en-US" sz="2400" dirty="0">
                <a:solidFill>
                  <a:srgbClr val="C00000"/>
                </a:solidFill>
                <a:latin typeface="Calibri" panose="020F0502020204030204" pitchFamily="34" charset="0"/>
                <a:cs typeface="Calibri" panose="020F0502020204030204" pitchFamily="34" charset="0"/>
              </a:rPr>
              <a:t>&lt;text&gt;</a:t>
            </a:r>
            <a:endParaRPr lang="en-US" sz="3200" b="1" dirty="0">
              <a:solidFill>
                <a:srgbClr val="C00000"/>
              </a:solidFill>
              <a:latin typeface="Calibri" panose="020F0502020204030204" pitchFamily="34" charset="0"/>
              <a:cs typeface="Calibri" panose="020F0502020204030204" pitchFamily="34" charset="0"/>
            </a:endParaRPr>
          </a:p>
          <a:p>
            <a:pPr marL="0" indent="0">
              <a:buNone/>
            </a:pPr>
            <a:endParaRPr lang="en-US" sz="3200"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8345A725-A752-46BA-9E35-C713E1CA59D4}"/>
              </a:ext>
            </a:extLst>
          </p:cNvPr>
          <p:cNvPicPr>
            <a:picLocks noChangeAspect="1"/>
          </p:cNvPicPr>
          <p:nvPr/>
        </p:nvPicPr>
        <p:blipFill>
          <a:blip r:embed="rId3"/>
          <a:stretch>
            <a:fillRect/>
          </a:stretch>
        </p:blipFill>
        <p:spPr>
          <a:xfrm>
            <a:off x="596767" y="2219881"/>
            <a:ext cx="11203806" cy="4064669"/>
          </a:xfrm>
          <a:prstGeom prst="rect">
            <a:avLst/>
          </a:prstGeom>
        </p:spPr>
      </p:pic>
    </p:spTree>
    <p:extLst>
      <p:ext uri="{BB962C8B-B14F-4D97-AF65-F5344CB8AC3E}">
        <p14:creationId xmlns:p14="http://schemas.microsoft.com/office/powerpoint/2010/main" val="3964758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7. Model Training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Train model on the training data</a:t>
            </a:r>
          </a:p>
        </p:txBody>
      </p:sp>
      <p:pic>
        <p:nvPicPr>
          <p:cNvPr id="3" name="Picture 2">
            <a:extLst>
              <a:ext uri="{FF2B5EF4-FFF2-40B4-BE49-F238E27FC236}">
                <a16:creationId xmlns:a16="http://schemas.microsoft.com/office/drawing/2014/main" id="{B382E5CB-33CD-23DC-93C3-8A60892F751E}"/>
              </a:ext>
            </a:extLst>
          </p:cNvPr>
          <p:cNvPicPr>
            <a:picLocks noChangeAspect="1"/>
          </p:cNvPicPr>
          <p:nvPr/>
        </p:nvPicPr>
        <p:blipFill>
          <a:blip r:embed="rId3"/>
          <a:stretch>
            <a:fillRect/>
          </a:stretch>
        </p:blipFill>
        <p:spPr>
          <a:xfrm>
            <a:off x="1731445" y="1725210"/>
            <a:ext cx="8729109" cy="4286100"/>
          </a:xfrm>
          <a:prstGeom prst="rect">
            <a:avLst/>
          </a:prstGeom>
        </p:spPr>
      </p:pic>
    </p:spTree>
    <p:extLst>
      <p:ext uri="{BB962C8B-B14F-4D97-AF65-F5344CB8AC3E}">
        <p14:creationId xmlns:p14="http://schemas.microsoft.com/office/powerpoint/2010/main" val="2299120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7. Model Training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Monitor performance on the validation set</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Train data </a:t>
            </a:r>
            <a:r>
              <a:rPr lang="en-US">
                <a:latin typeface="Calibri" panose="020F0502020204030204" pitchFamily="34" charset="0"/>
                <a:cs typeface="Calibri" panose="020F0502020204030204" pitchFamily="34" charset="0"/>
              </a:rPr>
              <a:t>size 2616:</a:t>
            </a: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86201037-34F5-5D7B-D4E8-EAE6846C1587}"/>
              </a:ext>
            </a:extLst>
          </p:cNvPr>
          <p:cNvPicPr>
            <a:picLocks noChangeAspect="1"/>
          </p:cNvPicPr>
          <p:nvPr/>
        </p:nvPicPr>
        <p:blipFill>
          <a:blip r:embed="rId3"/>
          <a:stretch>
            <a:fillRect/>
          </a:stretch>
        </p:blipFill>
        <p:spPr>
          <a:xfrm>
            <a:off x="2771690" y="2213452"/>
            <a:ext cx="6648620" cy="4078416"/>
          </a:xfrm>
          <a:prstGeom prst="rect">
            <a:avLst/>
          </a:prstGeom>
        </p:spPr>
      </p:pic>
    </p:spTree>
    <p:extLst>
      <p:ext uri="{BB962C8B-B14F-4D97-AF65-F5344CB8AC3E}">
        <p14:creationId xmlns:p14="http://schemas.microsoft.com/office/powerpoint/2010/main" val="3646827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7. Model Training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Train data size 24000:</a:t>
            </a:r>
          </a:p>
        </p:txBody>
      </p:sp>
      <p:pic>
        <p:nvPicPr>
          <p:cNvPr id="3" name="Picture 2">
            <a:extLst>
              <a:ext uri="{FF2B5EF4-FFF2-40B4-BE49-F238E27FC236}">
                <a16:creationId xmlns:a16="http://schemas.microsoft.com/office/drawing/2014/main" id="{5A7D1A6B-EF11-BB90-E662-30896D0CB78E}"/>
              </a:ext>
            </a:extLst>
          </p:cNvPr>
          <p:cNvPicPr>
            <a:picLocks noChangeAspect="1"/>
          </p:cNvPicPr>
          <p:nvPr/>
        </p:nvPicPr>
        <p:blipFill>
          <a:blip r:embed="rId3"/>
          <a:stretch>
            <a:fillRect/>
          </a:stretch>
        </p:blipFill>
        <p:spPr>
          <a:xfrm>
            <a:off x="2576021" y="1961945"/>
            <a:ext cx="7039957" cy="2934109"/>
          </a:xfrm>
          <a:prstGeom prst="rect">
            <a:avLst/>
          </a:prstGeom>
        </p:spPr>
      </p:pic>
      <p:pic>
        <p:nvPicPr>
          <p:cNvPr id="8" name="Picture 7">
            <a:extLst>
              <a:ext uri="{FF2B5EF4-FFF2-40B4-BE49-F238E27FC236}">
                <a16:creationId xmlns:a16="http://schemas.microsoft.com/office/drawing/2014/main" id="{AB775E1D-3B4E-6636-3363-844F5B87FC18}"/>
              </a:ext>
            </a:extLst>
          </p:cNvPr>
          <p:cNvPicPr>
            <a:picLocks noChangeAspect="1"/>
          </p:cNvPicPr>
          <p:nvPr/>
        </p:nvPicPr>
        <p:blipFill>
          <a:blip r:embed="rId4"/>
          <a:stretch>
            <a:fillRect/>
          </a:stretch>
        </p:blipFill>
        <p:spPr>
          <a:xfrm>
            <a:off x="2656995" y="1952419"/>
            <a:ext cx="6878010" cy="2953162"/>
          </a:xfrm>
          <a:prstGeom prst="rect">
            <a:avLst/>
          </a:prstGeom>
        </p:spPr>
      </p:pic>
    </p:spTree>
    <p:extLst>
      <p:ext uri="{BB962C8B-B14F-4D97-AF65-F5344CB8AC3E}">
        <p14:creationId xmlns:p14="http://schemas.microsoft.com/office/powerpoint/2010/main" val="2110769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8. Model Evaluation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Evaluate model using sample texts</a:t>
            </a:r>
          </a:p>
        </p:txBody>
      </p:sp>
      <p:pic>
        <p:nvPicPr>
          <p:cNvPr id="6" name="Picture 5">
            <a:extLst>
              <a:ext uri="{FF2B5EF4-FFF2-40B4-BE49-F238E27FC236}">
                <a16:creationId xmlns:a16="http://schemas.microsoft.com/office/drawing/2014/main" id="{F3E76B9A-91EE-2CCC-8E7E-A191FE2B0EE2}"/>
              </a:ext>
            </a:extLst>
          </p:cNvPr>
          <p:cNvPicPr>
            <a:picLocks noChangeAspect="1"/>
          </p:cNvPicPr>
          <p:nvPr/>
        </p:nvPicPr>
        <p:blipFill>
          <a:blip r:embed="rId3"/>
          <a:stretch>
            <a:fillRect/>
          </a:stretch>
        </p:blipFill>
        <p:spPr>
          <a:xfrm>
            <a:off x="0" y="2028777"/>
            <a:ext cx="12192000" cy="3443542"/>
          </a:xfrm>
          <a:prstGeom prst="rect">
            <a:avLst/>
          </a:prstGeom>
        </p:spPr>
      </p:pic>
    </p:spTree>
    <p:extLst>
      <p:ext uri="{BB962C8B-B14F-4D97-AF65-F5344CB8AC3E}">
        <p14:creationId xmlns:p14="http://schemas.microsoft.com/office/powerpoint/2010/main" val="2006873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8. Model Evaluation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Plot train and validation data</a:t>
            </a:r>
          </a:p>
        </p:txBody>
      </p:sp>
      <p:pic>
        <p:nvPicPr>
          <p:cNvPr id="6" name="Picture 5">
            <a:extLst>
              <a:ext uri="{FF2B5EF4-FFF2-40B4-BE49-F238E27FC236}">
                <a16:creationId xmlns:a16="http://schemas.microsoft.com/office/drawing/2014/main" id="{3A5A96EC-E175-8CBE-D76F-AFCEE37883E2}"/>
              </a:ext>
            </a:extLst>
          </p:cNvPr>
          <p:cNvPicPr>
            <a:picLocks noChangeAspect="1"/>
          </p:cNvPicPr>
          <p:nvPr/>
        </p:nvPicPr>
        <p:blipFill>
          <a:blip r:embed="rId3"/>
          <a:stretch>
            <a:fillRect/>
          </a:stretch>
        </p:blipFill>
        <p:spPr>
          <a:xfrm>
            <a:off x="380202" y="1783970"/>
            <a:ext cx="11431595" cy="4334480"/>
          </a:xfrm>
          <a:prstGeom prst="rect">
            <a:avLst/>
          </a:prstGeom>
        </p:spPr>
      </p:pic>
      <p:pic>
        <p:nvPicPr>
          <p:cNvPr id="3" name="Picture 2">
            <a:extLst>
              <a:ext uri="{FF2B5EF4-FFF2-40B4-BE49-F238E27FC236}">
                <a16:creationId xmlns:a16="http://schemas.microsoft.com/office/drawing/2014/main" id="{B108B0A2-F68D-0A8A-6FEB-59079D1B11C4}"/>
              </a:ext>
            </a:extLst>
          </p:cNvPr>
          <p:cNvPicPr>
            <a:picLocks noChangeAspect="1"/>
          </p:cNvPicPr>
          <p:nvPr/>
        </p:nvPicPr>
        <p:blipFill>
          <a:blip r:embed="rId4"/>
          <a:stretch>
            <a:fillRect/>
          </a:stretch>
        </p:blipFill>
        <p:spPr>
          <a:xfrm>
            <a:off x="142043" y="1722049"/>
            <a:ext cx="11907912" cy="4458322"/>
          </a:xfrm>
          <a:prstGeom prst="rect">
            <a:avLst/>
          </a:prstGeom>
        </p:spPr>
      </p:pic>
    </p:spTree>
    <p:extLst>
      <p:ext uri="{BB962C8B-B14F-4D97-AF65-F5344CB8AC3E}">
        <p14:creationId xmlns:p14="http://schemas.microsoft.com/office/powerpoint/2010/main" val="2002726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8. Model Evaluation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Evaluate model using metrics: accuracy, precision, recall, F1-score</a:t>
            </a:r>
          </a:p>
        </p:txBody>
      </p:sp>
      <p:pic>
        <p:nvPicPr>
          <p:cNvPr id="3" name="Picture 2">
            <a:extLst>
              <a:ext uri="{FF2B5EF4-FFF2-40B4-BE49-F238E27FC236}">
                <a16:creationId xmlns:a16="http://schemas.microsoft.com/office/drawing/2014/main" id="{C1AA55F5-7765-D223-EBDD-C3B8A5B70435}"/>
              </a:ext>
            </a:extLst>
          </p:cNvPr>
          <p:cNvPicPr>
            <a:picLocks noChangeAspect="1"/>
          </p:cNvPicPr>
          <p:nvPr/>
        </p:nvPicPr>
        <p:blipFill>
          <a:blip r:embed="rId3"/>
          <a:stretch>
            <a:fillRect/>
          </a:stretch>
        </p:blipFill>
        <p:spPr>
          <a:xfrm>
            <a:off x="4135812" y="1532015"/>
            <a:ext cx="3920375" cy="4838390"/>
          </a:xfrm>
          <a:prstGeom prst="rect">
            <a:avLst/>
          </a:prstGeom>
        </p:spPr>
      </p:pic>
      <p:pic>
        <p:nvPicPr>
          <p:cNvPr id="6" name="Picture 5">
            <a:extLst>
              <a:ext uri="{FF2B5EF4-FFF2-40B4-BE49-F238E27FC236}">
                <a16:creationId xmlns:a16="http://schemas.microsoft.com/office/drawing/2014/main" id="{DB37C585-F8C5-41FF-7B88-4FF8D1BC684D}"/>
              </a:ext>
            </a:extLst>
          </p:cNvPr>
          <p:cNvPicPr>
            <a:picLocks noChangeAspect="1"/>
          </p:cNvPicPr>
          <p:nvPr/>
        </p:nvPicPr>
        <p:blipFill>
          <a:blip r:embed="rId4"/>
          <a:stretch>
            <a:fillRect/>
          </a:stretch>
        </p:blipFill>
        <p:spPr>
          <a:xfrm>
            <a:off x="4135812" y="1532015"/>
            <a:ext cx="4234465" cy="4888375"/>
          </a:xfrm>
          <a:prstGeom prst="rect">
            <a:avLst/>
          </a:prstGeom>
        </p:spPr>
      </p:pic>
    </p:spTree>
    <p:extLst>
      <p:ext uri="{BB962C8B-B14F-4D97-AF65-F5344CB8AC3E}">
        <p14:creationId xmlns:p14="http://schemas.microsoft.com/office/powerpoint/2010/main" val="1832701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8. Model Evaluation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Use confusion matrix to understand the errors: Refer the notebook</a:t>
            </a:r>
          </a:p>
        </p:txBody>
      </p:sp>
      <p:pic>
        <p:nvPicPr>
          <p:cNvPr id="3" name="Picture 2">
            <a:extLst>
              <a:ext uri="{FF2B5EF4-FFF2-40B4-BE49-F238E27FC236}">
                <a16:creationId xmlns:a16="http://schemas.microsoft.com/office/drawing/2014/main" id="{AAF7A055-63E9-801E-B9BE-670B86C2D4BE}"/>
              </a:ext>
            </a:extLst>
          </p:cNvPr>
          <p:cNvPicPr>
            <a:picLocks noChangeAspect="1"/>
          </p:cNvPicPr>
          <p:nvPr/>
        </p:nvPicPr>
        <p:blipFill>
          <a:blip r:embed="rId3"/>
          <a:stretch>
            <a:fillRect/>
          </a:stretch>
        </p:blipFill>
        <p:spPr>
          <a:xfrm>
            <a:off x="2352252" y="1602993"/>
            <a:ext cx="7487495" cy="5330370"/>
          </a:xfrm>
          <a:prstGeom prst="rect">
            <a:avLst/>
          </a:prstGeom>
        </p:spPr>
      </p:pic>
    </p:spTree>
    <p:extLst>
      <p:ext uri="{BB962C8B-B14F-4D97-AF65-F5344CB8AC3E}">
        <p14:creationId xmlns:p14="http://schemas.microsoft.com/office/powerpoint/2010/main" val="1462006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9. Q&amp;A</a:t>
            </a:r>
          </a:p>
        </p:txBody>
      </p:sp>
    </p:spTree>
    <p:extLst>
      <p:ext uri="{BB962C8B-B14F-4D97-AF65-F5344CB8AC3E}">
        <p14:creationId xmlns:p14="http://schemas.microsoft.com/office/powerpoint/2010/main" val="577511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3870008" y="3069273"/>
            <a:ext cx="442118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5400" b="1" dirty="0">
                <a:solidFill>
                  <a:srgbClr val="00B0F0"/>
                </a:solidFill>
                <a:cs typeface="Calibri" panose="020F0502020204030204" pitchFamily="34" charset="0"/>
              </a:rPr>
              <a:t>THANK YOU !</a:t>
            </a:r>
            <a:endParaRPr lang="en-US" altLang="en-US" sz="5400" dirty="0">
              <a:solidFill>
                <a:srgbClr val="00B0F0"/>
              </a:solidFill>
              <a:cs typeface="Calibri" panose="020F0502020204030204" pitchFamily="34" charset="0"/>
            </a:endParaRPr>
          </a:p>
        </p:txBody>
      </p:sp>
    </p:spTree>
    <p:extLst>
      <p:ext uri="{BB962C8B-B14F-4D97-AF65-F5344CB8AC3E}">
        <p14:creationId xmlns:p14="http://schemas.microsoft.com/office/powerpoint/2010/main" val="883376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Back Up Slide</a:t>
            </a:r>
          </a:p>
        </p:txBody>
      </p:sp>
      <p:sp>
        <p:nvSpPr>
          <p:cNvPr id="3" name="TextBox 2">
            <a:extLst>
              <a:ext uri="{FF2B5EF4-FFF2-40B4-BE49-F238E27FC236}">
                <a16:creationId xmlns:a16="http://schemas.microsoft.com/office/drawing/2014/main" id="{63D9B1F7-F9ED-41EB-A437-B8EB4C76F5DB}"/>
              </a:ext>
            </a:extLst>
          </p:cNvPr>
          <p:cNvSpPr txBox="1"/>
          <p:nvPr/>
        </p:nvSpPr>
        <p:spPr>
          <a:xfrm>
            <a:off x="3867751" y="2921168"/>
            <a:ext cx="4456497" cy="1015663"/>
          </a:xfrm>
          <a:prstGeom prst="rect">
            <a:avLst/>
          </a:prstGeom>
          <a:noFill/>
        </p:spPr>
        <p:txBody>
          <a:bodyPr wrap="square" rtlCol="0">
            <a:spAutoFit/>
          </a:bodyPr>
          <a:lstStyle/>
          <a:p>
            <a:r>
              <a:rPr lang="en-US" sz="6000" dirty="0">
                <a:solidFill>
                  <a:srgbClr val="2980B9"/>
                </a:solidFill>
              </a:rPr>
              <a:t>Back Up Slide</a:t>
            </a:r>
          </a:p>
        </p:txBody>
      </p:sp>
    </p:spTree>
    <p:extLst>
      <p:ext uri="{BB962C8B-B14F-4D97-AF65-F5344CB8AC3E}">
        <p14:creationId xmlns:p14="http://schemas.microsoft.com/office/powerpoint/2010/main" val="2499661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2. Data Collection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A dataset of Amazon reviews</a:t>
            </a:r>
          </a:p>
          <a:p>
            <a:pPr marL="0" indent="0">
              <a:buNone/>
            </a:pPr>
            <a:r>
              <a:rPr lang="en-US" dirty="0">
                <a:latin typeface="Calibri" panose="020F0502020204030204" pitchFamily="34" charset="0"/>
                <a:cs typeface="Calibri" panose="020F0502020204030204" pitchFamily="34" charset="0"/>
              </a:rPr>
              <a:t>https://www.kaggle.com/datasets/bittlingmayer/amazonreviews</a:t>
            </a:r>
          </a:p>
        </p:txBody>
      </p:sp>
      <p:pic>
        <p:nvPicPr>
          <p:cNvPr id="7" name="Picture 6">
            <a:extLst>
              <a:ext uri="{FF2B5EF4-FFF2-40B4-BE49-F238E27FC236}">
                <a16:creationId xmlns:a16="http://schemas.microsoft.com/office/drawing/2014/main" id="{7E377E26-8FF2-4CEF-BBEA-0CD127A36285}"/>
              </a:ext>
            </a:extLst>
          </p:cNvPr>
          <p:cNvPicPr>
            <a:picLocks noChangeAspect="1"/>
          </p:cNvPicPr>
          <p:nvPr/>
        </p:nvPicPr>
        <p:blipFill>
          <a:blip r:embed="rId3"/>
          <a:stretch>
            <a:fillRect/>
          </a:stretch>
        </p:blipFill>
        <p:spPr>
          <a:xfrm>
            <a:off x="746971" y="2455344"/>
            <a:ext cx="7486460" cy="1298508"/>
          </a:xfrm>
          <a:prstGeom prst="rect">
            <a:avLst/>
          </a:prstGeom>
        </p:spPr>
      </p:pic>
    </p:spTree>
    <p:extLst>
      <p:ext uri="{BB962C8B-B14F-4D97-AF65-F5344CB8AC3E}">
        <p14:creationId xmlns:p14="http://schemas.microsoft.com/office/powerpoint/2010/main" val="3079303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i="0" dirty="0">
                <a:solidFill>
                  <a:srgbClr val="282829"/>
                </a:solidFill>
                <a:effectLst/>
                <a:latin typeface="Calibri" panose="020F0502020204030204" pitchFamily="34" charset="0"/>
                <a:cs typeface="Calibri" panose="020F0502020204030204" pitchFamily="34" charset="0"/>
              </a:rPr>
              <a:t>Classification</a:t>
            </a:r>
            <a:r>
              <a:rPr lang="en-US" b="0" i="0" dirty="0">
                <a:solidFill>
                  <a:srgbClr val="282829"/>
                </a:solidFill>
                <a:effectLst/>
                <a:latin typeface="Calibri" panose="020F0502020204030204" pitchFamily="34" charset="0"/>
                <a:cs typeface="Calibri" panose="020F0502020204030204" pitchFamily="34" charset="0"/>
              </a:rPr>
              <a:t> - Classification is a type of supervised learning where the goal is to predict the </a:t>
            </a:r>
            <a:r>
              <a:rPr lang="en-US" b="0" i="0" dirty="0">
                <a:solidFill>
                  <a:srgbClr val="FF0000"/>
                </a:solidFill>
                <a:effectLst/>
                <a:latin typeface="Calibri" panose="020F0502020204030204" pitchFamily="34" charset="0"/>
                <a:cs typeface="Calibri" panose="020F0502020204030204" pitchFamily="34" charset="0"/>
              </a:rPr>
              <a:t>categorical class labels </a:t>
            </a:r>
            <a:r>
              <a:rPr lang="en-US" b="0" i="0" dirty="0">
                <a:solidFill>
                  <a:srgbClr val="282829"/>
                </a:solidFill>
                <a:effectLst/>
                <a:latin typeface="Calibri" panose="020F0502020204030204" pitchFamily="34" charset="0"/>
                <a:cs typeface="Calibri" panose="020F0502020204030204" pitchFamily="34" charset="0"/>
              </a:rPr>
              <a:t>of new instances based on past observations. It involves assigning inputs to one of several predefined categories.</a:t>
            </a:r>
          </a:p>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Sentiment </a:t>
            </a:r>
            <a:r>
              <a:rPr lang="en-US" b="1" dirty="0">
                <a:solidFill>
                  <a:srgbClr val="282829"/>
                </a:solidFill>
                <a:latin typeface="Calibri" panose="020F0502020204030204" pitchFamily="34" charset="0"/>
                <a:cs typeface="Calibri" panose="020F0502020204030204" pitchFamily="34" charset="0"/>
              </a:rPr>
              <a:t>A</a:t>
            </a:r>
            <a:r>
              <a:rPr lang="en-US" sz="2400" b="1" i="0" dirty="0">
                <a:solidFill>
                  <a:srgbClr val="282829"/>
                </a:solidFill>
                <a:effectLst/>
                <a:latin typeface="Calibri" panose="020F0502020204030204" pitchFamily="34" charset="0"/>
                <a:cs typeface="Calibri" panose="020F0502020204030204" pitchFamily="34" charset="0"/>
              </a:rPr>
              <a:t>nalysis</a:t>
            </a:r>
            <a:r>
              <a:rPr lang="en-US" sz="2400" b="0" i="0" dirty="0">
                <a:solidFill>
                  <a:srgbClr val="282829"/>
                </a:solidFill>
                <a:effectLst/>
                <a:latin typeface="Calibri" panose="020F0502020204030204" pitchFamily="34" charset="0"/>
                <a:cs typeface="Calibri" panose="020F0502020204030204" pitchFamily="34" charset="0"/>
              </a:rPr>
              <a:t> - Sentiment analysis is a subfield of natural language processing (NLP) focused on determining the </a:t>
            </a:r>
            <a:r>
              <a:rPr lang="en-US" sz="2400" b="0" i="0" dirty="0">
                <a:solidFill>
                  <a:srgbClr val="FF0000"/>
                </a:solidFill>
                <a:effectLst/>
                <a:latin typeface="Calibri" panose="020F0502020204030204" pitchFamily="34" charset="0"/>
                <a:cs typeface="Calibri" panose="020F0502020204030204" pitchFamily="34" charset="0"/>
              </a:rPr>
              <a:t>sentiment expressed in text</a:t>
            </a:r>
            <a:r>
              <a:rPr lang="en-US" sz="2400" b="0" i="0" dirty="0">
                <a:solidFill>
                  <a:srgbClr val="282829"/>
                </a:solidFill>
                <a:effectLst/>
                <a:latin typeface="Calibri" panose="020F0502020204030204" pitchFamily="34" charset="0"/>
                <a:cs typeface="Calibri" panose="020F0502020204030204" pitchFamily="34" charset="0"/>
              </a:rPr>
              <a:t>. It typically involves classifying text into categories such as 'positive', 'negative', or 'neutral'.</a:t>
            </a:r>
            <a:endParaRPr lang="en-US" sz="3200"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0466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Classification</a:t>
            </a:r>
            <a:r>
              <a:rPr lang="en-US" sz="2400" b="0" i="0" dirty="0">
                <a:solidFill>
                  <a:srgbClr val="282829"/>
                </a:solidFill>
                <a:effectLst/>
                <a:latin typeface="Calibri" panose="020F0502020204030204" pitchFamily="34" charset="0"/>
                <a:cs typeface="Calibri" panose="020F0502020204030204" pitchFamily="34" charset="0"/>
              </a:rPr>
              <a:t>: This is a broad category in machine learning that involves categorizing data into predefined labels or classes. It can be applied to various types of data such as text, images, numerical data, etc. The primary goal is to predict the category to which a new observation belongs based on a model trained on labeled data.</a:t>
            </a:r>
          </a:p>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Sentiment Analysis</a:t>
            </a:r>
            <a:r>
              <a:rPr lang="en-US" sz="2400" b="0" i="0" dirty="0">
                <a:solidFill>
                  <a:srgbClr val="282829"/>
                </a:solidFill>
                <a:effectLst/>
                <a:latin typeface="Calibri" panose="020F0502020204030204" pitchFamily="34" charset="0"/>
                <a:cs typeface="Calibri" panose="020F0502020204030204" pitchFamily="34" charset="0"/>
              </a:rPr>
              <a:t>: This is a specialized type of classification specifically focused on text data. The goal is to determine the sentiment expressed in the text, typically categorizing it as positive, negative, or neutral. It deals primarily with understanding emotions, opinions, and attitudes conveyed in written language.</a:t>
            </a:r>
            <a:endParaRPr lang="en-US" sz="3200"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00948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Classification</a:t>
            </a:r>
            <a:r>
              <a:rPr lang="en-US" sz="2400" b="0" i="0" dirty="0">
                <a:solidFill>
                  <a:srgbClr val="282829"/>
                </a:solidFill>
                <a:effectLst/>
                <a:latin typeface="Calibri" panose="020F0502020204030204" pitchFamily="34" charset="0"/>
                <a:cs typeface="Calibri" panose="020F0502020204030204" pitchFamily="34" charset="0"/>
              </a:rPr>
              <a:t>: General task of assigning inputs to categories; applicable to various data types and domains.</a:t>
            </a:r>
          </a:p>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Sentiment Analysis</a:t>
            </a:r>
            <a:r>
              <a:rPr lang="en-US" sz="2400" b="0" i="0" dirty="0">
                <a:solidFill>
                  <a:srgbClr val="282829"/>
                </a:solidFill>
                <a:effectLst/>
                <a:latin typeface="Calibri" panose="020F0502020204030204" pitchFamily="34" charset="0"/>
                <a:cs typeface="Calibri" panose="020F0502020204030204" pitchFamily="34" charset="0"/>
              </a:rPr>
              <a:t>: Specialized form of classification focused on determining sentiment in textual data.</a:t>
            </a:r>
            <a:endParaRPr lang="en-US" sz="3200"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06347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i="0" dirty="0">
                <a:solidFill>
                  <a:srgbClr val="282829"/>
                </a:solidFill>
                <a:effectLst/>
                <a:latin typeface="+mn-lt"/>
              </a:rPr>
              <a:t>Classification</a:t>
            </a:r>
            <a:r>
              <a:rPr lang="en-US" dirty="0">
                <a:solidFill>
                  <a:srgbClr val="282829"/>
                </a:solidFill>
                <a:latin typeface="+mn-lt"/>
              </a:rPr>
              <a:t>: Spam Detection</a:t>
            </a:r>
          </a:p>
          <a:p>
            <a:pPr>
              <a:buFont typeface="Arial" panose="020B0604020202020204" pitchFamily="34" charset="0"/>
              <a:buChar char="•"/>
            </a:pPr>
            <a:r>
              <a:rPr lang="en-US" sz="2400" b="1" i="0" dirty="0">
                <a:solidFill>
                  <a:srgbClr val="282829"/>
                </a:solidFill>
                <a:effectLst/>
                <a:latin typeface="+mn-lt"/>
              </a:rPr>
              <a:t>Sentiment </a:t>
            </a:r>
            <a:r>
              <a:rPr lang="en-US" b="1" dirty="0">
                <a:solidFill>
                  <a:srgbClr val="282829"/>
                </a:solidFill>
                <a:latin typeface="+mn-lt"/>
              </a:rPr>
              <a:t>A</a:t>
            </a:r>
            <a:r>
              <a:rPr lang="en-US" sz="2400" b="1" i="0" dirty="0">
                <a:solidFill>
                  <a:srgbClr val="282829"/>
                </a:solidFill>
                <a:effectLst/>
                <a:latin typeface="+mn-lt"/>
              </a:rPr>
              <a:t>nalysis</a:t>
            </a:r>
            <a:r>
              <a:rPr lang="en-US" sz="2400" b="0" i="0" dirty="0">
                <a:solidFill>
                  <a:srgbClr val="282829"/>
                </a:solidFill>
                <a:effectLst/>
                <a:latin typeface="+mn-lt"/>
              </a:rPr>
              <a:t> :</a:t>
            </a:r>
            <a:r>
              <a:rPr lang="en-US" sz="2400" b="0" i="1" dirty="0">
                <a:solidFill>
                  <a:srgbClr val="282829"/>
                </a:solidFill>
                <a:effectLst/>
                <a:latin typeface="+mn-lt"/>
              </a:rPr>
              <a:t> </a:t>
            </a:r>
            <a:r>
              <a:rPr lang="en-US" sz="2400" b="0" dirty="0">
                <a:solidFill>
                  <a:srgbClr val="282829"/>
                </a:solidFill>
                <a:effectLst/>
                <a:latin typeface="+mn-lt"/>
              </a:rPr>
              <a:t>Product Reviews</a:t>
            </a:r>
            <a:endParaRPr lang="en-US" sz="3200" dirty="0">
              <a:solidFill>
                <a:srgbClr val="282829"/>
              </a:solidFill>
              <a:latin typeface="+mn-lt"/>
              <a:cs typeface="Times New Roman" panose="02020603050405020304" pitchFamily="18" charset="0"/>
            </a:endParaRPr>
          </a:p>
        </p:txBody>
      </p:sp>
    </p:spTree>
    <p:extLst>
      <p:ext uri="{BB962C8B-B14F-4D97-AF65-F5344CB8AC3E}">
        <p14:creationId xmlns:p14="http://schemas.microsoft.com/office/powerpoint/2010/main" val="14357396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pic>
        <p:nvPicPr>
          <p:cNvPr id="4098" name="Picture 2" descr="Differences between two classification approaches of sentiment... |  Download Scientific Diagram">
            <a:extLst>
              <a:ext uri="{FF2B5EF4-FFF2-40B4-BE49-F238E27FC236}">
                <a16:creationId xmlns:a16="http://schemas.microsoft.com/office/drawing/2014/main" id="{BF02DAEB-CA51-4EAD-84F8-8ED2A93D5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5" y="1004888"/>
            <a:ext cx="8096250"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132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vi-VN" sz="3200" dirty="0">
                <a:latin typeface="Calibri" panose="020F0502020204030204" pitchFamily="34" charset="0"/>
                <a:cs typeface="Calibri" panose="020F0502020204030204" pitchFamily="34" charset="0"/>
              </a:rPr>
              <a:t>SƠ LƯỢC WORD EMBEDDING</a:t>
            </a:r>
            <a:endParaRPr lang="en-US" sz="32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477464" y="1044421"/>
            <a:ext cx="11714536" cy="5813579"/>
          </a:xfrm>
        </p:spPr>
        <p:txBody>
          <a:bodyPr/>
          <a:lstStyle/>
          <a:p>
            <a:pPr>
              <a:buFont typeface="Wingdings" panose="05000000000000000000" pitchFamily="2" charset="2"/>
              <a:buChar char="v"/>
            </a:pPr>
            <a:r>
              <a:rPr lang="vi-VN" sz="1800" i="0" dirty="0">
                <a:solidFill>
                  <a:srgbClr val="282829"/>
                </a:solidFill>
                <a:effectLst/>
                <a:latin typeface="Calibri" panose="020F0502020204030204" pitchFamily="34" charset="0"/>
                <a:cs typeface="Calibri" panose="020F0502020204030204" pitchFamily="34" charset="0"/>
              </a:rPr>
              <a:t>1. Khái niệm</a:t>
            </a:r>
            <a:r>
              <a:rPr lang="en-US" sz="1800" i="0" dirty="0">
                <a:solidFill>
                  <a:srgbClr val="282829"/>
                </a:solidFill>
                <a:effectLst/>
                <a:latin typeface="Calibri" panose="020F0502020204030204" pitchFamily="34" charset="0"/>
                <a:cs typeface="Calibri" panose="020F0502020204030204" pitchFamily="34" charset="0"/>
              </a:rPr>
              <a:t>: </a:t>
            </a:r>
            <a:r>
              <a:rPr lang="vi-VN" sz="1800" b="1" i="0" dirty="0">
                <a:solidFill>
                  <a:srgbClr val="282829"/>
                </a:solidFill>
                <a:effectLst/>
                <a:latin typeface="Calibri" panose="020F0502020204030204" pitchFamily="34" charset="0"/>
                <a:cs typeface="Calibri" panose="020F0502020204030204" pitchFamily="34" charset="0"/>
              </a:rPr>
              <a:t>Word Embedding </a:t>
            </a:r>
            <a:r>
              <a:rPr lang="vi-VN" sz="1800" i="0" dirty="0">
                <a:solidFill>
                  <a:srgbClr val="282829"/>
                </a:solidFill>
                <a:effectLst/>
                <a:latin typeface="Calibri" panose="020F0502020204030204" pitchFamily="34" charset="0"/>
                <a:cs typeface="Calibri" panose="020F0502020204030204" pitchFamily="34" charset="0"/>
              </a:rPr>
              <a:t>là tên gọi chung của các mô hình ngôn ngữ và các phương pháp học theo đặc trưng trong Xử lý ngôn ngữ tự nhiên(NLP), ở đó </a:t>
            </a:r>
            <a:r>
              <a:rPr lang="vi-VN" sz="1800" b="1" i="0" dirty="0">
                <a:solidFill>
                  <a:srgbClr val="FF0000"/>
                </a:solidFill>
                <a:effectLst/>
                <a:latin typeface="Calibri" panose="020F0502020204030204" pitchFamily="34" charset="0"/>
                <a:cs typeface="Calibri" panose="020F0502020204030204" pitchFamily="34" charset="0"/>
              </a:rPr>
              <a:t>các từ hoặc cụm từ </a:t>
            </a:r>
            <a:r>
              <a:rPr lang="vi-VN" sz="1800" i="0" dirty="0">
                <a:solidFill>
                  <a:srgbClr val="282829"/>
                </a:solidFill>
                <a:effectLst/>
                <a:latin typeface="Calibri" panose="020F0502020204030204" pitchFamily="34" charset="0"/>
                <a:cs typeface="Calibri" panose="020F0502020204030204" pitchFamily="34" charset="0"/>
              </a:rPr>
              <a:t>được ánh xạ sang các </a:t>
            </a:r>
            <a:r>
              <a:rPr lang="vi-VN" sz="1800" b="1" i="0" dirty="0">
                <a:solidFill>
                  <a:srgbClr val="FF0000"/>
                </a:solidFill>
                <a:effectLst/>
                <a:latin typeface="Calibri" panose="020F0502020204030204" pitchFamily="34" charset="0"/>
                <a:cs typeface="Calibri" panose="020F0502020204030204" pitchFamily="34" charset="0"/>
              </a:rPr>
              <a:t>vector số </a:t>
            </a:r>
            <a:r>
              <a:rPr lang="vi-VN" sz="1800" i="0" dirty="0">
                <a:solidFill>
                  <a:srgbClr val="282829"/>
                </a:solidFill>
                <a:effectLst/>
                <a:latin typeface="Calibri" panose="020F0502020204030204" pitchFamily="34" charset="0"/>
                <a:cs typeface="Calibri" panose="020F0502020204030204" pitchFamily="34" charset="0"/>
              </a:rPr>
              <a:t>(thường là số thực). Đây là một công cụ đóng vai trò quan trọng đối với hầu hết các thuật toán, kiến trúc Machine Learning, Deep Learning trong việc xử lý </a:t>
            </a:r>
            <a:r>
              <a:rPr lang="vi-VN" sz="1800" i="0" dirty="0">
                <a:solidFill>
                  <a:srgbClr val="FF0000"/>
                </a:solidFill>
                <a:effectLst/>
                <a:latin typeface="Calibri" panose="020F0502020204030204" pitchFamily="34" charset="0"/>
                <a:cs typeface="Calibri" panose="020F0502020204030204" pitchFamily="34" charset="0"/>
              </a:rPr>
              <a:t>Input</a:t>
            </a:r>
            <a:r>
              <a:rPr lang="vi-VN" sz="1800" i="0" dirty="0">
                <a:solidFill>
                  <a:srgbClr val="282829"/>
                </a:solidFill>
                <a:effectLst/>
                <a:latin typeface="Calibri" panose="020F0502020204030204" pitchFamily="34" charset="0"/>
                <a:cs typeface="Calibri" panose="020F0502020204030204" pitchFamily="34" charset="0"/>
              </a:rPr>
              <a:t> ở dạng </a:t>
            </a:r>
            <a:r>
              <a:rPr lang="vi-VN" sz="1800" i="0" dirty="0">
                <a:solidFill>
                  <a:srgbClr val="FF0000"/>
                </a:solidFill>
                <a:effectLst/>
                <a:latin typeface="Calibri" panose="020F0502020204030204" pitchFamily="34" charset="0"/>
                <a:cs typeface="Calibri" panose="020F0502020204030204" pitchFamily="34" charset="0"/>
              </a:rPr>
              <a:t>text</a:t>
            </a:r>
            <a:r>
              <a:rPr lang="vi-VN" sz="1800" i="0" dirty="0">
                <a:solidFill>
                  <a:srgbClr val="282829"/>
                </a:solidFill>
                <a:effectLst/>
                <a:latin typeface="Calibri" panose="020F0502020204030204" pitchFamily="34" charset="0"/>
                <a:cs typeface="Calibri" panose="020F0502020204030204" pitchFamily="34" charset="0"/>
              </a:rPr>
              <a:t>, do chúng chỉ có thể hiểu được Input ở dạng là số, từ đó mới thực hiện các công việc phân loại, hồi quy,vv…</a:t>
            </a:r>
            <a:r>
              <a:rPr lang="en-US" sz="1800" i="0" dirty="0">
                <a:solidFill>
                  <a:srgbClr val="282829"/>
                </a:solidFill>
                <a:effectLst/>
                <a:latin typeface="Calibri" panose="020F0502020204030204" pitchFamily="34" charset="0"/>
                <a:cs typeface="Calibri" panose="020F0502020204030204" pitchFamily="34" charset="0"/>
              </a:rPr>
              <a:t>.</a:t>
            </a:r>
          </a:p>
          <a:p>
            <a:pPr>
              <a:buFont typeface="Wingdings" panose="05000000000000000000" pitchFamily="2" charset="2"/>
              <a:buChar char="v"/>
            </a:pPr>
            <a:r>
              <a:rPr lang="vi-VN" sz="1800" dirty="0">
                <a:solidFill>
                  <a:srgbClr val="282829"/>
                </a:solidFill>
                <a:latin typeface="Calibri" panose="020F0502020204030204" pitchFamily="34" charset="0"/>
                <a:cs typeface="Calibri" panose="020F0502020204030204" pitchFamily="34" charset="0"/>
              </a:rPr>
              <a:t>2. Các loại Word Embedding</a:t>
            </a:r>
          </a:p>
          <a:p>
            <a:pPr lvl="1">
              <a:buFont typeface="Wingdings" panose="05000000000000000000" pitchFamily="2" charset="2"/>
              <a:buChar char="ü"/>
            </a:pPr>
            <a:r>
              <a:rPr lang="vi-VN" sz="1800" dirty="0">
                <a:solidFill>
                  <a:srgbClr val="282829"/>
                </a:solidFill>
                <a:latin typeface="Calibri" panose="020F0502020204030204" pitchFamily="34" charset="0"/>
                <a:cs typeface="Calibri" panose="020F0502020204030204" pitchFamily="34" charset="0"/>
              </a:rPr>
              <a:t>Word Embedding được phân chủ yếu thành 2 loại:</a:t>
            </a:r>
          </a:p>
          <a:p>
            <a:pPr lvl="2">
              <a:buFont typeface="Arial" panose="020B0604020202020204" pitchFamily="34" charset="0"/>
              <a:buChar char="•"/>
            </a:pPr>
            <a:r>
              <a:rPr lang="vi-VN" dirty="0">
                <a:solidFill>
                  <a:srgbClr val="282829"/>
                </a:solidFill>
                <a:latin typeface="Calibri" panose="020F0502020204030204" pitchFamily="34" charset="0"/>
                <a:cs typeface="Calibri" panose="020F0502020204030204" pitchFamily="34" charset="0"/>
              </a:rPr>
              <a:t>Frequency-based embedding</a:t>
            </a:r>
            <a:r>
              <a:rPr lang="en-US" dirty="0">
                <a:solidFill>
                  <a:srgbClr val="282829"/>
                </a:solidFill>
                <a:latin typeface="Calibri" panose="020F0502020204030204" pitchFamily="34" charset="0"/>
                <a:cs typeface="Calibri" panose="020F0502020204030204" pitchFamily="34" charset="0"/>
              </a:rPr>
              <a:t>: Count Vector, TF-IDF Vector, Co-occurrence Matrix, </a:t>
            </a:r>
            <a:r>
              <a:rPr lang="en-US" dirty="0" err="1">
                <a:solidFill>
                  <a:schemeClr val="tx1"/>
                </a:solidFill>
                <a:latin typeface="Calibri" panose="020F0502020204030204" pitchFamily="34" charset="0"/>
                <a:cs typeface="Calibri" panose="020F0502020204030204" pitchFamily="34" charset="0"/>
              </a:rPr>
              <a:t>GloVe</a:t>
            </a:r>
            <a:r>
              <a:rPr lang="en-US" dirty="0">
                <a:solidFill>
                  <a:srgbClr val="00B050"/>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(Global Vector)</a:t>
            </a:r>
            <a:endParaRPr lang="vi-VN" dirty="0">
              <a:solidFill>
                <a:schemeClr val="tx1"/>
              </a:solidFill>
              <a:latin typeface="Calibri" panose="020F0502020204030204" pitchFamily="34" charset="0"/>
              <a:cs typeface="Calibri" panose="020F0502020204030204" pitchFamily="34" charset="0"/>
            </a:endParaRPr>
          </a:p>
          <a:p>
            <a:pPr lvl="2">
              <a:buFont typeface="Arial" panose="020B0604020202020204" pitchFamily="34" charset="0"/>
              <a:buChar char="•"/>
            </a:pPr>
            <a:r>
              <a:rPr lang="vi-VN" dirty="0">
                <a:solidFill>
                  <a:srgbClr val="282829"/>
                </a:solidFill>
                <a:latin typeface="Calibri" panose="020F0502020204030204" pitchFamily="34" charset="0"/>
                <a:cs typeface="Calibri" panose="020F0502020204030204" pitchFamily="34" charset="0"/>
              </a:rPr>
              <a:t>Prediction-based embedding</a:t>
            </a:r>
            <a:r>
              <a:rPr lang="en-US" dirty="0">
                <a:solidFill>
                  <a:srgbClr val="282829"/>
                </a:solidFill>
                <a:latin typeface="Calibri" panose="020F0502020204030204" pitchFamily="34" charset="0"/>
                <a:cs typeface="Calibri" panose="020F0502020204030204" pitchFamily="34" charset="0"/>
              </a:rPr>
              <a:t>: Word2vec (CBOW, Skip-gram), </a:t>
            </a:r>
            <a:r>
              <a:rPr lang="en-US" dirty="0" err="1">
                <a:solidFill>
                  <a:srgbClr val="282829"/>
                </a:solidFill>
                <a:latin typeface="Calibri" panose="020F0502020204030204" pitchFamily="34" charset="0"/>
                <a:cs typeface="Calibri" panose="020F0502020204030204" pitchFamily="34" charset="0"/>
              </a:rPr>
              <a:t>GloVe</a:t>
            </a:r>
            <a:r>
              <a:rPr lang="en-US" dirty="0">
                <a:solidFill>
                  <a:srgbClr val="282829"/>
                </a:solidFill>
                <a:latin typeface="Calibri" panose="020F0502020204030204" pitchFamily="34" charset="0"/>
                <a:cs typeface="Calibri" panose="020F0502020204030204" pitchFamily="34" charset="0"/>
              </a:rPr>
              <a:t>, </a:t>
            </a:r>
            <a:r>
              <a:rPr lang="en-US" dirty="0" err="1">
                <a:solidFill>
                  <a:srgbClr val="282829"/>
                </a:solidFill>
                <a:latin typeface="Calibri" panose="020F0502020204030204" pitchFamily="34" charset="0"/>
                <a:cs typeface="Calibri" panose="020F0502020204030204" pitchFamily="34" charset="0"/>
              </a:rPr>
              <a:t>FastText</a:t>
            </a:r>
            <a:endParaRPr lang="en-US"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92763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vi-VN" sz="3200" dirty="0">
                <a:latin typeface="Calibri" panose="020F0502020204030204" pitchFamily="34" charset="0"/>
                <a:cs typeface="Calibri" panose="020F0502020204030204" pitchFamily="34" charset="0"/>
              </a:rPr>
              <a:t>SƠ LƯỢC WORD EMBEDDING</a:t>
            </a:r>
            <a:endParaRPr lang="en-US" sz="32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477464" y="1044421"/>
            <a:ext cx="11714536" cy="5813579"/>
          </a:xfrm>
        </p:spPr>
        <p:txBody>
          <a:bodyPr/>
          <a:lstStyle/>
          <a:p>
            <a:pPr marL="171450" indent="0">
              <a:buNone/>
            </a:pPr>
            <a:r>
              <a:rPr lang="en-US" dirty="0">
                <a:solidFill>
                  <a:srgbClr val="282829"/>
                </a:solidFill>
                <a:latin typeface="Calibri" panose="020F0502020204030204" pitchFamily="34" charset="0"/>
                <a:cs typeface="Calibri" panose="020F0502020204030204" pitchFamily="34" charset="0"/>
              </a:rPr>
              <a:t>Word2vec</a:t>
            </a:r>
          </a:p>
        </p:txBody>
      </p:sp>
      <p:pic>
        <p:nvPicPr>
          <p:cNvPr id="3" name="Picture 2">
            <a:extLst>
              <a:ext uri="{FF2B5EF4-FFF2-40B4-BE49-F238E27FC236}">
                <a16:creationId xmlns:a16="http://schemas.microsoft.com/office/drawing/2014/main" id="{2739F4F8-6247-4002-A469-B73C5DC6A054}"/>
              </a:ext>
            </a:extLst>
          </p:cNvPr>
          <p:cNvPicPr>
            <a:picLocks noChangeAspect="1"/>
          </p:cNvPicPr>
          <p:nvPr/>
        </p:nvPicPr>
        <p:blipFill>
          <a:blip r:embed="rId3"/>
          <a:stretch>
            <a:fillRect/>
          </a:stretch>
        </p:blipFill>
        <p:spPr>
          <a:xfrm>
            <a:off x="2421924" y="1044421"/>
            <a:ext cx="8582018" cy="5109244"/>
          </a:xfrm>
          <a:prstGeom prst="rect">
            <a:avLst/>
          </a:prstGeom>
        </p:spPr>
      </p:pic>
    </p:spTree>
    <p:extLst>
      <p:ext uri="{BB962C8B-B14F-4D97-AF65-F5344CB8AC3E}">
        <p14:creationId xmlns:p14="http://schemas.microsoft.com/office/powerpoint/2010/main" val="1421130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Loading Data</a:t>
            </a:r>
            <a:r>
              <a:rPr lang="en-US" dirty="0">
                <a:latin typeface="Calibri" panose="020F0502020204030204" pitchFamily="34" charset="0"/>
                <a:cs typeface="Calibri" panose="020F0502020204030204" pitchFamily="34" charset="0"/>
              </a:rPr>
              <a:t>: Load data to </a:t>
            </a:r>
            <a:r>
              <a:rPr lang="en-US" dirty="0" err="1">
                <a:latin typeface="Calibri" panose="020F0502020204030204" pitchFamily="34" charset="0"/>
                <a:cs typeface="Calibri" panose="020F0502020204030204" pitchFamily="34" charset="0"/>
              </a:rPr>
              <a:t>pandas.DataFrame</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Text Cleaning</a:t>
            </a:r>
            <a:r>
              <a:rPr lang="en-US" dirty="0">
                <a:latin typeface="Calibri" panose="020F0502020204030204" pitchFamily="34" charset="0"/>
                <a:cs typeface="Calibri" panose="020F0502020204030204" pitchFamily="34" charset="0"/>
              </a:rPr>
              <a:t>: Remove unnecessary characters, HTML tags, URLs, </a:t>
            </a:r>
            <a:r>
              <a:rPr lang="en-US" dirty="0" err="1">
                <a:latin typeface="Calibri" panose="020F0502020204030204" pitchFamily="34" charset="0"/>
                <a:cs typeface="Calibri" panose="020F0502020204030204" pitchFamily="34" charset="0"/>
              </a:rPr>
              <a:t>etc</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Lowercasing</a:t>
            </a:r>
            <a:r>
              <a:rPr lang="en-US" dirty="0">
                <a:latin typeface="Calibri" panose="020F0502020204030204" pitchFamily="34" charset="0"/>
                <a:cs typeface="Calibri" panose="020F0502020204030204" pitchFamily="34" charset="0"/>
              </a:rPr>
              <a:t>: Convert all text to lowercase to ensure uniformity</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Tokenization</a:t>
            </a:r>
            <a:r>
              <a:rPr lang="en-US" dirty="0">
                <a:latin typeface="Calibri" panose="020F0502020204030204" pitchFamily="34" charset="0"/>
                <a:cs typeface="Calibri" panose="020F0502020204030204" pitchFamily="34" charset="0"/>
              </a:rPr>
              <a:t>: Split text into words (tokens)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Stop Words Removal</a:t>
            </a:r>
            <a:r>
              <a:rPr lang="en-US" dirty="0">
                <a:latin typeface="Calibri" panose="020F0502020204030204" pitchFamily="34" charset="0"/>
                <a:cs typeface="Calibri" panose="020F0502020204030204" pitchFamily="34" charset="0"/>
              </a:rPr>
              <a:t>: Remove common words that not be useful for the task, use </a:t>
            </a:r>
            <a:r>
              <a:rPr lang="en-US" dirty="0" err="1">
                <a:latin typeface="Calibri" panose="020F0502020204030204" pitchFamily="34" charset="0"/>
                <a:cs typeface="Calibri" panose="020F0502020204030204" pitchFamily="34" charset="0"/>
              </a:rPr>
              <a:t>nltk</a:t>
            </a:r>
            <a:r>
              <a:rPr lang="en-US" dirty="0">
                <a:latin typeface="Calibri" panose="020F0502020204030204" pitchFamily="34" charset="0"/>
                <a:cs typeface="Calibri" panose="020F0502020204030204" pitchFamily="34" charset="0"/>
              </a:rPr>
              <a:t> ‘English’ </a:t>
            </a:r>
            <a:r>
              <a:rPr lang="en-US" dirty="0" err="1">
                <a:latin typeface="Calibri" panose="020F0502020204030204" pitchFamily="34" charset="0"/>
                <a:cs typeface="Calibri" panose="020F0502020204030204" pitchFamily="34" charset="0"/>
              </a:rPr>
              <a:t>stopwords</a:t>
            </a:r>
            <a:endParaRPr lang="en-US" b="1"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Lemmatization/Stemming</a:t>
            </a:r>
            <a:r>
              <a:rPr lang="en-US" dirty="0">
                <a:latin typeface="Calibri" panose="020F0502020204030204" pitchFamily="34" charset="0"/>
                <a:cs typeface="Calibri" panose="020F0502020204030204" pitchFamily="34" charset="0"/>
              </a:rPr>
              <a:t>: Reduce words to their base or root form. Use Lemmatization</a:t>
            </a:r>
          </a:p>
          <a:p>
            <a:pPr>
              <a:buFont typeface="Arial" panose="020B0604020202020204" pitchFamily="34" charset="0"/>
              <a:buChar char="•"/>
            </a:pPr>
            <a:r>
              <a:rPr lang="en-US" b="1" dirty="0">
                <a:solidFill>
                  <a:srgbClr val="002060"/>
                </a:solidFill>
                <a:latin typeface="Calibri" panose="020F0502020204030204" pitchFamily="34" charset="0"/>
                <a:cs typeface="Calibri" panose="020F0502020204030204" pitchFamily="34" charset="0"/>
              </a:rPr>
              <a:t>Handling Imbalanced Data</a:t>
            </a:r>
            <a:r>
              <a:rPr lang="en-US" dirty="0">
                <a:latin typeface="Calibri" panose="020F0502020204030204" pitchFamily="34" charset="0"/>
                <a:cs typeface="Calibri" panose="020F0502020204030204" pitchFamily="34" charset="0"/>
              </a:rPr>
              <a:t>: The data is balanced, no handle required</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174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Loading Data</a:t>
            </a:r>
            <a:r>
              <a:rPr lang="en-US" dirty="0">
                <a:latin typeface="Calibri" panose="020F0502020204030204" pitchFamily="34" charset="0"/>
                <a:cs typeface="Calibri" panose="020F0502020204030204" pitchFamily="34" charset="0"/>
              </a:rPr>
              <a:t>: Load data to </a:t>
            </a:r>
            <a:r>
              <a:rPr lang="en-US" dirty="0" err="1">
                <a:latin typeface="Calibri" panose="020F0502020204030204" pitchFamily="34" charset="0"/>
                <a:cs typeface="Calibri" panose="020F0502020204030204" pitchFamily="34" charset="0"/>
              </a:rPr>
              <a:t>pandas.DataFrame</a:t>
            </a:r>
            <a:endParaRPr lang="en-US"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8BA7D9C9-5C67-4121-AD6A-939075EE1470}"/>
              </a:ext>
            </a:extLst>
          </p:cNvPr>
          <p:cNvPicPr>
            <a:picLocks noChangeAspect="1"/>
          </p:cNvPicPr>
          <p:nvPr/>
        </p:nvPicPr>
        <p:blipFill>
          <a:blip r:embed="rId3"/>
          <a:stretch>
            <a:fillRect/>
          </a:stretch>
        </p:blipFill>
        <p:spPr>
          <a:xfrm>
            <a:off x="672843" y="1569280"/>
            <a:ext cx="5625316" cy="4763859"/>
          </a:xfrm>
          <a:prstGeom prst="rect">
            <a:avLst/>
          </a:prstGeom>
        </p:spPr>
      </p:pic>
      <p:pic>
        <p:nvPicPr>
          <p:cNvPr id="3" name="Picture 2">
            <a:extLst>
              <a:ext uri="{FF2B5EF4-FFF2-40B4-BE49-F238E27FC236}">
                <a16:creationId xmlns:a16="http://schemas.microsoft.com/office/drawing/2014/main" id="{4A2A0DE4-FDC4-D93D-8C44-771A38243D11}"/>
              </a:ext>
            </a:extLst>
          </p:cNvPr>
          <p:cNvPicPr>
            <a:picLocks noChangeAspect="1"/>
          </p:cNvPicPr>
          <p:nvPr/>
        </p:nvPicPr>
        <p:blipFill>
          <a:blip r:embed="rId4"/>
          <a:stretch>
            <a:fillRect/>
          </a:stretch>
        </p:blipFill>
        <p:spPr>
          <a:xfrm>
            <a:off x="6493538" y="1569280"/>
            <a:ext cx="5115639" cy="2924583"/>
          </a:xfrm>
          <a:prstGeom prst="rect">
            <a:avLst/>
          </a:prstGeom>
        </p:spPr>
      </p:pic>
    </p:spTree>
    <p:extLst>
      <p:ext uri="{BB962C8B-B14F-4D97-AF65-F5344CB8AC3E}">
        <p14:creationId xmlns:p14="http://schemas.microsoft.com/office/powerpoint/2010/main" val="354659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Text Cleaning</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Lowercasing</a:t>
            </a:r>
            <a:endParaRPr lang="en-US"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E48D153B-EBF7-46CD-A04B-C9B550340CFB}"/>
              </a:ext>
            </a:extLst>
          </p:cNvPr>
          <p:cNvPicPr>
            <a:picLocks noChangeAspect="1"/>
          </p:cNvPicPr>
          <p:nvPr/>
        </p:nvPicPr>
        <p:blipFill>
          <a:blip r:embed="rId3"/>
          <a:stretch>
            <a:fillRect/>
          </a:stretch>
        </p:blipFill>
        <p:spPr>
          <a:xfrm>
            <a:off x="1700212" y="1612822"/>
            <a:ext cx="8791575" cy="4676775"/>
          </a:xfrm>
          <a:prstGeom prst="rect">
            <a:avLst/>
          </a:prstGeom>
        </p:spPr>
      </p:pic>
    </p:spTree>
    <p:extLst>
      <p:ext uri="{BB962C8B-B14F-4D97-AF65-F5344CB8AC3E}">
        <p14:creationId xmlns:p14="http://schemas.microsoft.com/office/powerpoint/2010/main" val="206701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Stop Words Removal</a:t>
            </a:r>
            <a:r>
              <a:rPr lang="en-US" dirty="0">
                <a:latin typeface="Calibri" panose="020F0502020204030204" pitchFamily="34" charset="0"/>
                <a:cs typeface="Calibri" panose="020F0502020204030204" pitchFamily="34" charset="0"/>
              </a:rPr>
              <a:t>: Remove words that not be useful, use </a:t>
            </a:r>
            <a:r>
              <a:rPr lang="en-US" dirty="0" err="1">
                <a:latin typeface="Calibri" panose="020F0502020204030204" pitchFamily="34" charset="0"/>
                <a:cs typeface="Calibri" panose="020F0502020204030204" pitchFamily="34" charset="0"/>
              </a:rPr>
              <a:t>nltk</a:t>
            </a:r>
            <a:r>
              <a:rPr lang="en-US" dirty="0">
                <a:latin typeface="Calibri" panose="020F0502020204030204" pitchFamily="34" charset="0"/>
                <a:cs typeface="Calibri" panose="020F0502020204030204" pitchFamily="34" charset="0"/>
              </a:rPr>
              <a:t> ‘English’ </a:t>
            </a:r>
            <a:r>
              <a:rPr lang="en-US" dirty="0" err="1">
                <a:latin typeface="Calibri" panose="020F0502020204030204" pitchFamily="34" charset="0"/>
                <a:cs typeface="Calibri" panose="020F0502020204030204" pitchFamily="34" charset="0"/>
              </a:rPr>
              <a:t>stopwords</a:t>
            </a:r>
            <a:endParaRPr lang="en-US"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A5568B0-8400-430A-8ABC-E99E5F430657}"/>
              </a:ext>
            </a:extLst>
          </p:cNvPr>
          <p:cNvPicPr>
            <a:picLocks noChangeAspect="1"/>
          </p:cNvPicPr>
          <p:nvPr/>
        </p:nvPicPr>
        <p:blipFill>
          <a:blip r:embed="rId3"/>
          <a:stretch>
            <a:fillRect/>
          </a:stretch>
        </p:blipFill>
        <p:spPr>
          <a:xfrm>
            <a:off x="2414587" y="1687679"/>
            <a:ext cx="7362825" cy="4733925"/>
          </a:xfrm>
          <a:prstGeom prst="rect">
            <a:avLst/>
          </a:prstGeom>
        </p:spPr>
      </p:pic>
    </p:spTree>
    <p:extLst>
      <p:ext uri="{BB962C8B-B14F-4D97-AF65-F5344CB8AC3E}">
        <p14:creationId xmlns:p14="http://schemas.microsoft.com/office/powerpoint/2010/main" val="35009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Lemmatization/Stemming</a:t>
            </a:r>
            <a:r>
              <a:rPr lang="en-US" dirty="0">
                <a:latin typeface="Calibri" panose="020F0502020204030204" pitchFamily="34" charset="0"/>
                <a:cs typeface="Calibri" panose="020F0502020204030204" pitchFamily="34" charset="0"/>
              </a:rPr>
              <a:t>: Reduce words to their base or root form. </a:t>
            </a:r>
            <a:r>
              <a:rPr lang="en-US" dirty="0">
                <a:solidFill>
                  <a:srgbClr val="16A085"/>
                </a:solidFill>
                <a:latin typeface="Calibri" panose="020F0502020204030204" pitchFamily="34" charset="0"/>
                <a:cs typeface="Calibri" panose="020F0502020204030204" pitchFamily="34" charset="0"/>
              </a:rPr>
              <a:t>Use Lemmatization</a:t>
            </a:r>
          </a:p>
        </p:txBody>
      </p:sp>
      <p:pic>
        <p:nvPicPr>
          <p:cNvPr id="3" name="Picture 2">
            <a:extLst>
              <a:ext uri="{FF2B5EF4-FFF2-40B4-BE49-F238E27FC236}">
                <a16:creationId xmlns:a16="http://schemas.microsoft.com/office/drawing/2014/main" id="{EE6E005E-9FA5-4137-9F2C-0543574A4F09}"/>
              </a:ext>
            </a:extLst>
          </p:cNvPr>
          <p:cNvPicPr>
            <a:picLocks noChangeAspect="1"/>
          </p:cNvPicPr>
          <p:nvPr/>
        </p:nvPicPr>
        <p:blipFill>
          <a:blip r:embed="rId3"/>
          <a:stretch>
            <a:fillRect/>
          </a:stretch>
        </p:blipFill>
        <p:spPr>
          <a:xfrm>
            <a:off x="2021795" y="1559160"/>
            <a:ext cx="8148410" cy="4851266"/>
          </a:xfrm>
          <a:prstGeom prst="rect">
            <a:avLst/>
          </a:prstGeom>
        </p:spPr>
      </p:pic>
    </p:spTree>
    <p:extLst>
      <p:ext uri="{BB962C8B-B14F-4D97-AF65-F5344CB8AC3E}">
        <p14:creationId xmlns:p14="http://schemas.microsoft.com/office/powerpoint/2010/main" val="4165244628"/>
      </p:ext>
    </p:extLst>
  </p:cSld>
  <p:clrMapOvr>
    <a:masterClrMapping/>
  </p:clrMapOvr>
</p:sld>
</file>

<file path=ppt/theme/theme1.xml><?xml version="1.0" encoding="utf-8"?>
<a:theme xmlns:a="http://schemas.openxmlformats.org/drawingml/2006/main" name="TMA_Template_Opt3">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82E5EDB-4828-45A0-9B79-3D4825E54258}" vid="{DDC138C3-2086-4DD1-99E2-7892C309A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13799</TotalTime>
  <Words>1617</Words>
  <Application>Microsoft Office PowerPoint</Application>
  <PresentationFormat>Widescreen</PresentationFormat>
  <Paragraphs>214</Paragraphs>
  <Slides>46</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Cambria</vt:lpstr>
      <vt:lpstr>Century Gothic</vt:lpstr>
      <vt:lpstr>Courier New</vt:lpstr>
      <vt:lpstr>Wingdings</vt:lpstr>
      <vt:lpstr>TMA_Template_Opt3</vt:lpstr>
      <vt:lpstr>Amazon Reviews Sentiment Analysis</vt:lpstr>
      <vt:lpstr>AGENDA</vt:lpstr>
      <vt:lpstr>1. Problem Definition</vt:lpstr>
      <vt:lpstr>2. Data Collection</vt:lpstr>
      <vt:lpstr>3. Data Preprocessing</vt:lpstr>
      <vt:lpstr>3. Data Preprocessing</vt:lpstr>
      <vt:lpstr>3. Data Preprocessing</vt:lpstr>
      <vt:lpstr>3. Data Preprocessing</vt:lpstr>
      <vt:lpstr>3. Data Preprocessing</vt:lpstr>
      <vt:lpstr>3. Data Preprocessing</vt:lpstr>
      <vt:lpstr>3. Data Preprocessing</vt:lpstr>
      <vt:lpstr>3. Data Preprocessing</vt:lpstr>
      <vt:lpstr>3. Data Preprocessing</vt:lpstr>
      <vt:lpstr>3. Data Preprocessing</vt:lpstr>
      <vt:lpstr>4. Word Embedding</vt:lpstr>
      <vt:lpstr>4. Word Embedding</vt:lpstr>
      <vt:lpstr>4. Word Embedding</vt:lpstr>
      <vt:lpstr>4. Word Embedding</vt:lpstr>
      <vt:lpstr>4. Word Embedding</vt:lpstr>
      <vt:lpstr>4. Word Embedding</vt:lpstr>
      <vt:lpstr>4. Word Embedding</vt:lpstr>
      <vt:lpstr>4. Word Embedding</vt:lpstr>
      <vt:lpstr>4. Word Embedding</vt:lpstr>
      <vt:lpstr>4. Word Embedding</vt:lpstr>
      <vt:lpstr>5. Splitting Data</vt:lpstr>
      <vt:lpstr>6. Model Building</vt:lpstr>
      <vt:lpstr>6. Model Building</vt:lpstr>
      <vt:lpstr>6. Model Building</vt:lpstr>
      <vt:lpstr>6. Model Building</vt:lpstr>
      <vt:lpstr>7. Model Training</vt:lpstr>
      <vt:lpstr>7. Model Training</vt:lpstr>
      <vt:lpstr>7. Model Training</vt:lpstr>
      <vt:lpstr>8. Model Evaluation</vt:lpstr>
      <vt:lpstr>8. Model Evaluation</vt:lpstr>
      <vt:lpstr>8. Model Evaluation</vt:lpstr>
      <vt:lpstr>8. Model Evaluation</vt:lpstr>
      <vt:lpstr>9. Q&amp;A</vt:lpstr>
      <vt:lpstr>PowerPoint Presentation</vt:lpstr>
      <vt:lpstr>Back Up Slide</vt:lpstr>
      <vt:lpstr>Classification vs Sentiment Analysis</vt:lpstr>
      <vt:lpstr>Classification vs Sentiment Analysis</vt:lpstr>
      <vt:lpstr>Classification vs Sentiment Analysis</vt:lpstr>
      <vt:lpstr>Classification vs Sentiment analysis</vt:lpstr>
      <vt:lpstr>Classification vs Sentiment Analysis</vt:lpstr>
      <vt:lpstr>SƠ LƯỢC WORD EMBEDDING</vt:lpstr>
      <vt:lpstr>SƠ LƯỢC WORD EMBEDDING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Nguyen Anh</dc:creator>
  <cp:lastModifiedBy>Huy Nguyễn Văn</cp:lastModifiedBy>
  <cp:revision>598</cp:revision>
  <dcterms:created xsi:type="dcterms:W3CDTF">2017-04-19T14:33:47Z</dcterms:created>
  <dcterms:modified xsi:type="dcterms:W3CDTF">2024-06-27T15:57:34Z</dcterms:modified>
</cp:coreProperties>
</file>