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7"/>
  </p:notesMasterIdLst>
  <p:sldIdLst>
    <p:sldId id="257" r:id="rId2"/>
    <p:sldId id="258" r:id="rId3"/>
    <p:sldId id="299" r:id="rId4"/>
    <p:sldId id="332" r:id="rId5"/>
    <p:sldId id="333" r:id="rId6"/>
    <p:sldId id="334" r:id="rId7"/>
    <p:sldId id="335" r:id="rId8"/>
    <p:sldId id="339" r:id="rId9"/>
    <p:sldId id="340" r:id="rId10"/>
    <p:sldId id="341" r:id="rId11"/>
    <p:sldId id="330" r:id="rId12"/>
    <p:sldId id="287" r:id="rId13"/>
    <p:sldId id="336" r:id="rId14"/>
    <p:sldId id="338" r:id="rId15"/>
    <p:sldId id="337"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3C7"/>
    <a:srgbClr val="95A5A6"/>
    <a:srgbClr val="ECF0F1"/>
    <a:srgbClr val="2C3E50"/>
    <a:srgbClr val="16A085"/>
    <a:srgbClr val="1ABC9C"/>
    <a:srgbClr val="D35400"/>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snapToGrid="0">
      <p:cViewPr varScale="1">
        <p:scale>
          <a:sx n="99" d="100"/>
          <a:sy n="99" d="100"/>
        </p:scale>
        <p:origin x="9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2713595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 ROC-AUC</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200687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You have set of predefined classes, and you want to classify new incoming item in one of those classes. There you would use any of classification technique from machine learning.</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 It is the technique for measuring the polarity of input text. How much positive or negative content the text has.</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a:t>
            </a:r>
            <a:r>
              <a:rPr lang="en-US" b="0" i="0" dirty="0">
                <a:solidFill>
                  <a:srgbClr val="282829"/>
                </a:solidFill>
                <a:effectLst/>
                <a:latin typeface="+mn-lt"/>
              </a:rPr>
              <a:t>Basically what you do here: You make your system learn using existing data for all classes you have. Actually it will consider the basic features for each class, matches those classes with incoming item. The class, for which maximum features get matched, new item get classified in that class.</a:t>
            </a:r>
          </a:p>
          <a:p>
            <a:pPr>
              <a:buFont typeface="Arial" panose="020B0604020202020204" pitchFamily="34" charset="0"/>
              <a:buChar char="•"/>
            </a:pPr>
            <a:r>
              <a:rPr lang="en-US" sz="2400" b="1" i="0" dirty="0">
                <a:solidFill>
                  <a:srgbClr val="282829"/>
                </a:solidFill>
                <a:effectLst/>
                <a:latin typeface="+mn-lt"/>
              </a:rPr>
              <a:t>Sentiment analysis</a:t>
            </a:r>
            <a:r>
              <a:rPr lang="en-US" sz="2400" b="0" i="0" dirty="0">
                <a:solidFill>
                  <a:srgbClr val="282829"/>
                </a:solidFill>
                <a:effectLst/>
                <a:latin typeface="+mn-lt"/>
              </a:rPr>
              <a:t> :</a:t>
            </a:r>
            <a:r>
              <a:rPr lang="en-US" sz="2400" b="0" i="1" dirty="0">
                <a:solidFill>
                  <a:srgbClr val="282829"/>
                </a:solidFill>
                <a:effectLst/>
                <a:latin typeface="+mn-lt"/>
              </a:rPr>
              <a:t> Oh! </a:t>
            </a:r>
            <a:r>
              <a:rPr lang="en-US" sz="2400" b="0" i="1" dirty="0" err="1">
                <a:solidFill>
                  <a:srgbClr val="282829"/>
                </a:solidFill>
                <a:effectLst/>
                <a:latin typeface="+mn-lt"/>
              </a:rPr>
              <a:t>Iphone</a:t>
            </a:r>
            <a:r>
              <a:rPr lang="en-US" sz="2400" b="0" i="1" dirty="0">
                <a:solidFill>
                  <a:srgbClr val="282829"/>
                </a:solidFill>
                <a:effectLst/>
                <a:latin typeface="+mn-lt"/>
              </a:rPr>
              <a:t> 15 is so decent mobile.</a:t>
            </a:r>
            <a:r>
              <a:rPr lang="en-US" sz="2400" b="0" i="0" dirty="0">
                <a:solidFill>
                  <a:srgbClr val="282829"/>
                </a:solidFill>
                <a:effectLst/>
                <a:latin typeface="+mn-lt"/>
              </a:rPr>
              <a:t> That shows positive sentiment. </a:t>
            </a:r>
            <a:r>
              <a:rPr lang="en-US" sz="2400" b="0" i="1" dirty="0">
                <a:solidFill>
                  <a:srgbClr val="282829"/>
                </a:solidFill>
                <a:effectLst/>
                <a:latin typeface="+mn-lt"/>
              </a:rPr>
              <a:t>Your idea is fine, but </a:t>
            </a:r>
            <a:r>
              <a:rPr lang="en-US" sz="2400" b="0" i="1" dirty="0" err="1">
                <a:solidFill>
                  <a:srgbClr val="282829"/>
                </a:solidFill>
                <a:effectLst/>
                <a:latin typeface="+mn-lt"/>
              </a:rPr>
              <a:t>i</a:t>
            </a:r>
            <a:r>
              <a:rPr lang="en-US" sz="2400" b="0" i="1" dirty="0">
                <a:solidFill>
                  <a:srgbClr val="282829"/>
                </a:solidFill>
                <a:effectLst/>
                <a:latin typeface="+mn-lt"/>
              </a:rPr>
              <a:t> </a:t>
            </a:r>
            <a:r>
              <a:rPr lang="en-US" sz="2400" b="0" i="1" dirty="0" err="1">
                <a:solidFill>
                  <a:srgbClr val="282829"/>
                </a:solidFill>
                <a:effectLst/>
                <a:latin typeface="+mn-lt"/>
              </a:rPr>
              <a:t>dont</a:t>
            </a:r>
            <a:r>
              <a:rPr lang="en-US" sz="2400" b="0" i="1" dirty="0">
                <a:solidFill>
                  <a:srgbClr val="282829"/>
                </a:solidFill>
                <a:effectLst/>
                <a:latin typeface="+mn-lt"/>
              </a:rPr>
              <a:t> feel it is going to create any positive intact.</a:t>
            </a:r>
            <a:r>
              <a:rPr lang="en-US" sz="2400" b="0" i="0" dirty="0">
                <a:solidFill>
                  <a:srgbClr val="282829"/>
                </a:solidFill>
                <a:effectLst/>
                <a:latin typeface="+mn-lt"/>
              </a:rPr>
              <a:t> That shows negative sentiment. Now a days machine learning techniques also being used for sentiment analysis.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5018513" cy="403771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Feature Extraction</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spTree>
    <p:extLst>
      <p:ext uri="{BB962C8B-B14F-4D97-AF65-F5344CB8AC3E}">
        <p14:creationId xmlns:p14="http://schemas.microsoft.com/office/powerpoint/2010/main" val="307930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Feature Extraction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solidFill>
                  <a:srgbClr val="00B050"/>
                </a:solidFill>
                <a:latin typeface="Calibri" panose="020F0502020204030204" pitchFamily="34" charset="0"/>
                <a:cs typeface="Calibri" panose="020F0502020204030204" pitchFamily="34" charset="0"/>
              </a:rPr>
              <a:t>TF-IDF (Term Frequency-Inverse Document Frequency)</a:t>
            </a:r>
            <a:r>
              <a:rPr lang="en-US" dirty="0">
                <a:latin typeface="Calibri" panose="020F0502020204030204" pitchFamily="34" charset="0"/>
                <a:cs typeface="Calibri" panose="020F0502020204030204" pitchFamily="34" charset="0"/>
              </a:rPr>
              <a:t>: Convert texts to a matrix of TF-IDF features</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Word Embeddings</a:t>
            </a:r>
            <a:r>
              <a:rPr lang="en-US" dirty="0">
                <a:latin typeface="Calibri" panose="020F0502020204030204" pitchFamily="34" charset="0"/>
                <a:cs typeface="Calibri" panose="020F0502020204030204" pitchFamily="34" charset="0"/>
              </a:rPr>
              <a:t>: 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05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RNNs/</a:t>
            </a:r>
            <a:r>
              <a:rPr lang="en-US" sz="2400" b="1" dirty="0">
                <a:solidFill>
                  <a:srgbClr val="00B050"/>
                </a:solidFill>
                <a:latin typeface="Calibri" panose="020F0502020204030204" pitchFamily="34" charset="0"/>
                <a:cs typeface="Calibri" panose="020F0502020204030204" pitchFamily="34" charset="0"/>
              </a:rPr>
              <a:t>LSTMs</a:t>
            </a:r>
            <a:r>
              <a:rPr lang="en-US" sz="2400" dirty="0">
                <a:latin typeface="Calibri" panose="020F0502020204030204" pitchFamily="34" charset="0"/>
                <a:cs typeface="Calibri" panose="020F0502020204030204" pitchFamily="34" charset="0"/>
              </a:rPr>
              <a:t>: 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spTree>
    <p:extLst>
      <p:ext uri="{BB962C8B-B14F-4D97-AF65-F5344CB8AC3E}">
        <p14:creationId xmlns:p14="http://schemas.microsoft.com/office/powerpoint/2010/main" val="229912041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13100</TotalTime>
  <Words>579</Words>
  <Application>Microsoft Office PowerPoint</Application>
  <PresentationFormat>Widescreen</PresentationFormat>
  <Paragraphs>75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4. Feature Extraction</vt:lpstr>
      <vt:lpstr>5. Splitting Data</vt:lpstr>
      <vt:lpstr>6. Model Building</vt:lpstr>
      <vt:lpstr>7. Model Training</vt:lpstr>
      <vt:lpstr>8. Model Evaluation</vt:lpstr>
      <vt:lpstr>9. Q&amp;A</vt:lpstr>
      <vt:lpstr>PowerPoint Presentation</vt:lpstr>
      <vt:lpstr>Classification vs Sentiment analysis</vt:lpstr>
      <vt:lpstr>Classification vs Sentiment analysis</vt:lpstr>
      <vt:lpstr>Classification vs Sentiment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Nguyen Van</cp:lastModifiedBy>
  <cp:revision>516</cp:revision>
  <dcterms:created xsi:type="dcterms:W3CDTF">2017-04-19T14:33:47Z</dcterms:created>
  <dcterms:modified xsi:type="dcterms:W3CDTF">2024-06-25T07:45:22Z</dcterms:modified>
</cp:coreProperties>
</file>