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19"/>
  </p:notesMasterIdLst>
  <p:sldIdLst>
    <p:sldId id="257" r:id="rId2"/>
    <p:sldId id="258" r:id="rId3"/>
    <p:sldId id="299" r:id="rId4"/>
    <p:sldId id="332" r:id="rId5"/>
    <p:sldId id="333" r:id="rId6"/>
    <p:sldId id="334" r:id="rId7"/>
    <p:sldId id="335" r:id="rId8"/>
    <p:sldId id="339" r:id="rId9"/>
    <p:sldId id="340" r:id="rId10"/>
    <p:sldId id="341" r:id="rId11"/>
    <p:sldId id="330" r:id="rId12"/>
    <p:sldId id="287" r:id="rId13"/>
    <p:sldId id="336" r:id="rId14"/>
    <p:sldId id="338" r:id="rId15"/>
    <p:sldId id="337" r:id="rId16"/>
    <p:sldId id="342" r:id="rId17"/>
    <p:sldId id="343" r:id="rId1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an Nguyen Van" initials="HNV" lastIdx="1" clrIdx="0">
    <p:extLst>
      <p:ext uri="{19B8F6BF-5375-455C-9EA6-DF929625EA0E}">
        <p15:presenceInfo xmlns:p15="http://schemas.microsoft.com/office/powerpoint/2012/main" userId="S-1-5-21-3197815917-3488775918-2768529465-2749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C3C7"/>
    <a:srgbClr val="95A5A6"/>
    <a:srgbClr val="ECF0F1"/>
    <a:srgbClr val="2C3E50"/>
    <a:srgbClr val="16A085"/>
    <a:srgbClr val="1ABC9C"/>
    <a:srgbClr val="D35400"/>
    <a:srgbClr val="2980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652" autoAdjust="0"/>
  </p:normalViewPr>
  <p:slideViewPr>
    <p:cSldViewPr snapToGrid="0">
      <p:cViewPr varScale="1">
        <p:scale>
          <a:sx n="95" d="100"/>
          <a:sy n="95" d="100"/>
        </p:scale>
        <p:origin x="115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6123A9-CE3C-4C8B-8AC9-81BA8A358B74}" type="datetimeFigureOut">
              <a:rPr lang="en-US" smtClean="0"/>
              <a:t>6/25/2024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50756A-E1CA-4E5E-8241-A897EE7CB764}" type="slidenum">
              <a:rPr lang="en-US" smtClean="0"/>
              <a:t>‹#›</a:t>
            </a:fld>
            <a:endParaRPr lang="en-US"/>
          </a:p>
        </p:txBody>
      </p:sp>
    </p:spTree>
    <p:extLst>
      <p:ext uri="{BB962C8B-B14F-4D97-AF65-F5344CB8AC3E}">
        <p14:creationId xmlns:p14="http://schemas.microsoft.com/office/powerpoint/2010/main" val="3818950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50756A-E1CA-4E5E-8241-A897EE7CB764}" type="slidenum">
              <a:rPr lang="en-US" smtClean="0"/>
              <a:t>1</a:t>
            </a:fld>
            <a:endParaRPr lang="en-US"/>
          </a:p>
        </p:txBody>
      </p:sp>
    </p:spTree>
    <p:extLst>
      <p:ext uri="{BB962C8B-B14F-4D97-AF65-F5344CB8AC3E}">
        <p14:creationId xmlns:p14="http://schemas.microsoft.com/office/powerpoint/2010/main" val="3423548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10</a:t>
            </a:fld>
            <a:endParaRPr lang="en-US"/>
          </a:p>
        </p:txBody>
      </p:sp>
    </p:spTree>
    <p:extLst>
      <p:ext uri="{BB962C8B-B14F-4D97-AF65-F5344CB8AC3E}">
        <p14:creationId xmlns:p14="http://schemas.microsoft.com/office/powerpoint/2010/main" val="3577601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11</a:t>
            </a:fld>
            <a:endParaRPr lang="en-US"/>
          </a:p>
        </p:txBody>
      </p:sp>
    </p:spTree>
    <p:extLst>
      <p:ext uri="{BB962C8B-B14F-4D97-AF65-F5344CB8AC3E}">
        <p14:creationId xmlns:p14="http://schemas.microsoft.com/office/powerpoint/2010/main" val="1924526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50756A-E1CA-4E5E-8241-A897EE7CB764}" type="slidenum">
              <a:rPr lang="en-US" smtClean="0"/>
              <a:t>12</a:t>
            </a:fld>
            <a:endParaRPr lang="en-US"/>
          </a:p>
        </p:txBody>
      </p:sp>
    </p:spTree>
    <p:extLst>
      <p:ext uri="{BB962C8B-B14F-4D97-AF65-F5344CB8AC3E}">
        <p14:creationId xmlns:p14="http://schemas.microsoft.com/office/powerpoint/2010/main" val="4196192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13</a:t>
            </a:fld>
            <a:endParaRPr lang="en-US"/>
          </a:p>
        </p:txBody>
      </p:sp>
    </p:spTree>
    <p:extLst>
      <p:ext uri="{BB962C8B-B14F-4D97-AF65-F5344CB8AC3E}">
        <p14:creationId xmlns:p14="http://schemas.microsoft.com/office/powerpoint/2010/main" val="3579942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14</a:t>
            </a:fld>
            <a:endParaRPr lang="en-US"/>
          </a:p>
        </p:txBody>
      </p:sp>
    </p:spTree>
    <p:extLst>
      <p:ext uri="{BB962C8B-B14F-4D97-AF65-F5344CB8AC3E}">
        <p14:creationId xmlns:p14="http://schemas.microsoft.com/office/powerpoint/2010/main" val="632476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15</a:t>
            </a:fld>
            <a:endParaRPr lang="en-US"/>
          </a:p>
        </p:txBody>
      </p:sp>
    </p:spTree>
    <p:extLst>
      <p:ext uri="{BB962C8B-B14F-4D97-AF65-F5344CB8AC3E}">
        <p14:creationId xmlns:p14="http://schemas.microsoft.com/office/powerpoint/2010/main" val="3466108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a:p>
            <a:r>
              <a:rPr lang="en-US" sz="1200" kern="1200" dirty="0">
                <a:solidFill>
                  <a:schemeClr val="tx1"/>
                </a:solidFill>
                <a:effectLst/>
                <a:latin typeface="+mn-lt"/>
                <a:ea typeface="+mn-ea"/>
                <a:cs typeface="+mn-cs"/>
              </a:rPr>
              <a:t>https://www.geeksforgeeks.org/word-embedding-techniques-in-nlp/</a:t>
            </a:r>
          </a:p>
        </p:txBody>
      </p:sp>
      <p:sp>
        <p:nvSpPr>
          <p:cNvPr id="4" name="Slide Number Placeholder 3"/>
          <p:cNvSpPr>
            <a:spLocks noGrp="1"/>
          </p:cNvSpPr>
          <p:nvPr>
            <p:ph type="sldNum" sz="quarter" idx="10"/>
          </p:nvPr>
        </p:nvSpPr>
        <p:spPr/>
        <p:txBody>
          <a:bodyPr/>
          <a:lstStyle/>
          <a:p>
            <a:fld id="{B850756A-E1CA-4E5E-8241-A897EE7CB764}" type="slidenum">
              <a:rPr lang="en-US" smtClean="0"/>
              <a:t>16</a:t>
            </a:fld>
            <a:endParaRPr lang="en-US"/>
          </a:p>
        </p:txBody>
      </p:sp>
    </p:spTree>
    <p:extLst>
      <p:ext uri="{BB962C8B-B14F-4D97-AF65-F5344CB8AC3E}">
        <p14:creationId xmlns:p14="http://schemas.microsoft.com/office/powerpoint/2010/main" val="13288738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a:p>
            <a:r>
              <a:rPr lang="en-US" sz="1200" kern="1200" dirty="0">
                <a:solidFill>
                  <a:schemeClr val="tx1"/>
                </a:solidFill>
                <a:effectLst/>
                <a:latin typeface="+mn-lt"/>
                <a:ea typeface="+mn-ea"/>
                <a:cs typeface="+mn-cs"/>
              </a:rPr>
              <a:t>https://www.geeksforgeeks.org/word-embedding-techniques-in-nlp/</a:t>
            </a:r>
          </a:p>
        </p:txBody>
      </p:sp>
      <p:sp>
        <p:nvSpPr>
          <p:cNvPr id="4" name="Slide Number Placeholder 3"/>
          <p:cNvSpPr>
            <a:spLocks noGrp="1"/>
          </p:cNvSpPr>
          <p:nvPr>
            <p:ph type="sldNum" sz="quarter" idx="10"/>
          </p:nvPr>
        </p:nvSpPr>
        <p:spPr/>
        <p:txBody>
          <a:bodyPr/>
          <a:lstStyle/>
          <a:p>
            <a:fld id="{B850756A-E1CA-4E5E-8241-A897EE7CB764}" type="slidenum">
              <a:rPr lang="en-US" smtClean="0"/>
              <a:t>17</a:t>
            </a:fld>
            <a:endParaRPr lang="en-US"/>
          </a:p>
        </p:txBody>
      </p:sp>
    </p:spTree>
    <p:extLst>
      <p:ext uri="{BB962C8B-B14F-4D97-AF65-F5344CB8AC3E}">
        <p14:creationId xmlns:p14="http://schemas.microsoft.com/office/powerpoint/2010/main" val="3300722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2</a:t>
            </a:fld>
            <a:endParaRPr lang="en-US"/>
          </a:p>
        </p:txBody>
      </p:sp>
    </p:spTree>
    <p:extLst>
      <p:ext uri="{BB962C8B-B14F-4D97-AF65-F5344CB8AC3E}">
        <p14:creationId xmlns:p14="http://schemas.microsoft.com/office/powerpoint/2010/main" val="2079360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3</a:t>
            </a:fld>
            <a:endParaRPr lang="en-US"/>
          </a:p>
        </p:txBody>
      </p:sp>
    </p:spTree>
    <p:extLst>
      <p:ext uri="{BB962C8B-B14F-4D97-AF65-F5344CB8AC3E}">
        <p14:creationId xmlns:p14="http://schemas.microsoft.com/office/powerpoint/2010/main" val="1388004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4</a:t>
            </a:fld>
            <a:endParaRPr lang="en-US"/>
          </a:p>
        </p:txBody>
      </p:sp>
    </p:spTree>
    <p:extLst>
      <p:ext uri="{BB962C8B-B14F-4D97-AF65-F5344CB8AC3E}">
        <p14:creationId xmlns:p14="http://schemas.microsoft.com/office/powerpoint/2010/main" val="2479967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5</a:t>
            </a:fld>
            <a:endParaRPr lang="en-US"/>
          </a:p>
        </p:txBody>
      </p:sp>
    </p:spTree>
    <p:extLst>
      <p:ext uri="{BB962C8B-B14F-4D97-AF65-F5344CB8AC3E}">
        <p14:creationId xmlns:p14="http://schemas.microsoft.com/office/powerpoint/2010/main" val="974464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https://d2l.aivivn.com/chapter_natural-language-processing-pretraining/index_vn.html</a:t>
            </a:r>
          </a:p>
          <a:p>
            <a:r>
              <a:rPr lang="en-US" sz="1200" kern="1200" dirty="0">
                <a:solidFill>
                  <a:schemeClr val="tx1"/>
                </a:solidFill>
                <a:effectLst/>
                <a:latin typeface="+mn-lt"/>
                <a:ea typeface="+mn-ea"/>
                <a:cs typeface="+mn-cs"/>
              </a:rPr>
              <a:t>https://viblo.asia/p/so-luoc-word-embedding-gDVK2RAeKLj</a:t>
            </a:r>
          </a:p>
        </p:txBody>
      </p:sp>
      <p:sp>
        <p:nvSpPr>
          <p:cNvPr id="4" name="Slide Number Placeholder 3"/>
          <p:cNvSpPr>
            <a:spLocks noGrp="1"/>
          </p:cNvSpPr>
          <p:nvPr>
            <p:ph type="sldNum" sz="quarter" idx="10"/>
          </p:nvPr>
        </p:nvSpPr>
        <p:spPr/>
        <p:txBody>
          <a:bodyPr/>
          <a:lstStyle/>
          <a:p>
            <a:fld id="{B850756A-E1CA-4E5E-8241-A897EE7CB764}" type="slidenum">
              <a:rPr lang="en-US" smtClean="0"/>
              <a:t>6</a:t>
            </a:fld>
            <a:endParaRPr lang="en-US"/>
          </a:p>
        </p:txBody>
      </p:sp>
    </p:spTree>
    <p:extLst>
      <p:ext uri="{BB962C8B-B14F-4D97-AF65-F5344CB8AC3E}">
        <p14:creationId xmlns:p14="http://schemas.microsoft.com/office/powerpoint/2010/main" val="3921792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7</a:t>
            </a:fld>
            <a:endParaRPr lang="en-US"/>
          </a:p>
        </p:txBody>
      </p:sp>
    </p:spTree>
    <p:extLst>
      <p:ext uri="{BB962C8B-B14F-4D97-AF65-F5344CB8AC3E}">
        <p14:creationId xmlns:p14="http://schemas.microsoft.com/office/powerpoint/2010/main" val="4147640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8</a:t>
            </a:fld>
            <a:endParaRPr lang="en-US"/>
          </a:p>
        </p:txBody>
      </p:sp>
    </p:spTree>
    <p:extLst>
      <p:ext uri="{BB962C8B-B14F-4D97-AF65-F5344CB8AC3E}">
        <p14:creationId xmlns:p14="http://schemas.microsoft.com/office/powerpoint/2010/main" val="2896136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50756A-E1CA-4E5E-8241-A897EE7CB764}" type="slidenum">
              <a:rPr lang="en-US" smtClean="0"/>
              <a:t>9</a:t>
            </a:fld>
            <a:endParaRPr lang="en-US"/>
          </a:p>
        </p:txBody>
      </p:sp>
    </p:spTree>
    <p:extLst>
      <p:ext uri="{BB962C8B-B14F-4D97-AF65-F5344CB8AC3E}">
        <p14:creationId xmlns:p14="http://schemas.microsoft.com/office/powerpoint/2010/main" val="27135953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3433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4302" y="4815575"/>
            <a:ext cx="12249020" cy="1603332"/>
          </a:xfrm>
          <a:prstGeom prst="rect">
            <a:avLst/>
          </a:prstGeom>
          <a:solidFill>
            <a:schemeClr val="bg1">
              <a:alpha val="65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chemeClr val="tx1"/>
              </a:solidFill>
            </a:endParaRPr>
          </a:p>
        </p:txBody>
      </p:sp>
      <p:sp>
        <p:nvSpPr>
          <p:cNvPr id="6" name="Rectangle 5"/>
          <p:cNvSpPr/>
          <p:nvPr/>
        </p:nvSpPr>
        <p:spPr>
          <a:xfrm>
            <a:off x="-14301" y="-8710"/>
            <a:ext cx="12249020" cy="1048369"/>
          </a:xfrm>
          <a:prstGeom prst="rect">
            <a:avLst/>
          </a:prstGeom>
          <a:solidFill>
            <a:schemeClr val="bg1">
              <a:alpha val="80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9" name="Rectangle 8"/>
          <p:cNvSpPr/>
          <p:nvPr/>
        </p:nvSpPr>
        <p:spPr>
          <a:xfrm>
            <a:off x="-14817" y="6418264"/>
            <a:ext cx="12249151" cy="439737"/>
          </a:xfrm>
          <a:prstGeom prst="rect">
            <a:avLst/>
          </a:prstGeom>
          <a:solidFill>
            <a:srgbClr val="24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229DD8"/>
              </a:solidFill>
            </a:endParaRPr>
          </a:p>
        </p:txBody>
      </p:sp>
      <p:sp>
        <p:nvSpPr>
          <p:cNvPr id="10" name="TextBox 9"/>
          <p:cNvSpPr txBox="1">
            <a:spLocks noChangeArrowheads="1"/>
          </p:cNvSpPr>
          <p:nvPr/>
        </p:nvSpPr>
        <p:spPr bwMode="auto">
          <a:xfrm>
            <a:off x="8849784" y="6459539"/>
            <a:ext cx="384386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1600">
                <a:solidFill>
                  <a:schemeClr val="bg1"/>
                </a:solidFill>
                <a:latin typeface="Century Gothic" panose="020B0502020202020204" pitchFamily="34" charset="0"/>
                <a:cs typeface="Arial" panose="020B0604020202020204" pitchFamily="34" charset="0"/>
              </a:rPr>
              <a:t>www.tmasolutions.com</a:t>
            </a:r>
          </a:p>
        </p:txBody>
      </p:sp>
      <p:sp>
        <p:nvSpPr>
          <p:cNvPr id="11" name="TextBox 10"/>
          <p:cNvSpPr txBox="1">
            <a:spLocks noChangeArrowheads="1"/>
          </p:cNvSpPr>
          <p:nvPr/>
        </p:nvSpPr>
        <p:spPr bwMode="auto">
          <a:xfrm>
            <a:off x="116417" y="6465889"/>
            <a:ext cx="384386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1600">
                <a:solidFill>
                  <a:schemeClr val="bg1"/>
                </a:solidFill>
                <a:latin typeface="Century Gothic" panose="020B0502020202020204" pitchFamily="34" charset="0"/>
                <a:cs typeface="Arial" panose="020B0604020202020204" pitchFamily="34" charset="0"/>
              </a:rPr>
              <a:t>TMA Solutions</a:t>
            </a:r>
          </a:p>
        </p:txBody>
      </p:sp>
      <p:sp>
        <p:nvSpPr>
          <p:cNvPr id="2" name="Title 1"/>
          <p:cNvSpPr>
            <a:spLocks noGrp="1"/>
          </p:cNvSpPr>
          <p:nvPr>
            <p:ph type="ctrTitle"/>
          </p:nvPr>
        </p:nvSpPr>
        <p:spPr>
          <a:xfrm>
            <a:off x="838199" y="5004707"/>
            <a:ext cx="10363200" cy="612322"/>
          </a:xfrm>
        </p:spPr>
        <p:txBody>
          <a:bodyPr anchor="t">
            <a:normAutofit/>
          </a:bodyPr>
          <a:lstStyle>
            <a:lvl1pPr algn="ctr">
              <a:defRPr sz="4000" b="1">
                <a:solidFill>
                  <a:schemeClr val="tx1"/>
                </a:solidFill>
                <a:latin typeface="Century Gothic" panose="020B0502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447799" y="5718306"/>
            <a:ext cx="9144000" cy="474215"/>
          </a:xfrm>
        </p:spPr>
        <p:txBody>
          <a:bodyPr>
            <a:noAutofit/>
          </a:bodyPr>
          <a:lstStyle>
            <a:lvl1pPr marL="0" indent="0" algn="ctr">
              <a:buNone/>
              <a:defRPr sz="3000">
                <a:solidFill>
                  <a:schemeClr val="tx1">
                    <a:lumMod val="65000"/>
                    <a:lumOff val="35000"/>
                  </a:schemeClr>
                </a:solidFill>
                <a:latin typeface="Century Gothic" panose="020B0502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8525" y="180822"/>
            <a:ext cx="1612903" cy="562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109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1" y="334963"/>
            <a:ext cx="478367" cy="357187"/>
          </a:xfrm>
          <a:prstGeom prst="rect">
            <a:avLst/>
          </a:prstGeom>
          <a:solidFill>
            <a:srgbClr val="24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29DD8"/>
              </a:solidFill>
            </a:endParaRPr>
          </a:p>
        </p:txBody>
      </p:sp>
      <p:sp>
        <p:nvSpPr>
          <p:cNvPr id="2" name="Title 1"/>
          <p:cNvSpPr>
            <a:spLocks noGrp="1"/>
          </p:cNvSpPr>
          <p:nvPr>
            <p:ph type="title"/>
          </p:nvPr>
        </p:nvSpPr>
        <p:spPr>
          <a:xfrm>
            <a:off x="466579" y="284715"/>
            <a:ext cx="11714536" cy="441082"/>
          </a:xfrm>
        </p:spPr>
        <p:txBody>
          <a:bodyPr anchor="t">
            <a:noAutofit/>
          </a:bodyPr>
          <a:lstStyle>
            <a:lvl1pPr algn="l">
              <a:defRPr sz="3300" b="1">
                <a:solidFill>
                  <a:srgbClr val="229DD8"/>
                </a:solidFill>
                <a:latin typeface="Century Gothic" panose="020B0502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477464" y="1044421"/>
            <a:ext cx="11714536" cy="4927827"/>
          </a:xfrm>
        </p:spPr>
        <p:txBody>
          <a:bodyPr/>
          <a:lstStyle>
            <a:lvl1pPr marL="403225" indent="-403225">
              <a:lnSpc>
                <a:spcPct val="150000"/>
              </a:lnSpc>
              <a:spcBef>
                <a:spcPts val="0"/>
              </a:spcBef>
              <a:buClr>
                <a:srgbClr val="249DD8"/>
              </a:buClr>
              <a:buSzPct val="120000"/>
              <a:buFont typeface="Wingdings" panose="05000000000000000000" pitchFamily="2" charset="2"/>
              <a:buChar char="Ø"/>
              <a:defRPr sz="2400" b="0">
                <a:solidFill>
                  <a:srgbClr val="0563B8"/>
                </a:solidFill>
                <a:latin typeface="Century Gothic" panose="020B0502020202020204" pitchFamily="34" charset="0"/>
              </a:defRPr>
            </a:lvl1pPr>
            <a:lvl2pPr marL="688975" indent="-231775">
              <a:lnSpc>
                <a:spcPct val="150000"/>
              </a:lnSpc>
              <a:spcBef>
                <a:spcPts val="0"/>
              </a:spcBef>
              <a:buClr>
                <a:srgbClr val="249DD8"/>
              </a:buClr>
              <a:buSzPct val="110000"/>
              <a:buFont typeface="Century Gothic" panose="020B0502020202020204" pitchFamily="34" charset="0"/>
              <a:buChar char="●"/>
              <a:defRPr sz="2000">
                <a:solidFill>
                  <a:schemeClr val="bg2">
                    <a:lumMod val="25000"/>
                  </a:schemeClr>
                </a:solidFill>
                <a:latin typeface="Century Gothic" panose="020B0502020202020204" pitchFamily="34" charset="0"/>
              </a:defRPr>
            </a:lvl2pPr>
            <a:lvl3pPr marL="1146175" indent="-231775">
              <a:lnSpc>
                <a:spcPct val="150000"/>
              </a:lnSpc>
              <a:spcBef>
                <a:spcPts val="0"/>
              </a:spcBef>
              <a:buClr>
                <a:srgbClr val="229DD8"/>
              </a:buClr>
              <a:buSzPct val="100000"/>
              <a:buFontTx/>
              <a:buBlip>
                <a:blip r:embed="rId2"/>
              </a:buBlip>
              <a:defRPr sz="1800">
                <a:solidFill>
                  <a:srgbClr val="0563B8"/>
                </a:solidFill>
                <a:latin typeface="Century Gothic" panose="020B0502020202020204" pitchFamily="34" charset="0"/>
              </a:defRPr>
            </a:lvl3pPr>
            <a:lvl4pPr marL="1603375" indent="-231775">
              <a:lnSpc>
                <a:spcPct val="150000"/>
              </a:lnSpc>
              <a:spcBef>
                <a:spcPts val="0"/>
              </a:spcBef>
              <a:buClr>
                <a:schemeClr val="tx1">
                  <a:lumMod val="75000"/>
                  <a:lumOff val="25000"/>
                </a:schemeClr>
              </a:buClr>
              <a:buSzPct val="80000"/>
              <a:buFont typeface="Century Gothic" panose="020B0502020202020204" pitchFamily="34" charset="0"/>
              <a:buChar char="○"/>
              <a:defRPr sz="1600">
                <a:solidFill>
                  <a:schemeClr val="tx1">
                    <a:lumMod val="65000"/>
                    <a:lumOff val="35000"/>
                  </a:schemeClr>
                </a:solidFill>
                <a:latin typeface="Century Gothic" panose="020B0502020202020204" pitchFamily="34" charset="0"/>
              </a:defRPr>
            </a:lvl4pPr>
            <a:lvl5pPr marL="1998663" indent="-169863">
              <a:lnSpc>
                <a:spcPct val="150000"/>
              </a:lnSpc>
              <a:spcBef>
                <a:spcPts val="0"/>
              </a:spcBef>
              <a:buSzPct val="80000"/>
              <a:buFont typeface="Wingdings" panose="05000000000000000000" pitchFamily="2" charset="2"/>
              <a:buChar char="§"/>
              <a:defRPr sz="1400">
                <a:solidFill>
                  <a:schemeClr val="tx1">
                    <a:lumMod val="50000"/>
                    <a:lumOff val="50000"/>
                  </a:schemeClr>
                </a:solidFill>
                <a:latin typeface="Century Gothic" panose="020B0502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5987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a:xfrm>
            <a:off x="624418" y="3444875"/>
            <a:ext cx="10938933" cy="533400"/>
          </a:xfrm>
          <a:prstGeom prst="rect">
            <a:avLst/>
          </a:prstGeom>
          <a:noFill/>
          <a:ln>
            <a:solidFill>
              <a:srgbClr val="229DD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latin typeface="Cambria" panose="02040503050406030204" pitchFamily="18" charset="0"/>
            </a:endParaRPr>
          </a:p>
        </p:txBody>
      </p:sp>
      <p:sp>
        <p:nvSpPr>
          <p:cNvPr id="4" name="Rectangle 3"/>
          <p:cNvSpPr/>
          <p:nvPr/>
        </p:nvSpPr>
        <p:spPr>
          <a:xfrm>
            <a:off x="624418" y="2066926"/>
            <a:ext cx="10938933" cy="525463"/>
          </a:xfrm>
          <a:prstGeom prst="rect">
            <a:avLst/>
          </a:prstGeom>
          <a:noFill/>
          <a:ln>
            <a:solidFill>
              <a:srgbClr val="229DD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latin typeface="Cambria" panose="02040503050406030204" pitchFamily="18" charset="0"/>
            </a:endParaRPr>
          </a:p>
        </p:txBody>
      </p:sp>
      <p:sp>
        <p:nvSpPr>
          <p:cNvPr id="5" name="Rectangle 4"/>
          <p:cNvSpPr/>
          <p:nvPr/>
        </p:nvSpPr>
        <p:spPr>
          <a:xfrm>
            <a:off x="624418" y="2747963"/>
            <a:ext cx="10938933" cy="506412"/>
          </a:xfrm>
          <a:prstGeom prst="rect">
            <a:avLst/>
          </a:prstGeom>
          <a:noFill/>
          <a:ln>
            <a:solidFill>
              <a:srgbClr val="229DD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latin typeface="Cambria" panose="02040503050406030204" pitchFamily="18" charset="0"/>
            </a:endParaRPr>
          </a:p>
        </p:txBody>
      </p:sp>
      <p:sp>
        <p:nvSpPr>
          <p:cNvPr id="6" name="Rectangle 5"/>
          <p:cNvSpPr/>
          <p:nvPr/>
        </p:nvSpPr>
        <p:spPr>
          <a:xfrm>
            <a:off x="624418" y="1389063"/>
            <a:ext cx="10938933" cy="500062"/>
          </a:xfrm>
          <a:prstGeom prst="rect">
            <a:avLst/>
          </a:prstGeom>
          <a:noFill/>
          <a:ln>
            <a:solidFill>
              <a:srgbClr val="229DD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latin typeface="Cambria" panose="02040503050406030204" pitchFamily="18" charset="0"/>
            </a:endParaRPr>
          </a:p>
        </p:txBody>
      </p:sp>
      <p:sp>
        <p:nvSpPr>
          <p:cNvPr id="7" name="TextBox 6"/>
          <p:cNvSpPr txBox="1">
            <a:spLocks noChangeArrowheads="1"/>
          </p:cNvSpPr>
          <p:nvPr/>
        </p:nvSpPr>
        <p:spPr bwMode="auto">
          <a:xfrm>
            <a:off x="637118" y="1473200"/>
            <a:ext cx="452543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buSzPct val="130000"/>
              <a:defRPr/>
            </a:pPr>
            <a:r>
              <a:rPr lang="en-US" altLang="en-US" sz="2000" b="1">
                <a:solidFill>
                  <a:srgbClr val="249DD8"/>
                </a:solidFill>
                <a:latin typeface="Century Gothic" panose="020B0502020202020204" pitchFamily="34" charset="0"/>
                <a:cs typeface="Arial" panose="020B0604020202020204" pitchFamily="34" charset="0"/>
              </a:rPr>
              <a:t>A. </a:t>
            </a:r>
          </a:p>
        </p:txBody>
      </p:sp>
      <p:sp>
        <p:nvSpPr>
          <p:cNvPr id="8" name="TextBox 7"/>
          <p:cNvSpPr txBox="1">
            <a:spLocks noChangeArrowheads="1"/>
          </p:cNvSpPr>
          <p:nvPr/>
        </p:nvSpPr>
        <p:spPr bwMode="auto">
          <a:xfrm>
            <a:off x="670984" y="3527425"/>
            <a:ext cx="6527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buSzPct val="130000"/>
              <a:defRPr/>
            </a:pPr>
            <a:r>
              <a:rPr lang="en-US" altLang="en-US" sz="2000" b="1">
                <a:solidFill>
                  <a:srgbClr val="229DD8"/>
                </a:solidFill>
                <a:latin typeface="Century Gothic" panose="020B0502020202020204" pitchFamily="34" charset="0"/>
                <a:cs typeface="Arial" panose="020B0604020202020204" pitchFamily="34" charset="0"/>
              </a:rPr>
              <a:t>D. </a:t>
            </a:r>
          </a:p>
        </p:txBody>
      </p:sp>
      <p:sp>
        <p:nvSpPr>
          <p:cNvPr id="9" name="TextBox 8"/>
          <p:cNvSpPr txBox="1">
            <a:spLocks noChangeArrowheads="1"/>
          </p:cNvSpPr>
          <p:nvPr/>
        </p:nvSpPr>
        <p:spPr bwMode="auto">
          <a:xfrm>
            <a:off x="637117" y="2128838"/>
            <a:ext cx="6527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buSzPct val="130000"/>
              <a:defRPr/>
            </a:pPr>
            <a:r>
              <a:rPr lang="en-US" altLang="en-US" sz="2000" b="1">
                <a:solidFill>
                  <a:srgbClr val="229DD8"/>
                </a:solidFill>
                <a:latin typeface="Century Gothic" panose="020B0502020202020204" pitchFamily="34" charset="0"/>
                <a:cs typeface="Arial" panose="020B0604020202020204" pitchFamily="34" charset="0"/>
              </a:rPr>
              <a:t>B. </a:t>
            </a:r>
          </a:p>
        </p:txBody>
      </p:sp>
      <p:sp>
        <p:nvSpPr>
          <p:cNvPr id="10" name="TextBox 9"/>
          <p:cNvSpPr txBox="1">
            <a:spLocks noChangeArrowheads="1"/>
          </p:cNvSpPr>
          <p:nvPr/>
        </p:nvSpPr>
        <p:spPr bwMode="auto">
          <a:xfrm>
            <a:off x="637117" y="2825750"/>
            <a:ext cx="726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buSzPct val="130000"/>
              <a:defRPr/>
            </a:pPr>
            <a:r>
              <a:rPr lang="en-US" altLang="en-US" sz="2000" b="1">
                <a:solidFill>
                  <a:srgbClr val="229DD8"/>
                </a:solidFill>
                <a:latin typeface="Century Gothic" panose="020B0502020202020204" pitchFamily="34" charset="0"/>
                <a:cs typeface="Arial" panose="020B0604020202020204" pitchFamily="34" charset="0"/>
              </a:rPr>
              <a:t>C. </a:t>
            </a:r>
          </a:p>
        </p:txBody>
      </p:sp>
      <p:sp>
        <p:nvSpPr>
          <p:cNvPr id="11" name="Rectangle 10"/>
          <p:cNvSpPr/>
          <p:nvPr/>
        </p:nvSpPr>
        <p:spPr>
          <a:xfrm>
            <a:off x="624418" y="4129089"/>
            <a:ext cx="10938933" cy="555625"/>
          </a:xfrm>
          <a:prstGeom prst="rect">
            <a:avLst/>
          </a:prstGeom>
          <a:noFill/>
          <a:ln>
            <a:solidFill>
              <a:srgbClr val="229DD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latin typeface="Cambria" panose="02040503050406030204" pitchFamily="18" charset="0"/>
            </a:endParaRPr>
          </a:p>
        </p:txBody>
      </p:sp>
      <p:sp>
        <p:nvSpPr>
          <p:cNvPr id="12" name="TextBox 11"/>
          <p:cNvSpPr txBox="1">
            <a:spLocks noChangeArrowheads="1"/>
          </p:cNvSpPr>
          <p:nvPr/>
        </p:nvSpPr>
        <p:spPr bwMode="auto">
          <a:xfrm>
            <a:off x="637117" y="4216400"/>
            <a:ext cx="726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buSzPct val="130000"/>
              <a:defRPr/>
            </a:pPr>
            <a:r>
              <a:rPr lang="en-US" altLang="en-US" sz="2000" b="1">
                <a:solidFill>
                  <a:srgbClr val="229DD8"/>
                </a:solidFill>
                <a:latin typeface="Century Gothic" panose="020B0502020202020204" pitchFamily="34" charset="0"/>
                <a:cs typeface="Arial" panose="020B0604020202020204" pitchFamily="34" charset="0"/>
              </a:rPr>
              <a:t>E. </a:t>
            </a:r>
          </a:p>
        </p:txBody>
      </p:sp>
      <p:sp>
        <p:nvSpPr>
          <p:cNvPr id="13" name="Rectangle 12"/>
          <p:cNvSpPr/>
          <p:nvPr/>
        </p:nvSpPr>
        <p:spPr>
          <a:xfrm>
            <a:off x="1" y="334963"/>
            <a:ext cx="478367" cy="357187"/>
          </a:xfrm>
          <a:prstGeom prst="rect">
            <a:avLst/>
          </a:prstGeom>
          <a:solidFill>
            <a:srgbClr val="24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29DD8"/>
              </a:solidFill>
            </a:endParaRPr>
          </a:p>
        </p:txBody>
      </p:sp>
      <p:sp>
        <p:nvSpPr>
          <p:cNvPr id="19" name="Title 1"/>
          <p:cNvSpPr>
            <a:spLocks noGrp="1"/>
          </p:cNvSpPr>
          <p:nvPr>
            <p:ph type="title"/>
          </p:nvPr>
        </p:nvSpPr>
        <p:spPr>
          <a:xfrm>
            <a:off x="466579" y="284715"/>
            <a:ext cx="11714536" cy="441082"/>
          </a:xfrm>
        </p:spPr>
        <p:txBody>
          <a:bodyPr anchor="t">
            <a:noAutofit/>
          </a:bodyPr>
          <a:lstStyle>
            <a:lvl1pPr algn="l">
              <a:defRPr sz="3300" b="1">
                <a:solidFill>
                  <a:srgbClr val="229DD8"/>
                </a:solidFill>
                <a:latin typeface="Century Gothic" panose="020B0502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72852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4" name="Rectangle 3"/>
          <p:cNvSpPr/>
          <p:nvPr/>
        </p:nvSpPr>
        <p:spPr>
          <a:xfrm>
            <a:off x="1" y="327025"/>
            <a:ext cx="478367" cy="357188"/>
          </a:xfrm>
          <a:prstGeom prst="rect">
            <a:avLst/>
          </a:prstGeom>
          <a:solidFill>
            <a:srgbClr val="22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29DD8"/>
              </a:solidFill>
            </a:endParaRPr>
          </a:p>
        </p:txBody>
      </p:sp>
      <p:sp>
        <p:nvSpPr>
          <p:cNvPr id="2" name="Title 1"/>
          <p:cNvSpPr>
            <a:spLocks noGrp="1"/>
          </p:cNvSpPr>
          <p:nvPr>
            <p:ph type="title"/>
          </p:nvPr>
        </p:nvSpPr>
        <p:spPr>
          <a:xfrm>
            <a:off x="466579" y="284715"/>
            <a:ext cx="11714536" cy="441082"/>
          </a:xfrm>
        </p:spPr>
        <p:txBody>
          <a:bodyPr anchor="t">
            <a:noAutofit/>
          </a:bodyPr>
          <a:lstStyle>
            <a:lvl1pPr algn="l">
              <a:defRPr sz="3300" b="1">
                <a:solidFill>
                  <a:srgbClr val="229DD8"/>
                </a:solidFill>
                <a:latin typeface="Century Gothic" panose="020B0502020202020204" pitchFamily="34" charset="0"/>
              </a:defRPr>
            </a:lvl1pPr>
          </a:lstStyle>
          <a:p>
            <a:r>
              <a:rPr lang="en-US"/>
              <a:t>Click to edit Master title style</a:t>
            </a:r>
            <a:endParaRPr lang="en-US" dirty="0"/>
          </a:p>
        </p:txBody>
      </p:sp>
      <p:sp>
        <p:nvSpPr>
          <p:cNvPr id="11" name="Picture Placeholder 10"/>
          <p:cNvSpPr>
            <a:spLocks noGrp="1"/>
          </p:cNvSpPr>
          <p:nvPr>
            <p:ph type="pic" sz="quarter" idx="13"/>
          </p:nvPr>
        </p:nvSpPr>
        <p:spPr>
          <a:xfrm>
            <a:off x="620185" y="1158875"/>
            <a:ext cx="10951633" cy="4833938"/>
          </a:xfrm>
        </p:spPr>
        <p:txBody>
          <a:bodyPr rtlCol="0">
            <a:normAutofit/>
          </a:bodyPr>
          <a:lstStyle>
            <a:lvl1pPr marL="457200" indent="-457200">
              <a:buFont typeface="Arial" panose="020B0604020202020204" pitchFamily="34" charset="0"/>
              <a:buChar char="•"/>
              <a:defRPr>
                <a:latin typeface="Century Gothic" panose="020B0502020202020204" pitchFamily="34" charset="0"/>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127105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4" name="Rectangle 3"/>
          <p:cNvSpPr/>
          <p:nvPr/>
        </p:nvSpPr>
        <p:spPr>
          <a:xfrm>
            <a:off x="1" y="327025"/>
            <a:ext cx="478367" cy="357188"/>
          </a:xfrm>
          <a:prstGeom prst="rect">
            <a:avLst/>
          </a:prstGeom>
          <a:solidFill>
            <a:srgbClr val="22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29DD8"/>
              </a:solidFill>
            </a:endParaRPr>
          </a:p>
        </p:txBody>
      </p:sp>
      <p:sp>
        <p:nvSpPr>
          <p:cNvPr id="2" name="Title 1"/>
          <p:cNvSpPr>
            <a:spLocks noGrp="1"/>
          </p:cNvSpPr>
          <p:nvPr>
            <p:ph type="title"/>
          </p:nvPr>
        </p:nvSpPr>
        <p:spPr>
          <a:xfrm>
            <a:off x="466579" y="284715"/>
            <a:ext cx="11714536" cy="441082"/>
          </a:xfrm>
        </p:spPr>
        <p:txBody>
          <a:bodyPr anchor="t">
            <a:noAutofit/>
          </a:bodyPr>
          <a:lstStyle>
            <a:lvl1pPr algn="l">
              <a:defRPr sz="3300" b="1">
                <a:solidFill>
                  <a:srgbClr val="229DD8"/>
                </a:solidFill>
                <a:latin typeface="Century Gothic" panose="020B0502020202020204" pitchFamily="34" charset="0"/>
              </a:defRPr>
            </a:lvl1pPr>
          </a:lstStyle>
          <a:p>
            <a:r>
              <a:rPr lang="en-US"/>
              <a:t>Click to edit Master title style</a:t>
            </a:r>
            <a:endParaRPr lang="en-US" dirty="0"/>
          </a:p>
        </p:txBody>
      </p:sp>
      <p:sp>
        <p:nvSpPr>
          <p:cNvPr id="8" name="Table Placeholder 7"/>
          <p:cNvSpPr>
            <a:spLocks noGrp="1"/>
          </p:cNvSpPr>
          <p:nvPr>
            <p:ph type="tbl" sz="quarter" idx="13"/>
          </p:nvPr>
        </p:nvSpPr>
        <p:spPr>
          <a:xfrm>
            <a:off x="599017" y="1158876"/>
            <a:ext cx="10972800" cy="4932363"/>
          </a:xfrm>
        </p:spPr>
        <p:txBody>
          <a:bodyPr rtlCol="0">
            <a:normAutofit/>
          </a:bodyPr>
          <a:lstStyle/>
          <a:p>
            <a:pPr lvl="0"/>
            <a:r>
              <a:rPr lang="en-US" noProof="0"/>
              <a:t>Click icon to add table</a:t>
            </a:r>
          </a:p>
        </p:txBody>
      </p:sp>
    </p:spTree>
    <p:extLst>
      <p:ext uri="{BB962C8B-B14F-4D97-AF65-F5344CB8AC3E}">
        <p14:creationId xmlns:p14="http://schemas.microsoft.com/office/powerpoint/2010/main" val="3123423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4" name="Rectangle 3"/>
          <p:cNvSpPr/>
          <p:nvPr/>
        </p:nvSpPr>
        <p:spPr>
          <a:xfrm>
            <a:off x="1" y="327025"/>
            <a:ext cx="478367" cy="357188"/>
          </a:xfrm>
          <a:prstGeom prst="rect">
            <a:avLst/>
          </a:prstGeom>
          <a:solidFill>
            <a:srgbClr val="22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srgbClr val="229DD8"/>
              </a:solidFill>
            </a:endParaRPr>
          </a:p>
        </p:txBody>
      </p:sp>
      <p:sp>
        <p:nvSpPr>
          <p:cNvPr id="2" name="Title 1"/>
          <p:cNvSpPr>
            <a:spLocks noGrp="1"/>
          </p:cNvSpPr>
          <p:nvPr>
            <p:ph type="title"/>
          </p:nvPr>
        </p:nvSpPr>
        <p:spPr>
          <a:xfrm>
            <a:off x="466579" y="284715"/>
            <a:ext cx="11714536" cy="441082"/>
          </a:xfrm>
        </p:spPr>
        <p:txBody>
          <a:bodyPr anchor="t">
            <a:noAutofit/>
          </a:bodyPr>
          <a:lstStyle>
            <a:lvl1pPr algn="l">
              <a:defRPr sz="3300" b="1">
                <a:solidFill>
                  <a:srgbClr val="229DD8"/>
                </a:solidFill>
                <a:latin typeface="Century Gothic" panose="020B0502020202020204" pitchFamily="34" charset="0"/>
              </a:defRPr>
            </a:lvl1pPr>
          </a:lstStyle>
          <a:p>
            <a:r>
              <a:rPr lang="en-US"/>
              <a:t>Click to edit Master title style</a:t>
            </a:r>
            <a:endParaRPr lang="en-US" dirty="0"/>
          </a:p>
        </p:txBody>
      </p:sp>
      <p:sp>
        <p:nvSpPr>
          <p:cNvPr id="11" name="SmartArt Placeholder 10"/>
          <p:cNvSpPr>
            <a:spLocks noGrp="1"/>
          </p:cNvSpPr>
          <p:nvPr>
            <p:ph type="dgm" sz="quarter" idx="13"/>
          </p:nvPr>
        </p:nvSpPr>
        <p:spPr>
          <a:xfrm>
            <a:off x="609601" y="1379538"/>
            <a:ext cx="11004551" cy="4597400"/>
          </a:xfrm>
        </p:spPr>
        <p:txBody>
          <a:bodyPr rtlCol="0">
            <a:normAutofit/>
          </a:bodyPr>
          <a:lstStyle/>
          <a:p>
            <a:pPr lvl="0"/>
            <a:r>
              <a:rPr lang="en-US" noProof="0"/>
              <a:t>Click icon to add SmartArt graphic</a:t>
            </a:r>
          </a:p>
        </p:txBody>
      </p:sp>
    </p:spTree>
    <p:extLst>
      <p:ext uri="{BB962C8B-B14F-4D97-AF65-F5344CB8AC3E}">
        <p14:creationId xmlns:p14="http://schemas.microsoft.com/office/powerpoint/2010/main" val="3954675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9" name="Group 8"/>
          <p:cNvGrpSpPr>
            <a:grpSpLocks/>
          </p:cNvGrpSpPr>
          <p:nvPr/>
        </p:nvGrpSpPr>
        <p:grpSpPr bwMode="auto">
          <a:xfrm>
            <a:off x="589971" y="5219222"/>
            <a:ext cx="5065183" cy="923337"/>
            <a:chOff x="852093" y="4548688"/>
            <a:chExt cx="5669954" cy="998793"/>
          </a:xfrm>
        </p:grpSpPr>
        <p:sp>
          <p:nvSpPr>
            <p:cNvPr id="12" name="TextBox 5"/>
            <p:cNvSpPr txBox="1"/>
            <p:nvPr userDrawn="1"/>
          </p:nvSpPr>
          <p:spPr>
            <a:xfrm>
              <a:off x="2463279" y="4548696"/>
              <a:ext cx="4058768" cy="99878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fontAlgn="auto" hangingPunct="1">
                <a:spcBef>
                  <a:spcPts val="0"/>
                </a:spcBef>
                <a:spcAft>
                  <a:spcPts val="0"/>
                </a:spcAft>
                <a:defRPr/>
              </a:pPr>
              <a:r>
                <a:rPr lang="en-US" sz="1350" dirty="0">
                  <a:solidFill>
                    <a:srgbClr val="249DD8"/>
                  </a:solidFill>
                  <a:latin typeface="Century Gothic" panose="020B0502020202020204" pitchFamily="34" charset="0"/>
                </a:rPr>
                <a:t>+84 839 951 060</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+84 839 951 059 </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+81 364 324 994 </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sales@tmasolutions.com</a:t>
              </a:r>
            </a:p>
          </p:txBody>
        </p:sp>
        <p:sp>
          <p:nvSpPr>
            <p:cNvPr id="13" name="TextBox 6"/>
            <p:cNvSpPr txBox="1"/>
            <p:nvPr userDrawn="1"/>
          </p:nvSpPr>
          <p:spPr>
            <a:xfrm>
              <a:off x="852093" y="4548688"/>
              <a:ext cx="1727286" cy="99878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fontAlgn="auto" hangingPunct="1">
                <a:spcBef>
                  <a:spcPts val="0"/>
                </a:spcBef>
                <a:spcAft>
                  <a:spcPts val="0"/>
                </a:spcAft>
                <a:defRPr/>
              </a:pPr>
              <a:r>
                <a:rPr lang="en-US" sz="1350" dirty="0">
                  <a:solidFill>
                    <a:srgbClr val="249DD8"/>
                  </a:solidFill>
                  <a:latin typeface="Century Gothic" panose="020B0502020202020204" pitchFamily="34" charset="0"/>
                </a:rPr>
                <a:t>Vietnam:</a:t>
              </a:r>
            </a:p>
            <a:p>
              <a:pPr eaLnBrk="1" fontAlgn="auto" hangingPunct="1">
                <a:spcBef>
                  <a:spcPts val="0"/>
                </a:spcBef>
                <a:spcAft>
                  <a:spcPts val="0"/>
                </a:spcAft>
                <a:defRPr/>
              </a:pPr>
              <a:endParaRPr lang="en-US" sz="1350" dirty="0">
                <a:solidFill>
                  <a:srgbClr val="249DD8"/>
                </a:solidFill>
                <a:latin typeface="Century Gothic" panose="020B0502020202020204" pitchFamily="34" charset="0"/>
              </a:endParaRPr>
            </a:p>
            <a:p>
              <a:pPr eaLnBrk="1" fontAlgn="auto" hangingPunct="1">
                <a:spcBef>
                  <a:spcPts val="0"/>
                </a:spcBef>
                <a:spcAft>
                  <a:spcPts val="0"/>
                </a:spcAft>
                <a:defRPr/>
              </a:pPr>
              <a:r>
                <a:rPr lang="en-US" sz="1350" dirty="0">
                  <a:solidFill>
                    <a:srgbClr val="249DD8"/>
                  </a:solidFill>
                  <a:latin typeface="Century Gothic" panose="020B0502020202020204" pitchFamily="34" charset="0"/>
                </a:rPr>
                <a:t>Japan:</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Email:</a:t>
              </a:r>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438" y="1287003"/>
            <a:ext cx="3424452" cy="1190727"/>
          </a:xfrm>
          <a:prstGeom prst="rect">
            <a:avLst/>
          </a:prstGeom>
        </p:spPr>
      </p:pic>
      <p:sp>
        <p:nvSpPr>
          <p:cNvPr id="10" name="TextBox 7"/>
          <p:cNvSpPr txBox="1"/>
          <p:nvPr/>
        </p:nvSpPr>
        <p:spPr>
          <a:xfrm>
            <a:off x="5851369" y="5205572"/>
            <a:ext cx="5937249" cy="923330"/>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fontAlgn="auto" hangingPunct="1">
              <a:spcBef>
                <a:spcPts val="0"/>
              </a:spcBef>
              <a:spcAft>
                <a:spcPts val="0"/>
              </a:spcAft>
              <a:defRPr/>
            </a:pPr>
            <a:r>
              <a:rPr lang="en-US" sz="1350" dirty="0">
                <a:solidFill>
                  <a:srgbClr val="249DD8"/>
                </a:solidFill>
                <a:latin typeface="Century Gothic" panose="020B0502020202020204" pitchFamily="34" charset="0"/>
              </a:rPr>
              <a:t>           North America:</a:t>
            </a:r>
          </a:p>
          <a:p>
            <a:pPr eaLnBrk="1" fontAlgn="auto" hangingPunct="1">
              <a:spcBef>
                <a:spcPts val="0"/>
              </a:spcBef>
              <a:spcAft>
                <a:spcPts val="0"/>
              </a:spcAft>
              <a:defRPr/>
            </a:pPr>
            <a:endParaRPr lang="en-US" sz="1350" dirty="0">
              <a:solidFill>
                <a:srgbClr val="249DD8"/>
              </a:solidFill>
              <a:latin typeface="Century Gothic" panose="020B0502020202020204" pitchFamily="34" charset="0"/>
            </a:endParaRPr>
          </a:p>
          <a:p>
            <a:pPr eaLnBrk="1" fontAlgn="auto" hangingPunct="1">
              <a:spcBef>
                <a:spcPts val="0"/>
              </a:spcBef>
              <a:spcAft>
                <a:spcPts val="0"/>
              </a:spcAft>
              <a:defRPr/>
            </a:pPr>
            <a:r>
              <a:rPr lang="en-US" sz="1350" dirty="0">
                <a:solidFill>
                  <a:srgbClr val="249DD8"/>
                </a:solidFill>
                <a:latin typeface="Century Gothic" panose="020B0502020202020204" pitchFamily="34" charset="0"/>
              </a:rPr>
              <a:t>           Australia:</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           Website:</a:t>
            </a:r>
          </a:p>
        </p:txBody>
      </p:sp>
      <p:sp>
        <p:nvSpPr>
          <p:cNvPr id="11" name="TextBox 8"/>
          <p:cNvSpPr txBox="1"/>
          <p:nvPr/>
        </p:nvSpPr>
        <p:spPr>
          <a:xfrm>
            <a:off x="8821051" y="5205572"/>
            <a:ext cx="3090333" cy="923330"/>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fontAlgn="auto" hangingPunct="1">
              <a:spcBef>
                <a:spcPts val="0"/>
              </a:spcBef>
              <a:spcAft>
                <a:spcPts val="0"/>
              </a:spcAft>
              <a:defRPr/>
            </a:pPr>
            <a:r>
              <a:rPr lang="en-US" sz="1350" u="none" kern="1200" dirty="0">
                <a:solidFill>
                  <a:srgbClr val="249DD8"/>
                </a:solidFill>
                <a:latin typeface="Century Gothic" panose="020B0502020202020204" pitchFamily="34" charset="0"/>
                <a:ea typeface="+mn-ea"/>
                <a:cs typeface="+mn-cs"/>
              </a:rPr>
              <a:t>+1 844 224 4188</a:t>
            </a:r>
          </a:p>
          <a:p>
            <a:pPr eaLnBrk="1" fontAlgn="auto" hangingPunct="1">
              <a:spcBef>
                <a:spcPts val="0"/>
              </a:spcBef>
              <a:spcAft>
                <a:spcPts val="0"/>
              </a:spcAft>
              <a:defRPr/>
            </a:pPr>
            <a:r>
              <a:rPr lang="en-US" sz="1350" u="none" kern="1200" dirty="0">
                <a:solidFill>
                  <a:srgbClr val="249DD8"/>
                </a:solidFill>
                <a:latin typeface="Century Gothic" panose="020B0502020202020204" pitchFamily="34" charset="0"/>
                <a:ea typeface="+mn-ea"/>
                <a:cs typeface="+mn-cs"/>
              </a:rPr>
              <a:t>+1 802 735 1392 </a:t>
            </a:r>
          </a:p>
          <a:p>
            <a:pPr eaLnBrk="1" fontAlgn="auto" hangingPunct="1">
              <a:spcBef>
                <a:spcPts val="0"/>
              </a:spcBef>
              <a:spcAft>
                <a:spcPts val="0"/>
              </a:spcAft>
              <a:defRPr/>
            </a:pPr>
            <a:r>
              <a:rPr lang="en-US" sz="1350" u="none" kern="1200" dirty="0">
                <a:solidFill>
                  <a:srgbClr val="249DD8"/>
                </a:solidFill>
                <a:latin typeface="Century Gothic" panose="020B0502020202020204" pitchFamily="34" charset="0"/>
                <a:ea typeface="+mn-ea"/>
                <a:cs typeface="+mn-cs"/>
              </a:rPr>
              <a:t>+61 414 734 277</a:t>
            </a:r>
          </a:p>
          <a:p>
            <a:pPr eaLnBrk="1" fontAlgn="auto" hangingPunct="1">
              <a:spcBef>
                <a:spcPts val="0"/>
              </a:spcBef>
              <a:spcAft>
                <a:spcPts val="0"/>
              </a:spcAft>
              <a:defRPr/>
            </a:pPr>
            <a:r>
              <a:rPr lang="en-US" sz="1350" dirty="0">
                <a:solidFill>
                  <a:srgbClr val="249DD8"/>
                </a:solidFill>
                <a:latin typeface="Century Gothic" panose="020B0502020202020204" pitchFamily="34" charset="0"/>
              </a:rPr>
              <a:t>www.tmasolutions.com</a:t>
            </a:r>
          </a:p>
        </p:txBody>
      </p:sp>
    </p:spTree>
    <p:extLst>
      <p:ext uri="{BB962C8B-B14F-4D97-AF65-F5344CB8AC3E}">
        <p14:creationId xmlns:p14="http://schemas.microsoft.com/office/powerpoint/2010/main" val="1083247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Rectangle 6"/>
          <p:cNvSpPr/>
          <p:nvPr/>
        </p:nvSpPr>
        <p:spPr>
          <a:xfrm>
            <a:off x="-14817" y="6435725"/>
            <a:ext cx="12249151" cy="439738"/>
          </a:xfrm>
          <a:prstGeom prst="rect">
            <a:avLst/>
          </a:prstGeom>
          <a:solidFill>
            <a:srgbClr val="249D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07C6F9"/>
              </a:solidFill>
            </a:endParaRPr>
          </a:p>
        </p:txBody>
      </p:sp>
      <p:sp>
        <p:nvSpPr>
          <p:cNvPr id="1032" name="TextBox 8"/>
          <p:cNvSpPr txBox="1">
            <a:spLocks noChangeArrowheads="1"/>
          </p:cNvSpPr>
          <p:nvPr/>
        </p:nvSpPr>
        <p:spPr bwMode="auto">
          <a:xfrm>
            <a:off x="116417" y="6465889"/>
            <a:ext cx="384386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1600">
                <a:solidFill>
                  <a:schemeClr val="bg1"/>
                </a:solidFill>
                <a:latin typeface="Century Gothic" panose="020B0502020202020204" pitchFamily="34" charset="0"/>
                <a:cs typeface="Arial" panose="020B0604020202020204" pitchFamily="34" charset="0"/>
              </a:rPr>
              <a:t>TMA Solutions</a:t>
            </a:r>
          </a:p>
        </p:txBody>
      </p:sp>
      <p:sp>
        <p:nvSpPr>
          <p:cNvPr id="10" name="Slide Number Placeholder 5"/>
          <p:cNvSpPr txBox="1">
            <a:spLocks/>
          </p:cNvSpPr>
          <p:nvPr/>
        </p:nvSpPr>
        <p:spPr>
          <a:xfrm>
            <a:off x="9400117" y="6483351"/>
            <a:ext cx="2743200" cy="365125"/>
          </a:xfrm>
          <a:prstGeom prst="rect">
            <a:avLst/>
          </a:prstGeom>
        </p:spPr>
        <p:txBody>
          <a:bodyPr/>
          <a:lstStyle>
            <a:defPPr>
              <a:defRPr lang="en-US"/>
            </a:defPPr>
            <a:lvl1pPr marL="0" algn="l" defTabSz="914400" rtl="0" eaLnBrk="1" latinLnBrk="0" hangingPunct="1">
              <a:defRPr sz="16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fontAlgn="auto">
              <a:spcBef>
                <a:spcPts val="0"/>
              </a:spcBef>
              <a:spcAft>
                <a:spcPts val="0"/>
              </a:spcAft>
              <a:defRPr/>
            </a:pPr>
            <a:fld id="{7D580C33-CF27-4C24-8705-E9DB3FE4067D}" type="slidenum">
              <a:rPr lang="en-US" sz="1600" smtClean="0">
                <a:latin typeface="Century Gothic" panose="020B0502020202020204" pitchFamily="34" charset="0"/>
              </a:rPr>
              <a:pPr algn="r" fontAlgn="auto">
                <a:spcBef>
                  <a:spcPts val="0"/>
                </a:spcBef>
                <a:spcAft>
                  <a:spcPts val="0"/>
                </a:spcAft>
                <a:defRPr/>
              </a:pPr>
              <a:t>‹#›</a:t>
            </a:fld>
            <a:endParaRPr lang="en-US" sz="1600" dirty="0">
              <a:latin typeface="Century Gothic" panose="020B0502020202020204" pitchFamily="34" charset="0"/>
            </a:endParaRPr>
          </a:p>
        </p:txBody>
      </p:sp>
    </p:spTree>
    <p:extLst>
      <p:ext uri="{BB962C8B-B14F-4D97-AF65-F5344CB8AC3E}">
        <p14:creationId xmlns:p14="http://schemas.microsoft.com/office/powerpoint/2010/main" val="149344204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Lst>
  <p:txStyles>
    <p:titleStyle>
      <a:lvl1pPr algn="l" rtl="0" eaLnBrk="1" fontAlgn="base" hangingPunct="1">
        <a:lnSpc>
          <a:spcPct val="90000"/>
        </a:lnSpc>
        <a:spcBef>
          <a:spcPct val="0"/>
        </a:spcBef>
        <a:spcAft>
          <a:spcPct val="0"/>
        </a:spcAft>
        <a:defRPr sz="4400" kern="1200">
          <a:solidFill>
            <a:schemeClr val="tx1"/>
          </a:solidFill>
          <a:latin typeface="Century Gothic" panose="020B0502020202020204" pitchFamily="34" charset="0"/>
          <a:ea typeface="+mj-ea"/>
          <a:cs typeface="+mj-cs"/>
        </a:defRPr>
      </a:lvl1pPr>
      <a:lvl2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2pPr>
      <a:lvl3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3pPr>
      <a:lvl4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4pPr>
      <a:lvl5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5pPr>
      <a:lvl6pPr marL="4572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6pPr>
      <a:lvl7pPr marL="9144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Century Gothic" panose="020B0502020202020204" pitchFamily="34" charset="0"/>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697538" y="4960939"/>
            <a:ext cx="9278471" cy="1269515"/>
          </a:xfrm>
        </p:spPr>
        <p:txBody>
          <a:bodyPr>
            <a:noAutofit/>
          </a:bodyPr>
          <a:lstStyle/>
          <a:p>
            <a:r>
              <a:rPr lang="en-US" sz="4800" dirty="0">
                <a:solidFill>
                  <a:srgbClr val="0070C0"/>
                </a:solidFill>
                <a:latin typeface="Calibri" panose="020F0502020204030204" pitchFamily="34" charset="0"/>
                <a:cs typeface="Calibri" panose="020F0502020204030204" pitchFamily="34" charset="0"/>
              </a:rPr>
              <a:t>Amazon Reviews</a:t>
            </a:r>
            <a:br>
              <a:rPr lang="en-US" sz="4800" dirty="0">
                <a:solidFill>
                  <a:srgbClr val="0070C0"/>
                </a:solidFill>
                <a:latin typeface="Calibri" panose="020F0502020204030204" pitchFamily="34" charset="0"/>
                <a:cs typeface="Calibri" panose="020F0502020204030204" pitchFamily="34" charset="0"/>
              </a:rPr>
            </a:br>
            <a:r>
              <a:rPr lang="en-US" sz="4800" dirty="0">
                <a:solidFill>
                  <a:srgbClr val="0070C0"/>
                </a:solidFill>
                <a:latin typeface="Calibri" panose="020F0502020204030204" pitchFamily="34" charset="0"/>
                <a:cs typeface="Calibri" panose="020F0502020204030204" pitchFamily="34" charset="0"/>
              </a:rPr>
              <a:t>Sentiment Analysis</a:t>
            </a:r>
          </a:p>
        </p:txBody>
      </p:sp>
      <p:sp>
        <p:nvSpPr>
          <p:cNvPr id="3" name="Title 4"/>
          <p:cNvSpPr txBox="1">
            <a:spLocks/>
          </p:cNvSpPr>
          <p:nvPr/>
        </p:nvSpPr>
        <p:spPr bwMode="auto">
          <a:xfrm>
            <a:off x="9119768" y="4960939"/>
            <a:ext cx="3072232" cy="4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7500"/>
          </a:bodyPr>
          <a:lstStyle>
            <a:lvl1pPr algn="ctr" rtl="0" eaLnBrk="1" fontAlgn="base" hangingPunct="1">
              <a:lnSpc>
                <a:spcPct val="90000"/>
              </a:lnSpc>
              <a:spcBef>
                <a:spcPct val="0"/>
              </a:spcBef>
              <a:spcAft>
                <a:spcPct val="0"/>
              </a:spcAft>
              <a:defRPr sz="4000" b="1" kern="1200">
                <a:solidFill>
                  <a:schemeClr val="tx1"/>
                </a:solidFill>
                <a:latin typeface="Century Gothic" panose="020B0502020202020204" pitchFamily="34" charset="0"/>
                <a:ea typeface="+mj-ea"/>
                <a:cs typeface="+mj-cs"/>
              </a:defRPr>
            </a:lvl1pPr>
            <a:lvl2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2pPr>
            <a:lvl3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3pPr>
            <a:lvl4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4pPr>
            <a:lvl5pPr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5pPr>
            <a:lvl6pPr marL="4572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6pPr>
            <a:lvl7pPr marL="9144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Century Gothic" panose="020B0502020202020204" pitchFamily="34" charset="0"/>
              </a:defRPr>
            </a:lvl9pPr>
          </a:lstStyle>
          <a:p>
            <a:pPr algn="r"/>
            <a:r>
              <a:rPr lang="en-US" sz="1800" dirty="0"/>
              <a:t> Group 80</a:t>
            </a:r>
          </a:p>
        </p:txBody>
      </p:sp>
      <p:sp>
        <p:nvSpPr>
          <p:cNvPr id="2" name="TextBox 1"/>
          <p:cNvSpPr txBox="1"/>
          <p:nvPr/>
        </p:nvSpPr>
        <p:spPr>
          <a:xfrm>
            <a:off x="9801726" y="5465719"/>
            <a:ext cx="2820202" cy="938719"/>
          </a:xfrm>
          <a:prstGeom prst="rect">
            <a:avLst/>
          </a:prstGeom>
          <a:noFill/>
        </p:spPr>
        <p:txBody>
          <a:bodyPr wrap="square" rtlCol="0">
            <a:spAutoFit/>
          </a:bodyPr>
          <a:lstStyle/>
          <a:p>
            <a:r>
              <a:rPr lang="en-US" sz="1100" dirty="0"/>
              <a:t>NGUYỄN VĂN HUÂN	</a:t>
            </a:r>
          </a:p>
          <a:p>
            <a:r>
              <a:rPr lang="en-US" sz="1100" dirty="0"/>
              <a:t>NGUYỄN VĂN HUẤN	</a:t>
            </a:r>
          </a:p>
          <a:p>
            <a:r>
              <a:rPr lang="en-US" sz="1100" dirty="0"/>
              <a:t>NGUYỄN VĂN HUY	186300</a:t>
            </a:r>
          </a:p>
          <a:p>
            <a:r>
              <a:rPr lang="en-US" sz="1100" dirty="0"/>
              <a:t>NGUYỄN VĂN HUY	</a:t>
            </a:r>
          </a:p>
          <a:p>
            <a:r>
              <a:rPr lang="en-US" sz="1100" dirty="0"/>
              <a:t>NGUYỄN VĂN THANH	</a:t>
            </a:r>
          </a:p>
        </p:txBody>
      </p:sp>
    </p:spTree>
    <p:extLst>
      <p:ext uri="{BB962C8B-B14F-4D97-AF65-F5344CB8AC3E}">
        <p14:creationId xmlns:p14="http://schemas.microsoft.com/office/powerpoint/2010/main" val="3845987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8. Model Evaluation</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Evaluate model using metrics: accuracy, precision, recall, F1-score, ROC-AUC</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Use confusion matrix to understand the errors.</a:t>
            </a:r>
          </a:p>
        </p:txBody>
      </p:sp>
    </p:spTree>
    <p:extLst>
      <p:ext uri="{BB962C8B-B14F-4D97-AF65-F5344CB8AC3E}">
        <p14:creationId xmlns:p14="http://schemas.microsoft.com/office/powerpoint/2010/main" val="2006873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9. Q&amp;A</a:t>
            </a:r>
          </a:p>
        </p:txBody>
      </p:sp>
    </p:spTree>
    <p:extLst>
      <p:ext uri="{BB962C8B-B14F-4D97-AF65-F5344CB8AC3E}">
        <p14:creationId xmlns:p14="http://schemas.microsoft.com/office/powerpoint/2010/main" val="577511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3870008" y="3069273"/>
            <a:ext cx="4421187"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sz="5400" b="1" dirty="0">
                <a:solidFill>
                  <a:srgbClr val="00B0F0"/>
                </a:solidFill>
                <a:cs typeface="Calibri" panose="020F0502020204030204" pitchFamily="34" charset="0"/>
              </a:rPr>
              <a:t>THANK YOU !</a:t>
            </a:r>
            <a:endParaRPr lang="en-US" altLang="en-US" sz="5400" dirty="0">
              <a:solidFill>
                <a:srgbClr val="00B0F0"/>
              </a:solidFill>
              <a:cs typeface="Calibri" panose="020F0502020204030204" pitchFamily="34" charset="0"/>
            </a:endParaRPr>
          </a:p>
        </p:txBody>
      </p:sp>
    </p:spTree>
    <p:extLst>
      <p:ext uri="{BB962C8B-B14F-4D97-AF65-F5344CB8AC3E}">
        <p14:creationId xmlns:p14="http://schemas.microsoft.com/office/powerpoint/2010/main" val="883376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Classification vs Sentiment analysis</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i="0" dirty="0">
                <a:solidFill>
                  <a:srgbClr val="282829"/>
                </a:solidFill>
                <a:effectLst/>
                <a:latin typeface="Calibri" panose="020F0502020204030204" pitchFamily="34" charset="0"/>
                <a:cs typeface="Calibri" panose="020F0502020204030204" pitchFamily="34" charset="0"/>
              </a:rPr>
              <a:t>Classification</a:t>
            </a:r>
            <a:r>
              <a:rPr lang="en-US" b="0" i="0" dirty="0">
                <a:solidFill>
                  <a:srgbClr val="282829"/>
                </a:solidFill>
                <a:effectLst/>
                <a:latin typeface="Calibri" panose="020F0502020204030204" pitchFamily="34" charset="0"/>
                <a:cs typeface="Calibri" panose="020F0502020204030204" pitchFamily="34" charset="0"/>
              </a:rPr>
              <a:t> - You have set of predefined classes, and you want to classify new incoming item in one of those classes. There you would use any of classification technique from machine learning.</a:t>
            </a:r>
          </a:p>
          <a:p>
            <a:pPr>
              <a:buFont typeface="Arial" panose="020B0604020202020204" pitchFamily="34" charset="0"/>
              <a:buChar char="•"/>
            </a:pPr>
            <a:r>
              <a:rPr lang="en-US" sz="2400" b="1" i="0" dirty="0">
                <a:solidFill>
                  <a:srgbClr val="282829"/>
                </a:solidFill>
                <a:effectLst/>
                <a:latin typeface="Calibri" panose="020F0502020204030204" pitchFamily="34" charset="0"/>
                <a:cs typeface="Calibri" panose="020F0502020204030204" pitchFamily="34" charset="0"/>
              </a:rPr>
              <a:t>Sentiment analysis</a:t>
            </a:r>
            <a:r>
              <a:rPr lang="en-US" sz="2400" b="0" i="0" dirty="0">
                <a:solidFill>
                  <a:srgbClr val="282829"/>
                </a:solidFill>
                <a:effectLst/>
                <a:latin typeface="Calibri" panose="020F0502020204030204" pitchFamily="34" charset="0"/>
                <a:cs typeface="Calibri" panose="020F0502020204030204" pitchFamily="34" charset="0"/>
              </a:rPr>
              <a:t> - It is the technique for measuring the polarity of input text. How much positive or negative content the text has.</a:t>
            </a:r>
            <a:endParaRPr lang="en-US" sz="3200" dirty="0">
              <a:solidFill>
                <a:srgbClr val="28282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0466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Classification vs Sentiment analysis</a:t>
            </a:r>
          </a:p>
        </p:txBody>
      </p:sp>
      <p:pic>
        <p:nvPicPr>
          <p:cNvPr id="4098" name="Picture 2" descr="Differences between two classification approaches of sentiment... |  Download Scientific Diagram">
            <a:extLst>
              <a:ext uri="{FF2B5EF4-FFF2-40B4-BE49-F238E27FC236}">
                <a16:creationId xmlns:a16="http://schemas.microsoft.com/office/drawing/2014/main" id="{BF02DAEB-CA51-4EAD-84F8-8ED2A93D5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75" y="1004888"/>
            <a:ext cx="8096250" cy="484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132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Classification vs Sentiment analysis</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i="0" dirty="0">
                <a:solidFill>
                  <a:srgbClr val="282829"/>
                </a:solidFill>
                <a:effectLst/>
                <a:latin typeface="+mn-lt"/>
              </a:rPr>
              <a:t>Classification</a:t>
            </a:r>
            <a:r>
              <a:rPr lang="en-US" dirty="0">
                <a:solidFill>
                  <a:srgbClr val="282829"/>
                </a:solidFill>
                <a:latin typeface="+mn-lt"/>
              </a:rPr>
              <a:t>: </a:t>
            </a:r>
            <a:r>
              <a:rPr lang="en-US" b="0" i="0" dirty="0">
                <a:solidFill>
                  <a:srgbClr val="282829"/>
                </a:solidFill>
                <a:effectLst/>
                <a:latin typeface="+mn-lt"/>
              </a:rPr>
              <a:t>Basically what you do here: You make your system learn using existing data for all classes you have. Actually it will consider the basic features for each class, matches those classes with incoming item. The class, for which maximum features get matched, new item get classified in that class.</a:t>
            </a:r>
          </a:p>
          <a:p>
            <a:pPr>
              <a:buFont typeface="Arial" panose="020B0604020202020204" pitchFamily="34" charset="0"/>
              <a:buChar char="•"/>
            </a:pPr>
            <a:r>
              <a:rPr lang="en-US" sz="2400" b="1" i="0" dirty="0">
                <a:solidFill>
                  <a:srgbClr val="282829"/>
                </a:solidFill>
                <a:effectLst/>
                <a:latin typeface="+mn-lt"/>
              </a:rPr>
              <a:t>Sentiment analysis</a:t>
            </a:r>
            <a:r>
              <a:rPr lang="en-US" sz="2400" b="0" i="0" dirty="0">
                <a:solidFill>
                  <a:srgbClr val="282829"/>
                </a:solidFill>
                <a:effectLst/>
                <a:latin typeface="+mn-lt"/>
              </a:rPr>
              <a:t> :</a:t>
            </a:r>
            <a:r>
              <a:rPr lang="en-US" sz="2400" b="0" i="1" dirty="0">
                <a:solidFill>
                  <a:srgbClr val="282829"/>
                </a:solidFill>
                <a:effectLst/>
                <a:latin typeface="+mn-lt"/>
              </a:rPr>
              <a:t> Oh! </a:t>
            </a:r>
            <a:r>
              <a:rPr lang="en-US" sz="2400" b="0" i="1" dirty="0" err="1">
                <a:solidFill>
                  <a:srgbClr val="282829"/>
                </a:solidFill>
                <a:effectLst/>
                <a:latin typeface="+mn-lt"/>
              </a:rPr>
              <a:t>Iphone</a:t>
            </a:r>
            <a:r>
              <a:rPr lang="en-US" sz="2400" b="0" i="1" dirty="0">
                <a:solidFill>
                  <a:srgbClr val="282829"/>
                </a:solidFill>
                <a:effectLst/>
                <a:latin typeface="+mn-lt"/>
              </a:rPr>
              <a:t> 15 is so decent mobile.</a:t>
            </a:r>
            <a:r>
              <a:rPr lang="en-US" sz="2400" b="0" i="0" dirty="0">
                <a:solidFill>
                  <a:srgbClr val="282829"/>
                </a:solidFill>
                <a:effectLst/>
                <a:latin typeface="+mn-lt"/>
              </a:rPr>
              <a:t> That shows positive sentiment. </a:t>
            </a:r>
            <a:r>
              <a:rPr lang="en-US" sz="2400" b="0" i="1" dirty="0">
                <a:solidFill>
                  <a:srgbClr val="282829"/>
                </a:solidFill>
                <a:effectLst/>
                <a:latin typeface="+mn-lt"/>
              </a:rPr>
              <a:t>Your idea is fine, </a:t>
            </a:r>
            <a:r>
              <a:rPr lang="en-US" sz="2400" b="0" i="1">
                <a:solidFill>
                  <a:srgbClr val="282829"/>
                </a:solidFill>
                <a:effectLst/>
                <a:latin typeface="+mn-lt"/>
              </a:rPr>
              <a:t>but </a:t>
            </a:r>
            <a:r>
              <a:rPr lang="en-US" i="1" dirty="0">
                <a:solidFill>
                  <a:srgbClr val="282829"/>
                </a:solidFill>
                <a:latin typeface="+mn-lt"/>
              </a:rPr>
              <a:t>I</a:t>
            </a:r>
            <a:r>
              <a:rPr lang="en-US" sz="2400" b="0" i="1">
                <a:solidFill>
                  <a:srgbClr val="282829"/>
                </a:solidFill>
                <a:effectLst/>
                <a:latin typeface="+mn-lt"/>
              </a:rPr>
              <a:t> </a:t>
            </a:r>
            <a:r>
              <a:rPr lang="en-US" sz="2400" b="0" i="1" dirty="0">
                <a:solidFill>
                  <a:srgbClr val="282829"/>
                </a:solidFill>
                <a:effectLst/>
                <a:latin typeface="+mn-lt"/>
              </a:rPr>
              <a:t>don’t feel it is going to create any positive intact.</a:t>
            </a:r>
            <a:r>
              <a:rPr lang="en-US" sz="2400" b="0" i="0" dirty="0">
                <a:solidFill>
                  <a:srgbClr val="282829"/>
                </a:solidFill>
                <a:effectLst/>
                <a:latin typeface="+mn-lt"/>
              </a:rPr>
              <a:t> That shows negative sentiment. Now a days machine learning techniques also being used for sentiment analysis.</a:t>
            </a:r>
            <a:endParaRPr lang="en-US" sz="3200" dirty="0">
              <a:solidFill>
                <a:srgbClr val="282829"/>
              </a:solidFill>
              <a:latin typeface="+mn-lt"/>
              <a:cs typeface="Times New Roman" panose="02020603050405020304" pitchFamily="18" charset="0"/>
            </a:endParaRPr>
          </a:p>
        </p:txBody>
      </p:sp>
    </p:spTree>
    <p:extLst>
      <p:ext uri="{BB962C8B-B14F-4D97-AF65-F5344CB8AC3E}">
        <p14:creationId xmlns:p14="http://schemas.microsoft.com/office/powerpoint/2010/main" val="1435739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vi-VN" sz="3200" dirty="0">
                <a:latin typeface="Calibri" panose="020F0502020204030204" pitchFamily="34" charset="0"/>
                <a:cs typeface="Calibri" panose="020F0502020204030204" pitchFamily="34" charset="0"/>
              </a:rPr>
              <a:t>SƠ LƯỢC WORD EMBEDDING</a:t>
            </a:r>
            <a:endParaRPr lang="en-US" sz="3200"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477464" y="1044421"/>
            <a:ext cx="11714536" cy="5813579"/>
          </a:xfrm>
        </p:spPr>
        <p:txBody>
          <a:bodyPr/>
          <a:lstStyle/>
          <a:p>
            <a:pPr>
              <a:buFont typeface="Wingdings" panose="05000000000000000000" pitchFamily="2" charset="2"/>
              <a:buChar char="v"/>
            </a:pPr>
            <a:r>
              <a:rPr lang="vi-VN" sz="1800" i="0" dirty="0">
                <a:solidFill>
                  <a:srgbClr val="282829"/>
                </a:solidFill>
                <a:effectLst/>
                <a:latin typeface="Calibri" panose="020F0502020204030204" pitchFamily="34" charset="0"/>
                <a:cs typeface="Calibri" panose="020F0502020204030204" pitchFamily="34" charset="0"/>
              </a:rPr>
              <a:t>1. Khái niệm</a:t>
            </a:r>
            <a:r>
              <a:rPr lang="en-US" sz="1800" i="0" dirty="0">
                <a:solidFill>
                  <a:srgbClr val="282829"/>
                </a:solidFill>
                <a:effectLst/>
                <a:latin typeface="Calibri" panose="020F0502020204030204" pitchFamily="34" charset="0"/>
                <a:cs typeface="Calibri" panose="020F0502020204030204" pitchFamily="34" charset="0"/>
              </a:rPr>
              <a:t>: </a:t>
            </a:r>
            <a:r>
              <a:rPr lang="vi-VN" sz="1800" i="0" dirty="0">
                <a:solidFill>
                  <a:srgbClr val="282829"/>
                </a:solidFill>
                <a:effectLst/>
                <a:latin typeface="Calibri" panose="020F0502020204030204" pitchFamily="34" charset="0"/>
                <a:cs typeface="Calibri" panose="020F0502020204030204" pitchFamily="34" charset="0"/>
              </a:rPr>
              <a:t>Word Embedding là tên gọi chung của các mô hình ngôn ngữ và các phương pháp học theo đặc trưng trong Xử lý ngôn ngữ tự nhiên(NLP), ở đó các từ hoặc cụm từ được ánh xạ sang các vector số (thường là số thực). Đây là một công cụ đóng vai trò quan trọng đối với hầu hết các thuật toán, kiến trúc Machine Learning, Deep Learning trong việc xử lý Input ở dạng text, do chúng chỉ có thể hiểu được Input ở dạng là số, từ đó mới thực hiện các công việc phân loại, hồi quy,vv…</a:t>
            </a:r>
            <a:r>
              <a:rPr lang="en-US" sz="1800" i="0" dirty="0">
                <a:solidFill>
                  <a:srgbClr val="282829"/>
                </a:solidFill>
                <a:effectLst/>
                <a:latin typeface="Calibri" panose="020F0502020204030204" pitchFamily="34" charset="0"/>
                <a:cs typeface="Calibri" panose="020F0502020204030204" pitchFamily="34" charset="0"/>
              </a:rPr>
              <a:t>.</a:t>
            </a:r>
          </a:p>
          <a:p>
            <a:pPr>
              <a:buFont typeface="Wingdings" panose="05000000000000000000" pitchFamily="2" charset="2"/>
              <a:buChar char="v"/>
            </a:pPr>
            <a:r>
              <a:rPr lang="vi-VN" sz="1800" dirty="0">
                <a:solidFill>
                  <a:srgbClr val="282829"/>
                </a:solidFill>
                <a:latin typeface="Calibri" panose="020F0502020204030204" pitchFamily="34" charset="0"/>
                <a:cs typeface="Calibri" panose="020F0502020204030204" pitchFamily="34" charset="0"/>
              </a:rPr>
              <a:t>2. Các loại Word Embedding</a:t>
            </a:r>
          </a:p>
          <a:p>
            <a:pPr lvl="1">
              <a:buFont typeface="Wingdings" panose="05000000000000000000" pitchFamily="2" charset="2"/>
              <a:buChar char="ü"/>
            </a:pPr>
            <a:r>
              <a:rPr lang="vi-VN" sz="1800" dirty="0">
                <a:solidFill>
                  <a:srgbClr val="282829"/>
                </a:solidFill>
                <a:latin typeface="Calibri" panose="020F0502020204030204" pitchFamily="34" charset="0"/>
                <a:cs typeface="Calibri" panose="020F0502020204030204" pitchFamily="34" charset="0"/>
              </a:rPr>
              <a:t>Word Embedding được phân chủ yếu thành 2 loại:</a:t>
            </a:r>
          </a:p>
          <a:p>
            <a:pPr lvl="2">
              <a:buFont typeface="Arial" panose="020B0604020202020204" pitchFamily="34" charset="0"/>
              <a:buChar char="•"/>
            </a:pPr>
            <a:r>
              <a:rPr lang="vi-VN" dirty="0">
                <a:solidFill>
                  <a:srgbClr val="282829"/>
                </a:solidFill>
                <a:latin typeface="Calibri" panose="020F0502020204030204" pitchFamily="34" charset="0"/>
                <a:cs typeface="Calibri" panose="020F0502020204030204" pitchFamily="34" charset="0"/>
              </a:rPr>
              <a:t>Frequency-based embedding</a:t>
            </a:r>
            <a:r>
              <a:rPr lang="en-US" dirty="0">
                <a:solidFill>
                  <a:srgbClr val="282829"/>
                </a:solidFill>
                <a:latin typeface="Calibri" panose="020F0502020204030204" pitchFamily="34" charset="0"/>
                <a:cs typeface="Calibri" panose="020F0502020204030204" pitchFamily="34" charset="0"/>
              </a:rPr>
              <a:t>: Count Vector, TF-IDF Vector, Co-occurrence Matrix, </a:t>
            </a:r>
            <a:r>
              <a:rPr lang="en-US" dirty="0" err="1">
                <a:solidFill>
                  <a:schemeClr val="tx1"/>
                </a:solidFill>
                <a:latin typeface="Calibri" panose="020F0502020204030204" pitchFamily="34" charset="0"/>
                <a:cs typeface="Calibri" panose="020F0502020204030204" pitchFamily="34" charset="0"/>
              </a:rPr>
              <a:t>GloVe</a:t>
            </a:r>
            <a:r>
              <a:rPr lang="en-US" dirty="0">
                <a:solidFill>
                  <a:srgbClr val="00B050"/>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(Global Vector)</a:t>
            </a:r>
            <a:endParaRPr lang="vi-VN" dirty="0">
              <a:solidFill>
                <a:schemeClr val="tx1"/>
              </a:solidFill>
              <a:latin typeface="Calibri" panose="020F0502020204030204" pitchFamily="34" charset="0"/>
              <a:cs typeface="Calibri" panose="020F0502020204030204" pitchFamily="34" charset="0"/>
            </a:endParaRPr>
          </a:p>
          <a:p>
            <a:pPr lvl="2">
              <a:buFont typeface="Arial" panose="020B0604020202020204" pitchFamily="34" charset="0"/>
              <a:buChar char="•"/>
            </a:pPr>
            <a:r>
              <a:rPr lang="vi-VN" dirty="0">
                <a:solidFill>
                  <a:srgbClr val="282829"/>
                </a:solidFill>
                <a:latin typeface="Calibri" panose="020F0502020204030204" pitchFamily="34" charset="0"/>
                <a:cs typeface="Calibri" panose="020F0502020204030204" pitchFamily="34" charset="0"/>
              </a:rPr>
              <a:t>Prediction-based embedding</a:t>
            </a:r>
            <a:r>
              <a:rPr lang="en-US" dirty="0">
                <a:solidFill>
                  <a:srgbClr val="282829"/>
                </a:solidFill>
                <a:latin typeface="Calibri" panose="020F0502020204030204" pitchFamily="34" charset="0"/>
                <a:cs typeface="Calibri" panose="020F0502020204030204" pitchFamily="34" charset="0"/>
              </a:rPr>
              <a:t>: Word2vec (CBOW, Skip-gram), </a:t>
            </a:r>
            <a:r>
              <a:rPr lang="en-US" dirty="0" err="1">
                <a:solidFill>
                  <a:srgbClr val="282829"/>
                </a:solidFill>
                <a:latin typeface="Calibri" panose="020F0502020204030204" pitchFamily="34" charset="0"/>
                <a:cs typeface="Calibri" panose="020F0502020204030204" pitchFamily="34" charset="0"/>
              </a:rPr>
              <a:t>GloVe</a:t>
            </a:r>
            <a:r>
              <a:rPr lang="en-US" dirty="0">
                <a:solidFill>
                  <a:srgbClr val="282829"/>
                </a:solidFill>
                <a:latin typeface="Calibri" panose="020F0502020204030204" pitchFamily="34" charset="0"/>
                <a:cs typeface="Calibri" panose="020F0502020204030204" pitchFamily="34" charset="0"/>
              </a:rPr>
              <a:t>, </a:t>
            </a:r>
            <a:r>
              <a:rPr lang="en-US" dirty="0" err="1">
                <a:solidFill>
                  <a:srgbClr val="282829"/>
                </a:solidFill>
                <a:latin typeface="Calibri" panose="020F0502020204030204" pitchFamily="34" charset="0"/>
                <a:cs typeface="Calibri" panose="020F0502020204030204" pitchFamily="34" charset="0"/>
              </a:rPr>
              <a:t>FastText</a:t>
            </a:r>
            <a:endParaRPr lang="en-US" dirty="0">
              <a:solidFill>
                <a:srgbClr val="28282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92763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vi-VN" sz="3200" dirty="0">
                <a:latin typeface="Calibri" panose="020F0502020204030204" pitchFamily="34" charset="0"/>
                <a:cs typeface="Calibri" panose="020F0502020204030204" pitchFamily="34" charset="0"/>
              </a:rPr>
              <a:t>SƠ LƯỢC WORD EMBEDDING</a:t>
            </a:r>
            <a:endParaRPr lang="en-US" sz="3200"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477464" y="1044421"/>
            <a:ext cx="11714536" cy="5813579"/>
          </a:xfrm>
        </p:spPr>
        <p:txBody>
          <a:bodyPr/>
          <a:lstStyle/>
          <a:p>
            <a:pPr marL="171450" indent="0">
              <a:buNone/>
            </a:pPr>
            <a:r>
              <a:rPr lang="en-US" dirty="0">
                <a:solidFill>
                  <a:srgbClr val="282829"/>
                </a:solidFill>
                <a:latin typeface="Calibri" panose="020F0502020204030204" pitchFamily="34" charset="0"/>
                <a:cs typeface="Calibri" panose="020F0502020204030204" pitchFamily="34" charset="0"/>
              </a:rPr>
              <a:t>Word2vec</a:t>
            </a:r>
          </a:p>
        </p:txBody>
      </p:sp>
      <p:pic>
        <p:nvPicPr>
          <p:cNvPr id="3" name="Picture 2">
            <a:extLst>
              <a:ext uri="{FF2B5EF4-FFF2-40B4-BE49-F238E27FC236}">
                <a16:creationId xmlns:a16="http://schemas.microsoft.com/office/drawing/2014/main" id="{2739F4F8-6247-4002-A469-B73C5DC6A054}"/>
              </a:ext>
            </a:extLst>
          </p:cNvPr>
          <p:cNvPicPr>
            <a:picLocks noChangeAspect="1"/>
          </p:cNvPicPr>
          <p:nvPr/>
        </p:nvPicPr>
        <p:blipFill>
          <a:blip r:embed="rId3"/>
          <a:stretch>
            <a:fillRect/>
          </a:stretch>
        </p:blipFill>
        <p:spPr>
          <a:xfrm>
            <a:off x="2421924" y="1044421"/>
            <a:ext cx="8582018" cy="5109244"/>
          </a:xfrm>
          <a:prstGeom prst="rect">
            <a:avLst/>
          </a:prstGeom>
        </p:spPr>
      </p:pic>
    </p:spTree>
    <p:extLst>
      <p:ext uri="{BB962C8B-B14F-4D97-AF65-F5344CB8AC3E}">
        <p14:creationId xmlns:p14="http://schemas.microsoft.com/office/powerpoint/2010/main" val="1421130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4279" y="1044421"/>
            <a:ext cx="9972662" cy="5171028"/>
          </a:xfrm>
        </p:spPr>
        <p:txBody>
          <a:bodyPr/>
          <a:lstStyle/>
          <a:p>
            <a:pPr marL="0" indent="0">
              <a:buNone/>
            </a:pPr>
            <a:r>
              <a:rPr lang="en-US" dirty="0">
                <a:latin typeface="Calibri" panose="020F0502020204030204" pitchFamily="34" charset="0"/>
                <a:cs typeface="Calibri" panose="020F0502020204030204" pitchFamily="34" charset="0"/>
              </a:rPr>
              <a:t>1. </a:t>
            </a:r>
            <a:r>
              <a:rPr lang="en-US" sz="2400" dirty="0">
                <a:latin typeface="Calibri" panose="020F0502020204030204" pitchFamily="34" charset="0"/>
                <a:cs typeface="Calibri" panose="020F0502020204030204" pitchFamily="34" charset="0"/>
              </a:rPr>
              <a:t>Problem Definition</a:t>
            </a: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2. </a:t>
            </a:r>
            <a:r>
              <a:rPr lang="en-US" sz="2400" dirty="0">
                <a:latin typeface="Calibri" panose="020F0502020204030204" pitchFamily="34" charset="0"/>
                <a:cs typeface="Calibri" panose="020F0502020204030204" pitchFamily="34" charset="0"/>
              </a:rPr>
              <a:t>Data Collection</a:t>
            </a:r>
          </a:p>
          <a:p>
            <a:pPr marL="0" indent="0">
              <a:buNone/>
            </a:pPr>
            <a:r>
              <a:rPr lang="en-US" sz="2400" dirty="0">
                <a:latin typeface="Calibri" panose="020F0502020204030204" pitchFamily="34" charset="0"/>
                <a:cs typeface="Calibri" panose="020F0502020204030204" pitchFamily="34" charset="0"/>
              </a:rPr>
              <a:t>3. Data Preprocessing</a:t>
            </a:r>
          </a:p>
          <a:p>
            <a:pPr marL="0" indent="0">
              <a:buNone/>
            </a:pPr>
            <a:r>
              <a:rPr lang="en-US" sz="2400" dirty="0">
                <a:latin typeface="Calibri" panose="020F0502020204030204" pitchFamily="34" charset="0"/>
                <a:cs typeface="Calibri" panose="020F0502020204030204" pitchFamily="34" charset="0"/>
              </a:rPr>
              <a:t>4. Word Embedding</a:t>
            </a:r>
          </a:p>
          <a:p>
            <a:pPr marL="0" indent="0">
              <a:buNone/>
            </a:pPr>
            <a:r>
              <a:rPr lang="en-US" sz="2400" dirty="0">
                <a:latin typeface="Calibri" panose="020F0502020204030204" pitchFamily="34" charset="0"/>
                <a:cs typeface="Calibri" panose="020F0502020204030204" pitchFamily="34" charset="0"/>
              </a:rPr>
              <a:t>5. Splitting Data</a:t>
            </a:r>
          </a:p>
          <a:p>
            <a:pPr marL="0" indent="0">
              <a:buNone/>
            </a:pPr>
            <a:r>
              <a:rPr lang="en-US" sz="2400" dirty="0">
                <a:latin typeface="Calibri" panose="020F0502020204030204" pitchFamily="34" charset="0"/>
                <a:cs typeface="Calibri" panose="020F0502020204030204" pitchFamily="34" charset="0"/>
              </a:rPr>
              <a:t>6. Model Building</a:t>
            </a:r>
          </a:p>
          <a:p>
            <a:pPr marL="0" indent="0">
              <a:buNone/>
            </a:pPr>
            <a:r>
              <a:rPr lang="en-US" sz="2400" dirty="0">
                <a:latin typeface="Calibri" panose="020F0502020204030204" pitchFamily="34" charset="0"/>
                <a:cs typeface="Calibri" panose="020F0502020204030204" pitchFamily="34" charset="0"/>
              </a:rPr>
              <a:t>7. Model Training</a:t>
            </a:r>
          </a:p>
          <a:p>
            <a:pPr marL="0" indent="0">
              <a:buNone/>
            </a:pPr>
            <a:r>
              <a:rPr lang="en-US" sz="2400" dirty="0">
                <a:latin typeface="Calibri" panose="020F0502020204030204" pitchFamily="34" charset="0"/>
                <a:cs typeface="Calibri" panose="020F0502020204030204" pitchFamily="34" charset="0"/>
              </a:rPr>
              <a:t>8. Model Evaluation</a:t>
            </a:r>
          </a:p>
          <a:p>
            <a:pPr marL="0" indent="0">
              <a:buNone/>
            </a:pPr>
            <a:r>
              <a:rPr lang="en-US" dirty="0">
                <a:latin typeface="Calibri" panose="020F0502020204030204" pitchFamily="34" charset="0"/>
                <a:cs typeface="Calibri" panose="020F0502020204030204" pitchFamily="34" charset="0"/>
              </a:rPr>
              <a:t>9. QA</a:t>
            </a:r>
          </a:p>
          <a:p>
            <a:pPr marL="0" indent="0">
              <a:buNone/>
            </a:pPr>
            <a:endParaRPr lang="en-US" dirty="0">
              <a:latin typeface="Calibri" panose="020F0502020204030204" pitchFamily="34" charset="0"/>
              <a:cs typeface="Calibri" panose="020F0502020204030204" pitchFamily="34" charset="0"/>
            </a:endParaRPr>
          </a:p>
        </p:txBody>
      </p:sp>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AGENDA</a:t>
            </a:r>
          </a:p>
        </p:txBody>
      </p:sp>
    </p:spTree>
    <p:extLst>
      <p:ext uri="{BB962C8B-B14F-4D97-AF65-F5344CB8AC3E}">
        <p14:creationId xmlns:p14="http://schemas.microsoft.com/office/powerpoint/2010/main" val="1523232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1. Problem Definition</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The task: Sentiment analysis</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T</a:t>
            </a:r>
            <a:r>
              <a:rPr lang="en-US" sz="2400" dirty="0">
                <a:latin typeface="Calibri" panose="020F0502020204030204" pitchFamily="34" charset="0"/>
                <a:cs typeface="Calibri" panose="020F0502020204030204" pitchFamily="34" charset="0"/>
              </a:rPr>
              <a:t>he target labels: </a:t>
            </a:r>
            <a:r>
              <a:rPr lang="en-US" sz="2400" dirty="0">
                <a:solidFill>
                  <a:srgbClr val="C00000"/>
                </a:solidFill>
                <a:latin typeface="Calibri" panose="020F0502020204030204" pitchFamily="34" charset="0"/>
                <a:cs typeface="Calibri" panose="020F0502020204030204" pitchFamily="34" charset="0"/>
              </a:rPr>
              <a:t>__label__&lt;X&gt;</a:t>
            </a:r>
            <a:r>
              <a:rPr lang="en-US" sz="2400" dirty="0">
                <a:latin typeface="Calibri" panose="020F0502020204030204" pitchFamily="34" charset="0"/>
                <a:cs typeface="Calibri" panose="020F0502020204030204" pitchFamily="34" charset="0"/>
              </a:rPr>
              <a:t>, features: review </a:t>
            </a:r>
            <a:r>
              <a:rPr lang="en-US" sz="2400" dirty="0">
                <a:solidFill>
                  <a:srgbClr val="C00000"/>
                </a:solidFill>
                <a:latin typeface="Calibri" panose="020F0502020204030204" pitchFamily="34" charset="0"/>
                <a:cs typeface="Calibri" panose="020F0502020204030204" pitchFamily="34" charset="0"/>
              </a:rPr>
              <a:t>&lt;text&gt;</a:t>
            </a:r>
            <a:endParaRPr lang="en-US" sz="3200" b="1" dirty="0">
              <a:solidFill>
                <a:srgbClr val="C00000"/>
              </a:solidFill>
              <a:latin typeface="Calibri" panose="020F0502020204030204" pitchFamily="34" charset="0"/>
              <a:cs typeface="Calibri" panose="020F0502020204030204" pitchFamily="34" charset="0"/>
            </a:endParaRPr>
          </a:p>
          <a:p>
            <a:pPr marL="0" indent="0">
              <a:buNone/>
            </a:pPr>
            <a:endParaRPr lang="en-US" sz="3200" b="1"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8345A725-A752-46BA-9E35-C713E1CA59D4}"/>
              </a:ext>
            </a:extLst>
          </p:cNvPr>
          <p:cNvPicPr>
            <a:picLocks noChangeAspect="1"/>
          </p:cNvPicPr>
          <p:nvPr/>
        </p:nvPicPr>
        <p:blipFill>
          <a:blip r:embed="rId3"/>
          <a:stretch>
            <a:fillRect/>
          </a:stretch>
        </p:blipFill>
        <p:spPr>
          <a:xfrm>
            <a:off x="596767" y="2219881"/>
            <a:ext cx="11203806" cy="4064669"/>
          </a:xfrm>
          <a:prstGeom prst="rect">
            <a:avLst/>
          </a:prstGeom>
        </p:spPr>
      </p:pic>
    </p:spTree>
    <p:extLst>
      <p:ext uri="{BB962C8B-B14F-4D97-AF65-F5344CB8AC3E}">
        <p14:creationId xmlns:p14="http://schemas.microsoft.com/office/powerpoint/2010/main" val="3964758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2. Data Collection</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A dataset of Amazon reviews</a:t>
            </a:r>
          </a:p>
          <a:p>
            <a:pPr marL="0" indent="0">
              <a:buNone/>
            </a:pPr>
            <a:r>
              <a:rPr lang="en-US" dirty="0">
                <a:latin typeface="Calibri" panose="020F0502020204030204" pitchFamily="34" charset="0"/>
                <a:cs typeface="Calibri" panose="020F0502020204030204" pitchFamily="34" charset="0"/>
              </a:rPr>
              <a:t>https://www.kaggle.com/datasets/bittlingmayer/amazonreviews</a:t>
            </a:r>
          </a:p>
        </p:txBody>
      </p:sp>
    </p:spTree>
    <p:extLst>
      <p:ext uri="{BB962C8B-B14F-4D97-AF65-F5344CB8AC3E}">
        <p14:creationId xmlns:p14="http://schemas.microsoft.com/office/powerpoint/2010/main" val="3079303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3. Data Preprocessing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Loading Data</a:t>
            </a:r>
            <a:r>
              <a:rPr lang="en-US" dirty="0">
                <a:latin typeface="Calibri" panose="020F0502020204030204" pitchFamily="34" charset="0"/>
                <a:cs typeface="Calibri" panose="020F0502020204030204" pitchFamily="34" charset="0"/>
              </a:rPr>
              <a:t>: Load data to </a:t>
            </a:r>
            <a:r>
              <a:rPr lang="en-US" dirty="0" err="1">
                <a:latin typeface="Calibri" panose="020F0502020204030204" pitchFamily="34" charset="0"/>
                <a:cs typeface="Calibri" panose="020F0502020204030204" pitchFamily="34" charset="0"/>
              </a:rPr>
              <a:t>pandas.DataFrame</a:t>
            </a:r>
            <a:endParaRPr lang="en-US"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Text Cleaning</a:t>
            </a:r>
            <a:r>
              <a:rPr lang="en-US" dirty="0">
                <a:latin typeface="Calibri" panose="020F0502020204030204" pitchFamily="34" charset="0"/>
                <a:cs typeface="Calibri" panose="020F0502020204030204" pitchFamily="34" charset="0"/>
              </a:rPr>
              <a:t>: Remove unnecessary characters, HTML tags, URLs, </a:t>
            </a:r>
            <a:r>
              <a:rPr lang="en-US" dirty="0" err="1">
                <a:latin typeface="Calibri" panose="020F0502020204030204" pitchFamily="34" charset="0"/>
                <a:cs typeface="Calibri" panose="020F0502020204030204" pitchFamily="34" charset="0"/>
              </a:rPr>
              <a:t>etc</a:t>
            </a:r>
            <a:endParaRPr lang="en-US"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Lowercasing</a:t>
            </a:r>
            <a:r>
              <a:rPr lang="en-US" dirty="0">
                <a:latin typeface="Calibri" panose="020F0502020204030204" pitchFamily="34" charset="0"/>
                <a:cs typeface="Calibri" panose="020F0502020204030204" pitchFamily="34" charset="0"/>
              </a:rPr>
              <a:t>: Convert all text to lowercase to ensure uniformity</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Tokenization</a:t>
            </a:r>
            <a:r>
              <a:rPr lang="en-US" dirty="0">
                <a:latin typeface="Calibri" panose="020F0502020204030204" pitchFamily="34" charset="0"/>
                <a:cs typeface="Calibri" panose="020F0502020204030204" pitchFamily="34" charset="0"/>
              </a:rPr>
              <a:t>: Split text into words (tokens)</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Stop Words Removal</a:t>
            </a:r>
            <a:r>
              <a:rPr lang="en-US" dirty="0">
                <a:latin typeface="Calibri" panose="020F0502020204030204" pitchFamily="34" charset="0"/>
                <a:cs typeface="Calibri" panose="020F0502020204030204" pitchFamily="34" charset="0"/>
              </a:rPr>
              <a:t>: Remove common words that not be useful for the task, use </a:t>
            </a:r>
            <a:r>
              <a:rPr lang="en-US" dirty="0" err="1">
                <a:latin typeface="Calibri" panose="020F0502020204030204" pitchFamily="34" charset="0"/>
                <a:cs typeface="Calibri" panose="020F0502020204030204" pitchFamily="34" charset="0"/>
              </a:rPr>
              <a:t>nltk</a:t>
            </a:r>
            <a:r>
              <a:rPr lang="en-US" dirty="0">
                <a:latin typeface="Calibri" panose="020F0502020204030204" pitchFamily="34" charset="0"/>
                <a:cs typeface="Calibri" panose="020F0502020204030204" pitchFamily="34" charset="0"/>
              </a:rPr>
              <a:t> ‘English’ </a:t>
            </a:r>
            <a:r>
              <a:rPr lang="en-US" dirty="0" err="1">
                <a:latin typeface="Calibri" panose="020F0502020204030204" pitchFamily="34" charset="0"/>
                <a:cs typeface="Calibri" panose="020F0502020204030204" pitchFamily="34" charset="0"/>
              </a:rPr>
              <a:t>stopwords</a:t>
            </a:r>
            <a:endParaRPr lang="en-US" b="1"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Lemmatization/Stemming</a:t>
            </a:r>
            <a:r>
              <a:rPr lang="en-US" dirty="0">
                <a:latin typeface="Calibri" panose="020F0502020204030204" pitchFamily="34" charset="0"/>
                <a:cs typeface="Calibri" panose="020F0502020204030204" pitchFamily="34" charset="0"/>
              </a:rPr>
              <a:t>: Reduce words to their base or root form. Use Lemmatization</a:t>
            </a:r>
          </a:p>
          <a:p>
            <a:pPr>
              <a:buFont typeface="Arial" panose="020B0604020202020204" pitchFamily="34" charset="0"/>
              <a:buChar char="•"/>
            </a:pPr>
            <a:r>
              <a:rPr lang="en-US" b="1" dirty="0">
                <a:solidFill>
                  <a:srgbClr val="002060"/>
                </a:solidFill>
                <a:latin typeface="Calibri" panose="020F0502020204030204" pitchFamily="34" charset="0"/>
                <a:cs typeface="Calibri" panose="020F0502020204030204" pitchFamily="34" charset="0"/>
              </a:rPr>
              <a:t>Handling Imbalanced Data</a:t>
            </a:r>
            <a:r>
              <a:rPr lang="en-US" dirty="0">
                <a:latin typeface="Calibri" panose="020F0502020204030204" pitchFamily="34" charset="0"/>
                <a:cs typeface="Calibri" panose="020F0502020204030204" pitchFamily="34" charset="0"/>
              </a:rPr>
              <a:t>: The data is balanced, no handle required</a:t>
            </a:r>
            <a:endParaRPr lang="en-US" sz="3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1741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4. Word Embedding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Bag of Words (</a:t>
            </a:r>
            <a:r>
              <a:rPr lang="en-US" b="1" dirty="0" err="1">
                <a:latin typeface="Calibri" panose="020F0502020204030204" pitchFamily="34" charset="0"/>
                <a:cs typeface="Calibri" panose="020F0502020204030204" pitchFamily="34" charset="0"/>
              </a:rPr>
              <a:t>BoW</a:t>
            </a:r>
            <a:r>
              <a:rPr lang="en-US" b="1"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Create a matrix of token counts</a:t>
            </a:r>
          </a:p>
          <a:p>
            <a:pPr>
              <a:buFont typeface="Arial" panose="020B0604020202020204" pitchFamily="34" charset="0"/>
              <a:buChar char="•"/>
            </a:pPr>
            <a:r>
              <a:rPr lang="en-US" b="1" dirty="0">
                <a:solidFill>
                  <a:srgbClr val="00B050"/>
                </a:solidFill>
                <a:latin typeface="Calibri" panose="020F0502020204030204" pitchFamily="34" charset="0"/>
                <a:cs typeface="Calibri" panose="020F0502020204030204" pitchFamily="34" charset="0"/>
              </a:rPr>
              <a:t>TF-IDF (Term Frequency-Inverse Document Frequency)</a:t>
            </a:r>
            <a:r>
              <a:rPr lang="en-US" dirty="0">
                <a:latin typeface="Calibri" panose="020F0502020204030204" pitchFamily="34" charset="0"/>
                <a:cs typeface="Calibri" panose="020F0502020204030204" pitchFamily="34" charset="0"/>
              </a:rPr>
              <a:t>: Convert texts to a matrix of TF-IDF features</a:t>
            </a:r>
          </a:p>
          <a:p>
            <a:pPr>
              <a:buFont typeface="Arial" panose="020B0604020202020204" pitchFamily="34" charset="0"/>
              <a:buChar char="•"/>
            </a:pPr>
            <a:r>
              <a:rPr lang="en-US" b="1" dirty="0">
                <a:solidFill>
                  <a:srgbClr val="002060"/>
                </a:solidFill>
                <a:latin typeface="Calibri" panose="020F0502020204030204" pitchFamily="34" charset="0"/>
                <a:cs typeface="Calibri" panose="020F0502020204030204" pitchFamily="34" charset="0"/>
              </a:rPr>
              <a:t>Word Embeddings</a:t>
            </a:r>
            <a:r>
              <a:rPr lang="en-US" dirty="0">
                <a:latin typeface="Calibri" panose="020F0502020204030204" pitchFamily="34" charset="0"/>
                <a:cs typeface="Calibri" panose="020F0502020204030204" pitchFamily="34" charset="0"/>
              </a:rPr>
              <a:t>: Use pre-trained embeddings like Word2Vec, </a:t>
            </a:r>
            <a:r>
              <a:rPr lang="en-US" dirty="0" err="1">
                <a:latin typeface="Calibri" panose="020F0502020204030204" pitchFamily="34" charset="0"/>
                <a:cs typeface="Calibri" panose="020F0502020204030204" pitchFamily="34" charset="0"/>
              </a:rPr>
              <a:t>GloVe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FastText</a:t>
            </a:r>
            <a:r>
              <a:rPr lang="en-US" dirty="0">
                <a:latin typeface="Calibri" panose="020F0502020204030204" pitchFamily="34" charset="0"/>
                <a:cs typeface="Calibri" panose="020F0502020204030204" pitchFamily="34" charset="0"/>
              </a:rPr>
              <a:t> or train your own</a:t>
            </a:r>
            <a:endParaRPr lang="en-US" sz="3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4176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5. Splitting Data</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Split dataset into training and validation (and possibly test) sets</a:t>
            </a:r>
            <a:endParaRPr lang="en-US" sz="3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7053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6. Model Building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b="1" dirty="0">
                <a:latin typeface="Calibri" panose="020F0502020204030204" pitchFamily="34" charset="0"/>
                <a:cs typeface="Calibri" panose="020F0502020204030204" pitchFamily="34" charset="0"/>
              </a:rPr>
              <a:t>Logistic Regression</a:t>
            </a:r>
            <a:r>
              <a:rPr lang="en-US" dirty="0">
                <a:latin typeface="Calibri" panose="020F0502020204030204" pitchFamily="34" charset="0"/>
                <a:cs typeface="Calibri" panose="020F0502020204030204" pitchFamily="34" charset="0"/>
              </a:rPr>
              <a:t>: Simple and effective for many text classification tasks</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Naive Bayes</a:t>
            </a:r>
            <a:r>
              <a:rPr lang="en-US" dirty="0">
                <a:latin typeface="Calibri" panose="020F0502020204030204" pitchFamily="34" charset="0"/>
                <a:cs typeface="Calibri" panose="020F0502020204030204" pitchFamily="34" charset="0"/>
              </a:rPr>
              <a:t>: Particularly effective for small datasets and text data</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SVM (Support Vector Machine)</a:t>
            </a:r>
            <a:r>
              <a:rPr lang="en-US" dirty="0">
                <a:latin typeface="Calibri" panose="020F0502020204030204" pitchFamily="34" charset="0"/>
                <a:cs typeface="Calibri" panose="020F0502020204030204" pitchFamily="34" charset="0"/>
              </a:rPr>
              <a:t>: Effective for high-dimensional spaces</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Neural Networks</a:t>
            </a:r>
            <a:r>
              <a:rPr lang="en-US" dirty="0">
                <a:latin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sz="2400" b="1" dirty="0">
                <a:latin typeface="Calibri" panose="020F0502020204030204" pitchFamily="34" charset="0"/>
                <a:cs typeface="Calibri" panose="020F0502020204030204" pitchFamily="34" charset="0"/>
              </a:rPr>
              <a:t>RNNs/</a:t>
            </a:r>
            <a:r>
              <a:rPr lang="en-US" sz="2400" b="1" dirty="0">
                <a:solidFill>
                  <a:srgbClr val="00B050"/>
                </a:solidFill>
                <a:latin typeface="Calibri" panose="020F0502020204030204" pitchFamily="34" charset="0"/>
                <a:cs typeface="Calibri" panose="020F0502020204030204" pitchFamily="34" charset="0"/>
              </a:rPr>
              <a:t>LSTMs</a:t>
            </a:r>
            <a:r>
              <a:rPr lang="en-US" sz="2400" dirty="0">
                <a:latin typeface="Calibri" panose="020F0502020204030204" pitchFamily="34" charset="0"/>
                <a:cs typeface="Calibri" panose="020F0502020204030204" pitchFamily="34" charset="0"/>
              </a:rPr>
              <a:t>: Suitable for sequence data</a:t>
            </a:r>
          </a:p>
          <a:p>
            <a:pPr marL="742950" lvl="1" indent="-285750">
              <a:buFont typeface="Arial" panose="020B0604020202020204" pitchFamily="34" charset="0"/>
              <a:buChar char="•"/>
            </a:pPr>
            <a:r>
              <a:rPr lang="en-US" sz="2400" b="1" dirty="0">
                <a:latin typeface="Calibri" panose="020F0502020204030204" pitchFamily="34" charset="0"/>
                <a:cs typeface="Calibri" panose="020F0502020204030204" pitchFamily="34" charset="0"/>
              </a:rPr>
              <a:t>CNNs</a:t>
            </a:r>
            <a:r>
              <a:rPr lang="en-US" sz="2400" dirty="0">
                <a:latin typeface="Calibri" panose="020F0502020204030204" pitchFamily="34" charset="0"/>
                <a:cs typeface="Calibri" panose="020F0502020204030204" pitchFamily="34" charset="0"/>
              </a:rPr>
              <a:t>: Can capture local patterns in text</a:t>
            </a:r>
          </a:p>
          <a:p>
            <a:pPr marL="742950" lvl="1" indent="-285750">
              <a:buFont typeface="Arial" panose="020B0604020202020204" pitchFamily="34" charset="0"/>
              <a:buChar char="•"/>
            </a:pPr>
            <a:r>
              <a:rPr lang="en-US" sz="2400" b="1" dirty="0">
                <a:latin typeface="Calibri" panose="020F0502020204030204" pitchFamily="34" charset="0"/>
                <a:cs typeface="Calibri" panose="020F0502020204030204" pitchFamily="34" charset="0"/>
              </a:rPr>
              <a:t>Transformers</a:t>
            </a:r>
            <a:r>
              <a:rPr lang="en-US" sz="2400" dirty="0">
                <a:latin typeface="Calibri" panose="020F0502020204030204" pitchFamily="34" charset="0"/>
                <a:cs typeface="Calibri" panose="020F0502020204030204" pitchFamily="34" charset="0"/>
              </a:rPr>
              <a:t>: State-of-the-art models like BERT for capturing contextual information</a:t>
            </a:r>
          </a:p>
        </p:txBody>
      </p:sp>
    </p:spTree>
    <p:extLst>
      <p:ext uri="{BB962C8B-B14F-4D97-AF65-F5344CB8AC3E}">
        <p14:creationId xmlns:p14="http://schemas.microsoft.com/office/powerpoint/2010/main" val="3807840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579" y="240325"/>
            <a:ext cx="11714536" cy="441082"/>
          </a:xfrm>
        </p:spPr>
        <p:txBody>
          <a:bodyPr/>
          <a:lstStyle/>
          <a:p>
            <a:r>
              <a:rPr lang="en-US" sz="3200" dirty="0">
                <a:latin typeface="Calibri" panose="020F0502020204030204" pitchFamily="34" charset="0"/>
                <a:cs typeface="Calibri" panose="020F0502020204030204" pitchFamily="34" charset="0"/>
              </a:rPr>
              <a:t>7. Model Training</a:t>
            </a:r>
          </a:p>
        </p:txBody>
      </p:sp>
      <p:sp>
        <p:nvSpPr>
          <p:cNvPr id="5" name="Content Placeholder 2"/>
          <p:cNvSpPr>
            <a:spLocks noGrp="1"/>
          </p:cNvSpPr>
          <p:nvPr>
            <p:ph idx="1"/>
          </p:nvPr>
        </p:nvSpPr>
        <p:spPr>
          <a:xfrm>
            <a:off x="477464" y="1044421"/>
            <a:ext cx="11714536" cy="5813579"/>
          </a:xfrm>
        </p:spPr>
        <p:txBody>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Train model on the training data</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Monitor performance on the validation set</a:t>
            </a:r>
          </a:p>
        </p:txBody>
      </p:sp>
    </p:spTree>
    <p:extLst>
      <p:ext uri="{BB962C8B-B14F-4D97-AF65-F5344CB8AC3E}">
        <p14:creationId xmlns:p14="http://schemas.microsoft.com/office/powerpoint/2010/main" val="2299120418"/>
      </p:ext>
    </p:extLst>
  </p:cSld>
  <p:clrMapOvr>
    <a:masterClrMapping/>
  </p:clrMapOvr>
</p:sld>
</file>

<file path=ppt/theme/theme1.xml><?xml version="1.0" encoding="utf-8"?>
<a:theme xmlns:a="http://schemas.openxmlformats.org/drawingml/2006/main" name="TMA_Template_Opt3">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582E5EDB-4828-45A0-9B79-3D4825E54258}" vid="{DDC138C3-2086-4DD1-99E2-7892C309AC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13224</TotalTime>
  <Words>853</Words>
  <Application>Microsoft Office PowerPoint</Application>
  <PresentationFormat>Widescreen</PresentationFormat>
  <Paragraphs>93</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Cambria</vt:lpstr>
      <vt:lpstr>Century Gothic</vt:lpstr>
      <vt:lpstr>Wingdings</vt:lpstr>
      <vt:lpstr>TMA_Template_Opt3</vt:lpstr>
      <vt:lpstr>Amazon Reviews Sentiment Analysis</vt:lpstr>
      <vt:lpstr>AGENDA</vt:lpstr>
      <vt:lpstr>1. Problem Definition</vt:lpstr>
      <vt:lpstr>2. Data Collection</vt:lpstr>
      <vt:lpstr>3. Data Preprocessing</vt:lpstr>
      <vt:lpstr>4. Word Embedding</vt:lpstr>
      <vt:lpstr>5. Splitting Data</vt:lpstr>
      <vt:lpstr>6. Model Building</vt:lpstr>
      <vt:lpstr>7. Model Training</vt:lpstr>
      <vt:lpstr>8. Model Evaluation</vt:lpstr>
      <vt:lpstr>9. Q&amp;A</vt:lpstr>
      <vt:lpstr>PowerPoint Presentation</vt:lpstr>
      <vt:lpstr>Classification vs Sentiment analysis</vt:lpstr>
      <vt:lpstr>Classification vs Sentiment analysis</vt:lpstr>
      <vt:lpstr>Classification vs Sentiment analysis</vt:lpstr>
      <vt:lpstr>SƠ LƯỢC WORD EMBEDDING</vt:lpstr>
      <vt:lpstr>SƠ LƯỢC WORD EMBEDDING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Tuan Nguyen Anh</dc:creator>
  <cp:lastModifiedBy>Huy Nguyễn Văn</cp:lastModifiedBy>
  <cp:revision>535</cp:revision>
  <dcterms:created xsi:type="dcterms:W3CDTF">2017-04-19T14:33:47Z</dcterms:created>
  <dcterms:modified xsi:type="dcterms:W3CDTF">2024-06-25T14:11:14Z</dcterms:modified>
</cp:coreProperties>
</file>