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7"/>
  </p:notesMasterIdLst>
  <p:sldIdLst>
    <p:sldId id="257" r:id="rId2"/>
    <p:sldId id="258" r:id="rId3"/>
    <p:sldId id="299" r:id="rId4"/>
    <p:sldId id="332" r:id="rId5"/>
    <p:sldId id="333" r:id="rId6"/>
    <p:sldId id="344" r:id="rId7"/>
    <p:sldId id="345" r:id="rId8"/>
    <p:sldId id="346" r:id="rId9"/>
    <p:sldId id="347" r:id="rId10"/>
    <p:sldId id="349" r:id="rId11"/>
    <p:sldId id="348" r:id="rId12"/>
    <p:sldId id="353" r:id="rId13"/>
    <p:sldId id="364" r:id="rId14"/>
    <p:sldId id="354" r:id="rId15"/>
    <p:sldId id="334" r:id="rId16"/>
    <p:sldId id="371" r:id="rId17"/>
    <p:sldId id="355" r:id="rId18"/>
    <p:sldId id="366" r:id="rId19"/>
    <p:sldId id="365" r:id="rId20"/>
    <p:sldId id="367" r:id="rId21"/>
    <p:sldId id="369" r:id="rId22"/>
    <p:sldId id="370" r:id="rId23"/>
    <p:sldId id="356" r:id="rId24"/>
    <p:sldId id="368" r:id="rId25"/>
    <p:sldId id="335" r:id="rId26"/>
    <p:sldId id="339" r:id="rId27"/>
    <p:sldId id="357" r:id="rId28"/>
    <p:sldId id="358" r:id="rId29"/>
    <p:sldId id="359" r:id="rId30"/>
    <p:sldId id="340" r:id="rId31"/>
    <p:sldId id="360" r:id="rId32"/>
    <p:sldId id="341" r:id="rId33"/>
    <p:sldId id="362" r:id="rId34"/>
    <p:sldId id="363" r:id="rId35"/>
    <p:sldId id="361" r:id="rId36"/>
    <p:sldId id="330" r:id="rId37"/>
    <p:sldId id="287" r:id="rId38"/>
    <p:sldId id="350" r:id="rId39"/>
    <p:sldId id="336" r:id="rId40"/>
    <p:sldId id="352" r:id="rId41"/>
    <p:sldId id="351" r:id="rId42"/>
    <p:sldId id="337" r:id="rId43"/>
    <p:sldId id="338" r:id="rId44"/>
    <p:sldId id="342" r:id="rId45"/>
    <p:sldId id="343"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16A085"/>
    <a:srgbClr val="BDC3C7"/>
    <a:srgbClr val="95A5A6"/>
    <a:srgbClr val="ECF0F1"/>
    <a:srgbClr val="2C3E50"/>
    <a:srgbClr val="1ABC9C"/>
    <a:srgbClr val="D3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52" autoAdjust="0"/>
  </p:normalViewPr>
  <p:slideViewPr>
    <p:cSldViewPr snapToGrid="0">
      <p:cViewPr varScale="1">
        <p:scale>
          <a:sx n="95" d="100"/>
          <a:sy n="95" d="100"/>
        </p:scale>
        <p:origin x="11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2631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87418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1689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280759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313848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3351796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2597660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https://en.wikipedia.org/wiki/Bag-of-words_model</a:t>
            </a:r>
          </a:p>
        </p:txBody>
      </p:sp>
      <p:sp>
        <p:nvSpPr>
          <p:cNvPr id="4" name="Slide Number Placeholder 3"/>
          <p:cNvSpPr>
            <a:spLocks noGrp="1"/>
          </p:cNvSpPr>
          <p:nvPr>
            <p:ph type="sldNum" sz="quarter" idx="10"/>
          </p:nvPr>
        </p:nvSpPr>
        <p:spPr/>
        <p:txBody>
          <a:bodyPr/>
          <a:lstStyle/>
          <a:p>
            <a:fld id="{B850756A-E1CA-4E5E-8241-A897EE7CB764}" type="slidenum">
              <a:rPr lang="en-US" smtClean="0"/>
              <a:t>18</a:t>
            </a:fld>
            <a:endParaRPr lang="en-US"/>
          </a:p>
        </p:txBody>
      </p:sp>
    </p:spTree>
    <p:extLst>
      <p:ext uri="{BB962C8B-B14F-4D97-AF65-F5344CB8AC3E}">
        <p14:creationId xmlns:p14="http://schemas.microsoft.com/office/powerpoint/2010/main" val="140286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19</a:t>
            </a:fld>
            <a:endParaRPr lang="en-US"/>
          </a:p>
        </p:txBody>
      </p:sp>
    </p:spTree>
    <p:extLst>
      <p:ext uri="{BB962C8B-B14F-4D97-AF65-F5344CB8AC3E}">
        <p14:creationId xmlns:p14="http://schemas.microsoft.com/office/powerpoint/2010/main" val="171919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20</a:t>
            </a:fld>
            <a:endParaRPr lang="en-US"/>
          </a:p>
        </p:txBody>
      </p:sp>
    </p:spTree>
    <p:extLst>
      <p:ext uri="{BB962C8B-B14F-4D97-AF65-F5344CB8AC3E}">
        <p14:creationId xmlns:p14="http://schemas.microsoft.com/office/powerpoint/2010/main" val="820837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21</a:t>
            </a:fld>
            <a:endParaRPr lang="en-US"/>
          </a:p>
        </p:txBody>
      </p:sp>
    </p:spTree>
    <p:extLst>
      <p:ext uri="{BB962C8B-B14F-4D97-AF65-F5344CB8AC3E}">
        <p14:creationId xmlns:p14="http://schemas.microsoft.com/office/powerpoint/2010/main" val="101973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22</a:t>
            </a:fld>
            <a:endParaRPr lang="en-US"/>
          </a:p>
        </p:txBody>
      </p:sp>
    </p:spTree>
    <p:extLst>
      <p:ext uri="{BB962C8B-B14F-4D97-AF65-F5344CB8AC3E}">
        <p14:creationId xmlns:p14="http://schemas.microsoft.com/office/powerpoint/2010/main" val="391871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23</a:t>
            </a:fld>
            <a:endParaRPr lang="en-US"/>
          </a:p>
        </p:txBody>
      </p:sp>
    </p:spTree>
    <p:extLst>
      <p:ext uri="{BB962C8B-B14F-4D97-AF65-F5344CB8AC3E}">
        <p14:creationId xmlns:p14="http://schemas.microsoft.com/office/powerpoint/2010/main" val="743087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24</a:t>
            </a:fld>
            <a:endParaRPr lang="en-US"/>
          </a:p>
        </p:txBody>
      </p:sp>
    </p:spTree>
    <p:extLst>
      <p:ext uri="{BB962C8B-B14F-4D97-AF65-F5344CB8AC3E}">
        <p14:creationId xmlns:p14="http://schemas.microsoft.com/office/powerpoint/2010/main" val="3046255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25</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26</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27</a:t>
            </a:fld>
            <a:endParaRPr lang="en-US"/>
          </a:p>
        </p:txBody>
      </p:sp>
    </p:spTree>
    <p:extLst>
      <p:ext uri="{BB962C8B-B14F-4D97-AF65-F5344CB8AC3E}">
        <p14:creationId xmlns:p14="http://schemas.microsoft.com/office/powerpoint/2010/main" val="79936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28</a:t>
            </a:fld>
            <a:endParaRPr lang="en-US"/>
          </a:p>
        </p:txBody>
      </p:sp>
    </p:spTree>
    <p:extLst>
      <p:ext uri="{BB962C8B-B14F-4D97-AF65-F5344CB8AC3E}">
        <p14:creationId xmlns:p14="http://schemas.microsoft.com/office/powerpoint/2010/main" val="351041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29</a:t>
            </a:fld>
            <a:endParaRPr lang="en-US"/>
          </a:p>
        </p:txBody>
      </p:sp>
    </p:spTree>
    <p:extLst>
      <p:ext uri="{BB962C8B-B14F-4D97-AF65-F5344CB8AC3E}">
        <p14:creationId xmlns:p14="http://schemas.microsoft.com/office/powerpoint/2010/main" val="19439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30</a:t>
            </a:fld>
            <a:endParaRPr lang="en-US"/>
          </a:p>
        </p:txBody>
      </p:sp>
    </p:spTree>
    <p:extLst>
      <p:ext uri="{BB962C8B-B14F-4D97-AF65-F5344CB8AC3E}">
        <p14:creationId xmlns:p14="http://schemas.microsoft.com/office/powerpoint/2010/main" val="2713595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31</a:t>
            </a:fld>
            <a:endParaRPr lang="en-US"/>
          </a:p>
        </p:txBody>
      </p:sp>
    </p:spTree>
    <p:extLst>
      <p:ext uri="{BB962C8B-B14F-4D97-AF65-F5344CB8AC3E}">
        <p14:creationId xmlns:p14="http://schemas.microsoft.com/office/powerpoint/2010/main" val="1401846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32</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33</a:t>
            </a:fld>
            <a:endParaRPr lang="en-US"/>
          </a:p>
        </p:txBody>
      </p:sp>
    </p:spTree>
    <p:extLst>
      <p:ext uri="{BB962C8B-B14F-4D97-AF65-F5344CB8AC3E}">
        <p14:creationId xmlns:p14="http://schemas.microsoft.com/office/powerpoint/2010/main" val="353388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34</a:t>
            </a:fld>
            <a:endParaRPr lang="en-US"/>
          </a:p>
        </p:txBody>
      </p:sp>
    </p:spTree>
    <p:extLst>
      <p:ext uri="{BB962C8B-B14F-4D97-AF65-F5344CB8AC3E}">
        <p14:creationId xmlns:p14="http://schemas.microsoft.com/office/powerpoint/2010/main" val="1765270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35</a:t>
            </a:fld>
            <a:endParaRPr lang="en-US"/>
          </a:p>
        </p:txBody>
      </p:sp>
    </p:spTree>
    <p:extLst>
      <p:ext uri="{BB962C8B-B14F-4D97-AF65-F5344CB8AC3E}">
        <p14:creationId xmlns:p14="http://schemas.microsoft.com/office/powerpoint/2010/main" val="254500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36</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37</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38</a:t>
            </a:fld>
            <a:endParaRPr lang="en-US"/>
          </a:p>
        </p:txBody>
      </p:sp>
    </p:spTree>
    <p:extLst>
      <p:ext uri="{BB962C8B-B14F-4D97-AF65-F5344CB8AC3E}">
        <p14:creationId xmlns:p14="http://schemas.microsoft.com/office/powerpoint/2010/main" val="965342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39</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40</a:t>
            </a:fld>
            <a:endParaRPr lang="en-US"/>
          </a:p>
        </p:txBody>
      </p:sp>
    </p:spTree>
    <p:extLst>
      <p:ext uri="{BB962C8B-B14F-4D97-AF65-F5344CB8AC3E}">
        <p14:creationId xmlns:p14="http://schemas.microsoft.com/office/powerpoint/2010/main" val="784555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41</a:t>
            </a:fld>
            <a:endParaRPr lang="en-US"/>
          </a:p>
        </p:txBody>
      </p:sp>
    </p:spTree>
    <p:extLst>
      <p:ext uri="{BB962C8B-B14F-4D97-AF65-F5344CB8AC3E}">
        <p14:creationId xmlns:p14="http://schemas.microsoft.com/office/powerpoint/2010/main" val="15726979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42</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43</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https://viblo.asia/p/so-luoc-word-embedding-gDVK2RAeKLj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https://www.geeksforgeeks.org/word-embedding-techniques-in-nlp/</a:t>
            </a:r>
          </a:p>
          <a:p>
            <a:r>
              <a:rPr lang="en-US" sz="1200" kern="1200" dirty="0">
                <a:solidFill>
                  <a:schemeClr val="tx1"/>
                </a:solidFill>
                <a:effectLst/>
                <a:latin typeface="+mn-lt"/>
                <a:ea typeface="+mn-ea"/>
                <a:cs typeface="+mn-cs"/>
              </a:rPr>
              <a:t>https://scikit-learn.org/stable/modules/generated/sklearn.feature_extraction.text.CountVectorizer.html</a:t>
            </a:r>
          </a:p>
          <a:p>
            <a:r>
              <a:rPr lang="en-US" sz="1200" kern="1200" dirty="0">
                <a:solidFill>
                  <a:schemeClr val="tx1"/>
                </a:solidFill>
                <a:effectLst/>
                <a:latin typeface="+mn-lt"/>
                <a:ea typeface="+mn-ea"/>
                <a:cs typeface="+mn-cs"/>
              </a:rPr>
              <a:t>https://scikit-learn.org/stable/modules/generated/sklearn.feature_extraction.text.TfidfVectorizer.html</a:t>
            </a:r>
          </a:p>
        </p:txBody>
      </p:sp>
      <p:sp>
        <p:nvSpPr>
          <p:cNvPr id="4" name="Slide Number Placeholder 3"/>
          <p:cNvSpPr>
            <a:spLocks noGrp="1"/>
          </p:cNvSpPr>
          <p:nvPr>
            <p:ph type="sldNum" sz="quarter" idx="10"/>
          </p:nvPr>
        </p:nvSpPr>
        <p:spPr/>
        <p:txBody>
          <a:bodyPr/>
          <a:lstStyle/>
          <a:p>
            <a:fld id="{B850756A-E1CA-4E5E-8241-A897EE7CB764}" type="slidenum">
              <a:rPr lang="en-US" smtClean="0"/>
              <a:t>44</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45</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178190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57102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40199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12862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vi-VN" sz="1100" dirty="0"/>
              <a:t>TRỊNH HUỲNH ANH THƯ </a:t>
            </a:r>
            <a:r>
              <a:rPr lang="en-US" sz="1100" dirty="0"/>
              <a:t>             </a:t>
            </a:r>
            <a:r>
              <a:rPr lang="vi-VN" sz="1100" dirty="0"/>
              <a:t>112353</a:t>
            </a:r>
            <a:endParaRPr lang="en-US" sz="1100" dirty="0"/>
          </a:p>
          <a:p>
            <a:r>
              <a:rPr lang="en-US" sz="1100" dirty="0"/>
              <a:t>NGUYỄN THỊ MỸ THANH              219733</a:t>
            </a:r>
          </a:p>
          <a:p>
            <a:r>
              <a:rPr lang="en-US" sz="1100" dirty="0"/>
              <a:t>NGÔ THỊ THANH LOAN                 208015</a:t>
            </a:r>
          </a:p>
          <a:p>
            <a:endParaRPr lang="en-US" sz="1100" dirty="0"/>
          </a:p>
          <a:p>
            <a:r>
              <a:rPr lang="en-US" sz="1100" dirty="0"/>
              <a:t>NGUYỄN VĂN HUY	186300</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pic>
        <p:nvPicPr>
          <p:cNvPr id="6" name="Picture 5">
            <a:extLst>
              <a:ext uri="{FF2B5EF4-FFF2-40B4-BE49-F238E27FC236}">
                <a16:creationId xmlns:a16="http://schemas.microsoft.com/office/drawing/2014/main" id="{F239695C-45E4-4638-9D17-0F35EBEBA506}"/>
              </a:ext>
            </a:extLst>
          </p:cNvPr>
          <p:cNvPicPr>
            <a:picLocks noChangeAspect="1"/>
          </p:cNvPicPr>
          <p:nvPr/>
        </p:nvPicPr>
        <p:blipFill>
          <a:blip r:embed="rId3"/>
          <a:stretch>
            <a:fillRect/>
          </a:stretch>
        </p:blipFill>
        <p:spPr>
          <a:xfrm>
            <a:off x="0" y="1484318"/>
            <a:ext cx="12192000" cy="3889363"/>
          </a:xfrm>
          <a:prstGeom prst="rect">
            <a:avLst/>
          </a:prstGeom>
        </p:spPr>
      </p:pic>
    </p:spTree>
    <p:extLst>
      <p:ext uri="{BB962C8B-B14F-4D97-AF65-F5344CB8AC3E}">
        <p14:creationId xmlns:p14="http://schemas.microsoft.com/office/powerpoint/2010/main" val="40547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0EF571E-3A93-4CCE-AE88-8DDB175C5A82}"/>
              </a:ext>
            </a:extLst>
          </p:cNvPr>
          <p:cNvPicPr>
            <a:picLocks noChangeAspect="1"/>
          </p:cNvPicPr>
          <p:nvPr/>
        </p:nvPicPr>
        <p:blipFill>
          <a:blip r:embed="rId3"/>
          <a:stretch>
            <a:fillRect/>
          </a:stretch>
        </p:blipFill>
        <p:spPr>
          <a:xfrm>
            <a:off x="1952625" y="1776412"/>
            <a:ext cx="8286750" cy="3305175"/>
          </a:xfrm>
          <a:prstGeom prst="rect">
            <a:avLst/>
          </a:prstGeom>
        </p:spPr>
      </p:pic>
    </p:spTree>
    <p:extLst>
      <p:ext uri="{BB962C8B-B14F-4D97-AF65-F5344CB8AC3E}">
        <p14:creationId xmlns:p14="http://schemas.microsoft.com/office/powerpoint/2010/main" val="14131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8" name="Picture 7">
            <a:extLst>
              <a:ext uri="{FF2B5EF4-FFF2-40B4-BE49-F238E27FC236}">
                <a16:creationId xmlns:a16="http://schemas.microsoft.com/office/drawing/2014/main" id="{D4352DB2-26EA-49D4-950B-8BF605C0B101}"/>
              </a:ext>
            </a:extLst>
          </p:cNvPr>
          <p:cNvPicPr>
            <a:picLocks noChangeAspect="1"/>
          </p:cNvPicPr>
          <p:nvPr/>
        </p:nvPicPr>
        <p:blipFill>
          <a:blip r:embed="rId3"/>
          <a:stretch>
            <a:fillRect/>
          </a:stretch>
        </p:blipFill>
        <p:spPr>
          <a:xfrm>
            <a:off x="0" y="1779863"/>
            <a:ext cx="5622047" cy="3581409"/>
          </a:xfrm>
          <a:prstGeom prst="rect">
            <a:avLst/>
          </a:prstGeom>
        </p:spPr>
      </p:pic>
      <p:pic>
        <p:nvPicPr>
          <p:cNvPr id="10" name="Picture 9">
            <a:extLst>
              <a:ext uri="{FF2B5EF4-FFF2-40B4-BE49-F238E27FC236}">
                <a16:creationId xmlns:a16="http://schemas.microsoft.com/office/drawing/2014/main" id="{673531F8-011C-4205-984B-53E629FE096F}"/>
              </a:ext>
            </a:extLst>
          </p:cNvPr>
          <p:cNvPicPr>
            <a:picLocks noChangeAspect="1"/>
          </p:cNvPicPr>
          <p:nvPr/>
        </p:nvPicPr>
        <p:blipFill>
          <a:blip r:embed="rId4"/>
          <a:stretch>
            <a:fillRect/>
          </a:stretch>
        </p:blipFill>
        <p:spPr>
          <a:xfrm>
            <a:off x="5622047" y="1779863"/>
            <a:ext cx="6559068" cy="3600655"/>
          </a:xfrm>
          <a:prstGeom prst="rect">
            <a:avLst/>
          </a:prstGeom>
        </p:spPr>
      </p:pic>
    </p:spTree>
    <p:extLst>
      <p:ext uri="{BB962C8B-B14F-4D97-AF65-F5344CB8AC3E}">
        <p14:creationId xmlns:p14="http://schemas.microsoft.com/office/powerpoint/2010/main" val="185401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Full steps preprocessing all-at-once</a:t>
            </a:r>
          </a:p>
        </p:txBody>
      </p:sp>
      <p:pic>
        <p:nvPicPr>
          <p:cNvPr id="3" name="Picture 2">
            <a:extLst>
              <a:ext uri="{FF2B5EF4-FFF2-40B4-BE49-F238E27FC236}">
                <a16:creationId xmlns:a16="http://schemas.microsoft.com/office/drawing/2014/main" id="{C74AF667-1A96-EED7-0A31-75DB98EB3A7E}"/>
              </a:ext>
            </a:extLst>
          </p:cNvPr>
          <p:cNvPicPr>
            <a:picLocks noChangeAspect="1"/>
          </p:cNvPicPr>
          <p:nvPr/>
        </p:nvPicPr>
        <p:blipFill>
          <a:blip r:embed="rId3"/>
          <a:stretch>
            <a:fillRect/>
          </a:stretch>
        </p:blipFill>
        <p:spPr>
          <a:xfrm>
            <a:off x="477464" y="1758462"/>
            <a:ext cx="5974986" cy="3969098"/>
          </a:xfrm>
          <a:prstGeom prst="rect">
            <a:avLst/>
          </a:prstGeom>
        </p:spPr>
      </p:pic>
      <p:pic>
        <p:nvPicPr>
          <p:cNvPr id="7" name="Picture 6">
            <a:extLst>
              <a:ext uri="{FF2B5EF4-FFF2-40B4-BE49-F238E27FC236}">
                <a16:creationId xmlns:a16="http://schemas.microsoft.com/office/drawing/2014/main" id="{A974B51E-A55F-E922-C298-EDA46E3FE54B}"/>
              </a:ext>
            </a:extLst>
          </p:cNvPr>
          <p:cNvPicPr>
            <a:picLocks noChangeAspect="1"/>
          </p:cNvPicPr>
          <p:nvPr/>
        </p:nvPicPr>
        <p:blipFill>
          <a:blip r:embed="rId4"/>
          <a:stretch>
            <a:fillRect/>
          </a:stretch>
        </p:blipFill>
        <p:spPr>
          <a:xfrm>
            <a:off x="6452450" y="1758462"/>
            <a:ext cx="5640269" cy="3526971"/>
          </a:xfrm>
          <a:prstGeom prst="rect">
            <a:avLst/>
          </a:prstGeom>
        </p:spPr>
      </p:pic>
    </p:spTree>
    <p:extLst>
      <p:ext uri="{BB962C8B-B14F-4D97-AF65-F5344CB8AC3E}">
        <p14:creationId xmlns:p14="http://schemas.microsoft.com/office/powerpoint/2010/main" val="212707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Exploratory data analysis (EDA)</a:t>
            </a:r>
          </a:p>
        </p:txBody>
      </p:sp>
      <p:pic>
        <p:nvPicPr>
          <p:cNvPr id="6" name="Picture 5">
            <a:extLst>
              <a:ext uri="{FF2B5EF4-FFF2-40B4-BE49-F238E27FC236}">
                <a16:creationId xmlns:a16="http://schemas.microsoft.com/office/drawing/2014/main" id="{FB88D166-926C-0E33-D378-099F3E1DF486}"/>
              </a:ext>
            </a:extLst>
          </p:cNvPr>
          <p:cNvPicPr>
            <a:picLocks noChangeAspect="1"/>
          </p:cNvPicPr>
          <p:nvPr/>
        </p:nvPicPr>
        <p:blipFill>
          <a:blip r:embed="rId3"/>
          <a:stretch>
            <a:fillRect/>
          </a:stretch>
        </p:blipFill>
        <p:spPr>
          <a:xfrm>
            <a:off x="2281213" y="1617785"/>
            <a:ext cx="7629574" cy="5240215"/>
          </a:xfrm>
          <a:prstGeom prst="rect">
            <a:avLst/>
          </a:prstGeom>
        </p:spPr>
      </p:pic>
    </p:spTree>
    <p:extLst>
      <p:ext uri="{BB962C8B-B14F-4D97-AF65-F5344CB8AC3E}">
        <p14:creationId xmlns:p14="http://schemas.microsoft.com/office/powerpoint/2010/main" val="18077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vi-VN" b="1" dirty="0">
                <a:latin typeface="Calibri" panose="020F0502020204030204" pitchFamily="34" charset="0"/>
                <a:cs typeface="Calibri" panose="020F0502020204030204" pitchFamily="34" charset="0"/>
              </a:rPr>
              <a:t>Word embedding</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a:t>
            </a:r>
            <a:r>
              <a:rPr lang="vi-VN" dirty="0">
                <a:latin typeface="Calibri" panose="020F0502020204030204" pitchFamily="34" charset="0"/>
                <a:cs typeface="Calibri" panose="020F0502020204030204" pitchFamily="34" charset="0"/>
              </a:rPr>
              <a:t>ords or phrases are mapped to numeric vectors.</a:t>
            </a:r>
          </a:p>
          <a:p>
            <a:pPr>
              <a:buFont typeface="Arial" panose="020B0604020202020204" pitchFamily="34" charset="0"/>
              <a:buChar char="•"/>
            </a:pPr>
            <a:r>
              <a:rPr lang="vi-VN" dirty="0">
                <a:latin typeface="Calibri" panose="020F0502020204030204" pitchFamily="34" charset="0"/>
                <a:cs typeface="Calibri" panose="020F0502020204030204" pitchFamily="34" charset="0"/>
              </a:rPr>
              <a:t>Word embeddings are mainly divided into 2 types:</a:t>
            </a:r>
          </a:p>
          <a:p>
            <a:pPr lvl="1">
              <a:buFont typeface="Courier New" panose="02070309020205020404" pitchFamily="49" charset="0"/>
              <a:buChar char="o"/>
            </a:pPr>
            <a:r>
              <a:rPr lang="vi-VN" sz="2200" b="1" dirty="0">
                <a:solidFill>
                  <a:srgbClr val="0563B8"/>
                </a:solidFill>
                <a:latin typeface="Calibri" panose="020F0502020204030204" pitchFamily="34" charset="0"/>
                <a:cs typeface="Calibri" panose="020F0502020204030204" pitchFamily="34" charset="0"/>
              </a:rPr>
              <a:t>Frequency-based</a:t>
            </a:r>
            <a:r>
              <a:rPr lang="vi-VN" sz="2200" b="1" dirty="0">
                <a:latin typeface="Calibri" panose="020F0502020204030204" pitchFamily="34" charset="0"/>
                <a:cs typeface="Calibri" panose="020F0502020204030204" pitchFamily="34" charset="0"/>
              </a:rPr>
              <a:t> </a:t>
            </a:r>
            <a:r>
              <a:rPr lang="vi-VN" sz="2200" b="1" dirty="0">
                <a:solidFill>
                  <a:srgbClr val="0563B8"/>
                </a:solidFill>
                <a:latin typeface="Calibri" panose="020F0502020204030204" pitchFamily="34" charset="0"/>
                <a:cs typeface="Calibri" panose="020F0502020204030204" pitchFamily="34" charset="0"/>
              </a:rPr>
              <a:t>embedding</a:t>
            </a:r>
            <a:r>
              <a:rPr lang="vi-VN" sz="2200" dirty="0">
                <a:solidFill>
                  <a:srgbClr val="0563B8"/>
                </a:solidFill>
                <a:latin typeface="Calibri" panose="020F0502020204030204" pitchFamily="34" charset="0"/>
                <a:cs typeface="Calibri" panose="020F0502020204030204" pitchFamily="34" charset="0"/>
              </a:rPr>
              <a:t>: count vector, TF-IDF vector, co-occurrence matrix, GloVe (global vector)</a:t>
            </a:r>
          </a:p>
          <a:p>
            <a:pPr lvl="1">
              <a:buFont typeface="Courier New" panose="02070309020205020404" pitchFamily="49" charset="0"/>
              <a:buChar char="o"/>
            </a:pPr>
            <a:r>
              <a:rPr lang="vi-VN" sz="2200" b="1" dirty="0">
                <a:solidFill>
                  <a:srgbClr val="0563B8"/>
                </a:solidFill>
                <a:latin typeface="Calibri" panose="020F0502020204030204" pitchFamily="34" charset="0"/>
                <a:cs typeface="Calibri" panose="020F0502020204030204" pitchFamily="34" charset="0"/>
              </a:rPr>
              <a:t>Prediction-based embedding</a:t>
            </a:r>
            <a:r>
              <a:rPr lang="vi-VN" sz="2200" dirty="0">
                <a:solidFill>
                  <a:srgbClr val="0563B8"/>
                </a:solidFill>
                <a:latin typeface="Calibri" panose="020F0502020204030204" pitchFamily="34" charset="0"/>
                <a:cs typeface="Calibri" panose="020F0502020204030204" pitchFamily="34" charset="0"/>
              </a:rPr>
              <a:t>: Word2vec (CBOW, Skip-gram), GloVe, FastText</a:t>
            </a:r>
            <a:endParaRPr lang="en-US" sz="2200" dirty="0">
              <a:solidFill>
                <a:srgbClr val="0563B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TF-IDF (Term Frequency-Inverse Document Frequency): </a:t>
            </a:r>
            <a:r>
              <a:rPr lang="en-US" dirty="0">
                <a:latin typeface="Calibri" panose="020F0502020204030204" pitchFamily="34" charset="0"/>
                <a:cs typeface="Calibri" panose="020F0502020204030204" pitchFamily="34" charset="0"/>
              </a:rPr>
              <a:t>Convert texts to a matrix of TF-IDF features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Word Embeddings: </a:t>
            </a:r>
            <a:r>
              <a:rPr lang="en-US" dirty="0">
                <a:latin typeface="Calibri" panose="020F0502020204030204" pitchFamily="34" charset="0"/>
                <a:cs typeface="Calibri" panose="020F0502020204030204" pitchFamily="34" charset="0"/>
              </a:rPr>
              <a:t>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962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Counter</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2E79ADB-2EB0-476D-96AC-2467ADD347C6}"/>
              </a:ext>
            </a:extLst>
          </p:cNvPr>
          <p:cNvPicPr>
            <a:picLocks noChangeAspect="1"/>
          </p:cNvPicPr>
          <p:nvPr/>
        </p:nvPicPr>
        <p:blipFill>
          <a:blip r:embed="rId3"/>
          <a:stretch>
            <a:fillRect/>
          </a:stretch>
        </p:blipFill>
        <p:spPr>
          <a:xfrm>
            <a:off x="2993782" y="1668786"/>
            <a:ext cx="6660130" cy="4734309"/>
          </a:xfrm>
          <a:prstGeom prst="rect">
            <a:avLst/>
          </a:prstGeom>
        </p:spPr>
      </p:pic>
    </p:spTree>
    <p:extLst>
      <p:ext uri="{BB962C8B-B14F-4D97-AF65-F5344CB8AC3E}">
        <p14:creationId xmlns:p14="http://schemas.microsoft.com/office/powerpoint/2010/main" val="223735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p:txBody>
      </p:sp>
      <p:pic>
        <p:nvPicPr>
          <p:cNvPr id="8" name="Picture 7">
            <a:extLst>
              <a:ext uri="{FF2B5EF4-FFF2-40B4-BE49-F238E27FC236}">
                <a16:creationId xmlns:a16="http://schemas.microsoft.com/office/drawing/2014/main" id="{F80C56A6-E57E-C67D-DCC1-F20696D1B4ED}"/>
              </a:ext>
            </a:extLst>
          </p:cNvPr>
          <p:cNvPicPr>
            <a:picLocks noChangeAspect="1"/>
          </p:cNvPicPr>
          <p:nvPr/>
        </p:nvPicPr>
        <p:blipFill>
          <a:blip r:embed="rId3"/>
          <a:stretch>
            <a:fillRect/>
          </a:stretch>
        </p:blipFill>
        <p:spPr>
          <a:xfrm>
            <a:off x="2823706" y="1668849"/>
            <a:ext cx="6544588" cy="4706007"/>
          </a:xfrm>
          <a:prstGeom prst="rect">
            <a:avLst/>
          </a:prstGeom>
        </p:spPr>
      </p:pic>
    </p:spTree>
    <p:extLst>
      <p:ext uri="{BB962C8B-B14F-4D97-AF65-F5344CB8AC3E}">
        <p14:creationId xmlns:p14="http://schemas.microsoft.com/office/powerpoint/2010/main" val="189367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8328E1-B70D-6CF4-5752-448C524DF206}"/>
              </a:ext>
            </a:extLst>
          </p:cNvPr>
          <p:cNvPicPr>
            <a:picLocks noChangeAspect="1"/>
          </p:cNvPicPr>
          <p:nvPr/>
        </p:nvPicPr>
        <p:blipFill>
          <a:blip r:embed="rId3"/>
          <a:stretch>
            <a:fillRect/>
          </a:stretch>
        </p:blipFill>
        <p:spPr>
          <a:xfrm>
            <a:off x="3594779" y="681407"/>
            <a:ext cx="7904205" cy="6176593"/>
          </a:xfrm>
          <a:prstGeom prst="rect">
            <a:avLst/>
          </a:prstGeom>
        </p:spPr>
      </p:pic>
    </p:spTree>
    <p:extLst>
      <p:ext uri="{BB962C8B-B14F-4D97-AF65-F5344CB8AC3E}">
        <p14:creationId xmlns:p14="http://schemas.microsoft.com/office/powerpoint/2010/main" val="399029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9972662"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pic>
        <p:nvPicPr>
          <p:cNvPr id="3" name="Picture 2">
            <a:extLst>
              <a:ext uri="{FF2B5EF4-FFF2-40B4-BE49-F238E27FC236}">
                <a16:creationId xmlns:a16="http://schemas.microsoft.com/office/drawing/2014/main" id="{9AE429E3-8DB6-2A19-AAAC-663525B28DC3}"/>
              </a:ext>
            </a:extLst>
          </p:cNvPr>
          <p:cNvPicPr>
            <a:picLocks noChangeAspect="1"/>
          </p:cNvPicPr>
          <p:nvPr/>
        </p:nvPicPr>
        <p:blipFill>
          <a:blip r:embed="rId3"/>
          <a:stretch>
            <a:fillRect/>
          </a:stretch>
        </p:blipFill>
        <p:spPr>
          <a:xfrm>
            <a:off x="466579" y="1113086"/>
            <a:ext cx="6356252" cy="4576249"/>
          </a:xfrm>
          <a:prstGeom prst="rect">
            <a:avLst/>
          </a:prstGeom>
        </p:spPr>
      </p:pic>
      <p:pic>
        <p:nvPicPr>
          <p:cNvPr id="8" name="Picture 7">
            <a:extLst>
              <a:ext uri="{FF2B5EF4-FFF2-40B4-BE49-F238E27FC236}">
                <a16:creationId xmlns:a16="http://schemas.microsoft.com/office/drawing/2014/main" id="{FCD66FC5-A34C-17A0-6C2E-B3B36C81C913}"/>
              </a:ext>
            </a:extLst>
          </p:cNvPr>
          <p:cNvPicPr>
            <a:picLocks noChangeAspect="1"/>
          </p:cNvPicPr>
          <p:nvPr/>
        </p:nvPicPr>
        <p:blipFill>
          <a:blip r:embed="rId4"/>
          <a:stretch>
            <a:fillRect/>
          </a:stretch>
        </p:blipFill>
        <p:spPr>
          <a:xfrm>
            <a:off x="6811946" y="2230734"/>
            <a:ext cx="5369169" cy="2882325"/>
          </a:xfrm>
          <a:prstGeom prst="rect">
            <a:avLst/>
          </a:prstGeom>
        </p:spPr>
      </p:pic>
    </p:spTree>
    <p:extLst>
      <p:ext uri="{BB962C8B-B14F-4D97-AF65-F5344CB8AC3E}">
        <p14:creationId xmlns:p14="http://schemas.microsoft.com/office/powerpoint/2010/main" val="273404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D16D334-F809-89D2-3EEC-75A5DA74D87B}"/>
              </a:ext>
            </a:extLst>
          </p:cNvPr>
          <p:cNvPicPr>
            <a:picLocks noChangeAspect="1"/>
          </p:cNvPicPr>
          <p:nvPr/>
        </p:nvPicPr>
        <p:blipFill>
          <a:blip r:embed="rId3"/>
          <a:stretch>
            <a:fillRect/>
          </a:stretch>
        </p:blipFill>
        <p:spPr>
          <a:xfrm>
            <a:off x="3076153" y="1290339"/>
            <a:ext cx="6039693" cy="4277322"/>
          </a:xfrm>
          <a:prstGeom prst="rect">
            <a:avLst/>
          </a:prstGeom>
        </p:spPr>
      </p:pic>
    </p:spTree>
    <p:extLst>
      <p:ext uri="{BB962C8B-B14F-4D97-AF65-F5344CB8AC3E}">
        <p14:creationId xmlns:p14="http://schemas.microsoft.com/office/powerpoint/2010/main" val="260620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87D6312-A760-DAAC-C007-7EEB3073D445}"/>
              </a:ext>
            </a:extLst>
          </p:cNvPr>
          <p:cNvPicPr>
            <a:picLocks noChangeAspect="1"/>
          </p:cNvPicPr>
          <p:nvPr/>
        </p:nvPicPr>
        <p:blipFill>
          <a:blip r:embed="rId3"/>
          <a:stretch>
            <a:fillRect/>
          </a:stretch>
        </p:blipFill>
        <p:spPr>
          <a:xfrm>
            <a:off x="3947718" y="240325"/>
            <a:ext cx="5292635" cy="6617675"/>
          </a:xfrm>
          <a:prstGeom prst="rect">
            <a:avLst/>
          </a:prstGeom>
        </p:spPr>
      </p:pic>
    </p:spTree>
    <p:extLst>
      <p:ext uri="{BB962C8B-B14F-4D97-AF65-F5344CB8AC3E}">
        <p14:creationId xmlns:p14="http://schemas.microsoft.com/office/powerpoint/2010/main" val="701870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44D1497-F39C-4E24-89E5-81FF8B772006}"/>
              </a:ext>
            </a:extLst>
          </p:cNvPr>
          <p:cNvPicPr>
            <a:picLocks noChangeAspect="1"/>
          </p:cNvPicPr>
          <p:nvPr/>
        </p:nvPicPr>
        <p:blipFill>
          <a:blip r:embed="rId3"/>
          <a:stretch>
            <a:fillRect/>
          </a:stretch>
        </p:blipFill>
        <p:spPr>
          <a:xfrm>
            <a:off x="2557462" y="2076450"/>
            <a:ext cx="7077075" cy="2705100"/>
          </a:xfrm>
          <a:prstGeom prst="rect">
            <a:avLst/>
          </a:prstGeom>
        </p:spPr>
      </p:pic>
    </p:spTree>
    <p:extLst>
      <p:ext uri="{BB962C8B-B14F-4D97-AF65-F5344CB8AC3E}">
        <p14:creationId xmlns:p14="http://schemas.microsoft.com/office/powerpoint/2010/main" val="73145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E5F463F-9909-9DD5-FCD5-08556ED484CF}"/>
              </a:ext>
            </a:extLst>
          </p:cNvPr>
          <p:cNvPicPr>
            <a:picLocks noChangeAspect="1"/>
          </p:cNvPicPr>
          <p:nvPr/>
        </p:nvPicPr>
        <p:blipFill>
          <a:blip r:embed="rId3"/>
          <a:stretch>
            <a:fillRect/>
          </a:stretch>
        </p:blipFill>
        <p:spPr>
          <a:xfrm>
            <a:off x="3418114" y="755444"/>
            <a:ext cx="5355771" cy="5656863"/>
          </a:xfrm>
          <a:prstGeom prst="rect">
            <a:avLst/>
          </a:prstGeom>
        </p:spPr>
      </p:pic>
    </p:spTree>
    <p:extLst>
      <p:ext uri="{BB962C8B-B14F-4D97-AF65-F5344CB8AC3E}">
        <p14:creationId xmlns:p14="http://schemas.microsoft.com/office/powerpoint/2010/main" val="145728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AAD0BB4-8730-40DE-BBFE-086C30E915BA}"/>
              </a:ext>
            </a:extLst>
          </p:cNvPr>
          <p:cNvPicPr>
            <a:picLocks noChangeAspect="1"/>
          </p:cNvPicPr>
          <p:nvPr/>
        </p:nvPicPr>
        <p:blipFill>
          <a:blip r:embed="rId3"/>
          <a:stretch>
            <a:fillRect/>
          </a:stretch>
        </p:blipFill>
        <p:spPr>
          <a:xfrm>
            <a:off x="1904415" y="2779448"/>
            <a:ext cx="8383170" cy="1781424"/>
          </a:xfrm>
          <a:prstGeom prst="rect">
            <a:avLst/>
          </a:prstGeom>
        </p:spPr>
      </p:pic>
    </p:spTree>
    <p:extLst>
      <p:ext uri="{BB962C8B-B14F-4D97-AF65-F5344CB8AC3E}">
        <p14:creationId xmlns:p14="http://schemas.microsoft.com/office/powerpoint/2010/main" val="4237053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Multi-Layer Perceptron</a:t>
            </a:r>
          </a:p>
          <a:p>
            <a:pPr marL="742950" lvl="1" indent="-285750">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RNNs</a:t>
            </a:r>
            <a:r>
              <a:rPr lang="en-US" sz="2400" b="1" dirty="0">
                <a:latin typeface="Calibri" panose="020F0502020204030204" pitchFamily="34" charset="0"/>
                <a:cs typeface="Calibri" panose="020F0502020204030204" pitchFamily="34" charset="0"/>
              </a:rPr>
              <a:t>/LSTMs: </a:t>
            </a:r>
            <a:r>
              <a:rPr lang="en-US" sz="2400" dirty="0">
                <a:latin typeface="Calibri" panose="020F0502020204030204" pitchFamily="34" charset="0"/>
                <a:cs typeface="Calibri" panose="020F0502020204030204" pitchFamily="34" charset="0"/>
              </a:rPr>
              <a:t>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02002905-536D-7E46-0065-1D1859DBE023}"/>
              </a:ext>
            </a:extLst>
          </p:cNvPr>
          <p:cNvPicPr>
            <a:picLocks noChangeAspect="1"/>
          </p:cNvPicPr>
          <p:nvPr/>
        </p:nvPicPr>
        <p:blipFill>
          <a:blip r:embed="rId3"/>
          <a:stretch>
            <a:fillRect/>
          </a:stretch>
        </p:blipFill>
        <p:spPr>
          <a:xfrm>
            <a:off x="3194985" y="934497"/>
            <a:ext cx="7892087" cy="5491424"/>
          </a:xfrm>
          <a:prstGeom prst="rect">
            <a:avLst/>
          </a:prstGeom>
        </p:spPr>
      </p:pic>
    </p:spTree>
    <p:extLst>
      <p:ext uri="{BB962C8B-B14F-4D97-AF65-F5344CB8AC3E}">
        <p14:creationId xmlns:p14="http://schemas.microsoft.com/office/powerpoint/2010/main" val="113738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6" name="Picture 5">
            <a:extLst>
              <a:ext uri="{FF2B5EF4-FFF2-40B4-BE49-F238E27FC236}">
                <a16:creationId xmlns:a16="http://schemas.microsoft.com/office/drawing/2014/main" id="{94747F1B-AC66-D78D-8D6F-E155DB502B51}"/>
              </a:ext>
            </a:extLst>
          </p:cNvPr>
          <p:cNvPicPr>
            <a:picLocks noChangeAspect="1"/>
          </p:cNvPicPr>
          <p:nvPr/>
        </p:nvPicPr>
        <p:blipFill>
          <a:blip r:embed="rId3"/>
          <a:stretch>
            <a:fillRect/>
          </a:stretch>
        </p:blipFill>
        <p:spPr>
          <a:xfrm>
            <a:off x="3043760" y="2396265"/>
            <a:ext cx="6104480" cy="2728395"/>
          </a:xfrm>
          <a:prstGeom prst="rect">
            <a:avLst/>
          </a:prstGeom>
        </p:spPr>
      </p:pic>
    </p:spTree>
    <p:extLst>
      <p:ext uri="{BB962C8B-B14F-4D97-AF65-F5344CB8AC3E}">
        <p14:creationId xmlns:p14="http://schemas.microsoft.com/office/powerpoint/2010/main" val="74967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C873187B-C66E-CCC4-1D89-4D6625942895}"/>
              </a:ext>
            </a:extLst>
          </p:cNvPr>
          <p:cNvPicPr>
            <a:picLocks noChangeAspect="1"/>
          </p:cNvPicPr>
          <p:nvPr/>
        </p:nvPicPr>
        <p:blipFill>
          <a:blip r:embed="rId3"/>
          <a:stretch>
            <a:fillRect/>
          </a:stretch>
        </p:blipFill>
        <p:spPr>
          <a:xfrm>
            <a:off x="1924493" y="681407"/>
            <a:ext cx="8820477" cy="6176593"/>
          </a:xfrm>
          <a:prstGeom prst="rect">
            <a:avLst/>
          </a:prstGeom>
        </p:spPr>
      </p:pic>
    </p:spTree>
    <p:extLst>
      <p:ext uri="{BB962C8B-B14F-4D97-AF65-F5344CB8AC3E}">
        <p14:creationId xmlns:p14="http://schemas.microsoft.com/office/powerpoint/2010/main" val="312147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p:txBody>
      </p:sp>
      <p:pic>
        <p:nvPicPr>
          <p:cNvPr id="3" name="Picture 2">
            <a:extLst>
              <a:ext uri="{FF2B5EF4-FFF2-40B4-BE49-F238E27FC236}">
                <a16:creationId xmlns:a16="http://schemas.microsoft.com/office/drawing/2014/main" id="{B382E5CB-33CD-23DC-93C3-8A60892F751E}"/>
              </a:ext>
            </a:extLst>
          </p:cNvPr>
          <p:cNvPicPr>
            <a:picLocks noChangeAspect="1"/>
          </p:cNvPicPr>
          <p:nvPr/>
        </p:nvPicPr>
        <p:blipFill>
          <a:blip r:embed="rId3"/>
          <a:stretch>
            <a:fillRect/>
          </a:stretch>
        </p:blipFill>
        <p:spPr>
          <a:xfrm>
            <a:off x="1731445" y="1725210"/>
            <a:ext cx="8729109" cy="4286100"/>
          </a:xfrm>
          <a:prstGeom prst="rect">
            <a:avLst/>
          </a:prstGeom>
        </p:spPr>
      </p:pic>
    </p:spTree>
    <p:extLst>
      <p:ext uri="{BB962C8B-B14F-4D97-AF65-F5344CB8AC3E}">
        <p14:creationId xmlns:p14="http://schemas.microsoft.com/office/powerpoint/2010/main" val="229912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pic>
        <p:nvPicPr>
          <p:cNvPr id="6" name="Picture 5">
            <a:extLst>
              <a:ext uri="{FF2B5EF4-FFF2-40B4-BE49-F238E27FC236}">
                <a16:creationId xmlns:a16="http://schemas.microsoft.com/office/drawing/2014/main" id="{86201037-34F5-5D7B-D4E8-EAE6846C1587}"/>
              </a:ext>
            </a:extLst>
          </p:cNvPr>
          <p:cNvPicPr>
            <a:picLocks noChangeAspect="1"/>
          </p:cNvPicPr>
          <p:nvPr/>
        </p:nvPicPr>
        <p:blipFill>
          <a:blip r:embed="rId3"/>
          <a:stretch>
            <a:fillRect/>
          </a:stretch>
        </p:blipFill>
        <p:spPr>
          <a:xfrm>
            <a:off x="1726661" y="1912002"/>
            <a:ext cx="6648620" cy="4078416"/>
          </a:xfrm>
          <a:prstGeom prst="rect">
            <a:avLst/>
          </a:prstGeom>
        </p:spPr>
      </p:pic>
    </p:spTree>
    <p:extLst>
      <p:ext uri="{BB962C8B-B14F-4D97-AF65-F5344CB8AC3E}">
        <p14:creationId xmlns:p14="http://schemas.microsoft.com/office/powerpoint/2010/main" val="364682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sample texts</a:t>
            </a:r>
          </a:p>
        </p:txBody>
      </p:sp>
      <p:pic>
        <p:nvPicPr>
          <p:cNvPr id="3" name="Picture 2">
            <a:extLst>
              <a:ext uri="{FF2B5EF4-FFF2-40B4-BE49-F238E27FC236}">
                <a16:creationId xmlns:a16="http://schemas.microsoft.com/office/drawing/2014/main" id="{09F6153E-F028-72BC-8CFC-07D3B54DB1D5}"/>
              </a:ext>
            </a:extLst>
          </p:cNvPr>
          <p:cNvPicPr>
            <a:picLocks noChangeAspect="1"/>
          </p:cNvPicPr>
          <p:nvPr/>
        </p:nvPicPr>
        <p:blipFill>
          <a:blip r:embed="rId3"/>
          <a:stretch>
            <a:fillRect/>
          </a:stretch>
        </p:blipFill>
        <p:spPr>
          <a:xfrm>
            <a:off x="0" y="2074703"/>
            <a:ext cx="12192000" cy="3527860"/>
          </a:xfrm>
          <a:prstGeom prst="rect">
            <a:avLst/>
          </a:prstGeom>
        </p:spPr>
      </p:pic>
    </p:spTree>
    <p:extLst>
      <p:ext uri="{BB962C8B-B14F-4D97-AF65-F5344CB8AC3E}">
        <p14:creationId xmlns:p14="http://schemas.microsoft.com/office/powerpoint/2010/main" val="2006873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Plot train and validation data</a:t>
            </a:r>
          </a:p>
        </p:txBody>
      </p:sp>
      <p:pic>
        <p:nvPicPr>
          <p:cNvPr id="6" name="Picture 5">
            <a:extLst>
              <a:ext uri="{FF2B5EF4-FFF2-40B4-BE49-F238E27FC236}">
                <a16:creationId xmlns:a16="http://schemas.microsoft.com/office/drawing/2014/main" id="{3A5A96EC-E175-8CBE-D76F-AFCEE37883E2}"/>
              </a:ext>
            </a:extLst>
          </p:cNvPr>
          <p:cNvPicPr>
            <a:picLocks noChangeAspect="1"/>
          </p:cNvPicPr>
          <p:nvPr/>
        </p:nvPicPr>
        <p:blipFill>
          <a:blip r:embed="rId3"/>
          <a:stretch>
            <a:fillRect/>
          </a:stretch>
        </p:blipFill>
        <p:spPr>
          <a:xfrm>
            <a:off x="380202" y="1783970"/>
            <a:ext cx="11431595" cy="4334480"/>
          </a:xfrm>
          <a:prstGeom prst="rect">
            <a:avLst/>
          </a:prstGeom>
        </p:spPr>
      </p:pic>
    </p:spTree>
    <p:extLst>
      <p:ext uri="{BB962C8B-B14F-4D97-AF65-F5344CB8AC3E}">
        <p14:creationId xmlns:p14="http://schemas.microsoft.com/office/powerpoint/2010/main" val="2002726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a:t>
            </a:r>
          </a:p>
        </p:txBody>
      </p:sp>
      <p:pic>
        <p:nvPicPr>
          <p:cNvPr id="3" name="Picture 2">
            <a:extLst>
              <a:ext uri="{FF2B5EF4-FFF2-40B4-BE49-F238E27FC236}">
                <a16:creationId xmlns:a16="http://schemas.microsoft.com/office/drawing/2014/main" id="{C1AA55F5-7765-D223-EBDD-C3B8A5B70435}"/>
              </a:ext>
            </a:extLst>
          </p:cNvPr>
          <p:cNvPicPr>
            <a:picLocks noChangeAspect="1"/>
          </p:cNvPicPr>
          <p:nvPr/>
        </p:nvPicPr>
        <p:blipFill>
          <a:blip r:embed="rId3"/>
          <a:stretch>
            <a:fillRect/>
          </a:stretch>
        </p:blipFill>
        <p:spPr>
          <a:xfrm>
            <a:off x="4135812" y="1532015"/>
            <a:ext cx="3920375" cy="4838390"/>
          </a:xfrm>
          <a:prstGeom prst="rect">
            <a:avLst/>
          </a:prstGeom>
        </p:spPr>
      </p:pic>
    </p:spTree>
    <p:extLst>
      <p:ext uri="{BB962C8B-B14F-4D97-AF65-F5344CB8AC3E}">
        <p14:creationId xmlns:p14="http://schemas.microsoft.com/office/powerpoint/2010/main" val="1832701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146200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Back Up Slide</a:t>
            </a:r>
          </a:p>
        </p:txBody>
      </p:sp>
      <p:sp>
        <p:nvSpPr>
          <p:cNvPr id="3" name="TextBox 2">
            <a:extLst>
              <a:ext uri="{FF2B5EF4-FFF2-40B4-BE49-F238E27FC236}">
                <a16:creationId xmlns:a16="http://schemas.microsoft.com/office/drawing/2014/main" id="{63D9B1F7-F9ED-41EB-A437-B8EB4C76F5DB}"/>
              </a:ext>
            </a:extLst>
          </p:cNvPr>
          <p:cNvSpPr txBox="1"/>
          <p:nvPr/>
        </p:nvSpPr>
        <p:spPr>
          <a:xfrm>
            <a:off x="3867751" y="2921168"/>
            <a:ext cx="4456497" cy="1015663"/>
          </a:xfrm>
          <a:prstGeom prst="rect">
            <a:avLst/>
          </a:prstGeom>
          <a:noFill/>
        </p:spPr>
        <p:txBody>
          <a:bodyPr wrap="square" rtlCol="0">
            <a:spAutoFit/>
          </a:bodyPr>
          <a:lstStyle/>
          <a:p>
            <a:r>
              <a:rPr lang="en-US" sz="6000" dirty="0">
                <a:solidFill>
                  <a:srgbClr val="2980B9"/>
                </a:solidFill>
              </a:rPr>
              <a:t>Back Up Slide</a:t>
            </a:r>
          </a:p>
        </p:txBody>
      </p:sp>
    </p:spTree>
    <p:extLst>
      <p:ext uri="{BB962C8B-B14F-4D97-AF65-F5344CB8AC3E}">
        <p14:creationId xmlns:p14="http://schemas.microsoft.com/office/powerpoint/2010/main" val="2499661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Classification is a type of supervised learning where the goal is to predict the </a:t>
            </a:r>
            <a:r>
              <a:rPr lang="en-US" b="0" i="0" dirty="0">
                <a:solidFill>
                  <a:srgbClr val="FF0000"/>
                </a:solidFill>
                <a:effectLst/>
                <a:latin typeface="Calibri" panose="020F0502020204030204" pitchFamily="34" charset="0"/>
                <a:cs typeface="Calibri" panose="020F0502020204030204" pitchFamily="34" charset="0"/>
              </a:rPr>
              <a:t>categorical class labels </a:t>
            </a:r>
            <a:r>
              <a:rPr lang="en-US" b="0" i="0" dirty="0">
                <a:solidFill>
                  <a:srgbClr val="282829"/>
                </a:solidFill>
                <a:effectLst/>
                <a:latin typeface="Calibri" panose="020F0502020204030204" pitchFamily="34" charset="0"/>
                <a:cs typeface="Calibri" panose="020F0502020204030204" pitchFamily="34" charset="0"/>
              </a:rPr>
              <a:t>of new instances based on past observations. It involves assigning inputs to one of several predefined categories.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t>
            </a:r>
            <a:r>
              <a:rPr lang="en-US" b="1" dirty="0">
                <a:solidFill>
                  <a:srgbClr val="282829"/>
                </a:solidFill>
                <a:latin typeface="Calibri" panose="020F0502020204030204" pitchFamily="34" charset="0"/>
                <a:cs typeface="Calibri" panose="020F0502020204030204" pitchFamily="34" charset="0"/>
              </a:rPr>
              <a:t>A</a:t>
            </a:r>
            <a:r>
              <a:rPr lang="en-US" sz="2400" b="1" i="0" dirty="0">
                <a:solidFill>
                  <a:srgbClr val="282829"/>
                </a:solidFill>
                <a:effectLst/>
                <a:latin typeface="Calibri" panose="020F0502020204030204" pitchFamily="34" charset="0"/>
                <a:cs typeface="Calibri" panose="020F0502020204030204" pitchFamily="34" charset="0"/>
              </a:rPr>
              <a:t>nalysis</a:t>
            </a:r>
            <a:r>
              <a:rPr lang="en-US" sz="2400" b="0" i="0" dirty="0">
                <a:solidFill>
                  <a:srgbClr val="282829"/>
                </a:solidFill>
                <a:effectLst/>
                <a:latin typeface="Calibri" panose="020F0502020204030204" pitchFamily="34" charset="0"/>
                <a:cs typeface="Calibri" panose="020F0502020204030204" pitchFamily="34" charset="0"/>
              </a:rPr>
              <a:t> - Sentiment analysis is a subfield of natural language processing (NLP) focused on determining the </a:t>
            </a:r>
            <a:r>
              <a:rPr lang="en-US" sz="2400" b="0" i="0" dirty="0">
                <a:solidFill>
                  <a:srgbClr val="FF0000"/>
                </a:solidFill>
                <a:effectLst/>
                <a:latin typeface="Calibri" panose="020F0502020204030204" pitchFamily="34" charset="0"/>
                <a:cs typeface="Calibri" panose="020F0502020204030204" pitchFamily="34" charset="0"/>
              </a:rPr>
              <a:t>sentiment expressed in text</a:t>
            </a:r>
            <a:r>
              <a:rPr lang="en-US" sz="2400" b="0" i="0" dirty="0">
                <a:solidFill>
                  <a:srgbClr val="282829"/>
                </a:solidFill>
                <a:effectLst/>
                <a:latin typeface="Calibri" panose="020F0502020204030204" pitchFamily="34" charset="0"/>
                <a:cs typeface="Calibri" panose="020F0502020204030204" pitchFamily="34" charset="0"/>
              </a:rPr>
              <a:t>. It typically involves classifying text into categories such as 'positive', 'negative', or 'neutral'.</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pic>
        <p:nvPicPr>
          <p:cNvPr id="7" name="Picture 6">
            <a:extLst>
              <a:ext uri="{FF2B5EF4-FFF2-40B4-BE49-F238E27FC236}">
                <a16:creationId xmlns:a16="http://schemas.microsoft.com/office/drawing/2014/main" id="{7E377E26-8FF2-4CEF-BBEA-0CD127A36285}"/>
              </a:ext>
            </a:extLst>
          </p:cNvPr>
          <p:cNvPicPr>
            <a:picLocks noChangeAspect="1"/>
          </p:cNvPicPr>
          <p:nvPr/>
        </p:nvPicPr>
        <p:blipFill>
          <a:blip r:embed="rId3"/>
          <a:stretch>
            <a:fillRect/>
          </a:stretch>
        </p:blipFill>
        <p:spPr>
          <a:xfrm>
            <a:off x="746971" y="2455344"/>
            <a:ext cx="7486460" cy="1298508"/>
          </a:xfrm>
          <a:prstGeom prst="rect">
            <a:avLst/>
          </a:prstGeom>
        </p:spPr>
      </p:pic>
    </p:spTree>
    <p:extLst>
      <p:ext uri="{BB962C8B-B14F-4D97-AF65-F5344CB8AC3E}">
        <p14:creationId xmlns:p14="http://schemas.microsoft.com/office/powerpoint/2010/main" val="3079303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This is a broad category in machine learning that involves categorizing data into predefined labels or classes. It can be applied to various types of data such as text, images, numerical data, etc. The primary goal is to predict the category to which a new observation belongs based on a model trained on labeled data.</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This is a specialized type of classification specifically focused on text data. The goal is to determine the sentiment expressed in the text, typically categorizing it as positive, negative, or neutral. It deals primarily with understanding emotions, opinions, and attitudes conveyed in written language.</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0094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General task of assigning inputs to categories; applicable to various data types and domains.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Specialized form of classification focused on determining sentiment in textual data.</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634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Spam Detection</a:t>
            </a:r>
          </a:p>
          <a:p>
            <a:pPr>
              <a:buFont typeface="Arial" panose="020B0604020202020204" pitchFamily="34" charset="0"/>
              <a:buChar char="•"/>
            </a:pPr>
            <a:r>
              <a:rPr lang="en-US" sz="2400" b="1" i="0" dirty="0">
                <a:solidFill>
                  <a:srgbClr val="282829"/>
                </a:solidFill>
                <a:effectLst/>
                <a:latin typeface="+mn-lt"/>
              </a:rPr>
              <a:t>Sentiment </a:t>
            </a:r>
            <a:r>
              <a:rPr lang="en-US" b="1" dirty="0">
                <a:solidFill>
                  <a:srgbClr val="282829"/>
                </a:solidFill>
                <a:latin typeface="+mn-lt"/>
              </a:rPr>
              <a:t>A</a:t>
            </a:r>
            <a:r>
              <a:rPr lang="en-US" sz="2400" b="1" i="0" dirty="0">
                <a:solidFill>
                  <a:srgbClr val="282829"/>
                </a:solidFill>
                <a:effectLst/>
                <a:latin typeface="+mn-lt"/>
              </a:rPr>
              <a:t>nalysis</a:t>
            </a:r>
            <a:r>
              <a:rPr lang="en-US" sz="2400" b="0" i="0" dirty="0">
                <a:solidFill>
                  <a:srgbClr val="282829"/>
                </a:solidFill>
                <a:effectLst/>
                <a:latin typeface="+mn-lt"/>
              </a:rPr>
              <a:t> :</a:t>
            </a:r>
            <a:r>
              <a:rPr lang="en-US" sz="2400" b="0" i="1" dirty="0">
                <a:solidFill>
                  <a:srgbClr val="282829"/>
                </a:solidFill>
                <a:effectLst/>
                <a:latin typeface="+mn-lt"/>
              </a:rPr>
              <a:t> </a:t>
            </a:r>
            <a:r>
              <a:rPr lang="en-US" sz="2400" b="0" dirty="0">
                <a:solidFill>
                  <a:srgbClr val="282829"/>
                </a:solidFill>
                <a:effectLst/>
                <a:latin typeface="+mn-lt"/>
              </a:rPr>
              <a:t>Product Reviews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b="1" i="0" dirty="0">
                <a:solidFill>
                  <a:srgbClr val="282829"/>
                </a:solidFill>
                <a:effectLst/>
                <a:latin typeface="Calibri" panose="020F0502020204030204" pitchFamily="34" charset="0"/>
                <a:cs typeface="Calibri" panose="020F0502020204030204" pitchFamily="34" charset="0"/>
              </a:rPr>
              <a:t>Word Embedding </a:t>
            </a:r>
            <a:r>
              <a:rPr lang="vi-VN" sz="1800" i="0" dirty="0">
                <a:solidFill>
                  <a:srgbClr val="282829"/>
                </a:solidFill>
                <a:effectLst/>
                <a:latin typeface="Calibri" panose="020F0502020204030204" pitchFamily="34" charset="0"/>
                <a:cs typeface="Calibri" panose="020F0502020204030204" pitchFamily="34" charset="0"/>
              </a:rPr>
              <a:t>là tên gọi chung của các mô hình ngôn ngữ và các phương pháp học theo đặc trưng trong Xử lý ngôn ngữ tự nhiên(NLP), ở đó </a:t>
            </a:r>
            <a:r>
              <a:rPr lang="vi-VN" sz="1800" b="1" i="0" dirty="0">
                <a:solidFill>
                  <a:srgbClr val="FF0000"/>
                </a:solidFill>
                <a:effectLst/>
                <a:latin typeface="Calibri" panose="020F0502020204030204" pitchFamily="34" charset="0"/>
                <a:cs typeface="Calibri" panose="020F0502020204030204" pitchFamily="34" charset="0"/>
              </a:rPr>
              <a:t>các từ hoặc cụm từ </a:t>
            </a:r>
            <a:r>
              <a:rPr lang="vi-VN" sz="1800" i="0" dirty="0">
                <a:solidFill>
                  <a:srgbClr val="282829"/>
                </a:solidFill>
                <a:effectLst/>
                <a:latin typeface="Calibri" panose="020F0502020204030204" pitchFamily="34" charset="0"/>
                <a:cs typeface="Calibri" panose="020F0502020204030204" pitchFamily="34" charset="0"/>
              </a:rPr>
              <a:t>được ánh xạ sang các </a:t>
            </a:r>
            <a:r>
              <a:rPr lang="vi-VN" sz="1800" b="1" i="0" dirty="0">
                <a:solidFill>
                  <a:srgbClr val="FF0000"/>
                </a:solidFill>
                <a:effectLst/>
                <a:latin typeface="Calibri" panose="020F0502020204030204" pitchFamily="34" charset="0"/>
                <a:cs typeface="Calibri" panose="020F0502020204030204" pitchFamily="34" charset="0"/>
              </a:rPr>
              <a:t>vector số </a:t>
            </a:r>
            <a:r>
              <a:rPr lang="vi-VN" sz="1800" i="0" dirty="0">
                <a:solidFill>
                  <a:srgbClr val="282829"/>
                </a:solidFill>
                <a:effectLst/>
                <a:latin typeface="Calibri" panose="020F0502020204030204" pitchFamily="34" charset="0"/>
                <a:cs typeface="Calibri" panose="020F0502020204030204" pitchFamily="34" charset="0"/>
              </a:rPr>
              <a:t>(thường là số thực). Đây là một công cụ đóng vai trò quan trọng đối với hầu hết các thuật toán, kiến trúc Machine Learning, Deep Learning trong việc xử lý </a:t>
            </a:r>
            <a:r>
              <a:rPr lang="vi-VN" sz="1800" i="0" dirty="0">
                <a:solidFill>
                  <a:srgbClr val="FF0000"/>
                </a:solidFill>
                <a:effectLst/>
                <a:latin typeface="Calibri" panose="020F0502020204030204" pitchFamily="34" charset="0"/>
                <a:cs typeface="Calibri" panose="020F0502020204030204" pitchFamily="34" charset="0"/>
              </a:rPr>
              <a:t>Input</a:t>
            </a:r>
            <a:r>
              <a:rPr lang="vi-VN" sz="1800" i="0" dirty="0">
                <a:solidFill>
                  <a:srgbClr val="282829"/>
                </a:solidFill>
                <a:effectLst/>
                <a:latin typeface="Calibri" panose="020F0502020204030204" pitchFamily="34" charset="0"/>
                <a:cs typeface="Calibri" panose="020F0502020204030204" pitchFamily="34" charset="0"/>
              </a:rPr>
              <a:t> ở dạng </a:t>
            </a:r>
            <a:r>
              <a:rPr lang="vi-VN" sz="1800" i="0" dirty="0">
                <a:solidFill>
                  <a:srgbClr val="FF0000"/>
                </a:solidFill>
                <a:effectLst/>
                <a:latin typeface="Calibri" panose="020F0502020204030204" pitchFamily="34" charset="0"/>
                <a:cs typeface="Calibri" panose="020F0502020204030204" pitchFamily="34" charset="0"/>
              </a:rPr>
              <a:t>text</a:t>
            </a:r>
            <a:r>
              <a:rPr lang="vi-VN" sz="1800" i="0" dirty="0">
                <a:solidFill>
                  <a:srgbClr val="282829"/>
                </a:solidFill>
                <a:effectLst/>
                <a:latin typeface="Calibri" panose="020F0502020204030204" pitchFamily="34" charset="0"/>
                <a:cs typeface="Calibri" panose="020F0502020204030204" pitchFamily="34" charset="0"/>
              </a:rPr>
              <a: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BA7D9C9-5C67-4121-AD6A-939075EE1470}"/>
              </a:ext>
            </a:extLst>
          </p:cNvPr>
          <p:cNvPicPr>
            <a:picLocks noChangeAspect="1"/>
          </p:cNvPicPr>
          <p:nvPr/>
        </p:nvPicPr>
        <p:blipFill>
          <a:blip r:embed="rId3"/>
          <a:stretch>
            <a:fillRect/>
          </a:stretch>
        </p:blipFill>
        <p:spPr>
          <a:xfrm>
            <a:off x="672843" y="1569280"/>
            <a:ext cx="5625316" cy="4763859"/>
          </a:xfrm>
          <a:prstGeom prst="rect">
            <a:avLst/>
          </a:prstGeom>
        </p:spPr>
      </p:pic>
      <p:pic>
        <p:nvPicPr>
          <p:cNvPr id="3" name="Picture 2">
            <a:extLst>
              <a:ext uri="{FF2B5EF4-FFF2-40B4-BE49-F238E27FC236}">
                <a16:creationId xmlns:a16="http://schemas.microsoft.com/office/drawing/2014/main" id="{4A2A0DE4-FDC4-D93D-8C44-771A38243D11}"/>
              </a:ext>
            </a:extLst>
          </p:cNvPr>
          <p:cNvPicPr>
            <a:picLocks noChangeAspect="1"/>
          </p:cNvPicPr>
          <p:nvPr/>
        </p:nvPicPr>
        <p:blipFill>
          <a:blip r:embed="rId4"/>
          <a:stretch>
            <a:fillRect/>
          </a:stretch>
        </p:blipFill>
        <p:spPr>
          <a:xfrm>
            <a:off x="6493538" y="1569280"/>
            <a:ext cx="5115639" cy="2924583"/>
          </a:xfrm>
          <a:prstGeom prst="rect">
            <a:avLst/>
          </a:prstGeom>
        </p:spPr>
      </p:pic>
    </p:spTree>
    <p:extLst>
      <p:ext uri="{BB962C8B-B14F-4D97-AF65-F5344CB8AC3E}">
        <p14:creationId xmlns:p14="http://schemas.microsoft.com/office/powerpoint/2010/main" val="35465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Lowercasing</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D153B-EBF7-46CD-A04B-C9B550340CFB}"/>
              </a:ext>
            </a:extLst>
          </p:cNvPr>
          <p:cNvPicPr>
            <a:picLocks noChangeAspect="1"/>
          </p:cNvPicPr>
          <p:nvPr/>
        </p:nvPicPr>
        <p:blipFill>
          <a:blip r:embed="rId3"/>
          <a:stretch>
            <a:fillRect/>
          </a:stretch>
        </p:blipFill>
        <p:spPr>
          <a:xfrm>
            <a:off x="1700212" y="1612822"/>
            <a:ext cx="8791575" cy="4676775"/>
          </a:xfrm>
          <a:prstGeom prst="rect">
            <a:avLst/>
          </a:prstGeom>
        </p:spPr>
      </p:pic>
    </p:spTree>
    <p:extLst>
      <p:ext uri="{BB962C8B-B14F-4D97-AF65-F5344CB8AC3E}">
        <p14:creationId xmlns:p14="http://schemas.microsoft.com/office/powerpoint/2010/main" val="206701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words that not be useful,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5568B0-8400-430A-8ABC-E99E5F430657}"/>
              </a:ext>
            </a:extLst>
          </p:cNvPr>
          <p:cNvPicPr>
            <a:picLocks noChangeAspect="1"/>
          </p:cNvPicPr>
          <p:nvPr/>
        </p:nvPicPr>
        <p:blipFill>
          <a:blip r:embed="rId3"/>
          <a:stretch>
            <a:fillRect/>
          </a:stretch>
        </p:blipFill>
        <p:spPr>
          <a:xfrm>
            <a:off x="2414587" y="1687679"/>
            <a:ext cx="7362825" cy="4733925"/>
          </a:xfrm>
          <a:prstGeom prst="rect">
            <a:avLst/>
          </a:prstGeom>
        </p:spPr>
      </p:pic>
    </p:spTree>
    <p:extLst>
      <p:ext uri="{BB962C8B-B14F-4D97-AF65-F5344CB8AC3E}">
        <p14:creationId xmlns:p14="http://schemas.microsoft.com/office/powerpoint/2010/main" val="3500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a:t>
            </a:r>
            <a:r>
              <a:rPr lang="en-US" dirty="0">
                <a:solidFill>
                  <a:srgbClr val="16A085"/>
                </a:solidFill>
                <a:latin typeface="Calibri" panose="020F0502020204030204" pitchFamily="34" charset="0"/>
                <a:cs typeface="Calibri" panose="020F0502020204030204" pitchFamily="34" charset="0"/>
              </a:rPr>
              <a:t>Use Lemmatization</a:t>
            </a:r>
          </a:p>
        </p:txBody>
      </p:sp>
      <p:pic>
        <p:nvPicPr>
          <p:cNvPr id="3" name="Picture 2">
            <a:extLst>
              <a:ext uri="{FF2B5EF4-FFF2-40B4-BE49-F238E27FC236}">
                <a16:creationId xmlns:a16="http://schemas.microsoft.com/office/drawing/2014/main" id="{EE6E005E-9FA5-4137-9F2C-0543574A4F09}"/>
              </a:ext>
            </a:extLst>
          </p:cNvPr>
          <p:cNvPicPr>
            <a:picLocks noChangeAspect="1"/>
          </p:cNvPicPr>
          <p:nvPr/>
        </p:nvPicPr>
        <p:blipFill>
          <a:blip r:embed="rId3"/>
          <a:stretch>
            <a:fillRect/>
          </a:stretch>
        </p:blipFill>
        <p:spPr>
          <a:xfrm>
            <a:off x="2021795" y="1559160"/>
            <a:ext cx="8148410" cy="4851266"/>
          </a:xfrm>
          <a:prstGeom prst="rect">
            <a:avLst/>
          </a:prstGeom>
        </p:spPr>
      </p:pic>
    </p:spTree>
    <p:extLst>
      <p:ext uri="{BB962C8B-B14F-4D97-AF65-F5344CB8AC3E}">
        <p14:creationId xmlns:p14="http://schemas.microsoft.com/office/powerpoint/2010/main" val="416524462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13777</TotalTime>
  <Words>1594</Words>
  <Application>Microsoft Office PowerPoint</Application>
  <PresentationFormat>Widescreen</PresentationFormat>
  <Paragraphs>210</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vt:lpstr>
      <vt:lpstr>Century Gothic</vt:lpstr>
      <vt:lpstr>Courier New</vt:lpstr>
      <vt:lpstr>Wingdings</vt:lpstr>
      <vt:lpstr>TMA_Template_Opt3</vt:lpstr>
      <vt:lpstr>Amazon Reviews Sentiment Analysis</vt:lpstr>
      <vt:lpstr>AGENDA</vt:lpstr>
      <vt:lpstr>1. Problem Definition</vt:lpstr>
      <vt:lpstr>2. Data Collection</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5. Splitting Data</vt:lpstr>
      <vt:lpstr>6. Model Building</vt:lpstr>
      <vt:lpstr>6. Model Building</vt:lpstr>
      <vt:lpstr>6. Model Building</vt:lpstr>
      <vt:lpstr>6. Model Building</vt:lpstr>
      <vt:lpstr>7. Model Training</vt:lpstr>
      <vt:lpstr>7. Model Training</vt:lpstr>
      <vt:lpstr>8. Model Evaluation</vt:lpstr>
      <vt:lpstr>8. Model Evaluation</vt:lpstr>
      <vt:lpstr>8. Model Evaluation</vt:lpstr>
      <vt:lpstr>8. Model Evaluation</vt:lpstr>
      <vt:lpstr>9. Q&amp;A</vt:lpstr>
      <vt:lpstr>PowerPoint Presentation</vt:lpstr>
      <vt:lpstr>Back Up Slide</vt:lpstr>
      <vt:lpstr>Classification vs Sentiment Analysis</vt:lpstr>
      <vt:lpstr>Classification vs Sentiment Analysis</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Nguyễn Văn</cp:lastModifiedBy>
  <cp:revision>593</cp:revision>
  <dcterms:created xsi:type="dcterms:W3CDTF">2017-04-19T14:33:47Z</dcterms:created>
  <dcterms:modified xsi:type="dcterms:W3CDTF">2024-06-27T03:45:14Z</dcterms:modified>
</cp:coreProperties>
</file>