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2"/>
  </p:notesMasterIdLst>
  <p:sldIdLst>
    <p:sldId id="257" r:id="rId2"/>
    <p:sldId id="258" r:id="rId3"/>
    <p:sldId id="299" r:id="rId4"/>
    <p:sldId id="332" r:id="rId5"/>
    <p:sldId id="333" r:id="rId6"/>
    <p:sldId id="344" r:id="rId7"/>
    <p:sldId id="345" r:id="rId8"/>
    <p:sldId id="346" r:id="rId9"/>
    <p:sldId id="347" r:id="rId10"/>
    <p:sldId id="349" r:id="rId11"/>
    <p:sldId id="348" r:id="rId12"/>
    <p:sldId id="353" r:id="rId13"/>
    <p:sldId id="354" r:id="rId14"/>
    <p:sldId id="334" r:id="rId15"/>
    <p:sldId id="355" r:id="rId16"/>
    <p:sldId id="356" r:id="rId17"/>
    <p:sldId id="335" r:id="rId18"/>
    <p:sldId id="339" r:id="rId19"/>
    <p:sldId id="340" r:id="rId20"/>
    <p:sldId id="341" r:id="rId21"/>
    <p:sldId id="330" r:id="rId22"/>
    <p:sldId id="287" r:id="rId23"/>
    <p:sldId id="350" r:id="rId24"/>
    <p:sldId id="336" r:id="rId25"/>
    <p:sldId id="352" r:id="rId26"/>
    <p:sldId id="351" r:id="rId27"/>
    <p:sldId id="337" r:id="rId28"/>
    <p:sldId id="338" r:id="rId29"/>
    <p:sldId id="342" r:id="rId30"/>
    <p:sldId id="343"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 Nguyen Van" initials="HNV" lastIdx="1" clrIdx="0">
    <p:extLst>
      <p:ext uri="{19B8F6BF-5375-455C-9EA6-DF929625EA0E}">
        <p15:presenceInfo xmlns:p15="http://schemas.microsoft.com/office/powerpoint/2012/main" userId="S-1-5-21-3197815917-3488775918-2768529465-27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0B9"/>
    <a:srgbClr val="16A085"/>
    <a:srgbClr val="BDC3C7"/>
    <a:srgbClr val="95A5A6"/>
    <a:srgbClr val="ECF0F1"/>
    <a:srgbClr val="2C3E50"/>
    <a:srgbClr val="1ABC9C"/>
    <a:srgbClr val="D35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52" autoAdjust="0"/>
  </p:normalViewPr>
  <p:slideViewPr>
    <p:cSldViewPr snapToGrid="0">
      <p:cViewPr varScale="1">
        <p:scale>
          <a:sx n="99" d="100"/>
          <a:sy n="99" d="100"/>
        </p:scale>
        <p:origin x="9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123A9-CE3C-4C8B-8AC9-81BA8A358B74}"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0756A-E1CA-4E5E-8241-A897EE7CB764}" type="slidenum">
              <a:rPr lang="en-US" smtClean="0"/>
              <a:t>‹#›</a:t>
            </a:fld>
            <a:endParaRPr lang="en-US"/>
          </a:p>
        </p:txBody>
      </p:sp>
    </p:spTree>
    <p:extLst>
      <p:ext uri="{BB962C8B-B14F-4D97-AF65-F5344CB8AC3E}">
        <p14:creationId xmlns:p14="http://schemas.microsoft.com/office/powerpoint/2010/main" val="38189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a:t>
            </a:fld>
            <a:endParaRPr lang="en-US"/>
          </a:p>
        </p:txBody>
      </p:sp>
    </p:spTree>
    <p:extLst>
      <p:ext uri="{BB962C8B-B14F-4D97-AF65-F5344CB8AC3E}">
        <p14:creationId xmlns:p14="http://schemas.microsoft.com/office/powerpoint/2010/main" val="342354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10</a:t>
            </a:fld>
            <a:endParaRPr lang="en-US"/>
          </a:p>
        </p:txBody>
      </p:sp>
    </p:spTree>
    <p:extLst>
      <p:ext uri="{BB962C8B-B14F-4D97-AF65-F5344CB8AC3E}">
        <p14:creationId xmlns:p14="http://schemas.microsoft.com/office/powerpoint/2010/main" val="32631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11</a:t>
            </a:fld>
            <a:endParaRPr lang="en-US"/>
          </a:p>
        </p:txBody>
      </p:sp>
    </p:spTree>
    <p:extLst>
      <p:ext uri="{BB962C8B-B14F-4D97-AF65-F5344CB8AC3E}">
        <p14:creationId xmlns:p14="http://schemas.microsoft.com/office/powerpoint/2010/main" val="187418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12</a:t>
            </a:fld>
            <a:endParaRPr lang="en-US"/>
          </a:p>
        </p:txBody>
      </p:sp>
    </p:spTree>
    <p:extLst>
      <p:ext uri="{BB962C8B-B14F-4D97-AF65-F5344CB8AC3E}">
        <p14:creationId xmlns:p14="http://schemas.microsoft.com/office/powerpoint/2010/main" val="16891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13</a:t>
            </a:fld>
            <a:endParaRPr lang="en-US"/>
          </a:p>
        </p:txBody>
      </p:sp>
    </p:spTree>
    <p:extLst>
      <p:ext uri="{BB962C8B-B14F-4D97-AF65-F5344CB8AC3E}">
        <p14:creationId xmlns:p14="http://schemas.microsoft.com/office/powerpoint/2010/main" val="3138489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14</a:t>
            </a:fld>
            <a:endParaRPr lang="en-US"/>
          </a:p>
        </p:txBody>
      </p:sp>
    </p:spTree>
    <p:extLst>
      <p:ext uri="{BB962C8B-B14F-4D97-AF65-F5344CB8AC3E}">
        <p14:creationId xmlns:p14="http://schemas.microsoft.com/office/powerpoint/2010/main" val="392179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15</a:t>
            </a:fld>
            <a:endParaRPr lang="en-US"/>
          </a:p>
        </p:txBody>
      </p:sp>
    </p:spTree>
    <p:extLst>
      <p:ext uri="{BB962C8B-B14F-4D97-AF65-F5344CB8AC3E}">
        <p14:creationId xmlns:p14="http://schemas.microsoft.com/office/powerpoint/2010/main" val="2597660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16</a:t>
            </a:fld>
            <a:endParaRPr lang="en-US"/>
          </a:p>
        </p:txBody>
      </p:sp>
    </p:spTree>
    <p:extLst>
      <p:ext uri="{BB962C8B-B14F-4D97-AF65-F5344CB8AC3E}">
        <p14:creationId xmlns:p14="http://schemas.microsoft.com/office/powerpoint/2010/main" val="74308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17</a:t>
            </a:fld>
            <a:endParaRPr lang="en-US"/>
          </a:p>
        </p:txBody>
      </p:sp>
    </p:spTree>
    <p:extLst>
      <p:ext uri="{BB962C8B-B14F-4D97-AF65-F5344CB8AC3E}">
        <p14:creationId xmlns:p14="http://schemas.microsoft.com/office/powerpoint/2010/main" val="4147640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18</a:t>
            </a:fld>
            <a:endParaRPr lang="en-US"/>
          </a:p>
        </p:txBody>
      </p:sp>
    </p:spTree>
    <p:extLst>
      <p:ext uri="{BB962C8B-B14F-4D97-AF65-F5344CB8AC3E}">
        <p14:creationId xmlns:p14="http://schemas.microsoft.com/office/powerpoint/2010/main" val="2896136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19</a:t>
            </a:fld>
            <a:endParaRPr lang="en-US"/>
          </a:p>
        </p:txBody>
      </p:sp>
    </p:spTree>
    <p:extLst>
      <p:ext uri="{BB962C8B-B14F-4D97-AF65-F5344CB8AC3E}">
        <p14:creationId xmlns:p14="http://schemas.microsoft.com/office/powerpoint/2010/main" val="27135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a:t>
            </a:fld>
            <a:endParaRPr lang="en-US"/>
          </a:p>
        </p:txBody>
      </p:sp>
    </p:spTree>
    <p:extLst>
      <p:ext uri="{BB962C8B-B14F-4D97-AF65-F5344CB8AC3E}">
        <p14:creationId xmlns:p14="http://schemas.microsoft.com/office/powerpoint/2010/main" val="2079360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20</a:t>
            </a:fld>
            <a:endParaRPr lang="en-US"/>
          </a:p>
        </p:txBody>
      </p:sp>
    </p:spTree>
    <p:extLst>
      <p:ext uri="{BB962C8B-B14F-4D97-AF65-F5344CB8AC3E}">
        <p14:creationId xmlns:p14="http://schemas.microsoft.com/office/powerpoint/2010/main" val="3577601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21</a:t>
            </a:fld>
            <a:endParaRPr lang="en-US"/>
          </a:p>
        </p:txBody>
      </p:sp>
    </p:spTree>
    <p:extLst>
      <p:ext uri="{BB962C8B-B14F-4D97-AF65-F5344CB8AC3E}">
        <p14:creationId xmlns:p14="http://schemas.microsoft.com/office/powerpoint/2010/main" val="1924526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22</a:t>
            </a:fld>
            <a:endParaRPr lang="en-US"/>
          </a:p>
        </p:txBody>
      </p:sp>
    </p:spTree>
    <p:extLst>
      <p:ext uri="{BB962C8B-B14F-4D97-AF65-F5344CB8AC3E}">
        <p14:creationId xmlns:p14="http://schemas.microsoft.com/office/powerpoint/2010/main" val="419619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23</a:t>
            </a:fld>
            <a:endParaRPr lang="en-US"/>
          </a:p>
        </p:txBody>
      </p:sp>
    </p:spTree>
    <p:extLst>
      <p:ext uri="{BB962C8B-B14F-4D97-AF65-F5344CB8AC3E}">
        <p14:creationId xmlns:p14="http://schemas.microsoft.com/office/powerpoint/2010/main" val="965342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24</a:t>
            </a:fld>
            <a:endParaRPr lang="en-US"/>
          </a:p>
        </p:txBody>
      </p:sp>
    </p:spTree>
    <p:extLst>
      <p:ext uri="{BB962C8B-B14F-4D97-AF65-F5344CB8AC3E}">
        <p14:creationId xmlns:p14="http://schemas.microsoft.com/office/powerpoint/2010/main" val="357994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25</a:t>
            </a:fld>
            <a:endParaRPr lang="en-US"/>
          </a:p>
        </p:txBody>
      </p:sp>
    </p:spTree>
    <p:extLst>
      <p:ext uri="{BB962C8B-B14F-4D97-AF65-F5344CB8AC3E}">
        <p14:creationId xmlns:p14="http://schemas.microsoft.com/office/powerpoint/2010/main" val="784555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26</a:t>
            </a:fld>
            <a:endParaRPr lang="en-US"/>
          </a:p>
        </p:txBody>
      </p:sp>
    </p:spTree>
    <p:extLst>
      <p:ext uri="{BB962C8B-B14F-4D97-AF65-F5344CB8AC3E}">
        <p14:creationId xmlns:p14="http://schemas.microsoft.com/office/powerpoint/2010/main" val="1572697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27</a:t>
            </a:fld>
            <a:endParaRPr lang="en-US"/>
          </a:p>
        </p:txBody>
      </p:sp>
    </p:spTree>
    <p:extLst>
      <p:ext uri="{BB962C8B-B14F-4D97-AF65-F5344CB8AC3E}">
        <p14:creationId xmlns:p14="http://schemas.microsoft.com/office/powerpoint/2010/main" val="3466108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28</a:t>
            </a:fld>
            <a:endParaRPr lang="en-US"/>
          </a:p>
        </p:txBody>
      </p:sp>
    </p:spTree>
    <p:extLst>
      <p:ext uri="{BB962C8B-B14F-4D97-AF65-F5344CB8AC3E}">
        <p14:creationId xmlns:p14="http://schemas.microsoft.com/office/powerpoint/2010/main" val="632476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https://viblo.asia/p/so-luoc-word-embedding-gDVK2RAeKLj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https://www.geeksforgeeks.org/word-embedding-techniques-in-nlp/</a:t>
            </a:r>
          </a:p>
          <a:p>
            <a:r>
              <a:rPr lang="en-US" sz="1200" kern="1200" dirty="0">
                <a:solidFill>
                  <a:schemeClr val="tx1"/>
                </a:solidFill>
                <a:effectLst/>
                <a:latin typeface="+mn-lt"/>
                <a:ea typeface="+mn-ea"/>
                <a:cs typeface="+mn-cs"/>
              </a:rPr>
              <a:t>https://scikit-learn.org/stable/modules/generated/sklearn.feature_extraction.text.CountVectorizer.html</a:t>
            </a:r>
          </a:p>
          <a:p>
            <a:r>
              <a:rPr lang="en-US" sz="1200" kern="1200" dirty="0">
                <a:solidFill>
                  <a:schemeClr val="tx1"/>
                </a:solidFill>
                <a:effectLst/>
                <a:latin typeface="+mn-lt"/>
                <a:ea typeface="+mn-ea"/>
                <a:cs typeface="+mn-cs"/>
              </a:rPr>
              <a:t>https://scikit-learn.org/stable/modules/generated/sklearn.feature_extraction.text.TfidfVectorizer.html</a:t>
            </a:r>
          </a:p>
        </p:txBody>
      </p:sp>
      <p:sp>
        <p:nvSpPr>
          <p:cNvPr id="4" name="Slide Number Placeholder 3"/>
          <p:cNvSpPr>
            <a:spLocks noGrp="1"/>
          </p:cNvSpPr>
          <p:nvPr>
            <p:ph type="sldNum" sz="quarter" idx="10"/>
          </p:nvPr>
        </p:nvSpPr>
        <p:spPr/>
        <p:txBody>
          <a:bodyPr/>
          <a:lstStyle/>
          <a:p>
            <a:fld id="{B850756A-E1CA-4E5E-8241-A897EE7CB764}" type="slidenum">
              <a:rPr lang="en-US" smtClean="0"/>
              <a:t>29</a:t>
            </a:fld>
            <a:endParaRPr lang="en-US"/>
          </a:p>
        </p:txBody>
      </p:sp>
    </p:spTree>
    <p:extLst>
      <p:ext uri="{BB962C8B-B14F-4D97-AF65-F5344CB8AC3E}">
        <p14:creationId xmlns:p14="http://schemas.microsoft.com/office/powerpoint/2010/main" val="132887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a:t>
            </a:fld>
            <a:endParaRPr lang="en-US"/>
          </a:p>
        </p:txBody>
      </p:sp>
    </p:spTree>
    <p:extLst>
      <p:ext uri="{BB962C8B-B14F-4D97-AF65-F5344CB8AC3E}">
        <p14:creationId xmlns:p14="http://schemas.microsoft.com/office/powerpoint/2010/main" val="1388004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30</a:t>
            </a:fld>
            <a:endParaRPr lang="en-US"/>
          </a:p>
        </p:txBody>
      </p:sp>
    </p:spTree>
    <p:extLst>
      <p:ext uri="{BB962C8B-B14F-4D97-AF65-F5344CB8AC3E}">
        <p14:creationId xmlns:p14="http://schemas.microsoft.com/office/powerpoint/2010/main" val="330072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a:t>
            </a:fld>
            <a:endParaRPr lang="en-US"/>
          </a:p>
        </p:txBody>
      </p:sp>
    </p:spTree>
    <p:extLst>
      <p:ext uri="{BB962C8B-B14F-4D97-AF65-F5344CB8AC3E}">
        <p14:creationId xmlns:p14="http://schemas.microsoft.com/office/powerpoint/2010/main" val="247996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5</a:t>
            </a:fld>
            <a:endParaRPr lang="en-US"/>
          </a:p>
        </p:txBody>
      </p:sp>
    </p:spTree>
    <p:extLst>
      <p:ext uri="{BB962C8B-B14F-4D97-AF65-F5344CB8AC3E}">
        <p14:creationId xmlns:p14="http://schemas.microsoft.com/office/powerpoint/2010/main" val="974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6</a:t>
            </a:fld>
            <a:endParaRPr lang="en-US"/>
          </a:p>
        </p:txBody>
      </p:sp>
    </p:spTree>
    <p:extLst>
      <p:ext uri="{BB962C8B-B14F-4D97-AF65-F5344CB8AC3E}">
        <p14:creationId xmlns:p14="http://schemas.microsoft.com/office/powerpoint/2010/main" val="178190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7</a:t>
            </a:fld>
            <a:endParaRPr lang="en-US"/>
          </a:p>
        </p:txBody>
      </p:sp>
    </p:spTree>
    <p:extLst>
      <p:ext uri="{BB962C8B-B14F-4D97-AF65-F5344CB8AC3E}">
        <p14:creationId xmlns:p14="http://schemas.microsoft.com/office/powerpoint/2010/main" val="57102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8</a:t>
            </a:fld>
            <a:endParaRPr lang="en-US"/>
          </a:p>
        </p:txBody>
      </p:sp>
    </p:spTree>
    <p:extLst>
      <p:ext uri="{BB962C8B-B14F-4D97-AF65-F5344CB8AC3E}">
        <p14:creationId xmlns:p14="http://schemas.microsoft.com/office/powerpoint/2010/main" val="401994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9</a:t>
            </a:fld>
            <a:endParaRPr lang="en-US"/>
          </a:p>
        </p:txBody>
      </p:sp>
    </p:spTree>
    <p:extLst>
      <p:ext uri="{BB962C8B-B14F-4D97-AF65-F5344CB8AC3E}">
        <p14:creationId xmlns:p14="http://schemas.microsoft.com/office/powerpoint/2010/main" val="1286204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43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302" y="4815575"/>
            <a:ext cx="12249020"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6" name="Rectangle 5"/>
          <p:cNvSpPr/>
          <p:nvPr/>
        </p:nvSpPr>
        <p:spPr>
          <a:xfrm>
            <a:off x="-14301" y="-8710"/>
            <a:ext cx="12249020"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p:cNvSpPr/>
          <p:nvPr/>
        </p:nvSpPr>
        <p:spPr>
          <a:xfrm>
            <a:off x="-14817" y="6418264"/>
            <a:ext cx="12249151"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10" name="TextBox 9"/>
          <p:cNvSpPr txBox="1">
            <a:spLocks noChangeArrowheads="1"/>
          </p:cNvSpPr>
          <p:nvPr/>
        </p:nvSpPr>
        <p:spPr bwMode="auto">
          <a:xfrm>
            <a:off x="8849784" y="6459539"/>
            <a:ext cx="38438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www.tmasolutions.com</a:t>
            </a:r>
          </a:p>
        </p:txBody>
      </p:sp>
      <p:sp>
        <p:nvSpPr>
          <p:cNvPr id="11" name="TextBox 10"/>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2" name="Title 1"/>
          <p:cNvSpPr>
            <a:spLocks noGrp="1"/>
          </p:cNvSpPr>
          <p:nvPr>
            <p:ph type="ctrTitle"/>
          </p:nvPr>
        </p:nvSpPr>
        <p:spPr>
          <a:xfrm>
            <a:off x="838199" y="5004707"/>
            <a:ext cx="10363200" cy="612322"/>
          </a:xfrm>
        </p:spPr>
        <p:txBody>
          <a:bodyPr anchor="t">
            <a:normAutofit/>
          </a:bodyPr>
          <a:lstStyle>
            <a:lvl1pPr algn="ctr">
              <a:defRPr sz="4000" b="1">
                <a:solidFill>
                  <a:schemeClr val="tx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799" y="5718306"/>
            <a:ext cx="9144000" cy="474215"/>
          </a:xfrm>
        </p:spPr>
        <p:txBody>
          <a:bodyPr>
            <a:noAutofit/>
          </a:bodyPr>
          <a:lstStyle>
            <a:lvl1pPr marL="0" indent="0" algn="ctr">
              <a:buNone/>
              <a:defRPr sz="300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25" y="180822"/>
            <a:ext cx="1612903"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7464" y="1044421"/>
            <a:ext cx="11714536" cy="4927827"/>
          </a:xfrm>
        </p:spPr>
        <p:txBody>
          <a:bodyPr/>
          <a:lstStyle>
            <a:lvl1pPr marL="403225" indent="-403225">
              <a:lnSpc>
                <a:spcPct val="150000"/>
              </a:lnSpc>
              <a:spcBef>
                <a:spcPts val="0"/>
              </a:spcBef>
              <a:buClr>
                <a:srgbClr val="249DD8"/>
              </a:buClr>
              <a:buSzPct val="120000"/>
              <a:buFont typeface="Wingdings" panose="05000000000000000000" pitchFamily="2" charset="2"/>
              <a:buChar char="Ø"/>
              <a:defRPr sz="2400" b="0">
                <a:solidFill>
                  <a:srgbClr val="0563B8"/>
                </a:solidFill>
                <a:latin typeface="Century Gothic" panose="020B0502020202020204" pitchFamily="34" charset="0"/>
              </a:defRPr>
            </a:lvl1pPr>
            <a:lvl2pPr marL="688975" indent="-231775">
              <a:lnSpc>
                <a:spcPct val="150000"/>
              </a:lnSpc>
              <a:spcBef>
                <a:spcPts val="0"/>
              </a:spcBef>
              <a:buClr>
                <a:srgbClr val="249DD8"/>
              </a:buClr>
              <a:buSzPct val="110000"/>
              <a:buFont typeface="Century Gothic" panose="020B0502020202020204" pitchFamily="34" charset="0"/>
              <a:buChar char="●"/>
              <a:defRPr sz="2000">
                <a:solidFill>
                  <a:schemeClr val="bg2">
                    <a:lumMod val="25000"/>
                  </a:schemeClr>
                </a:solidFill>
                <a:latin typeface="Century Gothic" panose="020B0502020202020204" pitchFamily="34" charset="0"/>
              </a:defRPr>
            </a:lvl2pPr>
            <a:lvl3pPr marL="1146175" indent="-231775">
              <a:lnSpc>
                <a:spcPct val="150000"/>
              </a:lnSpc>
              <a:spcBef>
                <a:spcPts val="0"/>
              </a:spcBef>
              <a:buClr>
                <a:srgbClr val="229DD8"/>
              </a:buClr>
              <a:buSzPct val="100000"/>
              <a:buFontTx/>
              <a:buBlip>
                <a:blip r:embed="rId2"/>
              </a:buBlip>
              <a:defRPr sz="1800">
                <a:solidFill>
                  <a:srgbClr val="0563B8"/>
                </a:solidFill>
                <a:latin typeface="Century Gothic" panose="020B0502020202020204" pitchFamily="34" charset="0"/>
              </a:defRPr>
            </a:lvl3pPr>
            <a:lvl4pPr marL="1603375" indent="-231775">
              <a:lnSpc>
                <a:spcPct val="150000"/>
              </a:lnSpc>
              <a:spcBef>
                <a:spcPts val="0"/>
              </a:spcBef>
              <a:buClr>
                <a:schemeClr val="tx1">
                  <a:lumMod val="75000"/>
                  <a:lumOff val="25000"/>
                </a:schemeClr>
              </a:buClr>
              <a:buSzPct val="80000"/>
              <a:buFont typeface="Century Gothic" panose="020B0502020202020204" pitchFamily="34" charset="0"/>
              <a:buChar char="○"/>
              <a:defRPr sz="1600">
                <a:solidFill>
                  <a:schemeClr val="tx1">
                    <a:lumMod val="65000"/>
                    <a:lumOff val="35000"/>
                  </a:schemeClr>
                </a:solidFill>
                <a:latin typeface="Century Gothic" panose="020B0502020202020204" pitchFamily="34" charset="0"/>
              </a:defRPr>
            </a:lvl4pPr>
            <a:lvl5pPr marL="1998663" indent="-169863">
              <a:lnSpc>
                <a:spcPct val="150000"/>
              </a:lnSpc>
              <a:spcBef>
                <a:spcPts val="0"/>
              </a:spcBef>
              <a:buSzPct val="80000"/>
              <a:buFont typeface="Wingdings" panose="05000000000000000000" pitchFamily="2" charset="2"/>
              <a:buChar char="§"/>
              <a:defRPr sz="1400">
                <a:solidFill>
                  <a:schemeClr val="tx1">
                    <a:lumMod val="50000"/>
                    <a:lumOff val="50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9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24418" y="3444875"/>
            <a:ext cx="10938933" cy="533400"/>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4" name="Rectangle 3"/>
          <p:cNvSpPr/>
          <p:nvPr/>
        </p:nvSpPr>
        <p:spPr>
          <a:xfrm>
            <a:off x="624418" y="2066926"/>
            <a:ext cx="10938933" cy="525463"/>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5" name="Rectangle 4"/>
          <p:cNvSpPr/>
          <p:nvPr/>
        </p:nvSpPr>
        <p:spPr>
          <a:xfrm>
            <a:off x="624418" y="2747963"/>
            <a:ext cx="10938933" cy="50641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6" name="Rectangle 5"/>
          <p:cNvSpPr/>
          <p:nvPr/>
        </p:nvSpPr>
        <p:spPr>
          <a:xfrm>
            <a:off x="624418" y="1389063"/>
            <a:ext cx="10938933" cy="50006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7" name="TextBox 6"/>
          <p:cNvSpPr txBox="1">
            <a:spLocks noChangeArrowheads="1"/>
          </p:cNvSpPr>
          <p:nvPr/>
        </p:nvSpPr>
        <p:spPr bwMode="auto">
          <a:xfrm>
            <a:off x="637118" y="1473200"/>
            <a:ext cx="45254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49DD8"/>
                </a:solidFill>
                <a:latin typeface="Century Gothic" panose="020B0502020202020204" pitchFamily="34" charset="0"/>
                <a:cs typeface="Arial" panose="020B0604020202020204" pitchFamily="34" charset="0"/>
              </a:rPr>
              <a:t>A. </a:t>
            </a:r>
          </a:p>
        </p:txBody>
      </p:sp>
      <p:sp>
        <p:nvSpPr>
          <p:cNvPr id="8" name="TextBox 7"/>
          <p:cNvSpPr txBox="1">
            <a:spLocks noChangeArrowheads="1"/>
          </p:cNvSpPr>
          <p:nvPr/>
        </p:nvSpPr>
        <p:spPr bwMode="auto">
          <a:xfrm>
            <a:off x="670984" y="3527425"/>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D. </a:t>
            </a:r>
          </a:p>
        </p:txBody>
      </p:sp>
      <p:sp>
        <p:nvSpPr>
          <p:cNvPr id="9" name="TextBox 8"/>
          <p:cNvSpPr txBox="1">
            <a:spLocks noChangeArrowheads="1"/>
          </p:cNvSpPr>
          <p:nvPr/>
        </p:nvSpPr>
        <p:spPr bwMode="auto">
          <a:xfrm>
            <a:off x="637117" y="2128838"/>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B. </a:t>
            </a:r>
          </a:p>
        </p:txBody>
      </p:sp>
      <p:sp>
        <p:nvSpPr>
          <p:cNvPr id="10" name="TextBox 9"/>
          <p:cNvSpPr txBox="1">
            <a:spLocks noChangeArrowheads="1"/>
          </p:cNvSpPr>
          <p:nvPr/>
        </p:nvSpPr>
        <p:spPr bwMode="auto">
          <a:xfrm>
            <a:off x="637117" y="282575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C. </a:t>
            </a:r>
          </a:p>
        </p:txBody>
      </p:sp>
      <p:sp>
        <p:nvSpPr>
          <p:cNvPr id="11" name="Rectangle 10"/>
          <p:cNvSpPr/>
          <p:nvPr/>
        </p:nvSpPr>
        <p:spPr>
          <a:xfrm>
            <a:off x="624418" y="4129089"/>
            <a:ext cx="10938933" cy="555625"/>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12" name="TextBox 11"/>
          <p:cNvSpPr txBox="1">
            <a:spLocks noChangeArrowheads="1"/>
          </p:cNvSpPr>
          <p:nvPr/>
        </p:nvSpPr>
        <p:spPr bwMode="auto">
          <a:xfrm>
            <a:off x="637117" y="421640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E. </a:t>
            </a:r>
          </a:p>
        </p:txBody>
      </p:sp>
      <p:sp>
        <p:nvSpPr>
          <p:cNvPr id="13" name="Rectangle 12"/>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19"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728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620185" y="1158875"/>
            <a:ext cx="10951633" cy="4833938"/>
          </a:xfrm>
        </p:spPr>
        <p:txBody>
          <a:bodyPr rtlCol="0">
            <a:normAutofit/>
          </a:bodyPr>
          <a:lstStyle>
            <a:lvl1pPr marL="457200" indent="-457200">
              <a:buFont typeface="Arial" panose="020B0604020202020204" pitchFamily="34" charset="0"/>
              <a:buChar char="•"/>
              <a:defRPr>
                <a:latin typeface="Century Gothic" panose="020B0502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271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8" name="Table Placeholder 7"/>
          <p:cNvSpPr>
            <a:spLocks noGrp="1"/>
          </p:cNvSpPr>
          <p:nvPr>
            <p:ph type="tbl" sz="quarter" idx="13"/>
          </p:nvPr>
        </p:nvSpPr>
        <p:spPr>
          <a:xfrm>
            <a:off x="599017" y="1158876"/>
            <a:ext cx="10972800" cy="49323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12342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SmartArt Placeholder 10"/>
          <p:cNvSpPr>
            <a:spLocks noGrp="1"/>
          </p:cNvSpPr>
          <p:nvPr>
            <p:ph type="dgm" sz="quarter" idx="13"/>
          </p:nvPr>
        </p:nvSpPr>
        <p:spPr>
          <a:xfrm>
            <a:off x="609601" y="1379538"/>
            <a:ext cx="11004551" cy="4597400"/>
          </a:xfrm>
        </p:spPr>
        <p:txBody>
          <a:bodyPr rtlCol="0">
            <a:normAutofit/>
          </a:bodyPr>
          <a:lstStyle/>
          <a:p>
            <a:pPr lvl="0"/>
            <a:r>
              <a:rPr lang="en-US" noProof="0"/>
              <a:t>Click icon to add SmartArt graphic</a:t>
            </a:r>
          </a:p>
        </p:txBody>
      </p:sp>
    </p:spTree>
    <p:extLst>
      <p:ext uri="{BB962C8B-B14F-4D97-AF65-F5344CB8AC3E}">
        <p14:creationId xmlns:p14="http://schemas.microsoft.com/office/powerpoint/2010/main" val="39546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9" name="Group 8"/>
          <p:cNvGrpSpPr>
            <a:grpSpLocks/>
          </p:cNvGrpSpPr>
          <p:nvPr/>
        </p:nvGrpSpPr>
        <p:grpSpPr bwMode="auto">
          <a:xfrm>
            <a:off x="589971" y="5219222"/>
            <a:ext cx="5065183" cy="923337"/>
            <a:chOff x="852093" y="4548688"/>
            <a:chExt cx="5669954" cy="998793"/>
          </a:xfrm>
        </p:grpSpPr>
        <p:sp>
          <p:nvSpPr>
            <p:cNvPr id="12" name="TextBox 5"/>
            <p:cNvSpPr txBox="1"/>
            <p:nvPr userDrawn="1"/>
          </p:nvSpPr>
          <p:spPr>
            <a:xfrm>
              <a:off x="2463279" y="4548696"/>
              <a:ext cx="4058768"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+84 839 951 060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+84 839 951 059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+81 364 324 994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sales@tmasolutions.com</a:t>
              </a:r>
            </a:p>
          </p:txBody>
        </p:sp>
        <p:sp>
          <p:nvSpPr>
            <p:cNvPr id="13" name="TextBox 6"/>
            <p:cNvSpPr txBox="1"/>
            <p:nvPr userDrawn="1"/>
          </p:nvSpPr>
          <p:spPr>
            <a:xfrm>
              <a:off x="852093" y="4548688"/>
              <a:ext cx="1727286"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Vietnam:</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438" y="1287003"/>
            <a:ext cx="3424452" cy="1190727"/>
          </a:xfrm>
          <a:prstGeom prst="rect">
            <a:avLst/>
          </a:prstGeom>
        </p:spPr>
      </p:pic>
      <p:sp>
        <p:nvSpPr>
          <p:cNvPr id="10" name="TextBox 7"/>
          <p:cNvSpPr txBox="1"/>
          <p:nvPr/>
        </p:nvSpPr>
        <p:spPr>
          <a:xfrm>
            <a:off x="5851369" y="5205572"/>
            <a:ext cx="5937249"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North America:</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Australia:</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Website:</a:t>
            </a:r>
          </a:p>
        </p:txBody>
      </p:sp>
      <p:sp>
        <p:nvSpPr>
          <p:cNvPr id="11" name="TextBox 8"/>
          <p:cNvSpPr txBox="1"/>
          <p:nvPr/>
        </p:nvSpPr>
        <p:spPr>
          <a:xfrm>
            <a:off x="8821051" y="5205572"/>
            <a:ext cx="3090333"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+1 844 224 4188</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+1 802 735 1392 </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+61 414 734 277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spTree>
    <p:extLst>
      <p:ext uri="{BB962C8B-B14F-4D97-AF65-F5344CB8AC3E}">
        <p14:creationId xmlns:p14="http://schemas.microsoft.com/office/powerpoint/2010/main" val="108324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4817" y="6435725"/>
            <a:ext cx="12249151" cy="439738"/>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7C6F9"/>
              </a:solidFill>
            </a:endParaRPr>
          </a:p>
        </p:txBody>
      </p:sp>
      <p:sp>
        <p:nvSpPr>
          <p:cNvPr id="1032" name="TextBox 8"/>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10" name="Slide Number Placeholder 5"/>
          <p:cNvSpPr txBox="1">
            <a:spLocks/>
          </p:cNvSpPr>
          <p:nvPr/>
        </p:nvSpPr>
        <p:spPr>
          <a:xfrm>
            <a:off x="9400117" y="6483351"/>
            <a:ext cx="27432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fld id="{7D580C33-CF27-4C24-8705-E9DB3FE4067D}" type="slidenum">
              <a:rPr lang="en-US" sz="1600" smtClean="0">
                <a:latin typeface="Century Gothic" panose="020B0502020202020204" pitchFamily="34" charset="0"/>
              </a:rPr>
              <a:pPr algn="r" fontAlgn="auto">
                <a:spcBef>
                  <a:spcPts val="0"/>
                </a:spcBef>
                <a:spcAft>
                  <a:spcPts val="0"/>
                </a:spcAft>
                <a:defRPr/>
              </a:pPr>
              <a:t>‹#›</a:t>
            </a:fld>
            <a:endParaRPr lang="en-US" sz="1600" dirty="0">
              <a:latin typeface="Century Gothic" panose="020B0502020202020204" pitchFamily="34" charset="0"/>
            </a:endParaRPr>
          </a:p>
        </p:txBody>
      </p:sp>
    </p:spTree>
    <p:extLst>
      <p:ext uri="{BB962C8B-B14F-4D97-AF65-F5344CB8AC3E}">
        <p14:creationId xmlns:p14="http://schemas.microsoft.com/office/powerpoint/2010/main" val="1493442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eaLnBrk="1" fontAlgn="base" hangingPunct="1">
        <a:lnSpc>
          <a:spcPct val="90000"/>
        </a:lnSpc>
        <a:spcBef>
          <a:spcPct val="0"/>
        </a:spcBef>
        <a:spcAft>
          <a:spcPct val="0"/>
        </a:spcAft>
        <a:defRPr sz="4400"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7538" y="4960939"/>
            <a:ext cx="9278471" cy="1269515"/>
          </a:xfrm>
        </p:spPr>
        <p:txBody>
          <a:bodyPr>
            <a:noAutofit/>
          </a:bodyPr>
          <a:lstStyle/>
          <a:p>
            <a:r>
              <a:rPr lang="en-US" sz="4800" dirty="0">
                <a:solidFill>
                  <a:srgbClr val="0070C0"/>
                </a:solidFill>
                <a:latin typeface="Calibri" panose="020F0502020204030204" pitchFamily="34" charset="0"/>
                <a:cs typeface="Calibri" panose="020F0502020204030204" pitchFamily="34" charset="0"/>
              </a:rPr>
              <a:t>Amazon Reviews</a:t>
            </a:r>
            <a:br>
              <a:rPr lang="en-US" sz="4800" dirty="0">
                <a:solidFill>
                  <a:srgbClr val="0070C0"/>
                </a:solidFill>
                <a:latin typeface="Calibri" panose="020F0502020204030204" pitchFamily="34" charset="0"/>
                <a:cs typeface="Calibri" panose="020F0502020204030204" pitchFamily="34" charset="0"/>
              </a:rPr>
            </a:br>
            <a:r>
              <a:rPr lang="en-US" sz="4800" dirty="0">
                <a:solidFill>
                  <a:srgbClr val="0070C0"/>
                </a:solidFill>
                <a:latin typeface="Calibri" panose="020F0502020204030204" pitchFamily="34" charset="0"/>
                <a:cs typeface="Calibri" panose="020F0502020204030204" pitchFamily="34" charset="0"/>
              </a:rPr>
              <a:t>Sentiment Analysis</a:t>
            </a:r>
          </a:p>
        </p:txBody>
      </p:sp>
      <p:sp>
        <p:nvSpPr>
          <p:cNvPr id="3" name="Title 4"/>
          <p:cNvSpPr txBox="1">
            <a:spLocks/>
          </p:cNvSpPr>
          <p:nvPr/>
        </p:nvSpPr>
        <p:spPr bwMode="auto">
          <a:xfrm>
            <a:off x="9119768" y="4960939"/>
            <a:ext cx="3072232" cy="4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ctr" rtl="0" eaLnBrk="1" fontAlgn="base" hangingPunct="1">
              <a:lnSpc>
                <a:spcPct val="90000"/>
              </a:lnSpc>
              <a:spcBef>
                <a:spcPct val="0"/>
              </a:spcBef>
              <a:spcAft>
                <a:spcPct val="0"/>
              </a:spcAft>
              <a:defRPr sz="4000" b="1"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a:lstStyle>
          <a:p>
            <a:pPr algn="r"/>
            <a:r>
              <a:rPr lang="en-US" sz="1800" dirty="0"/>
              <a:t> Group 80</a:t>
            </a:r>
          </a:p>
        </p:txBody>
      </p:sp>
      <p:sp>
        <p:nvSpPr>
          <p:cNvPr id="2" name="TextBox 1"/>
          <p:cNvSpPr txBox="1"/>
          <p:nvPr/>
        </p:nvSpPr>
        <p:spPr>
          <a:xfrm>
            <a:off x="9801726" y="5465719"/>
            <a:ext cx="2820202" cy="938719"/>
          </a:xfrm>
          <a:prstGeom prst="rect">
            <a:avLst/>
          </a:prstGeom>
          <a:noFill/>
        </p:spPr>
        <p:txBody>
          <a:bodyPr wrap="square" rtlCol="0">
            <a:spAutoFit/>
          </a:bodyPr>
          <a:lstStyle/>
          <a:p>
            <a:r>
              <a:rPr lang="en-US" sz="1100" dirty="0"/>
              <a:t>NGUYỄN VĂN HUÂN	</a:t>
            </a:r>
          </a:p>
          <a:p>
            <a:r>
              <a:rPr lang="en-US" sz="1100" dirty="0"/>
              <a:t>NGUYỄN VĂN HUẤN	</a:t>
            </a:r>
          </a:p>
          <a:p>
            <a:r>
              <a:rPr lang="en-US" sz="1100" dirty="0"/>
              <a:t>NGUYỄN VĂN HUY	186300</a:t>
            </a:r>
          </a:p>
          <a:p>
            <a:r>
              <a:rPr lang="en-US" sz="1100" dirty="0"/>
              <a:t>NGUYỄN VĂN HUY	</a:t>
            </a:r>
          </a:p>
          <a:p>
            <a:r>
              <a:rPr lang="en-US" sz="1100" dirty="0"/>
              <a:t>NGUYỄN VĂN THANH	</a:t>
            </a:r>
          </a:p>
        </p:txBody>
      </p:sp>
    </p:spTree>
    <p:extLst>
      <p:ext uri="{BB962C8B-B14F-4D97-AF65-F5344CB8AC3E}">
        <p14:creationId xmlns:p14="http://schemas.microsoft.com/office/powerpoint/2010/main" val="38459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pic>
        <p:nvPicPr>
          <p:cNvPr id="6" name="Picture 5">
            <a:extLst>
              <a:ext uri="{FF2B5EF4-FFF2-40B4-BE49-F238E27FC236}">
                <a16:creationId xmlns:a16="http://schemas.microsoft.com/office/drawing/2014/main" id="{F239695C-45E4-4638-9D17-0F35EBEBA506}"/>
              </a:ext>
            </a:extLst>
          </p:cNvPr>
          <p:cNvPicPr>
            <a:picLocks noChangeAspect="1"/>
          </p:cNvPicPr>
          <p:nvPr/>
        </p:nvPicPr>
        <p:blipFill>
          <a:blip r:embed="rId3"/>
          <a:stretch>
            <a:fillRect/>
          </a:stretch>
        </p:blipFill>
        <p:spPr>
          <a:xfrm>
            <a:off x="0" y="1484318"/>
            <a:ext cx="12192000" cy="3889363"/>
          </a:xfrm>
          <a:prstGeom prst="rect">
            <a:avLst/>
          </a:prstGeom>
        </p:spPr>
      </p:pic>
    </p:spTree>
    <p:extLst>
      <p:ext uri="{BB962C8B-B14F-4D97-AF65-F5344CB8AC3E}">
        <p14:creationId xmlns:p14="http://schemas.microsoft.com/office/powerpoint/2010/main" val="405476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0EF571E-3A93-4CCE-AE88-8DDB175C5A82}"/>
              </a:ext>
            </a:extLst>
          </p:cNvPr>
          <p:cNvPicPr>
            <a:picLocks noChangeAspect="1"/>
          </p:cNvPicPr>
          <p:nvPr/>
        </p:nvPicPr>
        <p:blipFill>
          <a:blip r:embed="rId3"/>
          <a:stretch>
            <a:fillRect/>
          </a:stretch>
        </p:blipFill>
        <p:spPr>
          <a:xfrm>
            <a:off x="1952625" y="1776412"/>
            <a:ext cx="8286750" cy="3305175"/>
          </a:xfrm>
          <a:prstGeom prst="rect">
            <a:avLst/>
          </a:prstGeom>
        </p:spPr>
      </p:pic>
    </p:spTree>
    <p:extLst>
      <p:ext uri="{BB962C8B-B14F-4D97-AF65-F5344CB8AC3E}">
        <p14:creationId xmlns:p14="http://schemas.microsoft.com/office/powerpoint/2010/main" val="141317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Preprocessing with tokenization</a:t>
            </a:r>
          </a:p>
        </p:txBody>
      </p:sp>
      <p:pic>
        <p:nvPicPr>
          <p:cNvPr id="8" name="Picture 7">
            <a:extLst>
              <a:ext uri="{FF2B5EF4-FFF2-40B4-BE49-F238E27FC236}">
                <a16:creationId xmlns:a16="http://schemas.microsoft.com/office/drawing/2014/main" id="{D4352DB2-26EA-49D4-950B-8BF605C0B101}"/>
              </a:ext>
            </a:extLst>
          </p:cNvPr>
          <p:cNvPicPr>
            <a:picLocks noChangeAspect="1"/>
          </p:cNvPicPr>
          <p:nvPr/>
        </p:nvPicPr>
        <p:blipFill>
          <a:blip r:embed="rId3"/>
          <a:stretch>
            <a:fillRect/>
          </a:stretch>
        </p:blipFill>
        <p:spPr>
          <a:xfrm>
            <a:off x="0" y="1779863"/>
            <a:ext cx="5622047" cy="3581409"/>
          </a:xfrm>
          <a:prstGeom prst="rect">
            <a:avLst/>
          </a:prstGeom>
        </p:spPr>
      </p:pic>
      <p:pic>
        <p:nvPicPr>
          <p:cNvPr id="10" name="Picture 9">
            <a:extLst>
              <a:ext uri="{FF2B5EF4-FFF2-40B4-BE49-F238E27FC236}">
                <a16:creationId xmlns:a16="http://schemas.microsoft.com/office/drawing/2014/main" id="{673531F8-011C-4205-984B-53E629FE096F}"/>
              </a:ext>
            </a:extLst>
          </p:cNvPr>
          <p:cNvPicPr>
            <a:picLocks noChangeAspect="1"/>
          </p:cNvPicPr>
          <p:nvPr/>
        </p:nvPicPr>
        <p:blipFill>
          <a:blip r:embed="rId4"/>
          <a:stretch>
            <a:fillRect/>
          </a:stretch>
        </p:blipFill>
        <p:spPr>
          <a:xfrm>
            <a:off x="5622047" y="1779863"/>
            <a:ext cx="6559068" cy="3600655"/>
          </a:xfrm>
          <a:prstGeom prst="rect">
            <a:avLst/>
          </a:prstGeom>
        </p:spPr>
      </p:pic>
    </p:spTree>
    <p:extLst>
      <p:ext uri="{BB962C8B-B14F-4D97-AF65-F5344CB8AC3E}">
        <p14:creationId xmlns:p14="http://schemas.microsoft.com/office/powerpoint/2010/main" val="185401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Preprocessing with tokenization</a:t>
            </a:r>
          </a:p>
        </p:txBody>
      </p:sp>
      <p:pic>
        <p:nvPicPr>
          <p:cNvPr id="3" name="Picture 2">
            <a:extLst>
              <a:ext uri="{FF2B5EF4-FFF2-40B4-BE49-F238E27FC236}">
                <a16:creationId xmlns:a16="http://schemas.microsoft.com/office/drawing/2014/main" id="{B5E1E02D-2DE0-4352-9AC4-4524854ED481}"/>
              </a:ext>
            </a:extLst>
          </p:cNvPr>
          <p:cNvPicPr>
            <a:picLocks noChangeAspect="1"/>
          </p:cNvPicPr>
          <p:nvPr/>
        </p:nvPicPr>
        <p:blipFill>
          <a:blip r:embed="rId3"/>
          <a:stretch>
            <a:fillRect/>
          </a:stretch>
        </p:blipFill>
        <p:spPr>
          <a:xfrm>
            <a:off x="881062" y="2009775"/>
            <a:ext cx="10429875" cy="2838450"/>
          </a:xfrm>
          <a:prstGeom prst="rect">
            <a:avLst/>
          </a:prstGeom>
        </p:spPr>
      </p:pic>
    </p:spTree>
    <p:extLst>
      <p:ext uri="{BB962C8B-B14F-4D97-AF65-F5344CB8AC3E}">
        <p14:creationId xmlns:p14="http://schemas.microsoft.com/office/powerpoint/2010/main" val="18077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TF-IDF (Term Frequency-Inverse Document Frequency): </a:t>
            </a:r>
            <a:r>
              <a:rPr lang="en-US" dirty="0">
                <a:latin typeface="Calibri" panose="020F0502020204030204" pitchFamily="34" charset="0"/>
                <a:cs typeface="Calibri" panose="020F0502020204030204" pitchFamily="34" charset="0"/>
              </a:rPr>
              <a:t>Convert texts to a matrix of TF-IDF features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Word Embeddings: </a:t>
            </a:r>
            <a:r>
              <a:rPr lang="en-US" dirty="0">
                <a:latin typeface="Calibri" panose="020F0502020204030204" pitchFamily="34" charset="0"/>
                <a:cs typeface="Calibri" panose="020F0502020204030204" pitchFamily="34" charset="0"/>
              </a:rPr>
              <a:t>Use pre-trained embeddings like Word2Vec, </a:t>
            </a:r>
            <a:r>
              <a:rPr lang="en-US" dirty="0" err="1">
                <a:latin typeface="Calibri" panose="020F0502020204030204" pitchFamily="34" charset="0"/>
                <a:cs typeface="Calibri" panose="020F0502020204030204" pitchFamily="34" charset="0"/>
              </a:rPr>
              <a:t>GloVe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FastText</a:t>
            </a:r>
            <a:r>
              <a:rPr lang="en-US" dirty="0">
                <a:latin typeface="Calibri" panose="020F0502020204030204" pitchFamily="34" charset="0"/>
                <a:cs typeface="Calibri" panose="020F0502020204030204" pitchFamily="34" charset="0"/>
              </a:rPr>
              <a:t> or train your own</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17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p:txBody>
      </p:sp>
      <p:pic>
        <p:nvPicPr>
          <p:cNvPr id="3" name="Picture 2">
            <a:extLst>
              <a:ext uri="{FF2B5EF4-FFF2-40B4-BE49-F238E27FC236}">
                <a16:creationId xmlns:a16="http://schemas.microsoft.com/office/drawing/2014/main" id="{52E79ADB-2EB0-476D-96AC-2467ADD347C6}"/>
              </a:ext>
            </a:extLst>
          </p:cNvPr>
          <p:cNvPicPr>
            <a:picLocks noChangeAspect="1"/>
          </p:cNvPicPr>
          <p:nvPr/>
        </p:nvPicPr>
        <p:blipFill>
          <a:blip r:embed="rId3"/>
          <a:stretch>
            <a:fillRect/>
          </a:stretch>
        </p:blipFill>
        <p:spPr>
          <a:xfrm>
            <a:off x="2993782" y="1668786"/>
            <a:ext cx="6660130" cy="4734309"/>
          </a:xfrm>
          <a:prstGeom prst="rect">
            <a:avLst/>
          </a:prstGeom>
        </p:spPr>
      </p:pic>
    </p:spTree>
    <p:extLst>
      <p:ext uri="{BB962C8B-B14F-4D97-AF65-F5344CB8AC3E}">
        <p14:creationId xmlns:p14="http://schemas.microsoft.com/office/powerpoint/2010/main" val="223735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44D1497-F39C-4E24-89E5-81FF8B772006}"/>
              </a:ext>
            </a:extLst>
          </p:cNvPr>
          <p:cNvPicPr>
            <a:picLocks noChangeAspect="1"/>
          </p:cNvPicPr>
          <p:nvPr/>
        </p:nvPicPr>
        <p:blipFill>
          <a:blip r:embed="rId3"/>
          <a:stretch>
            <a:fillRect/>
          </a:stretch>
        </p:blipFill>
        <p:spPr>
          <a:xfrm>
            <a:off x="2557462" y="2076450"/>
            <a:ext cx="7077075" cy="2705100"/>
          </a:xfrm>
          <a:prstGeom prst="rect">
            <a:avLst/>
          </a:prstGeom>
        </p:spPr>
      </p:pic>
    </p:spTree>
    <p:extLst>
      <p:ext uri="{BB962C8B-B14F-4D97-AF65-F5344CB8AC3E}">
        <p14:creationId xmlns:p14="http://schemas.microsoft.com/office/powerpoint/2010/main" val="73145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5. Splitting Data</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Split dataset into training and validation (and possibly test) sets</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7053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Logistic Regression</a:t>
            </a:r>
            <a:r>
              <a:rPr lang="en-US" dirty="0">
                <a:latin typeface="Calibri" panose="020F0502020204030204" pitchFamily="34" charset="0"/>
                <a:cs typeface="Calibri" panose="020F0502020204030204" pitchFamily="34" charset="0"/>
              </a:rPr>
              <a:t>: Simple and effective for many text classification tasks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Naive Bayes</a:t>
            </a:r>
            <a:r>
              <a:rPr lang="en-US" dirty="0">
                <a:latin typeface="Calibri" panose="020F0502020204030204" pitchFamily="34" charset="0"/>
                <a:cs typeface="Calibri" panose="020F0502020204030204" pitchFamily="34" charset="0"/>
              </a:rPr>
              <a:t>: Particularly effective for small datasets and text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SVM (Support Vector Machine)</a:t>
            </a:r>
            <a:r>
              <a:rPr lang="en-US" dirty="0">
                <a:latin typeface="Calibri" panose="020F0502020204030204" pitchFamily="34" charset="0"/>
                <a:cs typeface="Calibri" panose="020F0502020204030204" pitchFamily="34" charset="0"/>
              </a:rPr>
              <a:t>: Effective for high-dimensional spaces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Neural Networks</a:t>
            </a:r>
            <a:r>
              <a:rPr lang="en-US"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RNNs/</a:t>
            </a:r>
            <a:r>
              <a:rPr lang="en-US" sz="2400" b="1" dirty="0">
                <a:solidFill>
                  <a:srgbClr val="00B050"/>
                </a:solidFill>
                <a:latin typeface="Calibri" panose="020F0502020204030204" pitchFamily="34" charset="0"/>
                <a:cs typeface="Calibri" panose="020F0502020204030204" pitchFamily="34" charset="0"/>
              </a:rPr>
              <a:t>LSTMs</a:t>
            </a:r>
            <a:r>
              <a:rPr lang="en-US" sz="2400" dirty="0">
                <a:latin typeface="Calibri" panose="020F0502020204030204" pitchFamily="34" charset="0"/>
                <a:cs typeface="Calibri" panose="020F0502020204030204" pitchFamily="34" charset="0"/>
              </a:rPr>
              <a:t>: Suitable for sequence data</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CNNs</a:t>
            </a:r>
            <a:r>
              <a:rPr lang="en-US" sz="2400" dirty="0">
                <a:latin typeface="Calibri" panose="020F0502020204030204" pitchFamily="34" charset="0"/>
                <a:cs typeface="Calibri" panose="020F0502020204030204" pitchFamily="34" charset="0"/>
              </a:rPr>
              <a:t>: Can capture local patterns in text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Transformers</a:t>
            </a:r>
            <a:r>
              <a:rPr lang="en-US" sz="2400" dirty="0">
                <a:latin typeface="Calibri" panose="020F0502020204030204" pitchFamily="34" charset="0"/>
                <a:cs typeface="Calibri" panose="020F0502020204030204" pitchFamily="34" charset="0"/>
              </a:rPr>
              <a:t>: State-of-the-art models like BERT for capturing contextual information</a:t>
            </a:r>
          </a:p>
        </p:txBody>
      </p:sp>
    </p:spTree>
    <p:extLst>
      <p:ext uri="{BB962C8B-B14F-4D97-AF65-F5344CB8AC3E}">
        <p14:creationId xmlns:p14="http://schemas.microsoft.com/office/powerpoint/2010/main" val="380784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model on the training data</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Monitor performance on the validation set</a:t>
            </a:r>
          </a:p>
        </p:txBody>
      </p:sp>
    </p:spTree>
    <p:extLst>
      <p:ext uri="{BB962C8B-B14F-4D97-AF65-F5344CB8AC3E}">
        <p14:creationId xmlns:p14="http://schemas.microsoft.com/office/powerpoint/2010/main" val="229912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279" y="1044421"/>
            <a:ext cx="9972662" cy="5171028"/>
          </a:xfrm>
        </p:spPr>
        <p:txBody>
          <a:bodyPr/>
          <a:lstStyle/>
          <a:p>
            <a:pPr marL="0" indent="0">
              <a:buNone/>
            </a:pPr>
            <a:r>
              <a:rPr lang="en-US"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Data Collection</a:t>
            </a:r>
          </a:p>
          <a:p>
            <a:pPr marL="0" indent="0">
              <a:buNone/>
            </a:pPr>
            <a:r>
              <a:rPr lang="en-US" sz="2400" dirty="0">
                <a:latin typeface="Calibri" panose="020F0502020204030204" pitchFamily="34" charset="0"/>
                <a:cs typeface="Calibri" panose="020F0502020204030204" pitchFamily="34" charset="0"/>
              </a:rPr>
              <a:t>3. Data Preprocessing</a:t>
            </a:r>
          </a:p>
          <a:p>
            <a:pPr marL="0" indent="0">
              <a:buNone/>
            </a:pPr>
            <a:r>
              <a:rPr lang="en-US" sz="2400" dirty="0">
                <a:latin typeface="Calibri" panose="020F0502020204030204" pitchFamily="34" charset="0"/>
                <a:cs typeface="Calibri" panose="020F0502020204030204" pitchFamily="34" charset="0"/>
              </a:rPr>
              <a:t>4. Word Embedding</a:t>
            </a:r>
          </a:p>
          <a:p>
            <a:pPr marL="0" indent="0">
              <a:buNone/>
            </a:pPr>
            <a:r>
              <a:rPr lang="en-US" sz="2400" dirty="0">
                <a:latin typeface="Calibri" panose="020F0502020204030204" pitchFamily="34" charset="0"/>
                <a:cs typeface="Calibri" panose="020F0502020204030204" pitchFamily="34" charset="0"/>
              </a:rPr>
              <a:t>5. Splitting Data</a:t>
            </a:r>
          </a:p>
          <a:p>
            <a:pPr marL="0" indent="0">
              <a:buNone/>
            </a:pPr>
            <a:r>
              <a:rPr lang="en-US" sz="2400" dirty="0">
                <a:latin typeface="Calibri" panose="020F0502020204030204" pitchFamily="34" charset="0"/>
                <a:cs typeface="Calibri" panose="020F0502020204030204" pitchFamily="34" charset="0"/>
              </a:rPr>
              <a:t>6. Model Building</a:t>
            </a:r>
          </a:p>
          <a:p>
            <a:pPr marL="0" indent="0">
              <a:buNone/>
            </a:pPr>
            <a:r>
              <a:rPr lang="en-US" sz="2400" dirty="0">
                <a:latin typeface="Calibri" panose="020F0502020204030204" pitchFamily="34" charset="0"/>
                <a:cs typeface="Calibri" panose="020F0502020204030204" pitchFamily="34" charset="0"/>
              </a:rPr>
              <a:t>7. Model Training</a:t>
            </a:r>
          </a:p>
          <a:p>
            <a:pPr marL="0" indent="0">
              <a:buNone/>
            </a:pPr>
            <a:r>
              <a:rPr lang="en-US" sz="2400" dirty="0">
                <a:latin typeface="Calibri" panose="020F0502020204030204" pitchFamily="34" charset="0"/>
                <a:cs typeface="Calibri" panose="020F0502020204030204" pitchFamily="34" charset="0"/>
              </a:rPr>
              <a:t>8. Model Evaluation</a:t>
            </a:r>
          </a:p>
          <a:p>
            <a:pPr marL="0" indent="0">
              <a:buNone/>
            </a:pPr>
            <a:r>
              <a:rPr lang="en-US" dirty="0">
                <a:latin typeface="Calibri" panose="020F0502020204030204" pitchFamily="34" charset="0"/>
                <a:cs typeface="Calibri" panose="020F0502020204030204" pitchFamily="34" charset="0"/>
              </a:rPr>
              <a:t>9. QA</a:t>
            </a:r>
          </a:p>
          <a:p>
            <a:pPr marL="0" indent="0">
              <a:buNone/>
            </a:pP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52323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metrics: accuracy, precision, recall, F1-score, ROC-AUC</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Use confusion matrix to understand the errors.</a:t>
            </a:r>
          </a:p>
        </p:txBody>
      </p:sp>
    </p:spTree>
    <p:extLst>
      <p:ext uri="{BB962C8B-B14F-4D97-AF65-F5344CB8AC3E}">
        <p14:creationId xmlns:p14="http://schemas.microsoft.com/office/powerpoint/2010/main" val="2006873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9. Q&amp;A</a:t>
            </a:r>
          </a:p>
        </p:txBody>
      </p:sp>
    </p:spTree>
    <p:extLst>
      <p:ext uri="{BB962C8B-B14F-4D97-AF65-F5344CB8AC3E}">
        <p14:creationId xmlns:p14="http://schemas.microsoft.com/office/powerpoint/2010/main" val="57751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70008" y="306927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a:solidFill>
                  <a:srgbClr val="00B0F0"/>
                </a:solidFill>
                <a:cs typeface="Calibri" panose="020F0502020204030204" pitchFamily="34" charset="0"/>
              </a:rPr>
              <a:t>THANK YOU !</a:t>
            </a:r>
            <a:endParaRPr lang="en-US" altLang="en-US" sz="5400" dirty="0">
              <a:solidFill>
                <a:srgbClr val="00B0F0"/>
              </a:solidFill>
              <a:cs typeface="Calibri" panose="020F0502020204030204" pitchFamily="34" charset="0"/>
            </a:endParaRPr>
          </a:p>
        </p:txBody>
      </p:sp>
    </p:spTree>
    <p:extLst>
      <p:ext uri="{BB962C8B-B14F-4D97-AF65-F5344CB8AC3E}">
        <p14:creationId xmlns:p14="http://schemas.microsoft.com/office/powerpoint/2010/main" val="883376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Back Up Slide</a:t>
            </a:r>
          </a:p>
        </p:txBody>
      </p:sp>
      <p:sp>
        <p:nvSpPr>
          <p:cNvPr id="3" name="TextBox 2">
            <a:extLst>
              <a:ext uri="{FF2B5EF4-FFF2-40B4-BE49-F238E27FC236}">
                <a16:creationId xmlns:a16="http://schemas.microsoft.com/office/drawing/2014/main" id="{63D9B1F7-F9ED-41EB-A437-B8EB4C76F5DB}"/>
              </a:ext>
            </a:extLst>
          </p:cNvPr>
          <p:cNvSpPr txBox="1"/>
          <p:nvPr/>
        </p:nvSpPr>
        <p:spPr>
          <a:xfrm>
            <a:off x="3867751" y="2921168"/>
            <a:ext cx="4456497" cy="1015663"/>
          </a:xfrm>
          <a:prstGeom prst="rect">
            <a:avLst/>
          </a:prstGeom>
          <a:noFill/>
        </p:spPr>
        <p:txBody>
          <a:bodyPr wrap="square" rtlCol="0">
            <a:spAutoFit/>
          </a:bodyPr>
          <a:lstStyle/>
          <a:p>
            <a:r>
              <a:rPr lang="en-US" sz="6000" dirty="0">
                <a:solidFill>
                  <a:srgbClr val="2980B9"/>
                </a:solidFill>
              </a:rPr>
              <a:t>Back Up Slide</a:t>
            </a:r>
          </a:p>
        </p:txBody>
      </p:sp>
    </p:spTree>
    <p:extLst>
      <p:ext uri="{BB962C8B-B14F-4D97-AF65-F5344CB8AC3E}">
        <p14:creationId xmlns:p14="http://schemas.microsoft.com/office/powerpoint/2010/main" val="249966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Calibri" panose="020F0502020204030204" pitchFamily="34" charset="0"/>
                <a:cs typeface="Calibri" panose="020F0502020204030204" pitchFamily="34" charset="0"/>
              </a:rPr>
              <a:t>Classification</a:t>
            </a:r>
            <a:r>
              <a:rPr lang="en-US" b="0" i="0" dirty="0">
                <a:solidFill>
                  <a:srgbClr val="282829"/>
                </a:solidFill>
                <a:effectLst/>
                <a:latin typeface="Calibri" panose="020F0502020204030204" pitchFamily="34" charset="0"/>
                <a:cs typeface="Calibri" panose="020F0502020204030204" pitchFamily="34" charset="0"/>
              </a:rPr>
              <a:t> - Classification is a type of supervised learning where the goal is to predict the </a:t>
            </a:r>
            <a:r>
              <a:rPr lang="en-US" b="0" i="0" dirty="0">
                <a:solidFill>
                  <a:srgbClr val="FF0000"/>
                </a:solidFill>
                <a:effectLst/>
                <a:latin typeface="Calibri" panose="020F0502020204030204" pitchFamily="34" charset="0"/>
                <a:cs typeface="Calibri" panose="020F0502020204030204" pitchFamily="34" charset="0"/>
              </a:rPr>
              <a:t>categorical class labels </a:t>
            </a:r>
            <a:r>
              <a:rPr lang="en-US" b="0" i="0" dirty="0">
                <a:solidFill>
                  <a:srgbClr val="282829"/>
                </a:solidFill>
                <a:effectLst/>
                <a:latin typeface="Calibri" panose="020F0502020204030204" pitchFamily="34" charset="0"/>
                <a:cs typeface="Calibri" panose="020F0502020204030204" pitchFamily="34" charset="0"/>
              </a:rPr>
              <a:t>of new instances based on past observations. It involves assigning inputs to one of several predefined categories.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t>
            </a:r>
            <a:r>
              <a:rPr lang="en-US" b="1" dirty="0">
                <a:solidFill>
                  <a:srgbClr val="282829"/>
                </a:solidFill>
                <a:latin typeface="Calibri" panose="020F0502020204030204" pitchFamily="34" charset="0"/>
                <a:cs typeface="Calibri" panose="020F0502020204030204" pitchFamily="34" charset="0"/>
              </a:rPr>
              <a:t>A</a:t>
            </a:r>
            <a:r>
              <a:rPr lang="en-US" sz="2400" b="1" i="0" dirty="0">
                <a:solidFill>
                  <a:srgbClr val="282829"/>
                </a:solidFill>
                <a:effectLst/>
                <a:latin typeface="Calibri" panose="020F0502020204030204" pitchFamily="34" charset="0"/>
                <a:cs typeface="Calibri" panose="020F0502020204030204" pitchFamily="34" charset="0"/>
              </a:rPr>
              <a:t>nalysis</a:t>
            </a:r>
            <a:r>
              <a:rPr lang="en-US" sz="2400" b="0" i="0" dirty="0">
                <a:solidFill>
                  <a:srgbClr val="282829"/>
                </a:solidFill>
                <a:effectLst/>
                <a:latin typeface="Calibri" panose="020F0502020204030204" pitchFamily="34" charset="0"/>
                <a:cs typeface="Calibri" panose="020F0502020204030204" pitchFamily="34" charset="0"/>
              </a:rPr>
              <a:t> - Sentiment analysis is a subfield of natural language processing (NLP) focused on determining the </a:t>
            </a:r>
            <a:r>
              <a:rPr lang="en-US" sz="2400" b="0" i="0" dirty="0">
                <a:solidFill>
                  <a:srgbClr val="FF0000"/>
                </a:solidFill>
                <a:effectLst/>
                <a:latin typeface="Calibri" panose="020F0502020204030204" pitchFamily="34" charset="0"/>
                <a:cs typeface="Calibri" panose="020F0502020204030204" pitchFamily="34" charset="0"/>
              </a:rPr>
              <a:t>sentiment expressed in text</a:t>
            </a:r>
            <a:r>
              <a:rPr lang="en-US" sz="2400" b="0" i="0" dirty="0">
                <a:solidFill>
                  <a:srgbClr val="282829"/>
                </a:solidFill>
                <a:effectLst/>
                <a:latin typeface="Calibri" panose="020F0502020204030204" pitchFamily="34" charset="0"/>
                <a:cs typeface="Calibri" panose="020F0502020204030204" pitchFamily="34" charset="0"/>
              </a:rPr>
              <a:t>. It typically involves classifying text into categories such as 'positive', 'negative', or 'neutral'.</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46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This is a broad category in machine learning that involves categorizing data into predefined labels or classes. It can be applied to various types of data such as text, images, numerical data, etc. The primary goal is to predict the category to which a new observation belongs based on a model trained on labeled data.</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This is a specialized type of classification specifically focused on text data. The goal is to determine the sentiment expressed in the text, typically categorizing it as positive, negative, or neutral. It deals primarily with understanding emotions, opinions, and attitudes conveyed in written language.</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0094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General task of assigning inputs to categories; applicable to various data types and domains.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Specialized form of classification focused on determining sentiment in textual data.</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634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mn-lt"/>
              </a:rPr>
              <a:t>Classification</a:t>
            </a:r>
            <a:r>
              <a:rPr lang="en-US" dirty="0">
                <a:solidFill>
                  <a:srgbClr val="282829"/>
                </a:solidFill>
                <a:latin typeface="+mn-lt"/>
              </a:rPr>
              <a:t>: Spam Detection</a:t>
            </a:r>
          </a:p>
          <a:p>
            <a:pPr>
              <a:buFont typeface="Arial" panose="020B0604020202020204" pitchFamily="34" charset="0"/>
              <a:buChar char="•"/>
            </a:pPr>
            <a:r>
              <a:rPr lang="en-US" sz="2400" b="1" i="0" dirty="0">
                <a:solidFill>
                  <a:srgbClr val="282829"/>
                </a:solidFill>
                <a:effectLst/>
                <a:latin typeface="+mn-lt"/>
              </a:rPr>
              <a:t>Sentiment </a:t>
            </a:r>
            <a:r>
              <a:rPr lang="en-US" b="1" dirty="0">
                <a:solidFill>
                  <a:srgbClr val="282829"/>
                </a:solidFill>
                <a:latin typeface="+mn-lt"/>
              </a:rPr>
              <a:t>A</a:t>
            </a:r>
            <a:r>
              <a:rPr lang="en-US" sz="2400" b="1" i="0" dirty="0">
                <a:solidFill>
                  <a:srgbClr val="282829"/>
                </a:solidFill>
                <a:effectLst/>
                <a:latin typeface="+mn-lt"/>
              </a:rPr>
              <a:t>nalysis</a:t>
            </a:r>
            <a:r>
              <a:rPr lang="en-US" sz="2400" b="0" i="0" dirty="0">
                <a:solidFill>
                  <a:srgbClr val="282829"/>
                </a:solidFill>
                <a:effectLst/>
                <a:latin typeface="+mn-lt"/>
              </a:rPr>
              <a:t> :</a:t>
            </a:r>
            <a:r>
              <a:rPr lang="en-US" sz="2400" b="0" i="1" dirty="0">
                <a:solidFill>
                  <a:srgbClr val="282829"/>
                </a:solidFill>
                <a:effectLst/>
                <a:latin typeface="+mn-lt"/>
              </a:rPr>
              <a:t> </a:t>
            </a:r>
            <a:r>
              <a:rPr lang="en-US" sz="2400" b="0" dirty="0">
                <a:solidFill>
                  <a:srgbClr val="282829"/>
                </a:solidFill>
                <a:effectLst/>
                <a:latin typeface="+mn-lt"/>
              </a:rPr>
              <a:t>Product Reviews</a:t>
            </a:r>
            <a:endParaRPr lang="en-US" sz="3200" dirty="0">
              <a:solidFill>
                <a:srgbClr val="282829"/>
              </a:solidFill>
              <a:latin typeface="+mn-lt"/>
              <a:cs typeface="Times New Roman" panose="02020603050405020304" pitchFamily="18" charset="0"/>
            </a:endParaRPr>
          </a:p>
        </p:txBody>
      </p:sp>
    </p:spTree>
    <p:extLst>
      <p:ext uri="{BB962C8B-B14F-4D97-AF65-F5344CB8AC3E}">
        <p14:creationId xmlns:p14="http://schemas.microsoft.com/office/powerpoint/2010/main" val="1435739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pic>
        <p:nvPicPr>
          <p:cNvPr id="4098" name="Picture 2" descr="Differences between two classification approaches of sentiment... |  Download Scientific Diagram">
            <a:extLst>
              <a:ext uri="{FF2B5EF4-FFF2-40B4-BE49-F238E27FC236}">
                <a16:creationId xmlns:a16="http://schemas.microsoft.com/office/drawing/2014/main" id="{BF02DAEB-CA51-4EAD-84F8-8ED2A93D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004888"/>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3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a:buFont typeface="Wingdings" panose="05000000000000000000" pitchFamily="2" charset="2"/>
              <a:buChar char="v"/>
            </a:pPr>
            <a:r>
              <a:rPr lang="vi-VN" sz="1800" i="0" dirty="0">
                <a:solidFill>
                  <a:srgbClr val="282829"/>
                </a:solidFill>
                <a:effectLst/>
                <a:latin typeface="Calibri" panose="020F0502020204030204" pitchFamily="34" charset="0"/>
                <a:cs typeface="Calibri" panose="020F0502020204030204" pitchFamily="34" charset="0"/>
              </a:rPr>
              <a:t>1. Khái niệm</a:t>
            </a:r>
            <a:r>
              <a:rPr lang="en-US" sz="1800" i="0" dirty="0">
                <a:solidFill>
                  <a:srgbClr val="282829"/>
                </a:solidFill>
                <a:effectLst/>
                <a:latin typeface="Calibri" panose="020F0502020204030204" pitchFamily="34" charset="0"/>
                <a:cs typeface="Calibri" panose="020F0502020204030204" pitchFamily="34" charset="0"/>
              </a:rPr>
              <a:t>: </a:t>
            </a:r>
            <a:r>
              <a:rPr lang="vi-VN" sz="1800" b="1" i="0" dirty="0">
                <a:solidFill>
                  <a:srgbClr val="282829"/>
                </a:solidFill>
                <a:effectLst/>
                <a:latin typeface="Calibri" panose="020F0502020204030204" pitchFamily="34" charset="0"/>
                <a:cs typeface="Calibri" panose="020F0502020204030204" pitchFamily="34" charset="0"/>
              </a:rPr>
              <a:t>Word Embedding </a:t>
            </a:r>
            <a:r>
              <a:rPr lang="vi-VN" sz="1800" i="0" dirty="0">
                <a:solidFill>
                  <a:srgbClr val="282829"/>
                </a:solidFill>
                <a:effectLst/>
                <a:latin typeface="Calibri" panose="020F0502020204030204" pitchFamily="34" charset="0"/>
                <a:cs typeface="Calibri" panose="020F0502020204030204" pitchFamily="34" charset="0"/>
              </a:rPr>
              <a:t>là tên gọi chung của các mô hình ngôn ngữ và các phương pháp học theo đặc trưng trong Xử lý ngôn ngữ tự nhiên(NLP), ở đó </a:t>
            </a:r>
            <a:r>
              <a:rPr lang="vi-VN" sz="1800" b="1" i="0" dirty="0">
                <a:solidFill>
                  <a:srgbClr val="FF0000"/>
                </a:solidFill>
                <a:effectLst/>
                <a:latin typeface="Calibri" panose="020F0502020204030204" pitchFamily="34" charset="0"/>
                <a:cs typeface="Calibri" panose="020F0502020204030204" pitchFamily="34" charset="0"/>
              </a:rPr>
              <a:t>các từ hoặc cụm từ </a:t>
            </a:r>
            <a:r>
              <a:rPr lang="vi-VN" sz="1800" i="0" dirty="0">
                <a:solidFill>
                  <a:srgbClr val="282829"/>
                </a:solidFill>
                <a:effectLst/>
                <a:latin typeface="Calibri" panose="020F0502020204030204" pitchFamily="34" charset="0"/>
                <a:cs typeface="Calibri" panose="020F0502020204030204" pitchFamily="34" charset="0"/>
              </a:rPr>
              <a:t>được ánh xạ sang các </a:t>
            </a:r>
            <a:r>
              <a:rPr lang="vi-VN" sz="1800" b="1" i="0" dirty="0">
                <a:solidFill>
                  <a:srgbClr val="FF0000"/>
                </a:solidFill>
                <a:effectLst/>
                <a:latin typeface="Calibri" panose="020F0502020204030204" pitchFamily="34" charset="0"/>
                <a:cs typeface="Calibri" panose="020F0502020204030204" pitchFamily="34" charset="0"/>
              </a:rPr>
              <a:t>vector số </a:t>
            </a:r>
            <a:r>
              <a:rPr lang="vi-VN" sz="1800" i="0" dirty="0">
                <a:solidFill>
                  <a:srgbClr val="282829"/>
                </a:solidFill>
                <a:effectLst/>
                <a:latin typeface="Calibri" panose="020F0502020204030204" pitchFamily="34" charset="0"/>
                <a:cs typeface="Calibri" panose="020F0502020204030204" pitchFamily="34" charset="0"/>
              </a:rPr>
              <a:t>(thường là số thực). Đây là một công cụ đóng vai trò quan trọng đối với hầu hết các thuật toán, kiến trúc Machine Learning, Deep Learning trong việc xử lý </a:t>
            </a:r>
            <a:r>
              <a:rPr lang="vi-VN" sz="1800" i="0" dirty="0">
                <a:solidFill>
                  <a:srgbClr val="FF0000"/>
                </a:solidFill>
                <a:effectLst/>
                <a:latin typeface="Calibri" panose="020F0502020204030204" pitchFamily="34" charset="0"/>
                <a:cs typeface="Calibri" panose="020F0502020204030204" pitchFamily="34" charset="0"/>
              </a:rPr>
              <a:t>Input</a:t>
            </a:r>
            <a:r>
              <a:rPr lang="vi-VN" sz="1800" i="0" dirty="0">
                <a:solidFill>
                  <a:srgbClr val="282829"/>
                </a:solidFill>
                <a:effectLst/>
                <a:latin typeface="Calibri" panose="020F0502020204030204" pitchFamily="34" charset="0"/>
                <a:cs typeface="Calibri" panose="020F0502020204030204" pitchFamily="34" charset="0"/>
              </a:rPr>
              <a:t> ở dạng </a:t>
            </a:r>
            <a:r>
              <a:rPr lang="vi-VN" sz="1800" i="0" dirty="0">
                <a:solidFill>
                  <a:srgbClr val="FF0000"/>
                </a:solidFill>
                <a:effectLst/>
                <a:latin typeface="Calibri" panose="020F0502020204030204" pitchFamily="34" charset="0"/>
                <a:cs typeface="Calibri" panose="020F0502020204030204" pitchFamily="34" charset="0"/>
              </a:rPr>
              <a:t>text</a:t>
            </a:r>
            <a:r>
              <a:rPr lang="vi-VN" sz="1800" i="0" dirty="0">
                <a:solidFill>
                  <a:srgbClr val="282829"/>
                </a:solidFill>
                <a:effectLst/>
                <a:latin typeface="Calibri" panose="020F0502020204030204" pitchFamily="34" charset="0"/>
                <a:cs typeface="Calibri" panose="020F0502020204030204" pitchFamily="34" charset="0"/>
              </a:rPr>
              <a:t>, do chúng chỉ có thể hiểu được Input ở dạng là số, từ đó mới thực hiện các công việc phân loại, hồi quy,vv…</a:t>
            </a:r>
            <a:r>
              <a:rPr lang="en-US" sz="1800" i="0" dirty="0">
                <a:solidFill>
                  <a:srgbClr val="282829"/>
                </a:solidFill>
                <a:effectLst/>
                <a:latin typeface="Calibri" panose="020F0502020204030204" pitchFamily="34" charset="0"/>
                <a:cs typeface="Calibri" panose="020F0502020204030204" pitchFamily="34" charset="0"/>
              </a:rPr>
              <a:t>.</a:t>
            </a:r>
          </a:p>
          <a:p>
            <a:pPr>
              <a:buFont typeface="Wingdings" panose="05000000000000000000" pitchFamily="2" charset="2"/>
              <a:buChar char="v"/>
            </a:pPr>
            <a:r>
              <a:rPr lang="vi-VN" sz="1800" dirty="0">
                <a:solidFill>
                  <a:srgbClr val="282829"/>
                </a:solidFill>
                <a:latin typeface="Calibri" panose="020F0502020204030204" pitchFamily="34" charset="0"/>
                <a:cs typeface="Calibri" panose="020F0502020204030204" pitchFamily="34" charset="0"/>
              </a:rPr>
              <a:t>2. Các loại Word Embedding</a:t>
            </a:r>
          </a:p>
          <a:p>
            <a:pPr lvl="1">
              <a:buFont typeface="Wingdings" panose="05000000000000000000" pitchFamily="2" charset="2"/>
              <a:buChar char="ü"/>
            </a:pPr>
            <a:r>
              <a:rPr lang="vi-VN" sz="1800" dirty="0">
                <a:solidFill>
                  <a:srgbClr val="282829"/>
                </a:solidFill>
                <a:latin typeface="Calibri" panose="020F0502020204030204" pitchFamily="34" charset="0"/>
                <a:cs typeface="Calibri" panose="020F0502020204030204" pitchFamily="34" charset="0"/>
              </a:rPr>
              <a:t>Word Embedding được phân chủ yếu thành 2 loại:</a:t>
            </a: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Frequency-based embedding</a:t>
            </a:r>
            <a:r>
              <a:rPr lang="en-US" dirty="0">
                <a:solidFill>
                  <a:srgbClr val="282829"/>
                </a:solidFill>
                <a:latin typeface="Calibri" panose="020F0502020204030204" pitchFamily="34" charset="0"/>
                <a:cs typeface="Calibri" panose="020F0502020204030204" pitchFamily="34" charset="0"/>
              </a:rPr>
              <a:t>: Count Vector, TF-IDF Vector, Co-occurrence Matrix, </a:t>
            </a:r>
            <a:r>
              <a:rPr lang="en-US" dirty="0" err="1">
                <a:solidFill>
                  <a:schemeClr val="tx1"/>
                </a:solidFill>
                <a:latin typeface="Calibri" panose="020F0502020204030204" pitchFamily="34" charset="0"/>
                <a:cs typeface="Calibri" panose="020F0502020204030204" pitchFamily="34" charset="0"/>
              </a:rPr>
              <a:t>GloVe</a:t>
            </a:r>
            <a:r>
              <a:rPr lang="en-US" dirty="0">
                <a:solidFill>
                  <a:srgbClr val="00B05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(Global Vector)</a:t>
            </a:r>
            <a:endParaRPr lang="vi-VN" dirty="0">
              <a:solidFill>
                <a:schemeClr val="tx1"/>
              </a:solidFill>
              <a:latin typeface="Calibri" panose="020F0502020204030204" pitchFamily="34" charset="0"/>
              <a:cs typeface="Calibri" panose="020F0502020204030204" pitchFamily="34" charset="0"/>
            </a:endParaRP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Prediction-based embedding</a:t>
            </a:r>
            <a:r>
              <a:rPr lang="en-US" dirty="0">
                <a:solidFill>
                  <a:srgbClr val="282829"/>
                </a:solidFill>
                <a:latin typeface="Calibri" panose="020F0502020204030204" pitchFamily="34" charset="0"/>
                <a:cs typeface="Calibri" panose="020F0502020204030204" pitchFamily="34" charset="0"/>
              </a:rPr>
              <a:t>: Word2vec (CBOW, Skip-gram), </a:t>
            </a:r>
            <a:r>
              <a:rPr lang="en-US" dirty="0" err="1">
                <a:solidFill>
                  <a:srgbClr val="282829"/>
                </a:solidFill>
                <a:latin typeface="Calibri" panose="020F0502020204030204" pitchFamily="34" charset="0"/>
                <a:cs typeface="Calibri" panose="020F0502020204030204" pitchFamily="34" charset="0"/>
              </a:rPr>
              <a:t>GloVe</a:t>
            </a:r>
            <a:r>
              <a:rPr lang="en-US" dirty="0">
                <a:solidFill>
                  <a:srgbClr val="282829"/>
                </a:solidFill>
                <a:latin typeface="Calibri" panose="020F0502020204030204" pitchFamily="34" charset="0"/>
                <a:cs typeface="Calibri" panose="020F0502020204030204" pitchFamily="34" charset="0"/>
              </a:rPr>
              <a:t>, </a:t>
            </a:r>
            <a:r>
              <a:rPr lang="en-US" dirty="0" err="1">
                <a:solidFill>
                  <a:srgbClr val="282829"/>
                </a:solidFill>
                <a:latin typeface="Calibri" panose="020F0502020204030204" pitchFamily="34" charset="0"/>
                <a:cs typeface="Calibri" panose="020F0502020204030204" pitchFamily="34" charset="0"/>
              </a:rPr>
              <a:t>FastText</a:t>
            </a:r>
            <a:endParaRPr lang="en-US"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276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1. Problem Definition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The task: Sentiment analysis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he target labels: </a:t>
            </a:r>
            <a:r>
              <a:rPr lang="en-US" sz="2400" dirty="0">
                <a:solidFill>
                  <a:srgbClr val="C00000"/>
                </a:solidFill>
                <a:latin typeface="Calibri" panose="020F0502020204030204" pitchFamily="34" charset="0"/>
                <a:cs typeface="Calibri" panose="020F0502020204030204" pitchFamily="34" charset="0"/>
              </a:rPr>
              <a:t>__label__&lt;X&gt;</a:t>
            </a:r>
            <a:r>
              <a:rPr lang="en-US" sz="2400" dirty="0">
                <a:latin typeface="Calibri" panose="020F0502020204030204" pitchFamily="34" charset="0"/>
                <a:cs typeface="Calibri" panose="020F0502020204030204" pitchFamily="34" charset="0"/>
              </a:rPr>
              <a:t>, features: review </a:t>
            </a:r>
            <a:r>
              <a:rPr lang="en-US" sz="2400" dirty="0">
                <a:solidFill>
                  <a:srgbClr val="C00000"/>
                </a:solidFill>
                <a:latin typeface="Calibri" panose="020F0502020204030204" pitchFamily="34" charset="0"/>
                <a:cs typeface="Calibri" panose="020F0502020204030204" pitchFamily="34" charset="0"/>
              </a:rPr>
              <a:t>&lt;text&gt;</a:t>
            </a:r>
            <a:endParaRPr lang="en-US" sz="3200" b="1" dirty="0">
              <a:solidFill>
                <a:srgbClr val="C00000"/>
              </a:solidFill>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345A725-A752-46BA-9E35-C713E1CA59D4}"/>
              </a:ext>
            </a:extLst>
          </p:cNvPr>
          <p:cNvPicPr>
            <a:picLocks noChangeAspect="1"/>
          </p:cNvPicPr>
          <p:nvPr/>
        </p:nvPicPr>
        <p:blipFill>
          <a:blip r:embed="rId3"/>
          <a:stretch>
            <a:fillRect/>
          </a:stretch>
        </p:blipFill>
        <p:spPr>
          <a:xfrm>
            <a:off x="596767" y="2219881"/>
            <a:ext cx="11203806" cy="4064669"/>
          </a:xfrm>
          <a:prstGeom prst="rect">
            <a:avLst/>
          </a:prstGeom>
        </p:spPr>
      </p:pic>
    </p:spTree>
    <p:extLst>
      <p:ext uri="{BB962C8B-B14F-4D97-AF65-F5344CB8AC3E}">
        <p14:creationId xmlns:p14="http://schemas.microsoft.com/office/powerpoint/2010/main" val="396475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marL="171450" indent="0">
              <a:buNone/>
            </a:pPr>
            <a:r>
              <a:rPr lang="en-US" dirty="0">
                <a:solidFill>
                  <a:srgbClr val="282829"/>
                </a:solidFill>
                <a:latin typeface="Calibri" panose="020F0502020204030204" pitchFamily="34" charset="0"/>
                <a:cs typeface="Calibri" panose="020F0502020204030204" pitchFamily="34" charset="0"/>
              </a:rPr>
              <a:t>Word2vec</a:t>
            </a:r>
          </a:p>
        </p:txBody>
      </p:sp>
      <p:pic>
        <p:nvPicPr>
          <p:cNvPr id="3" name="Picture 2">
            <a:extLst>
              <a:ext uri="{FF2B5EF4-FFF2-40B4-BE49-F238E27FC236}">
                <a16:creationId xmlns:a16="http://schemas.microsoft.com/office/drawing/2014/main" id="{2739F4F8-6247-4002-A469-B73C5DC6A054}"/>
              </a:ext>
            </a:extLst>
          </p:cNvPr>
          <p:cNvPicPr>
            <a:picLocks noChangeAspect="1"/>
          </p:cNvPicPr>
          <p:nvPr/>
        </p:nvPicPr>
        <p:blipFill>
          <a:blip r:embed="rId3"/>
          <a:stretch>
            <a:fillRect/>
          </a:stretch>
        </p:blipFill>
        <p:spPr>
          <a:xfrm>
            <a:off x="2421924" y="1044421"/>
            <a:ext cx="8582018" cy="5109244"/>
          </a:xfrm>
          <a:prstGeom prst="rect">
            <a:avLst/>
          </a:prstGeom>
        </p:spPr>
      </p:pic>
    </p:spTree>
    <p:extLst>
      <p:ext uri="{BB962C8B-B14F-4D97-AF65-F5344CB8AC3E}">
        <p14:creationId xmlns:p14="http://schemas.microsoft.com/office/powerpoint/2010/main" val="142113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2. Data Collection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 dataset of Amazon reviews</a:t>
            </a:r>
          </a:p>
          <a:p>
            <a:pPr marL="0" indent="0">
              <a:buNone/>
            </a:pPr>
            <a:r>
              <a:rPr lang="en-US" dirty="0">
                <a:latin typeface="Calibri" panose="020F0502020204030204" pitchFamily="34" charset="0"/>
                <a:cs typeface="Calibri" panose="020F0502020204030204" pitchFamily="34" charset="0"/>
              </a:rPr>
              <a:t>https://www.kaggle.com/datasets/bittlingmayer/amazonreviews</a:t>
            </a:r>
          </a:p>
        </p:txBody>
      </p:sp>
      <p:pic>
        <p:nvPicPr>
          <p:cNvPr id="7" name="Picture 6">
            <a:extLst>
              <a:ext uri="{FF2B5EF4-FFF2-40B4-BE49-F238E27FC236}">
                <a16:creationId xmlns:a16="http://schemas.microsoft.com/office/drawing/2014/main" id="{7E377E26-8FF2-4CEF-BBEA-0CD127A36285}"/>
              </a:ext>
            </a:extLst>
          </p:cNvPr>
          <p:cNvPicPr>
            <a:picLocks noChangeAspect="1"/>
          </p:cNvPicPr>
          <p:nvPr/>
        </p:nvPicPr>
        <p:blipFill>
          <a:blip r:embed="rId3"/>
          <a:stretch>
            <a:fillRect/>
          </a:stretch>
        </p:blipFill>
        <p:spPr>
          <a:xfrm>
            <a:off x="746971" y="2455344"/>
            <a:ext cx="7486460" cy="1298508"/>
          </a:xfrm>
          <a:prstGeom prst="rect">
            <a:avLst/>
          </a:prstGeom>
        </p:spPr>
      </p:pic>
    </p:spTree>
    <p:extLst>
      <p:ext uri="{BB962C8B-B14F-4D97-AF65-F5344CB8AC3E}">
        <p14:creationId xmlns:p14="http://schemas.microsoft.com/office/powerpoint/2010/main" val="307930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Remove unnecessary characters, HTML tags, URLs,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Lowercasing</a:t>
            </a:r>
            <a:r>
              <a:rPr lang="en-US" dirty="0">
                <a:latin typeface="Calibri" panose="020F0502020204030204" pitchFamily="34" charset="0"/>
                <a:cs typeface="Calibri" panose="020F0502020204030204" pitchFamily="34" charset="0"/>
              </a:rPr>
              <a:t>: Convert all text to lowercase to ensure uniformity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a:t>
            </a:r>
            <a:r>
              <a:rPr lang="en-US" dirty="0">
                <a:latin typeface="Calibri" panose="020F0502020204030204" pitchFamily="34" charset="0"/>
                <a:cs typeface="Calibri" panose="020F0502020204030204" pitchFamily="34" charset="0"/>
              </a:rPr>
              <a:t>: Split text into words (tokens)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common words that not be useful for the task,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Use Lemmatization</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BA7D9C9-5C67-4121-AD6A-939075EE1470}"/>
              </a:ext>
            </a:extLst>
          </p:cNvPr>
          <p:cNvPicPr>
            <a:picLocks noChangeAspect="1"/>
          </p:cNvPicPr>
          <p:nvPr/>
        </p:nvPicPr>
        <p:blipFill>
          <a:blip r:embed="rId3"/>
          <a:stretch>
            <a:fillRect/>
          </a:stretch>
        </p:blipFill>
        <p:spPr>
          <a:xfrm>
            <a:off x="672843" y="1569280"/>
            <a:ext cx="5625316" cy="4763859"/>
          </a:xfrm>
          <a:prstGeom prst="rect">
            <a:avLst/>
          </a:prstGeom>
        </p:spPr>
      </p:pic>
      <p:pic>
        <p:nvPicPr>
          <p:cNvPr id="11" name="Picture 10">
            <a:extLst>
              <a:ext uri="{FF2B5EF4-FFF2-40B4-BE49-F238E27FC236}">
                <a16:creationId xmlns:a16="http://schemas.microsoft.com/office/drawing/2014/main" id="{CEF1519F-F58E-4186-941A-C04091B13B1E}"/>
              </a:ext>
            </a:extLst>
          </p:cNvPr>
          <p:cNvPicPr>
            <a:picLocks noChangeAspect="1"/>
          </p:cNvPicPr>
          <p:nvPr/>
        </p:nvPicPr>
        <p:blipFill>
          <a:blip r:embed="rId4"/>
          <a:stretch>
            <a:fillRect/>
          </a:stretch>
        </p:blipFill>
        <p:spPr>
          <a:xfrm>
            <a:off x="6493538" y="1569280"/>
            <a:ext cx="5307152" cy="2839716"/>
          </a:xfrm>
          <a:prstGeom prst="rect">
            <a:avLst/>
          </a:prstGeom>
        </p:spPr>
      </p:pic>
    </p:spTree>
    <p:extLst>
      <p:ext uri="{BB962C8B-B14F-4D97-AF65-F5344CB8AC3E}">
        <p14:creationId xmlns:p14="http://schemas.microsoft.com/office/powerpoint/2010/main" val="354659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Lowercasing</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48D153B-EBF7-46CD-A04B-C9B550340CFB}"/>
              </a:ext>
            </a:extLst>
          </p:cNvPr>
          <p:cNvPicPr>
            <a:picLocks noChangeAspect="1"/>
          </p:cNvPicPr>
          <p:nvPr/>
        </p:nvPicPr>
        <p:blipFill>
          <a:blip r:embed="rId3"/>
          <a:stretch>
            <a:fillRect/>
          </a:stretch>
        </p:blipFill>
        <p:spPr>
          <a:xfrm>
            <a:off x="1700212" y="1612822"/>
            <a:ext cx="8791575" cy="4676775"/>
          </a:xfrm>
          <a:prstGeom prst="rect">
            <a:avLst/>
          </a:prstGeom>
        </p:spPr>
      </p:pic>
    </p:spTree>
    <p:extLst>
      <p:ext uri="{BB962C8B-B14F-4D97-AF65-F5344CB8AC3E}">
        <p14:creationId xmlns:p14="http://schemas.microsoft.com/office/powerpoint/2010/main" val="206701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words that not be useful,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A5568B0-8400-430A-8ABC-E99E5F430657}"/>
              </a:ext>
            </a:extLst>
          </p:cNvPr>
          <p:cNvPicPr>
            <a:picLocks noChangeAspect="1"/>
          </p:cNvPicPr>
          <p:nvPr/>
        </p:nvPicPr>
        <p:blipFill>
          <a:blip r:embed="rId3"/>
          <a:stretch>
            <a:fillRect/>
          </a:stretch>
        </p:blipFill>
        <p:spPr>
          <a:xfrm>
            <a:off x="2414587" y="1687679"/>
            <a:ext cx="7362825" cy="4733925"/>
          </a:xfrm>
          <a:prstGeom prst="rect">
            <a:avLst/>
          </a:prstGeom>
        </p:spPr>
      </p:pic>
    </p:spTree>
    <p:extLst>
      <p:ext uri="{BB962C8B-B14F-4D97-AF65-F5344CB8AC3E}">
        <p14:creationId xmlns:p14="http://schemas.microsoft.com/office/powerpoint/2010/main" val="35009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a:t>
            </a:r>
            <a:r>
              <a:rPr lang="en-US" dirty="0">
                <a:solidFill>
                  <a:srgbClr val="16A085"/>
                </a:solidFill>
                <a:latin typeface="Calibri" panose="020F0502020204030204" pitchFamily="34" charset="0"/>
                <a:cs typeface="Calibri" panose="020F0502020204030204" pitchFamily="34" charset="0"/>
              </a:rPr>
              <a:t>Use Lemmatization</a:t>
            </a:r>
          </a:p>
        </p:txBody>
      </p:sp>
      <p:pic>
        <p:nvPicPr>
          <p:cNvPr id="3" name="Picture 2">
            <a:extLst>
              <a:ext uri="{FF2B5EF4-FFF2-40B4-BE49-F238E27FC236}">
                <a16:creationId xmlns:a16="http://schemas.microsoft.com/office/drawing/2014/main" id="{EE6E005E-9FA5-4137-9F2C-0543574A4F09}"/>
              </a:ext>
            </a:extLst>
          </p:cNvPr>
          <p:cNvPicPr>
            <a:picLocks noChangeAspect="1"/>
          </p:cNvPicPr>
          <p:nvPr/>
        </p:nvPicPr>
        <p:blipFill>
          <a:blip r:embed="rId3"/>
          <a:stretch>
            <a:fillRect/>
          </a:stretch>
        </p:blipFill>
        <p:spPr>
          <a:xfrm>
            <a:off x="2021795" y="1559160"/>
            <a:ext cx="8148410" cy="4851266"/>
          </a:xfrm>
          <a:prstGeom prst="rect">
            <a:avLst/>
          </a:prstGeom>
        </p:spPr>
      </p:pic>
    </p:spTree>
    <p:extLst>
      <p:ext uri="{BB962C8B-B14F-4D97-AF65-F5344CB8AC3E}">
        <p14:creationId xmlns:p14="http://schemas.microsoft.com/office/powerpoint/2010/main" val="4165244628"/>
      </p:ext>
    </p:extLst>
  </p:cSld>
  <p:clrMapOvr>
    <a:masterClrMapping/>
  </p:clrMapOvr>
</p:sld>
</file>

<file path=ppt/theme/theme1.xml><?xml version="1.0" encoding="utf-8"?>
<a:theme xmlns:a="http://schemas.openxmlformats.org/drawingml/2006/main" name="TMA_Template_Opt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82E5EDB-4828-45A0-9B79-3D4825E54258}" vid="{DDC138C3-2086-4DD1-99E2-7892C309A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13519</TotalTime>
  <Words>1195</Words>
  <Application>Microsoft Office PowerPoint</Application>
  <PresentationFormat>Widescreen</PresentationFormat>
  <Paragraphs>142</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vt:lpstr>
      <vt:lpstr>Century Gothic</vt:lpstr>
      <vt:lpstr>Wingdings</vt:lpstr>
      <vt:lpstr>TMA_Template_Opt3</vt:lpstr>
      <vt:lpstr>Amazon Reviews Sentiment Analysis</vt:lpstr>
      <vt:lpstr>AGENDA</vt:lpstr>
      <vt:lpstr>1. Problem Definition</vt:lpstr>
      <vt:lpstr>2. Data Collection</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4. Word Embedding</vt:lpstr>
      <vt:lpstr>4. Word Embedding</vt:lpstr>
      <vt:lpstr>4. Word Embedding</vt:lpstr>
      <vt:lpstr>5. Splitting Data</vt:lpstr>
      <vt:lpstr>6. Model Building</vt:lpstr>
      <vt:lpstr>7. Model Training</vt:lpstr>
      <vt:lpstr>8. Model Evaluation</vt:lpstr>
      <vt:lpstr>9. Q&amp;A</vt:lpstr>
      <vt:lpstr>PowerPoint Presentation</vt:lpstr>
      <vt:lpstr>Back Up Slide</vt:lpstr>
      <vt:lpstr>Classification vs Sentiment Analysis</vt:lpstr>
      <vt:lpstr>Classification vs Sentiment Analysis</vt:lpstr>
      <vt:lpstr>Classification vs Sentiment Analysis</vt:lpstr>
      <vt:lpstr>Classification vs Sentiment analysis</vt:lpstr>
      <vt:lpstr>Classification vs Sentiment Analysis</vt:lpstr>
      <vt:lpstr>SƠ LƯỢC WORD EMBEDDING</vt:lpstr>
      <vt:lpstr>SƠ LƯỢC WORD EMBEDDING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 Anh</dc:creator>
  <cp:lastModifiedBy>Huy Nguyen Van</cp:lastModifiedBy>
  <cp:revision>572</cp:revision>
  <dcterms:created xsi:type="dcterms:W3CDTF">2017-04-19T14:33:47Z</dcterms:created>
  <dcterms:modified xsi:type="dcterms:W3CDTF">2024-06-26T07:32:04Z</dcterms:modified>
</cp:coreProperties>
</file>