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7"/>
  </p:notesMasterIdLst>
  <p:sldIdLst>
    <p:sldId id="257" r:id="rId2"/>
    <p:sldId id="258" r:id="rId3"/>
    <p:sldId id="299" r:id="rId4"/>
    <p:sldId id="408" r:id="rId5"/>
    <p:sldId id="289" r:id="rId6"/>
    <p:sldId id="407" r:id="rId7"/>
    <p:sldId id="305" r:id="rId8"/>
    <p:sldId id="409" r:id="rId9"/>
    <p:sldId id="308" r:id="rId10"/>
    <p:sldId id="306" r:id="rId11"/>
    <p:sldId id="307" r:id="rId12"/>
    <p:sldId id="309" r:id="rId13"/>
    <p:sldId id="310" r:id="rId14"/>
    <p:sldId id="311" r:id="rId15"/>
    <p:sldId id="405" r:id="rId16"/>
    <p:sldId id="406" r:id="rId17"/>
    <p:sldId id="398" r:id="rId18"/>
    <p:sldId id="399" r:id="rId19"/>
    <p:sldId id="400" r:id="rId20"/>
    <p:sldId id="401" r:id="rId21"/>
    <p:sldId id="402" r:id="rId22"/>
    <p:sldId id="403" r:id="rId23"/>
    <p:sldId id="313" r:id="rId24"/>
    <p:sldId id="404" r:id="rId25"/>
    <p:sldId id="287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9DD8"/>
    <a:srgbClr val="2867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52" autoAdjust="0"/>
  </p:normalViewPr>
  <p:slideViewPr>
    <p:cSldViewPr snapToGrid="0">
      <p:cViewPr varScale="1">
        <p:scale>
          <a:sx n="99" d="100"/>
          <a:sy n="99" d="100"/>
        </p:scale>
        <p:origin x="99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123A9-CE3C-4C8B-8AC9-81BA8A358B7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0756A-E1CA-4E5E-8241-A897EE7C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5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48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https://kubernetes.io/docs/setup/production-environment/container-runtimes/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07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https://kubernetes.io/docs/concepts/cluster-administration/addons/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9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https://kubernetes.io/docs/concepts/overview/working-with-objects/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98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https://kubernetes.io/docs/concepts/overview/working-with-objects/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00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https://www.linuxtechi.com/install-kubernetes-k8s-on-ubuntu-20-04/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81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77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48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https://www.linuxtechi.com/install-kubernetes-k8s-on-ubuntu-20-04/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53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https://www.linuxtechi.com/install-kubernetes-k8s-on-ubuntu-20-04/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89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https://www.linuxtechi.com/install-kubernetes-k8s-on-ubuntu-20-04/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47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601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https://www.linuxtechi.com/install-kubernetes-k8s-on-ubuntu-20-04/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9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https://www.linuxtechi.com/install-kubernetes-k8s-on-ubuntu-20-04/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28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48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15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92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04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50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97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48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93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79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https://kubernetes.io/docs/tasks/run-application/horizontal-pod-autoscale/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https://viblo.asia/p/hpa-la-gi-auto-scaling-pod-bang-hpa-va-keda-ByEZkerA5Q0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3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343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4302" y="4815575"/>
            <a:ext cx="12249020" cy="1603332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4301" y="-8710"/>
            <a:ext cx="12249020" cy="104836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-14817" y="6418264"/>
            <a:ext cx="12249151" cy="43973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229DD8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849784" y="6459539"/>
            <a:ext cx="384386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www.tmasolutions.com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6417" y="6465889"/>
            <a:ext cx="384386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5004707"/>
            <a:ext cx="10363200" cy="612322"/>
          </a:xfrm>
        </p:spPr>
        <p:txBody>
          <a:bodyPr anchor="t">
            <a:normAutofit/>
          </a:bodyPr>
          <a:lstStyle>
            <a:lvl1pPr algn="ctr">
              <a:defRPr sz="40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799" y="5718306"/>
            <a:ext cx="9144000" cy="474215"/>
          </a:xfrm>
        </p:spPr>
        <p:txBody>
          <a:bodyPr>
            <a:noAutofit/>
          </a:bodyPr>
          <a:lstStyle>
            <a:lvl1pPr marL="0" indent="0" algn="ctr">
              <a:buNone/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25" y="180822"/>
            <a:ext cx="1612903" cy="56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0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34963"/>
            <a:ext cx="478367" cy="35718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1"/>
            <a:ext cx="11714536" cy="4927827"/>
          </a:xfrm>
        </p:spPr>
        <p:txBody>
          <a:bodyPr/>
          <a:lstStyle>
            <a:lvl1pPr marL="403225" indent="-403225">
              <a:lnSpc>
                <a:spcPct val="150000"/>
              </a:lnSpc>
              <a:spcBef>
                <a:spcPts val="0"/>
              </a:spcBef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>
                <a:solidFill>
                  <a:srgbClr val="0563B8"/>
                </a:solidFill>
                <a:latin typeface="Century Gothic" panose="020B0502020202020204" pitchFamily="34" charset="0"/>
              </a:defRPr>
            </a:lvl1pPr>
            <a:lvl2pPr marL="688975" indent="-231775">
              <a:lnSpc>
                <a:spcPct val="150000"/>
              </a:lnSpc>
              <a:spcBef>
                <a:spcPts val="0"/>
              </a:spcBef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2pPr>
            <a:lvl3pPr marL="1146175" indent="-231775">
              <a:lnSpc>
                <a:spcPct val="150000"/>
              </a:lnSpc>
              <a:spcBef>
                <a:spcPts val="0"/>
              </a:spcBef>
              <a:buClr>
                <a:srgbClr val="229DD8"/>
              </a:buClr>
              <a:buSzPct val="100000"/>
              <a:buFontTx/>
              <a:buBlip>
                <a:blip r:embed="rId2"/>
              </a:buBlip>
              <a:defRPr sz="1800">
                <a:solidFill>
                  <a:srgbClr val="0563B8"/>
                </a:solidFill>
                <a:latin typeface="Century Gothic" panose="020B0502020202020204" pitchFamily="34" charset="0"/>
              </a:defRPr>
            </a:lvl3pPr>
            <a:lvl4pPr marL="1603375" indent="-231775">
              <a:lnSpc>
                <a:spcPct val="15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4pPr>
            <a:lvl5pPr marL="1998663" indent="-169863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8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4418" y="3444875"/>
            <a:ext cx="10938933" cy="533400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418" y="2066926"/>
            <a:ext cx="10938933" cy="525463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418" y="2747963"/>
            <a:ext cx="10938933" cy="506412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418" y="1389063"/>
            <a:ext cx="10938933" cy="500062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37118" y="1473200"/>
            <a:ext cx="452543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4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A.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70984" y="3527425"/>
            <a:ext cx="652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D. 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37117" y="2128838"/>
            <a:ext cx="652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B. 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37117" y="2825750"/>
            <a:ext cx="726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4418" y="4129089"/>
            <a:ext cx="10938933" cy="555625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37117" y="4216400"/>
            <a:ext cx="726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" y="334963"/>
            <a:ext cx="478367" cy="35718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5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27025"/>
            <a:ext cx="478367" cy="357188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20185" y="1158875"/>
            <a:ext cx="10951633" cy="483393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2710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27025"/>
            <a:ext cx="478367" cy="357188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599017" y="1158876"/>
            <a:ext cx="10972800" cy="493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12342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27025"/>
            <a:ext cx="478367" cy="357188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martArt Placeholder 10"/>
          <p:cNvSpPr>
            <a:spLocks noGrp="1"/>
          </p:cNvSpPr>
          <p:nvPr>
            <p:ph type="dgm" sz="quarter" idx="13"/>
          </p:nvPr>
        </p:nvSpPr>
        <p:spPr>
          <a:xfrm>
            <a:off x="609601" y="1379538"/>
            <a:ext cx="11004551" cy="45974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395467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89971" y="5219222"/>
            <a:ext cx="5065183" cy="923337"/>
            <a:chOff x="852093" y="4548688"/>
            <a:chExt cx="5669954" cy="998793"/>
          </a:xfrm>
        </p:grpSpPr>
        <p:sp>
          <p:nvSpPr>
            <p:cNvPr id="12" name="TextBox 5"/>
            <p:cNvSpPr txBox="1"/>
            <p:nvPr userDrawn="1"/>
          </p:nvSpPr>
          <p:spPr>
            <a:xfrm>
              <a:off x="2463279" y="4548696"/>
              <a:ext cx="4058768" cy="9987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+84 839 951 060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+84 839 951 059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>
                  <a:solidFill>
                    <a:srgbClr val="249DD8"/>
                  </a:solidFill>
                  <a:latin typeface="Century Gothic" panose="020B0502020202020204" pitchFamily="34" charset="0"/>
                </a:rPr>
                <a:t>+81 364 324 994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>
                  <a:solidFill>
                    <a:srgbClr val="249DD8"/>
                  </a:solidFill>
                  <a:latin typeface="Century Gothic" panose="020B0502020202020204" pitchFamily="34" charset="0"/>
                </a:rPr>
                <a:t>sales@tmasolutions.com</a:t>
              </a:r>
            </a:p>
          </p:txBody>
        </p:sp>
        <p:sp>
          <p:nvSpPr>
            <p:cNvPr id="13" name="TextBox 6"/>
            <p:cNvSpPr txBox="1"/>
            <p:nvPr userDrawn="1"/>
          </p:nvSpPr>
          <p:spPr>
            <a:xfrm>
              <a:off x="852093" y="4548688"/>
              <a:ext cx="1727286" cy="9987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>
                  <a:solidFill>
                    <a:srgbClr val="249DD8"/>
                  </a:solidFill>
                  <a:latin typeface="Century Gothic" panose="020B0502020202020204" pitchFamily="34" charset="0"/>
                </a:rPr>
                <a:t>Vietnam: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srgbClr val="249DD8"/>
                </a:solidFill>
                <a:latin typeface="Century Gothic" panose="020B0502020202020204" pitchFamily="34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>
                  <a:solidFill>
                    <a:srgbClr val="249DD8"/>
                  </a:solidFill>
                  <a:latin typeface="Century Gothic" panose="020B0502020202020204" pitchFamily="34" charset="0"/>
                </a:rPr>
                <a:t>Japan: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>
                  <a:solidFill>
                    <a:srgbClr val="249DD8"/>
                  </a:solidFill>
                  <a:latin typeface="Century Gothic" panose="020B0502020202020204" pitchFamily="34" charset="0"/>
                </a:rPr>
                <a:t>Email: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438" y="1287003"/>
            <a:ext cx="3424452" cy="1190727"/>
          </a:xfrm>
          <a:prstGeom prst="rect">
            <a:avLst/>
          </a:prstGeom>
        </p:spPr>
      </p:pic>
      <p:sp>
        <p:nvSpPr>
          <p:cNvPr id="10" name="TextBox 7"/>
          <p:cNvSpPr txBox="1"/>
          <p:nvPr/>
        </p:nvSpPr>
        <p:spPr>
          <a:xfrm>
            <a:off x="5851369" y="5205572"/>
            <a:ext cx="5937249" cy="92333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>
                <a:solidFill>
                  <a:srgbClr val="249DD8"/>
                </a:solidFill>
                <a:latin typeface="Century Gothic" panose="020B0502020202020204" pitchFamily="34" charset="0"/>
              </a:rPr>
              <a:t>           North America: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49DD8"/>
              </a:solidFill>
              <a:latin typeface="Century Gothic" panose="020B0502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>
                <a:solidFill>
                  <a:srgbClr val="249DD8"/>
                </a:solidFill>
                <a:latin typeface="Century Gothic" panose="020B0502020202020204" pitchFamily="34" charset="0"/>
              </a:rPr>
              <a:t>           Australia: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>
                <a:solidFill>
                  <a:srgbClr val="249DD8"/>
                </a:solidFill>
                <a:latin typeface="Century Gothic" panose="020B0502020202020204" pitchFamily="34" charset="0"/>
              </a:rPr>
              <a:t>           Website: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8821051" y="5205572"/>
            <a:ext cx="3090333" cy="92333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u="none" kern="1200">
                <a:solidFill>
                  <a:srgbClr val="249DD8"/>
                </a:solidFill>
                <a:latin typeface="Century Gothic" panose="020B0502020202020204" pitchFamily="34" charset="0"/>
                <a:ea typeface="+mn-ea"/>
                <a:cs typeface="+mn-cs"/>
              </a:rPr>
              <a:t>+1 844 224 4188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u="none" kern="1200">
                <a:solidFill>
                  <a:srgbClr val="249DD8"/>
                </a:solidFill>
                <a:latin typeface="Century Gothic" panose="020B0502020202020204" pitchFamily="34" charset="0"/>
                <a:ea typeface="+mn-ea"/>
                <a:cs typeface="+mn-cs"/>
              </a:rPr>
              <a:t>+1 802 735 1392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u="none" kern="1200">
                <a:solidFill>
                  <a:srgbClr val="249DD8"/>
                </a:solidFill>
                <a:latin typeface="Century Gothic" panose="020B0502020202020204" pitchFamily="34" charset="0"/>
                <a:ea typeface="+mn-ea"/>
                <a:cs typeface="+mn-cs"/>
              </a:rPr>
              <a:t>+61 414 734 277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>
                <a:solidFill>
                  <a:srgbClr val="249DD8"/>
                </a:solidFill>
                <a:latin typeface="Century Gothic" panose="020B0502020202020204" pitchFamily="34" charset="0"/>
              </a:rPr>
              <a:t>www.tmasolutions.com</a:t>
            </a:r>
          </a:p>
        </p:txBody>
      </p:sp>
    </p:spTree>
    <p:extLst>
      <p:ext uri="{BB962C8B-B14F-4D97-AF65-F5344CB8AC3E}">
        <p14:creationId xmlns:p14="http://schemas.microsoft.com/office/powerpoint/2010/main" val="108324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14817" y="6435725"/>
            <a:ext cx="12249151" cy="439738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7C6F9"/>
              </a:solidFill>
            </a:endParaRPr>
          </a:p>
        </p:txBody>
      </p:sp>
      <p:sp>
        <p:nvSpPr>
          <p:cNvPr id="1032" name="TextBox 8"/>
          <p:cNvSpPr txBox="1">
            <a:spLocks noChangeArrowheads="1"/>
          </p:cNvSpPr>
          <p:nvPr/>
        </p:nvSpPr>
        <p:spPr bwMode="auto">
          <a:xfrm>
            <a:off x="116417" y="6465889"/>
            <a:ext cx="384386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9400117" y="648335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D580C33-CF27-4C24-8705-E9DB3FE4067D}" type="slidenum">
              <a:rPr lang="en-US" sz="1600" smtClean="0">
                <a:latin typeface="Century Gothic" panose="020B0502020202020204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44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864DFE37-4040-8258-0A6F-038E1F4B82E6}"/>
              </a:ext>
            </a:extLst>
          </p:cNvPr>
          <p:cNvSpPr txBox="1">
            <a:spLocks/>
          </p:cNvSpPr>
          <p:nvPr/>
        </p:nvSpPr>
        <p:spPr bwMode="auto">
          <a:xfrm>
            <a:off x="1222732" y="5301600"/>
            <a:ext cx="9746536" cy="75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565">
                <a:solidFill>
                  <a:srgbClr val="2867A0"/>
                </a:solidFill>
              </a:rPr>
              <a:t>ObaaS Testing</a:t>
            </a:r>
          </a:p>
        </p:txBody>
      </p:sp>
    </p:spTree>
    <p:extLst>
      <p:ext uri="{BB962C8B-B14F-4D97-AF65-F5344CB8AC3E}">
        <p14:creationId xmlns:p14="http://schemas.microsoft.com/office/powerpoint/2010/main" val="384598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>
                <a:cs typeface="Times New Roman" panose="02020603050405020304" pitchFamily="18" charset="0"/>
              </a:rPr>
              <a:t>3. Kubernetes Components</a:t>
            </a:r>
            <a:endParaRPr lang="en-US" sz="320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84D3E99-250A-4E8D-40ED-A2CAE124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79" y="965086"/>
            <a:ext cx="11714536" cy="4927827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Container Runtime</a:t>
            </a:r>
            <a:endParaRPr lang="en-US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respect to Kubernetes, A container runtime is a CRI (Container Runtime Interface) compatible application that executes and manages containers.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containerd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CRI-O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Docker Engine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Mirantis Container Runtime</a:t>
            </a:r>
            <a:endParaRPr lang="en-US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197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>
                <a:cs typeface="Times New Roman" panose="02020603050405020304" pitchFamily="18" charset="0"/>
              </a:rPr>
              <a:t>3. Kubernetes Components</a:t>
            </a:r>
            <a:endParaRPr lang="en-US" sz="320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84D3E99-250A-4E8D-40ED-A2CAE124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79" y="965086"/>
            <a:ext cx="11714536" cy="4927827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Networking - CNI</a:t>
            </a:r>
            <a:endParaRPr lang="en-US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Networking within Kubernetes is plumbed via the Container Network  Interface (CNI), an interface between a container runtime and a network  implementation plugin.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Flannel</a:t>
            </a:r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 simple, lightweight layer 3 fabric for Kubernetes. It is easy to set up and manage, and supports a variety of backend mechanisms.</a:t>
            </a:r>
            <a:endParaRPr lang="en-US" sz="280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Calico</a:t>
            </a:r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 networking and network policy provider for Kubernetes. It offers advanced network administration and security capabilities.</a:t>
            </a:r>
          </a:p>
        </p:txBody>
      </p:sp>
    </p:spTree>
    <p:extLst>
      <p:ext uri="{BB962C8B-B14F-4D97-AF65-F5344CB8AC3E}">
        <p14:creationId xmlns:p14="http://schemas.microsoft.com/office/powerpoint/2010/main" val="342254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>
                <a:cs typeface="Times New Roman" panose="02020603050405020304" pitchFamily="18" charset="0"/>
              </a:rPr>
              <a:t>3. Kubernetes Components</a:t>
            </a:r>
            <a:endParaRPr lang="en-US" sz="320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84D3E99-250A-4E8D-40ED-A2CAE124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79" y="965086"/>
            <a:ext cx="11714536" cy="4927827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Objects In Kubernetes</a:t>
            </a:r>
          </a:p>
          <a:p>
            <a:pPr marL="0" indent="0" algn="l">
              <a:buNone/>
            </a:pPr>
            <a:r>
              <a:rPr lang="en-US" b="0" i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Kubernetes objects</a:t>
            </a:r>
            <a:r>
              <a:rPr lang="en-US" b="0" i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are persistent entities in the Kubernetes system. Kubernetes uses these entities to represent the state of your cluster. Specifically, they can describe: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containerized applications are running (and on which nodes)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resources available to those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policies around how those applications behave, such as restart policies, upgrades, and fault-tolerance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60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>
                <a:cs typeface="Times New Roman" panose="02020603050405020304" pitchFamily="18" charset="0"/>
              </a:rPr>
              <a:t>3. Kubernetes Components</a:t>
            </a:r>
            <a:endParaRPr lang="en-US" sz="320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84D3E99-250A-4E8D-40ED-A2CAE124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79" y="965086"/>
            <a:ext cx="11714536" cy="4927827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Objects In Kubernetes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1AFA4F-133F-607B-4D61-6626F70F6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703" y="1681316"/>
            <a:ext cx="8380593" cy="466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3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>
                <a:cs typeface="Times New Roman" panose="02020603050405020304" pitchFamily="18" charset="0"/>
              </a:rPr>
              <a:t>4. </a:t>
            </a:r>
            <a:r>
              <a:rPr lang="en-US" sz="3200" b="1"/>
              <a:t>Install Kubernetes on Ubuntu Server</a:t>
            </a:r>
            <a:endParaRPr lang="en-US" sz="320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84D3E99-250A-4E8D-40ED-A2CAE124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79" y="965086"/>
            <a:ext cx="11714536" cy="492782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GNU/Linux - Ubuntu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22222"/>
                </a:solidFill>
                <a:latin typeface="open sans" panose="020B0606030504020204" pitchFamily="34" charset="0"/>
              </a:rPr>
              <a:t>Set hostname of Each Node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22222"/>
                </a:solidFill>
                <a:latin typeface="open sans" panose="020B0606030504020204" pitchFamily="34" charset="0"/>
              </a:rPr>
              <a:t>Disable swap and Add Kernel Modules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22222"/>
                </a:solidFill>
                <a:latin typeface="open sans" panose="020B0606030504020204" pitchFamily="34" charset="0"/>
              </a:rPr>
              <a:t>Install Containerd Runtime on All Nodes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22222"/>
                </a:solidFill>
                <a:latin typeface="open sans" panose="020B0606030504020204" pitchFamily="34" charset="0"/>
              </a:rPr>
              <a:t>Install Kubectl, kubelet and kubeadm on all nodes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22222"/>
                </a:solidFill>
                <a:latin typeface="open sans" panose="020B0606030504020204" pitchFamily="34" charset="0"/>
              </a:rPr>
              <a:t>Install Kubernetes Cluster using kubeadm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22222"/>
                </a:solidFill>
                <a:latin typeface="open sans" panose="020B0606030504020204" pitchFamily="34" charset="0"/>
              </a:rPr>
              <a:t>Add Worker Nodes to Kubernetes 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22222"/>
                </a:solidFill>
                <a:latin typeface="open sans" panose="020B0606030504020204" pitchFamily="34" charset="0"/>
              </a:rPr>
              <a:t>Deploy Calico Pod Network Add-on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22222"/>
                </a:solidFill>
                <a:latin typeface="open sans" panose="020B0606030504020204" pitchFamily="34" charset="0"/>
              </a:rPr>
              <a:t>Test and Verify Kubernetes Cluster Installation</a:t>
            </a:r>
          </a:p>
          <a:p>
            <a:endParaRPr lang="en-US">
              <a:solidFill>
                <a:srgbClr val="222222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588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>
                <a:cs typeface="Times New Roman" panose="02020603050405020304" pitchFamily="18" charset="0"/>
              </a:rPr>
              <a:t>5. </a:t>
            </a:r>
            <a:r>
              <a:rPr lang="en-US" sz="3200" b="1"/>
              <a:t>Demo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154558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>
                <a:cs typeface="Times New Roman" panose="02020603050405020304" pitchFamily="18" charset="0"/>
              </a:rPr>
              <a:t>6. </a:t>
            </a:r>
            <a:r>
              <a:rPr lang="en-US" sz="3200" b="1"/>
              <a:t>QA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589395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D70A9-9917-87A8-06C9-B5A19F439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32" y="2253366"/>
            <a:ext cx="11714535" cy="1741667"/>
          </a:xfrm>
        </p:spPr>
        <p:txBody>
          <a:bodyPr numCol="1"/>
          <a:lstStyle/>
          <a:p>
            <a:pPr marL="0" indent="0" algn="ctr">
              <a:buNone/>
            </a:pPr>
            <a:r>
              <a:rPr lang="en-US" sz="6000" b="1">
                <a:solidFill>
                  <a:srgbClr val="249DD8"/>
                </a:solidFill>
              </a:rPr>
              <a:t>Microservices Testing</a:t>
            </a:r>
          </a:p>
        </p:txBody>
      </p:sp>
    </p:spTree>
    <p:extLst>
      <p:ext uri="{BB962C8B-B14F-4D97-AF65-F5344CB8AC3E}">
        <p14:creationId xmlns:p14="http://schemas.microsoft.com/office/powerpoint/2010/main" val="2304284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>
                <a:cs typeface="Times New Roman" panose="02020603050405020304" pitchFamily="18" charset="0"/>
              </a:rPr>
              <a:t>1. </a:t>
            </a:r>
            <a:r>
              <a:rPr lang="en-US" sz="3200" b="1"/>
              <a:t>Types of testing with K8s</a:t>
            </a:r>
            <a:endParaRPr lang="en-US" sz="320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84D3E99-250A-4E8D-40ED-A2CAE124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464" y="1695216"/>
            <a:ext cx="11714536" cy="34675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Integration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End-to-End (E2E)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 or Load Tests</a:t>
            </a:r>
            <a:endParaRPr lang="en-US">
              <a:solidFill>
                <a:srgbClr val="222222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217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>
                <a:cs typeface="Times New Roman" panose="02020603050405020304" pitchFamily="18" charset="0"/>
              </a:rPr>
              <a:t>2. </a:t>
            </a:r>
            <a:r>
              <a:rPr lang="en-US" sz="3200" b="1"/>
              <a:t>Automation’s current problems</a:t>
            </a:r>
            <a:endParaRPr lang="en-US" sz="320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84D3E99-250A-4E8D-40ED-A2CAE124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464" y="1695216"/>
            <a:ext cx="11714536" cy="3467567"/>
          </a:xfrm>
        </p:spPr>
        <p:txBody>
          <a:bodyPr/>
          <a:lstStyle/>
          <a:p>
            <a:pPr>
              <a:buClr>
                <a:srgbClr val="FF0000"/>
              </a:buClr>
              <a:buFont typeface="open sans" panose="020B0606030504020204" pitchFamily="34" charset="0"/>
              <a:buChar char="×"/>
            </a:pPr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 system resources</a:t>
            </a:r>
          </a:p>
          <a:p>
            <a:pPr>
              <a:buClr>
                <a:srgbClr val="FF0000"/>
              </a:buClr>
              <a:buFont typeface="open sans" panose="020B0606030504020204" pitchFamily="34" charset="0"/>
              <a:buChar char="×"/>
            </a:pPr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Verify pod status</a:t>
            </a:r>
          </a:p>
          <a:p>
            <a:pPr>
              <a:buClr>
                <a:srgbClr val="FF0000"/>
              </a:buClr>
              <a:buFont typeface="open sans" panose="020B0606030504020204" pitchFamily="34" charset="0"/>
              <a:buChar char="×"/>
            </a:pPr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 up/down pod</a:t>
            </a:r>
            <a:endParaRPr lang="en-US">
              <a:solidFill>
                <a:srgbClr val="222222"/>
              </a:solidFill>
              <a:latin typeface="open sans" panose="020B06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5FC2CC-3F1D-9C23-4F2B-2FE8919BCE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580" y="1881553"/>
            <a:ext cx="491490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2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/>
              <a:t>1. What is ObaaS?</a:t>
            </a:r>
            <a:br>
              <a:rPr lang="en-US" sz="2800" b="1"/>
            </a:br>
            <a:r>
              <a:rPr lang="en-US" sz="2800" b="1"/>
              <a:t>2. ObaaS cloud deployment</a:t>
            </a:r>
            <a:br>
              <a:rPr lang="en-US" sz="2800" b="1"/>
            </a:br>
            <a:r>
              <a:rPr lang="en-US" sz="2800" b="1"/>
              <a:t>3. ObaaS components and testing approach</a:t>
            </a:r>
          </a:p>
          <a:p>
            <a:pPr marL="0" indent="0">
              <a:buNone/>
            </a:pPr>
            <a:r>
              <a:rPr lang="en-US" sz="2800" b="1"/>
              <a:t>4. Test cases</a:t>
            </a:r>
            <a:br>
              <a:rPr lang="en-US" sz="2800" b="1"/>
            </a:br>
            <a:r>
              <a:rPr lang="en-US" sz="2800" b="1"/>
              <a:t>5. Demo</a:t>
            </a:r>
          </a:p>
          <a:p>
            <a:pPr marL="0" indent="0">
              <a:buNone/>
            </a:pPr>
            <a:r>
              <a:rPr lang="en-US" sz="2800" b="1"/>
              <a:t>6. Q/A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5"/>
            <a:ext cx="11714536" cy="441082"/>
          </a:xfrm>
        </p:spPr>
        <p:txBody>
          <a:bodyPr/>
          <a:lstStyle/>
          <a:p>
            <a:r>
              <a:rPr lang="en-US" sz="3000">
                <a:cs typeface="Times New Roman" panose="02020603050405020304" pitchFamily="18" charset="0"/>
              </a:rPr>
              <a:t>OBaaS on 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1523232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>
                <a:cs typeface="Times New Roman" panose="02020603050405020304" pitchFamily="18" charset="0"/>
              </a:rPr>
              <a:t>3. </a:t>
            </a:r>
            <a:r>
              <a:rPr lang="en-US" sz="3200" b="1"/>
              <a:t>Solve the current problem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BBC46-E08E-BFF3-D4B6-D444BBE06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464" y="965086"/>
            <a:ext cx="11714536" cy="4927827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BDD cucumber setup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Dependencies:</a:t>
            </a:r>
          </a:p>
          <a:p>
            <a:pPr marL="742950" lvl="2" indent="0">
              <a:buNone/>
            </a:pPr>
            <a:r>
              <a:rPr lang="en-US" i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&lt;!-- https://mvnrepository.com/artifact/io.fabric8/kubernetes-client --&gt;</a:t>
            </a:r>
            <a:br>
              <a:rPr lang="en-US" i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i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&lt;dependency&gt;</a:t>
            </a:r>
            <a:br>
              <a:rPr lang="en-US" i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i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&lt;groupId&gt;io.fabric8&lt;/groupId&gt;</a:t>
            </a:r>
            <a:br>
              <a:rPr lang="en-US" i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i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&lt;artifactId&gt;kubernetes-client&lt;/artifactId&gt;</a:t>
            </a:r>
            <a:br>
              <a:rPr lang="en-US" i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i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&lt;version&gt;6.10.0&lt;/version&gt;</a:t>
            </a:r>
            <a:br>
              <a:rPr lang="en-US" i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i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&lt;/dependency&gt;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kubernete/azure config file to connect to K8s</a:t>
            </a:r>
          </a:p>
        </p:txBody>
      </p:sp>
    </p:spTree>
    <p:extLst>
      <p:ext uri="{BB962C8B-B14F-4D97-AF65-F5344CB8AC3E}">
        <p14:creationId xmlns:p14="http://schemas.microsoft.com/office/powerpoint/2010/main" val="2854209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>
                <a:cs typeface="Times New Roman" panose="02020603050405020304" pitchFamily="18" charset="0"/>
              </a:rPr>
              <a:t>4. </a:t>
            </a:r>
            <a:r>
              <a:rPr lang="en-US" sz="3200" b="1"/>
              <a:t>Automation Handle Pods/Deployments</a:t>
            </a:r>
            <a:endParaRPr lang="en-US" sz="32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BE8158-89B5-82FE-003E-0FDE31901447}"/>
              </a:ext>
            </a:extLst>
          </p:cNvPr>
          <p:cNvSpPr txBox="1">
            <a:spLocks/>
          </p:cNvSpPr>
          <p:nvPr/>
        </p:nvSpPr>
        <p:spPr>
          <a:xfrm>
            <a:off x="466579" y="1439666"/>
            <a:ext cx="5354118" cy="1827670"/>
          </a:xfrm>
          <a:prstGeom prst="snip2SameRect">
            <a:avLst>
              <a:gd name="adj1" fmla="val 12977"/>
              <a:gd name="adj2" fmla="val 13653"/>
            </a:avLst>
          </a:prstGeom>
          <a:ln w="38100">
            <a:solidFill>
              <a:srgbClr val="249DD8"/>
            </a:solidFill>
          </a:ln>
        </p:spPr>
        <p:txBody>
          <a:bodyPr>
            <a:noAutofit/>
          </a:bodyPr>
          <a:lstStyle>
            <a:defPPr>
              <a:defRPr lang="en-US"/>
            </a:defPPr>
            <a:lvl1pPr marL="228600" indent="-22860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5800" indent="-2286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entury Gothic" panose="020B0502020202020204" pitchFamily="34" charset="0"/>
              </a:defRPr>
            </a:lvl2pPr>
            <a:lvl3pPr marL="1143000" indent="-2286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entury Gothic" panose="020B0502020202020204" pitchFamily="34" charset="0"/>
              </a:defRPr>
            </a:lvl3pPr>
            <a:lvl4pPr marL="1600200" indent="-2286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entury Gothic" panose="020B0502020202020204" pitchFamily="34" charset="0"/>
              </a:defRPr>
            </a:lvl4pPr>
            <a:lvl5pPr marL="2057400" indent="-2286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entury Gothic" panose="020B0502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public List&lt;Pod&gt; </a:t>
            </a:r>
            <a:r>
              <a:rPr lang="en-US" sz="1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findPodDetails</a:t>
            </a:r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(String NameSpaceDetails)</a:t>
            </a:r>
          </a:p>
          <a:p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</a:t>
            </a:r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Retrun list Pods base on Namespace</a:t>
            </a:r>
          </a:p>
          <a:p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ECCD8D-9C36-88AF-1DF6-FC569B901098}"/>
              </a:ext>
            </a:extLst>
          </p:cNvPr>
          <p:cNvSpPr txBox="1">
            <a:spLocks/>
          </p:cNvSpPr>
          <p:nvPr/>
        </p:nvSpPr>
        <p:spPr>
          <a:xfrm>
            <a:off x="6055727" y="1482398"/>
            <a:ext cx="5536503" cy="1827670"/>
          </a:xfrm>
          <a:prstGeom prst="snip2SameRect">
            <a:avLst>
              <a:gd name="adj1" fmla="val 12977"/>
              <a:gd name="adj2" fmla="val 13653"/>
            </a:avLst>
          </a:prstGeom>
          <a:ln w="38100">
            <a:solidFill>
              <a:srgbClr val="249DD8"/>
            </a:solidFill>
          </a:ln>
        </p:spPr>
        <p:txBody>
          <a:bodyPr>
            <a:normAutofit/>
          </a:bodyPr>
          <a:lstStyle>
            <a:defPPr>
              <a:defRPr lang="en-US"/>
            </a:defPPr>
            <a:lvl1pPr marL="228600" indent="-22860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5800" indent="-2286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entury Gothic" panose="020B0502020202020204" pitchFamily="34" charset="0"/>
              </a:defRPr>
            </a:lvl2pPr>
            <a:lvl3pPr marL="1143000" indent="-2286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entury Gothic" panose="020B0502020202020204" pitchFamily="34" charset="0"/>
              </a:defRPr>
            </a:lvl3pPr>
            <a:lvl4pPr marL="1600200" indent="-2286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entury Gothic" panose="020B0502020202020204" pitchFamily="34" charset="0"/>
              </a:defRPr>
            </a:lvl4pPr>
            <a:lvl5pPr marL="2057400" indent="-2286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entury Gothic" panose="020B0502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public void </a:t>
            </a:r>
            <a:r>
              <a:rPr lang="en-US" sz="1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scalePods</a:t>
            </a:r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(String deploymentType, String deploymentDetails, String NameSpaceDetails, int NoOfReplicas)</a:t>
            </a:r>
          </a:p>
          <a:p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  <a:p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Scale pods of deployment</a:t>
            </a:r>
            <a:endParaRPr lang="en-US" sz="1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A9FF55-4363-8AA9-1788-6248C20C6BF2}"/>
              </a:ext>
            </a:extLst>
          </p:cNvPr>
          <p:cNvSpPr txBox="1">
            <a:spLocks/>
          </p:cNvSpPr>
          <p:nvPr/>
        </p:nvSpPr>
        <p:spPr>
          <a:xfrm>
            <a:off x="466577" y="3793728"/>
            <a:ext cx="5354119" cy="1827670"/>
          </a:xfrm>
          <a:prstGeom prst="snip2SameRect">
            <a:avLst>
              <a:gd name="adj1" fmla="val 12977"/>
              <a:gd name="adj2" fmla="val 13653"/>
            </a:avLst>
          </a:prstGeom>
          <a:ln w="38100">
            <a:solidFill>
              <a:srgbClr val="249DD8"/>
            </a:solidFill>
          </a:ln>
        </p:spPr>
        <p:txBody>
          <a:bodyPr>
            <a:noAutofit/>
          </a:bodyPr>
          <a:lstStyle>
            <a:defPPr>
              <a:defRPr lang="en-US"/>
            </a:defPPr>
            <a:lvl1pPr marL="228600" indent="-22860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5800" indent="-2286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entury Gothic" panose="020B0502020202020204" pitchFamily="34" charset="0"/>
              </a:defRPr>
            </a:lvl2pPr>
            <a:lvl3pPr marL="1143000" indent="-2286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entury Gothic" panose="020B0502020202020204" pitchFamily="34" charset="0"/>
              </a:defRPr>
            </a:lvl3pPr>
            <a:lvl4pPr marL="1600200" indent="-2286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entury Gothic" panose="020B0502020202020204" pitchFamily="34" charset="0"/>
              </a:defRPr>
            </a:lvl4pPr>
            <a:lvl5pPr marL="2057400" indent="-2286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entury Gothic" panose="020B0502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public void </a:t>
            </a:r>
            <a:r>
              <a:rPr lang="en-US" sz="1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restartDeployment</a:t>
            </a:r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(String deploymentType, String deploymentDetails, String NameSpaceDetails)</a:t>
            </a:r>
          </a:p>
          <a:p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  <a:p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Restart all pods of deployment</a:t>
            </a:r>
            <a:endParaRPr lang="en-US" sz="1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EFB2CF-EFC1-62B4-BEF9-A366BE5E46B8}"/>
              </a:ext>
            </a:extLst>
          </p:cNvPr>
          <p:cNvSpPr txBox="1">
            <a:spLocks/>
          </p:cNvSpPr>
          <p:nvPr/>
        </p:nvSpPr>
        <p:spPr>
          <a:xfrm>
            <a:off x="6055728" y="3836460"/>
            <a:ext cx="5536503" cy="1827670"/>
          </a:xfrm>
          <a:prstGeom prst="snip2SameRect">
            <a:avLst>
              <a:gd name="adj1" fmla="val 12977"/>
              <a:gd name="adj2" fmla="val 13653"/>
            </a:avLst>
          </a:prstGeom>
          <a:ln w="38100">
            <a:solidFill>
              <a:srgbClr val="249DD8"/>
            </a:solidFill>
          </a:ln>
        </p:spPr>
        <p:txBody>
          <a:bodyPr>
            <a:normAutofit/>
          </a:bodyPr>
          <a:lstStyle>
            <a:defPPr>
              <a:defRPr lang="en-US"/>
            </a:defPPr>
            <a:lvl1pPr marL="228600" indent="-22860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5800" indent="-2286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entury Gothic" panose="020B0502020202020204" pitchFamily="34" charset="0"/>
              </a:defRPr>
            </a:lvl2pPr>
            <a:lvl3pPr marL="1143000" indent="-2286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entury Gothic" panose="020B0502020202020204" pitchFamily="34" charset="0"/>
              </a:defRPr>
            </a:lvl3pPr>
            <a:lvl4pPr marL="1600200" indent="-2286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entury Gothic" panose="020B0502020202020204" pitchFamily="34" charset="0"/>
              </a:defRPr>
            </a:lvl4pPr>
            <a:lvl5pPr marL="2057400" indent="-2286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entury Gothic" panose="020B0502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public List&lt;PodMetrics&gt; </a:t>
            </a:r>
            <a:r>
              <a:rPr lang="en-US" sz="1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getResourceUsed</a:t>
            </a:r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  <a:p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Get list ResourceUsed of Pods</a:t>
            </a:r>
            <a:endParaRPr lang="en-US" sz="1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21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cs typeface="Times New Roman" panose="02020603050405020304" pitchFamily="18" charset="0"/>
              </a:rPr>
              <a:t>5. </a:t>
            </a:r>
            <a:r>
              <a:rPr lang="en-US" sz="3200" b="1"/>
              <a:t>USER CASE </a:t>
            </a:r>
            <a:endParaRPr lang="en-US" sz="32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8EA494-6D02-E937-23B3-5358CA305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 status of Pods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can monitor status all Pods of the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Restart Pods during application running and monitor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Verify Restart contact actor during import contact list with 1k contacts in csv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 up/down Pods during application running and monitor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Verify Scale contact actor during import contact list with 1k contacts in csv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 resources used of application during application running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can read resources used of pods real time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375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>
                <a:cs typeface="Times New Roman" panose="02020603050405020304" pitchFamily="18" charset="0"/>
              </a:rPr>
              <a:t>6. </a:t>
            </a:r>
            <a:r>
              <a:rPr lang="en-US" sz="3200" b="1"/>
              <a:t>Demo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16322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>
                <a:cs typeface="Times New Roman" panose="02020603050405020304" pitchFamily="18" charset="0"/>
              </a:rPr>
              <a:t>7. </a:t>
            </a:r>
            <a:r>
              <a:rPr lang="en-US" sz="3200" b="1"/>
              <a:t>QA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679520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870008" y="3069273"/>
            <a:ext cx="442118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400" b="1">
                <a:solidFill>
                  <a:srgbClr val="00B0F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!</a:t>
            </a:r>
            <a:endParaRPr lang="en-US" altLang="en-US" sz="5400">
              <a:solidFill>
                <a:srgbClr val="00B0F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37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5"/>
            <a:ext cx="11714536" cy="441082"/>
          </a:xfrm>
        </p:spPr>
        <p:txBody>
          <a:bodyPr/>
          <a:lstStyle/>
          <a:p>
            <a:r>
              <a:rPr lang="en-US" sz="3200">
                <a:cs typeface="Times New Roman" panose="02020603050405020304" pitchFamily="18" charset="0"/>
              </a:rPr>
              <a:t>1. What is Outbound as a services?</a:t>
            </a:r>
            <a:endParaRPr lang="en-US" sz="32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E67771-5159-11AA-233C-A8F92EC52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Outbound as a Service (ObaaS) </a:t>
            </a:r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the next generation of Proactive Outreach Manager (POM), rewritten to be compatible with cloud-native architecture.</a:t>
            </a:r>
          </a:p>
          <a:p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ObaaS has two main service groups: </a:t>
            </a:r>
            <a:r>
              <a:rPr lang="en-US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campaign</a:t>
            </a:r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</a:t>
            </a:r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are responsible for handling outbound tasks. It operates entirely on the cloud, in this case Microsoft Azure.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5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>
                <a:cs typeface="Times New Roman" panose="02020603050405020304" pitchFamily="18" charset="0"/>
              </a:rPr>
              <a:t>2. Solution Overview</a:t>
            </a:r>
            <a:endParaRPr lang="en-US"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7022A4-B675-4C0F-84FA-F1916ACAA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504825"/>
            <a:ext cx="1165860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1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>
                <a:cs typeface="Times New Roman" panose="02020603050405020304" pitchFamily="18" charset="0"/>
              </a:rPr>
              <a:t>2. Data flow Diagram</a:t>
            </a:r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A2E14-16E3-4EB2-91DC-9A234653A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3566"/>
            <a:ext cx="12192000" cy="513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3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>
                <a:cs typeface="Times New Roman" panose="02020603050405020304" pitchFamily="18" charset="0"/>
              </a:rPr>
              <a:t>2. Network Diagram</a:t>
            </a:r>
            <a:endParaRPr lang="en-US"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EF7D65-C97E-4738-92AD-6FE14A9F8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" y="712640"/>
            <a:ext cx="12192000" cy="61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4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>
                <a:cs typeface="Times New Roman" panose="02020603050405020304" pitchFamily="18" charset="0"/>
              </a:rPr>
              <a:t>2. ObaaS cloud deployments</a:t>
            </a:r>
            <a:endParaRPr lang="en-US" sz="320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E61ED60-28AE-4EAE-9ADF-4B29D460E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464" y="1044421"/>
            <a:ext cx="11714536" cy="4927827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ObaaS is deployed on Azure with CI/CD, using a fully automated deployment solution to the Azure Kubernetes service.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D400B2-BA21-476B-999B-B26B03BFB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450" y="2128690"/>
            <a:ext cx="8191100" cy="430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1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>
                <a:cs typeface="Times New Roman" panose="02020603050405020304" pitchFamily="18" charset="0"/>
              </a:rPr>
              <a:t>3. ObaaS components and testing approach</a:t>
            </a:r>
            <a:endParaRPr lang="en-US" sz="3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86470-5D0D-4108-AD86-C9D578A18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106" y="798897"/>
            <a:ext cx="8045787" cy="560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3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>
                <a:cs typeface="Times New Roman" panose="02020603050405020304" pitchFamily="18" charset="0"/>
              </a:rPr>
              <a:t>3. ObaaS components and testing approach</a:t>
            </a:r>
            <a:endParaRPr lang="en-US" sz="320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84D3E99-250A-4E8D-40ED-A2CAE124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79" y="965086"/>
            <a:ext cx="11714536" cy="492782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Namespace: outbound-campaigns, outbound-contacts, outbound-provision, outbound-campaign-actors, outbound-contacts-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actors,outbound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-simulator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Pod group: UI, API, 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Horizontal Pod Autoscaling (HPA): campaign-actors, contact-actors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87199"/>
      </p:ext>
    </p:extLst>
  </p:cSld>
  <p:clrMapOvr>
    <a:masterClrMapping/>
  </p:clrMapOvr>
</p:sld>
</file>

<file path=ppt/theme/theme1.xml><?xml version="1.0" encoding="utf-8"?>
<a:theme xmlns:a="http://schemas.openxmlformats.org/drawingml/2006/main" name="TMA_Template_Opt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82E5EDB-4828-45A0-9B79-3D4825E54258}" vid="{DDC138C3-2086-4DD1-99E2-7892C309AC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7217</TotalTime>
  <Words>891</Words>
  <Application>Microsoft Office PowerPoint</Application>
  <PresentationFormat>Widescreen</PresentationFormat>
  <Paragraphs>128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</vt:lpstr>
      <vt:lpstr>Century Gothic</vt:lpstr>
      <vt:lpstr>open sans</vt:lpstr>
      <vt:lpstr>Times New Roman</vt:lpstr>
      <vt:lpstr>Wingdings</vt:lpstr>
      <vt:lpstr>TMA_Template_Opt3</vt:lpstr>
      <vt:lpstr>PowerPoint Presentation</vt:lpstr>
      <vt:lpstr>OBaaS on Kubernetes Cluster</vt:lpstr>
      <vt:lpstr>1. What is Outbound as a services?</vt:lpstr>
      <vt:lpstr>2. Solution Overview</vt:lpstr>
      <vt:lpstr>2. Data flow Diagram</vt:lpstr>
      <vt:lpstr>2. Network Diagram</vt:lpstr>
      <vt:lpstr>2. ObaaS cloud deployments</vt:lpstr>
      <vt:lpstr>3. ObaaS components and testing approach</vt:lpstr>
      <vt:lpstr>3. ObaaS components and testing approach</vt:lpstr>
      <vt:lpstr>3. Kubernetes Components</vt:lpstr>
      <vt:lpstr>3. Kubernetes Components</vt:lpstr>
      <vt:lpstr>3. Kubernetes Components</vt:lpstr>
      <vt:lpstr>3. Kubernetes Components</vt:lpstr>
      <vt:lpstr>4. Install Kubernetes on Ubuntu Server</vt:lpstr>
      <vt:lpstr>5. Demo</vt:lpstr>
      <vt:lpstr>6. QA</vt:lpstr>
      <vt:lpstr>PowerPoint Presentation</vt:lpstr>
      <vt:lpstr>1. Types of testing with K8s</vt:lpstr>
      <vt:lpstr>2. Automation’s current problems</vt:lpstr>
      <vt:lpstr>3. Solve the current problem</vt:lpstr>
      <vt:lpstr>4. Automation Handle Pods/Deployments</vt:lpstr>
      <vt:lpstr>5. USER CASE </vt:lpstr>
      <vt:lpstr>6. Demo</vt:lpstr>
      <vt:lpstr>7. QA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Nguyen Anh</dc:creator>
  <cp:lastModifiedBy>Huy Nguyễn Văn</cp:lastModifiedBy>
  <cp:revision>386</cp:revision>
  <dcterms:created xsi:type="dcterms:W3CDTF">2017-04-19T14:33:47Z</dcterms:created>
  <dcterms:modified xsi:type="dcterms:W3CDTF">2024-04-17T09:44:33Z</dcterms:modified>
</cp:coreProperties>
</file>