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257" r:id="rId2"/>
    <p:sldId id="258" r:id="rId3"/>
    <p:sldId id="299" r:id="rId4"/>
    <p:sldId id="408" r:id="rId5"/>
    <p:sldId id="289" r:id="rId6"/>
    <p:sldId id="407" r:id="rId7"/>
    <p:sldId id="305" r:id="rId8"/>
    <p:sldId id="412" r:id="rId9"/>
    <p:sldId id="411" r:id="rId10"/>
    <p:sldId id="409" r:id="rId11"/>
    <p:sldId id="308" r:id="rId12"/>
    <p:sldId id="413" r:id="rId13"/>
    <p:sldId id="415" r:id="rId14"/>
    <p:sldId id="416" r:id="rId15"/>
    <p:sldId id="418" r:id="rId16"/>
    <p:sldId id="417" r:id="rId17"/>
    <p:sldId id="419" r:id="rId18"/>
    <p:sldId id="405" r:id="rId19"/>
    <p:sldId id="406" r:id="rId20"/>
    <p:sldId id="287" r:id="rId21"/>
    <p:sldId id="414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DD8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88" autoAdjust="0"/>
  </p:normalViewPr>
  <p:slideViewPr>
    <p:cSldViewPr snapToGrid="0">
      <p:cViewPr varScale="1">
        <p:scale>
          <a:sx n="93" d="100"/>
          <a:sy n="93" d="100"/>
        </p:scale>
        <p:origin x="12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123A9-CE3C-4C8B-8AC9-81BA8A358B7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0756A-E1CA-4E5E-8241-A897EE7C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https://kubernetes.io/docs/tasks/run-application/horizontal-pod-autoscale/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https://viblo.asia/p/hpa-la-gi-auto-scaling-pod-bang-hpa-va-keda-ByEZkerA5Q0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Take a long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Actors pods scale to 10, import faster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Take 250 seconds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Take more than 250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0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Take 250 seconds, actor pods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9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7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2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0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756A-E1CA-4E5E-8241-A897EE7CB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71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234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9546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89971" y="5219222"/>
            <a:ext cx="5065183" cy="923337"/>
            <a:chOff x="852093" y="4548688"/>
            <a:chExt cx="5669954" cy="998793"/>
          </a:xfrm>
        </p:grpSpPr>
        <p:sp>
          <p:nvSpPr>
            <p:cNvPr id="12" name="TextBox 5"/>
            <p:cNvSpPr txBox="1"/>
            <p:nvPr userDrawn="1"/>
          </p:nvSpPr>
          <p:spPr>
            <a:xfrm>
              <a:off x="2463279" y="4548696"/>
              <a:ext cx="4058768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+84 839 951 060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+84 839 951 059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+81 364 324 994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13" name="TextBox 6"/>
            <p:cNvSpPr txBox="1"/>
            <p:nvPr userDrawn="1"/>
          </p:nvSpPr>
          <p:spPr>
            <a:xfrm>
              <a:off x="852093" y="4548688"/>
              <a:ext cx="1727286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Vietnam: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srgbClr val="249DD8"/>
                </a:solidFill>
                <a:latin typeface="Century Gothic" panose="020B0502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Japan: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5851369" y="5205572"/>
            <a:ext cx="5937249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North America: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49DD8"/>
              </a:solidFill>
              <a:latin typeface="Century Gothic" panose="020B0502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Australia: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           Website: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8821051" y="5205572"/>
            <a:ext cx="3090333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+1 844 224 4188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+1 802 735 1392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+61 414 734 277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10832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64DFE37-4040-8258-0A6F-038E1F4B82E6}"/>
              </a:ext>
            </a:extLst>
          </p:cNvPr>
          <p:cNvSpPr txBox="1">
            <a:spLocks/>
          </p:cNvSpPr>
          <p:nvPr/>
        </p:nvSpPr>
        <p:spPr bwMode="auto">
          <a:xfrm>
            <a:off x="1222732" y="5301600"/>
            <a:ext cx="9746536" cy="7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65">
                <a:solidFill>
                  <a:srgbClr val="2867A0"/>
                </a:solidFill>
              </a:rPr>
              <a:t>ObaaS Testing</a:t>
            </a:r>
          </a:p>
        </p:txBody>
      </p:sp>
    </p:spTree>
    <p:extLst>
      <p:ext uri="{BB962C8B-B14F-4D97-AF65-F5344CB8AC3E}">
        <p14:creationId xmlns:p14="http://schemas.microsoft.com/office/powerpoint/2010/main" val="384598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3. ObaaS components and testing approach</a:t>
            </a:r>
            <a:endParaRPr lang="en-US"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86470-5D0D-4108-AD86-C9D578A1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06" y="798897"/>
            <a:ext cx="8045787" cy="56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cs typeface="Times New Roman" panose="02020603050405020304" pitchFamily="18" charset="0"/>
              </a:rPr>
              <a:t>ObaaS</a:t>
            </a:r>
            <a:r>
              <a:rPr lang="en-US" sz="3200" dirty="0">
                <a:cs typeface="Times New Roman" panose="02020603050405020304" pitchFamily="18" charset="0"/>
              </a:rPr>
              <a:t> components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outbound-campaigns-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outbound-campaigns-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(3), outbound-campaigns-actors (3-10)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outbound-contacts-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outbound-contacts-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(3), outbound-contacts-actors (3-10)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outbound-provision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outbound-simulators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Namespace: outbound-campaigns, outbound-contacts, outbound-connectors, outbound-campaign-actors, outbound-contacts-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actors,outbound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-simulator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Horizontal Pod Autoscaling (HPA): campaign-actors, contact-actors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3. Testing approach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 working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pod runs independently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service can operate independently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service is down, it means the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not accessible but the backend service is still working normally. And vice versa.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backend uses Spring Boot implementing the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Akka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framework. When we need to work with a large amount of task, the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plan operations and assign them to processing actors. The actors will follow the plan and handle the requests.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down, the backend becomes inaccessible. Once the API is running, the backend will also be available to access.</a:t>
            </a:r>
          </a:p>
        </p:txBody>
      </p:sp>
    </p:spTree>
    <p:extLst>
      <p:ext uri="{BB962C8B-B14F-4D97-AF65-F5344CB8AC3E}">
        <p14:creationId xmlns:p14="http://schemas.microsoft.com/office/powerpoint/2010/main" val="421439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3. Testing approach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 working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larger the number of actors, the more jobs can be performed in the queue.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there is no actor then the job is pending, when the actor returns then the job will continue.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Campaign uses pace to determine the amount of processing, e.g. 40 SMS/s, 10 Calls/s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Contacts use maximum actor's capacity to process imported contacts.</a:t>
            </a:r>
          </a:p>
        </p:txBody>
      </p:sp>
    </p:spTree>
    <p:extLst>
      <p:ext uri="{BB962C8B-B14F-4D97-AF65-F5344CB8AC3E}">
        <p14:creationId xmlns:p14="http://schemas.microsoft.com/office/powerpoint/2010/main" val="20982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3. Testing approach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enable for actors.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3 pods and maximum 10 pods.</a:t>
            </a:r>
          </a:p>
        </p:txBody>
      </p:sp>
    </p:spTree>
    <p:extLst>
      <p:ext uri="{BB962C8B-B14F-4D97-AF65-F5344CB8AC3E}">
        <p14:creationId xmlns:p14="http://schemas.microsoft.com/office/powerpoint/2010/main" val="317089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3. Testing approach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CPU, memory for each pod.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number of pod</a:t>
            </a:r>
          </a:p>
        </p:txBody>
      </p:sp>
    </p:spTree>
    <p:extLst>
      <p:ext uri="{BB962C8B-B14F-4D97-AF65-F5344CB8AC3E}">
        <p14:creationId xmlns:p14="http://schemas.microsoft.com/office/powerpoint/2010/main" val="6840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4. </a:t>
            </a:r>
            <a:r>
              <a:rPr lang="en-US" sz="3200" b="1" dirty="0"/>
              <a:t>Test cases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 crashes, Backend still 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 crashes, UI sill 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UI/API is broken and will automatically be replaced by a new instance (new pod), then the services will be accessible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Campaign service crashes, Contact service still 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create contact list when all actor pods are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create campaign when actor pods are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off, contact actors = 3, run import 1000 contact lists with 10k contacts.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on, start contact actor = 3, run import 1000 contact lists with 10k contacts.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off, campaign actors  = 3, pace = 40sms/s, run 1 campaign 10k contacts.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off, campaign actors  = 3, pace = 40sms/s, run 1000 campaign 10k contacts.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4. </a:t>
            </a:r>
            <a:r>
              <a:rPr lang="en-US" sz="3200" b="1" dirty="0"/>
              <a:t>Test cases</a:t>
            </a:r>
            <a:endParaRPr lang="en-US" sz="32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4D3E99-250A-4E8D-40ED-A2CAE12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9" y="965086"/>
            <a:ext cx="11714536" cy="5320211"/>
          </a:xfrm>
        </p:spPr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on, start campaign actors  = 3, pace = 40sms/s, run 1000 campaign 10k contacts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1 campaign, scale actor to 0, campaign stop sending </a:t>
            </a:r>
            <a:r>
              <a:rPr lang="en-US" sz="2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sms</a:t>
            </a: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scale to 1, campaign start sending </a:t>
            </a:r>
            <a:r>
              <a:rPr lang="en-US" sz="2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sms</a:t>
            </a: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again.</a:t>
            </a:r>
          </a:p>
        </p:txBody>
      </p:sp>
    </p:spTree>
    <p:extLst>
      <p:ext uri="{BB962C8B-B14F-4D97-AF65-F5344CB8AC3E}">
        <p14:creationId xmlns:p14="http://schemas.microsoft.com/office/powerpoint/2010/main" val="149055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5. </a:t>
            </a:r>
            <a:r>
              <a:rPr lang="en-US" sz="3200" b="1"/>
              <a:t>Demo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5455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6. </a:t>
            </a:r>
            <a:r>
              <a:rPr lang="en-US" sz="3200" b="1"/>
              <a:t>QA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893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1. What is </a:t>
            </a:r>
            <a:r>
              <a:rPr lang="en-US" sz="2800" b="1" dirty="0" err="1"/>
              <a:t>ObaaS</a:t>
            </a:r>
            <a:r>
              <a:rPr lang="en-US" sz="2800" b="1" dirty="0"/>
              <a:t>?</a:t>
            </a:r>
            <a:br>
              <a:rPr lang="en-US" sz="2800" b="1" dirty="0"/>
            </a:br>
            <a:r>
              <a:rPr lang="en-US" sz="2800" b="1" dirty="0"/>
              <a:t>2. </a:t>
            </a:r>
            <a:r>
              <a:rPr lang="en-US" sz="2800" b="1" dirty="0" err="1"/>
              <a:t>ObaaS</a:t>
            </a:r>
            <a:r>
              <a:rPr lang="en-US" sz="2800" b="1" dirty="0"/>
              <a:t> cloud deployment</a:t>
            </a:r>
            <a:br>
              <a:rPr lang="en-US" sz="2800" b="1" dirty="0"/>
            </a:br>
            <a:r>
              <a:rPr lang="en-US" sz="2800" b="1" dirty="0"/>
              <a:t>3. </a:t>
            </a:r>
            <a:r>
              <a:rPr lang="en-US" sz="2800" b="1" dirty="0" err="1"/>
              <a:t>ObaaS</a:t>
            </a:r>
            <a:r>
              <a:rPr lang="en-US" sz="2800" b="1" dirty="0"/>
              <a:t> components and testing approach</a:t>
            </a:r>
          </a:p>
          <a:p>
            <a:pPr marL="0" indent="0">
              <a:buNone/>
            </a:pPr>
            <a:r>
              <a:rPr lang="en-US" sz="2800" b="1" dirty="0"/>
              <a:t>4. Test cases</a:t>
            </a:r>
            <a:br>
              <a:rPr lang="en-US" sz="2800" b="1" dirty="0"/>
            </a:br>
            <a:r>
              <a:rPr lang="en-US" sz="2800" b="1" dirty="0"/>
              <a:t>5. Demo</a:t>
            </a:r>
          </a:p>
          <a:p>
            <a:pPr marL="0" indent="0">
              <a:buNone/>
            </a:pPr>
            <a:r>
              <a:rPr lang="en-US" sz="2800" b="1" dirty="0"/>
              <a:t>6. Q/A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5"/>
            <a:ext cx="11714536" cy="441082"/>
          </a:xfrm>
        </p:spPr>
        <p:txBody>
          <a:bodyPr/>
          <a:lstStyle/>
          <a:p>
            <a:r>
              <a:rPr lang="en-US" sz="3000">
                <a:cs typeface="Times New Roman" panose="02020603050405020304" pitchFamily="18" charset="0"/>
              </a:rPr>
              <a:t>OBaaS on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52323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70008" y="3069273"/>
            <a:ext cx="44211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 b="1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altLang="en-US" sz="5400">
              <a:solidFill>
                <a:srgbClr val="00B0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7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 err="1"/>
              <a:t>Akka</a:t>
            </a:r>
            <a:r>
              <a:rPr lang="en-US" sz="3200" dirty="0"/>
              <a:t>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0D502-9651-4D38-8D8E-7AA15C7E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57" y="686143"/>
            <a:ext cx="7314286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5"/>
            <a:ext cx="11714536" cy="441082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1. What is Outbound as a services?</a:t>
            </a:r>
            <a:endParaRPr lang="en-US" sz="3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67771-5159-11AA-233C-A8F92EC5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Outbound as a Service (ObaaS) 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next generation of Proactive Outreach Manager (POM), rewritten to be compatible with cloud-native architecture.</a:t>
            </a:r>
          </a:p>
          <a:p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 has two main service groups: </a:t>
            </a: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campaign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are responsible for handling outbound tasks. It operates entirely on the cloud, in this case Microsoft Azure.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1. Solution Overview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022A4-B675-4C0F-84FA-F1916ACA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04825"/>
            <a:ext cx="116586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1. Data flow Diagram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A2E14-16E3-4EB2-91DC-9A234653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566"/>
            <a:ext cx="12192000" cy="5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3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1. Network Diagram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F7D65-C97E-4738-92AD-6FE14A9F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" y="712640"/>
            <a:ext cx="12192000" cy="61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ObaaS cloud deployments</a:t>
            </a:r>
            <a:endParaRPr lang="en-US" sz="320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61ED60-28AE-4EAE-9ADF-4B29D460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ObaaS is deployed on Azure with CI/CD, using a fully automated deployment solution to the Azure Kubernetes service.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3BBBF-F2E7-4A4F-A3C7-C66C7540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44" y="2156060"/>
            <a:ext cx="8434711" cy="4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ObaaS cloud deployments</a:t>
            </a:r>
            <a:endParaRPr lang="en-US"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EAFF-A543-4ECA-8D59-9E099985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62" y="1174281"/>
            <a:ext cx="9933272" cy="52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579" y="240324"/>
            <a:ext cx="11714536" cy="933957"/>
          </a:xfrm>
        </p:spPr>
        <p:txBody>
          <a:bodyPr/>
          <a:lstStyle/>
          <a:p>
            <a:r>
              <a:rPr lang="en-US" sz="3200">
                <a:cs typeface="Times New Roman" panose="02020603050405020304" pitchFamily="18" charset="0"/>
              </a:rPr>
              <a:t>2. ObaaS cloud deployments</a:t>
            </a:r>
            <a:endParaRPr lang="en-US" sz="3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98086-D0CD-4DB0-86B9-D980751B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01" y="1174281"/>
            <a:ext cx="9429398" cy="51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3274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82E5EDB-4828-45A0-9B79-3D4825E54258}" vid="{DDC138C3-2086-4DD1-99E2-7892C309A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7365</TotalTime>
  <Words>739</Words>
  <Application>Microsoft Office PowerPoint</Application>
  <PresentationFormat>Widescreen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open sans</vt:lpstr>
      <vt:lpstr>Times New Roman</vt:lpstr>
      <vt:lpstr>Wingdings</vt:lpstr>
      <vt:lpstr>TMA_Template_Opt3</vt:lpstr>
      <vt:lpstr>PowerPoint Presentation</vt:lpstr>
      <vt:lpstr>OBaaS on Kubernetes Cluster</vt:lpstr>
      <vt:lpstr>1. What is Outbound as a services?</vt:lpstr>
      <vt:lpstr>1. Solution Overview</vt:lpstr>
      <vt:lpstr>1. Data flow Diagram</vt:lpstr>
      <vt:lpstr>1. Network Diagram</vt:lpstr>
      <vt:lpstr>2. ObaaS cloud deployments</vt:lpstr>
      <vt:lpstr>2. ObaaS cloud deployments</vt:lpstr>
      <vt:lpstr>2. ObaaS cloud deployments</vt:lpstr>
      <vt:lpstr>3. ObaaS components and testing approach</vt:lpstr>
      <vt:lpstr>3. ObaaS components</vt:lpstr>
      <vt:lpstr>3. Testing approach</vt:lpstr>
      <vt:lpstr>3. Testing approach</vt:lpstr>
      <vt:lpstr>3. Testing approach</vt:lpstr>
      <vt:lpstr>3. Testing approach</vt:lpstr>
      <vt:lpstr>4. Test cases</vt:lpstr>
      <vt:lpstr>4. Test cases</vt:lpstr>
      <vt:lpstr>5. Demo</vt:lpstr>
      <vt:lpstr>6. QA</vt:lpstr>
      <vt:lpstr>PowerPoint Presentation</vt:lpstr>
      <vt:lpstr>Akka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 Anh</dc:creator>
  <cp:lastModifiedBy>Huy Nguyễn Văn</cp:lastModifiedBy>
  <cp:revision>407</cp:revision>
  <dcterms:created xsi:type="dcterms:W3CDTF">2017-04-19T14:33:47Z</dcterms:created>
  <dcterms:modified xsi:type="dcterms:W3CDTF">2024-04-19T04:51:16Z</dcterms:modified>
</cp:coreProperties>
</file>