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94" r:id="rId2"/>
    <p:sldId id="292" r:id="rId3"/>
    <p:sldId id="293" r:id="rId4"/>
    <p:sldId id="296" r:id="rId5"/>
    <p:sldId id="295" r:id="rId6"/>
    <p:sldId id="297" r:id="rId7"/>
    <p:sldId id="299" r:id="rId8"/>
    <p:sldId id="298" r:id="rId9"/>
    <p:sldId id="300" r:id="rId10"/>
    <p:sldId id="302" r:id="rId11"/>
    <p:sldId id="303" r:id="rId12"/>
    <p:sldId id="301" r:id="rId13"/>
    <p:sldId id="304" r:id="rId14"/>
    <p:sldId id="314" r:id="rId15"/>
    <p:sldId id="306" r:id="rId16"/>
    <p:sldId id="315" r:id="rId17"/>
    <p:sldId id="305" r:id="rId18"/>
    <p:sldId id="313" r:id="rId19"/>
    <p:sldId id="310" r:id="rId20"/>
    <p:sldId id="308" r:id="rId21"/>
    <p:sldId id="312" r:id="rId22"/>
    <p:sldId id="311" r:id="rId23"/>
    <p:sldId id="30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A90"/>
    <a:srgbClr val="238CB4"/>
    <a:srgbClr val="F68426"/>
    <a:srgbClr val="FF0066"/>
    <a:srgbClr val="2EA22E"/>
    <a:srgbClr val="FF66FF"/>
    <a:srgbClr val="E2A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45" autoAdjust="0"/>
  </p:normalViewPr>
  <p:slideViewPr>
    <p:cSldViewPr>
      <p:cViewPr varScale="1">
        <p:scale>
          <a:sx n="58" d="100"/>
          <a:sy n="58" d="100"/>
        </p:scale>
        <p:origin x="78" y="1056"/>
      </p:cViewPr>
      <p:guideLst>
        <p:guide orient="horz" pos="2160"/>
        <p:guide pos="3840"/>
      </p:guideLst>
    </p:cSldViewPr>
  </p:slideViewPr>
  <p:notesTextViewPr>
    <p:cViewPr>
      <p:scale>
        <a:sx n="100" d="100"/>
        <a:sy n="100" d="100"/>
      </p:scale>
      <p:origin x="0" y="0"/>
    </p:cViewPr>
  </p:notesTextViewPr>
  <p:notesViewPr>
    <p:cSldViewPr>
      <p:cViewPr varScale="1">
        <p:scale>
          <a:sx n="57" d="100"/>
          <a:sy n="57" d="100"/>
        </p:scale>
        <p:origin x="-284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7C21EA-663C-4E34-95DD-F97D5793DD8F}" type="datetimeFigureOut">
              <a:rPr lang="vi-VN" smtClean="0"/>
              <a:t>19/09/2025</a:t>
            </a:fld>
            <a:endParaRPr lang="vi-V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2B5FE3-77CD-491E-AE67-A31115A9DD18}" type="slidenum">
              <a:rPr lang="vi-VN" smtClean="0"/>
              <a:t>‹#›</a:t>
            </a:fld>
            <a:endParaRPr lang="vi-VN"/>
          </a:p>
        </p:txBody>
      </p:sp>
    </p:spTree>
    <p:extLst>
      <p:ext uri="{BB962C8B-B14F-4D97-AF65-F5344CB8AC3E}">
        <p14:creationId xmlns:p14="http://schemas.microsoft.com/office/powerpoint/2010/main" val="1263675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7D7E20-8D02-4611-B056-6E519800107E}" type="datetimeFigureOut">
              <a:rPr lang="en-US" smtClean="0"/>
              <a:pPr/>
              <a:t>9/19/2025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68080A-77D2-400A-B26E-2E232C654182}" type="slidenum">
              <a:rPr lang="en-US" smtClean="0"/>
              <a:pPr/>
              <a:t>‹#›</a:t>
            </a:fld>
            <a:endParaRPr lang="en-US"/>
          </a:p>
        </p:txBody>
      </p:sp>
    </p:spTree>
    <p:extLst>
      <p:ext uri="{BB962C8B-B14F-4D97-AF65-F5344CB8AC3E}">
        <p14:creationId xmlns:p14="http://schemas.microsoft.com/office/powerpoint/2010/main" val="2838984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68080A-77D2-400A-B26E-2E232C654182}" type="slidenum">
              <a:rPr lang="en-US" smtClean="0"/>
              <a:pPr/>
              <a:t>7</a:t>
            </a:fld>
            <a:endParaRPr lang="en-US"/>
          </a:p>
        </p:txBody>
      </p:sp>
    </p:spTree>
    <p:extLst>
      <p:ext uri="{BB962C8B-B14F-4D97-AF65-F5344CB8AC3E}">
        <p14:creationId xmlns:p14="http://schemas.microsoft.com/office/powerpoint/2010/main" val="1498772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F81A6-3FD4-A284-68D2-84E146E01B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28F5F6-8DAD-F124-99E6-087FB9522C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6D3929-6A26-F02F-F67B-B527A8103A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2B5E9EA-A34A-9BF4-7653-32E3CAD994B9}"/>
              </a:ext>
            </a:extLst>
          </p:cNvPr>
          <p:cNvSpPr>
            <a:spLocks noGrp="1"/>
          </p:cNvSpPr>
          <p:nvPr>
            <p:ph type="sldNum" sz="quarter" idx="5"/>
          </p:nvPr>
        </p:nvSpPr>
        <p:spPr/>
        <p:txBody>
          <a:bodyPr/>
          <a:lstStyle/>
          <a:p>
            <a:fld id="{E668080A-77D2-400A-B26E-2E232C654182}" type="slidenum">
              <a:rPr lang="en-US" smtClean="0"/>
              <a:pPr/>
              <a:t>21</a:t>
            </a:fld>
            <a:endParaRPr lang="en-US"/>
          </a:p>
        </p:txBody>
      </p:sp>
    </p:spTree>
    <p:extLst>
      <p:ext uri="{BB962C8B-B14F-4D97-AF65-F5344CB8AC3E}">
        <p14:creationId xmlns:p14="http://schemas.microsoft.com/office/powerpoint/2010/main" val="172620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5B5BC-3E4E-DD62-11AD-DCF18F88BC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6AC6E-2165-863B-DA9E-CFD000D501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21E6EE-51C3-CB35-90B6-A3A76F40E6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226682-64CB-2B07-C972-61A494CE4548}"/>
              </a:ext>
            </a:extLst>
          </p:cNvPr>
          <p:cNvSpPr>
            <a:spLocks noGrp="1"/>
          </p:cNvSpPr>
          <p:nvPr>
            <p:ph type="sldNum" sz="quarter" idx="5"/>
          </p:nvPr>
        </p:nvSpPr>
        <p:spPr/>
        <p:txBody>
          <a:bodyPr/>
          <a:lstStyle/>
          <a:p>
            <a:fld id="{E668080A-77D2-400A-B26E-2E232C654182}" type="slidenum">
              <a:rPr lang="en-US" smtClean="0"/>
              <a:pPr/>
              <a:t>22</a:t>
            </a:fld>
            <a:endParaRPr lang="en-US"/>
          </a:p>
        </p:txBody>
      </p:sp>
    </p:spTree>
    <p:extLst>
      <p:ext uri="{BB962C8B-B14F-4D97-AF65-F5344CB8AC3E}">
        <p14:creationId xmlns:p14="http://schemas.microsoft.com/office/powerpoint/2010/main" val="671402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5A005-AA1D-BA5E-4205-7A4DF7F31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13F750-9137-CFC7-55E4-B6293EAD98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C87FB8-B7D8-1EFE-7FFB-98895396C81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7F4033E-6C40-65FA-4E2D-7B5546165FB7}"/>
              </a:ext>
            </a:extLst>
          </p:cNvPr>
          <p:cNvSpPr>
            <a:spLocks noGrp="1"/>
          </p:cNvSpPr>
          <p:nvPr>
            <p:ph type="sldNum" sz="quarter" idx="5"/>
          </p:nvPr>
        </p:nvSpPr>
        <p:spPr/>
        <p:txBody>
          <a:bodyPr/>
          <a:lstStyle/>
          <a:p>
            <a:fld id="{E668080A-77D2-400A-B26E-2E232C654182}" type="slidenum">
              <a:rPr lang="en-US" smtClean="0"/>
              <a:pPr/>
              <a:t>23</a:t>
            </a:fld>
            <a:endParaRPr lang="en-US"/>
          </a:p>
        </p:txBody>
      </p:sp>
    </p:spTree>
    <p:extLst>
      <p:ext uri="{BB962C8B-B14F-4D97-AF65-F5344CB8AC3E}">
        <p14:creationId xmlns:p14="http://schemas.microsoft.com/office/powerpoint/2010/main" val="134361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68080A-77D2-400A-B26E-2E232C654182}" type="slidenum">
              <a:rPr lang="en-US" smtClean="0"/>
              <a:pPr/>
              <a:t>13</a:t>
            </a:fld>
            <a:endParaRPr lang="en-US"/>
          </a:p>
        </p:txBody>
      </p:sp>
    </p:spTree>
    <p:extLst>
      <p:ext uri="{BB962C8B-B14F-4D97-AF65-F5344CB8AC3E}">
        <p14:creationId xmlns:p14="http://schemas.microsoft.com/office/powerpoint/2010/main" val="3304196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5861E-F4BD-6024-1945-F76024A2AF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469A0-64A9-370B-E11B-19288D269D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933F21-A7BD-5AFC-2E06-AA26E0638CA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ED33778-60BA-B531-D627-2597A419F14D}"/>
              </a:ext>
            </a:extLst>
          </p:cNvPr>
          <p:cNvSpPr>
            <a:spLocks noGrp="1"/>
          </p:cNvSpPr>
          <p:nvPr>
            <p:ph type="sldNum" sz="quarter" idx="5"/>
          </p:nvPr>
        </p:nvSpPr>
        <p:spPr/>
        <p:txBody>
          <a:bodyPr/>
          <a:lstStyle/>
          <a:p>
            <a:fld id="{E668080A-77D2-400A-B26E-2E232C654182}" type="slidenum">
              <a:rPr lang="en-US" smtClean="0"/>
              <a:pPr/>
              <a:t>14</a:t>
            </a:fld>
            <a:endParaRPr lang="en-US"/>
          </a:p>
        </p:txBody>
      </p:sp>
    </p:spTree>
    <p:extLst>
      <p:ext uri="{BB962C8B-B14F-4D97-AF65-F5344CB8AC3E}">
        <p14:creationId xmlns:p14="http://schemas.microsoft.com/office/powerpoint/2010/main" val="2148503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5E76B-9111-45B6-FC20-8269E5394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77CA9E-0EDA-3F3C-D330-883BED821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3DEC5-A271-BE6E-A341-8CBF8CAB87A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B9C13D-F0FF-64D2-D755-2C24915554F7}"/>
              </a:ext>
            </a:extLst>
          </p:cNvPr>
          <p:cNvSpPr>
            <a:spLocks noGrp="1"/>
          </p:cNvSpPr>
          <p:nvPr>
            <p:ph type="sldNum" sz="quarter" idx="5"/>
          </p:nvPr>
        </p:nvSpPr>
        <p:spPr/>
        <p:txBody>
          <a:bodyPr/>
          <a:lstStyle/>
          <a:p>
            <a:fld id="{E668080A-77D2-400A-B26E-2E232C654182}" type="slidenum">
              <a:rPr lang="en-US" smtClean="0"/>
              <a:pPr/>
              <a:t>15</a:t>
            </a:fld>
            <a:endParaRPr lang="en-US"/>
          </a:p>
        </p:txBody>
      </p:sp>
    </p:spTree>
    <p:extLst>
      <p:ext uri="{BB962C8B-B14F-4D97-AF65-F5344CB8AC3E}">
        <p14:creationId xmlns:p14="http://schemas.microsoft.com/office/powerpoint/2010/main" val="100805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547B3-88AF-D105-E8F1-E82089C746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C3C3C-8FCF-BD8F-28B7-AF0937F67D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33C4F1-44C5-8052-C1EB-F30B36C674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9A7D33B-9974-1EEB-BCAC-FAC1F7B8EEBB}"/>
              </a:ext>
            </a:extLst>
          </p:cNvPr>
          <p:cNvSpPr>
            <a:spLocks noGrp="1"/>
          </p:cNvSpPr>
          <p:nvPr>
            <p:ph type="sldNum" sz="quarter" idx="5"/>
          </p:nvPr>
        </p:nvSpPr>
        <p:spPr/>
        <p:txBody>
          <a:bodyPr/>
          <a:lstStyle/>
          <a:p>
            <a:fld id="{E668080A-77D2-400A-B26E-2E232C654182}" type="slidenum">
              <a:rPr lang="en-US" smtClean="0"/>
              <a:pPr/>
              <a:t>16</a:t>
            </a:fld>
            <a:endParaRPr lang="en-US"/>
          </a:p>
        </p:txBody>
      </p:sp>
    </p:spTree>
    <p:extLst>
      <p:ext uri="{BB962C8B-B14F-4D97-AF65-F5344CB8AC3E}">
        <p14:creationId xmlns:p14="http://schemas.microsoft.com/office/powerpoint/2010/main" val="57566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8F54E-A3FD-3B07-A79E-41AE7F2246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B1405F-7064-5254-3483-B38DA13AB6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D26223-D4A5-0873-8A10-2C0EC98AA95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3B6409F-1467-34AF-D37B-EDDF840297F9}"/>
              </a:ext>
            </a:extLst>
          </p:cNvPr>
          <p:cNvSpPr>
            <a:spLocks noGrp="1"/>
          </p:cNvSpPr>
          <p:nvPr>
            <p:ph type="sldNum" sz="quarter" idx="5"/>
          </p:nvPr>
        </p:nvSpPr>
        <p:spPr/>
        <p:txBody>
          <a:bodyPr/>
          <a:lstStyle/>
          <a:p>
            <a:fld id="{E668080A-77D2-400A-B26E-2E232C654182}" type="slidenum">
              <a:rPr lang="en-US" smtClean="0"/>
              <a:pPr/>
              <a:t>17</a:t>
            </a:fld>
            <a:endParaRPr lang="en-US"/>
          </a:p>
        </p:txBody>
      </p:sp>
    </p:spTree>
    <p:extLst>
      <p:ext uri="{BB962C8B-B14F-4D97-AF65-F5344CB8AC3E}">
        <p14:creationId xmlns:p14="http://schemas.microsoft.com/office/powerpoint/2010/main" val="377351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BC3FD-126E-F27D-5678-9E025F6BEE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CE7C1-E58B-FA06-E027-00CDAB9076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966F70-2A92-6F31-F775-203D878FD87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8330C42-CBA5-D9AA-5F04-DBC175212715}"/>
              </a:ext>
            </a:extLst>
          </p:cNvPr>
          <p:cNvSpPr>
            <a:spLocks noGrp="1"/>
          </p:cNvSpPr>
          <p:nvPr>
            <p:ph type="sldNum" sz="quarter" idx="5"/>
          </p:nvPr>
        </p:nvSpPr>
        <p:spPr/>
        <p:txBody>
          <a:bodyPr/>
          <a:lstStyle/>
          <a:p>
            <a:fld id="{E668080A-77D2-400A-B26E-2E232C654182}" type="slidenum">
              <a:rPr lang="en-US" smtClean="0"/>
              <a:pPr/>
              <a:t>18</a:t>
            </a:fld>
            <a:endParaRPr lang="en-US"/>
          </a:p>
        </p:txBody>
      </p:sp>
    </p:spTree>
    <p:extLst>
      <p:ext uri="{BB962C8B-B14F-4D97-AF65-F5344CB8AC3E}">
        <p14:creationId xmlns:p14="http://schemas.microsoft.com/office/powerpoint/2010/main" val="1793986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0F81F-29A1-FCF9-3411-54A479C58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CC2C4-8E52-349A-ABAD-585B30859D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F66FF-E8F7-4026-67D1-25745C88549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49CC501-7203-966D-3487-712A3D851716}"/>
              </a:ext>
            </a:extLst>
          </p:cNvPr>
          <p:cNvSpPr>
            <a:spLocks noGrp="1"/>
          </p:cNvSpPr>
          <p:nvPr>
            <p:ph type="sldNum" sz="quarter" idx="5"/>
          </p:nvPr>
        </p:nvSpPr>
        <p:spPr/>
        <p:txBody>
          <a:bodyPr/>
          <a:lstStyle/>
          <a:p>
            <a:fld id="{E668080A-77D2-400A-B26E-2E232C654182}" type="slidenum">
              <a:rPr lang="en-US" smtClean="0"/>
              <a:pPr/>
              <a:t>19</a:t>
            </a:fld>
            <a:endParaRPr lang="en-US"/>
          </a:p>
        </p:txBody>
      </p:sp>
    </p:spTree>
    <p:extLst>
      <p:ext uri="{BB962C8B-B14F-4D97-AF65-F5344CB8AC3E}">
        <p14:creationId xmlns:p14="http://schemas.microsoft.com/office/powerpoint/2010/main" val="657198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CB351-991B-B70F-B64A-C0DD4E3957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BA849-31CF-67DA-18B3-225419A8A5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9B7FF-4FBE-A210-FCCD-663DA9041D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A2D54C8-A7C1-945A-394A-844987B2AFC4}"/>
              </a:ext>
            </a:extLst>
          </p:cNvPr>
          <p:cNvSpPr>
            <a:spLocks noGrp="1"/>
          </p:cNvSpPr>
          <p:nvPr>
            <p:ph type="sldNum" sz="quarter" idx="5"/>
          </p:nvPr>
        </p:nvSpPr>
        <p:spPr/>
        <p:txBody>
          <a:bodyPr/>
          <a:lstStyle/>
          <a:p>
            <a:fld id="{E668080A-77D2-400A-B26E-2E232C654182}" type="slidenum">
              <a:rPr lang="en-US" smtClean="0"/>
              <a:pPr/>
              <a:t>20</a:t>
            </a:fld>
            <a:endParaRPr lang="en-US"/>
          </a:p>
        </p:txBody>
      </p:sp>
    </p:spTree>
    <p:extLst>
      <p:ext uri="{BB962C8B-B14F-4D97-AF65-F5344CB8AC3E}">
        <p14:creationId xmlns:p14="http://schemas.microsoft.com/office/powerpoint/2010/main" val="3186220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E68558-D7B2-4ACF-9EF9-5FE97434913B}"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E68558-D7B2-4ACF-9EF9-5FE97434913B}"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E68558-D7B2-4ACF-9EF9-5FE97434913B}"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E68558-D7B2-4ACF-9EF9-5FE97434913B}"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E68558-D7B2-4ACF-9EF9-5FE97434913B}"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E68558-D7B2-4ACF-9EF9-5FE97434913B}"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E68558-D7B2-4ACF-9EF9-5FE97434913B}" type="datetimeFigureOut">
              <a:rPr lang="en-US" smtClean="0"/>
              <a:pPr/>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E68558-D7B2-4ACF-9EF9-5FE97434913B}" type="datetimeFigureOut">
              <a:rPr lang="en-US" smtClean="0"/>
              <a:pPr/>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68558-D7B2-4ACF-9EF9-5FE97434913B}" type="datetimeFigureOut">
              <a:rPr lang="en-US" smtClean="0"/>
              <a:pPr/>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68558-D7B2-4ACF-9EF9-5FE97434913B}"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E68558-D7B2-4ACF-9EF9-5FE97434913B}"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0C813C-F32B-4C13-99C2-9257FCEE02C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68558-D7B2-4ACF-9EF9-5FE97434913B}" type="datetimeFigureOut">
              <a:rPr lang="en-US" smtClean="0"/>
              <a:pPr/>
              <a:t>9/19/2025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C813C-F32B-4C13-99C2-9257FCEE02C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file:///C:\Users\Thanh%20Nhan\Desktop\BKACAD%20presentation%20cover%2016-9.jpg"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r:link="rId3">
            <a:lum/>
          </a:blip>
          <a:srcRect/>
          <a:stretch>
            <a:fillRect/>
          </a:stretch>
        </a:blipFill>
        <a:effectLst/>
      </p:bgPr>
    </p:bg>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45D52D2C-436B-AFAE-4C96-DEBD32BB1CBE}"/>
              </a:ext>
            </a:extLst>
          </p:cNvPr>
          <p:cNvSpPr/>
          <p:nvPr/>
        </p:nvSpPr>
        <p:spPr>
          <a:xfrm>
            <a:off x="685800" y="2705100"/>
            <a:ext cx="7556421" cy="1447800"/>
          </a:xfrm>
          <a:prstGeom prst="rect">
            <a:avLst/>
          </a:prstGeom>
          <a:noFill/>
          <a:ln/>
        </p:spPr>
        <p:txBody>
          <a:bodyPr wrap="square" lIns="0" tIns="0" rIns="0" bIns="0" rtlCol="0" anchor="t"/>
          <a:lstStyle/>
          <a:p>
            <a:pPr marL="0" marR="0" lvl="0" indent="0" algn="ctr" defTabSz="914400" rtl="0" eaLnBrk="1" fontAlgn="auto" latinLnBrk="0" hangingPunct="1">
              <a:lnSpc>
                <a:spcPts val="5550"/>
              </a:lnSpc>
              <a:spcBef>
                <a:spcPts val="0"/>
              </a:spcBef>
              <a:spcAft>
                <a:spcPts val="0"/>
              </a:spcAft>
              <a:buClrTx/>
              <a:buSzTx/>
              <a:buFontTx/>
              <a:buNone/>
              <a:tabLst/>
              <a:defRPr/>
            </a:pPr>
            <a:r>
              <a:rPr kumimoji="0" lang="en-US" sz="4450" b="0" i="0" u="none" strike="noStrike" kern="1200" cap="none" spc="0" normalizeH="0" baseline="0" noProof="0" dirty="0">
                <a:ln>
                  <a:noFill/>
                </a:ln>
                <a:solidFill>
                  <a:srgbClr val="0A6A90"/>
                </a:solidFill>
                <a:effectLst/>
                <a:uLnTx/>
                <a:uFillTx/>
                <a:latin typeface="Roboto Black" panose="02000000000000000000" pitchFamily="2" charset="0"/>
                <a:ea typeface="Roboto Black" panose="02000000000000000000" pitchFamily="2" charset="0"/>
                <a:cs typeface="Roboto Slab" pitchFamily="34" charset="-120"/>
              </a:rPr>
              <a:t>CHƯƠNG TRÌNH HỌC VIỆN CÔNG NGHỆ BKACAD</a:t>
            </a:r>
            <a:endParaRPr kumimoji="0" lang="en-US" sz="4450" b="0" i="0" u="none" strike="noStrike" kern="1200" cap="none" spc="0" normalizeH="0" baseline="0" noProof="0" dirty="0">
              <a:ln>
                <a:noFill/>
              </a:ln>
              <a:solidFill>
                <a:srgbClr val="0A6A90"/>
              </a:solidFill>
              <a:effectLst/>
              <a:uLnTx/>
              <a:uFillTx/>
              <a:latin typeface="Roboto Black" panose="02000000000000000000" pitchFamily="2" charset="0"/>
              <a:ea typeface="Roboto Black" panose="02000000000000000000" pitchFamily="2" charset="0"/>
            </a:endParaRPr>
          </a:p>
        </p:txBody>
      </p:sp>
    </p:spTree>
    <p:extLst>
      <p:ext uri="{BB962C8B-B14F-4D97-AF65-F5344CB8AC3E}">
        <p14:creationId xmlns:p14="http://schemas.microsoft.com/office/powerpoint/2010/main" val="9225820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F6638-FAF3-DCF2-37D9-B4D714A6ABF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67016F4-2F0A-82CF-3B2E-668B9F7612FC}"/>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Xử lý dữ liệu Excel với Pandas</a:t>
            </a:r>
          </a:p>
        </p:txBody>
      </p:sp>
      <p:sp>
        <p:nvSpPr>
          <p:cNvPr id="11" name="Rounded Rectangle 2">
            <a:extLst>
              <a:ext uri="{FF2B5EF4-FFF2-40B4-BE49-F238E27FC236}">
                <a16:creationId xmlns:a16="http://schemas.microsoft.com/office/drawing/2014/main" id="{993AA838-DC2A-83C9-4863-0F8560C2D675}"/>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30D5D031-8367-A953-22F2-DA07250B06E2}"/>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218076A7-AC2A-895E-8DA8-09BE54F8D282}"/>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083" name="Rounded Rectangle 8">
            <a:extLst>
              <a:ext uri="{FF2B5EF4-FFF2-40B4-BE49-F238E27FC236}">
                <a16:creationId xmlns:a16="http://schemas.microsoft.com/office/drawing/2014/main" id="{6A485F80-1A48-B198-16D6-7AF4E44A0A09}"/>
              </a:ext>
            </a:extLst>
          </p:cNvPr>
          <p:cNvSpPr/>
          <p:nvPr/>
        </p:nvSpPr>
        <p:spPr>
          <a:xfrm>
            <a:off x="926869" y="4089734"/>
            <a:ext cx="2593570" cy="1313704"/>
          </a:xfrm>
          <a:custGeom>
            <a:avLst/>
            <a:gdLst/>
            <a:ahLst/>
            <a:cxnLst/>
            <a:rect l="0" t="0" r="0" b="0"/>
            <a:pathLst>
              <a:path w="2593570" h="1313704">
                <a:moveTo>
                  <a:pt x="2107276" y="260066"/>
                </a:moveTo>
                <a:cubicBezTo>
                  <a:pt x="2107276" y="183739"/>
                  <a:pt x="1990046" y="115627"/>
                  <a:pt x="1806658" y="71049"/>
                </a:cubicBezTo>
                <a:cubicBezTo>
                  <a:pt x="1625918" y="113178"/>
                  <a:pt x="1436927" y="124984"/>
                  <a:pt x="1296785" y="124984"/>
                </a:cubicBezTo>
                <a:cubicBezTo>
                  <a:pt x="1156685" y="124984"/>
                  <a:pt x="967696" y="113176"/>
                  <a:pt x="786945" y="71041"/>
                </a:cubicBezTo>
                <a:cubicBezTo>
                  <a:pt x="603537" y="115619"/>
                  <a:pt x="486294" y="183734"/>
                  <a:pt x="486294" y="260066"/>
                </a:cubicBezTo>
                <a:cubicBezTo>
                  <a:pt x="486294" y="282520"/>
                  <a:pt x="496440" y="304263"/>
                  <a:pt x="515430" y="324905"/>
                </a:cubicBezTo>
                <a:cubicBezTo>
                  <a:pt x="610014" y="427714"/>
                  <a:pt x="924010" y="503213"/>
                  <a:pt x="1296785" y="503213"/>
                </a:cubicBezTo>
                <a:cubicBezTo>
                  <a:pt x="1669560" y="503213"/>
                  <a:pt x="1983555" y="427714"/>
                  <a:pt x="2078140" y="324905"/>
                </a:cubicBezTo>
                <a:cubicBezTo>
                  <a:pt x="2097130" y="304263"/>
                  <a:pt x="2107276" y="282520"/>
                  <a:pt x="2107276" y="260066"/>
                </a:cubicBezTo>
                <a:close/>
                <a:moveTo>
                  <a:pt x="2078140" y="324905"/>
                </a:moveTo>
                <a:cubicBezTo>
                  <a:pt x="2097130" y="304262"/>
                  <a:pt x="2107276" y="282520"/>
                  <a:pt x="2107276" y="260065"/>
                </a:cubicBezTo>
                <a:cubicBezTo>
                  <a:pt x="2107276" y="183739"/>
                  <a:pt x="1990046" y="115627"/>
                  <a:pt x="1806658" y="71049"/>
                </a:cubicBezTo>
                <a:cubicBezTo>
                  <a:pt x="1883034" y="53246"/>
                  <a:pt x="1957936" y="30029"/>
                  <a:pt x="2027056" y="0"/>
                </a:cubicBezTo>
                <a:cubicBezTo>
                  <a:pt x="2334215" y="93581"/>
                  <a:pt x="2593570" y="273088"/>
                  <a:pt x="2593570" y="608323"/>
                </a:cubicBezTo>
                <a:cubicBezTo>
                  <a:pt x="2593570" y="850546"/>
                  <a:pt x="2457605" y="1011796"/>
                  <a:pt x="2265987" y="1118118"/>
                </a:cubicBezTo>
                <a:cubicBezTo>
                  <a:pt x="2199662" y="1154919"/>
                  <a:pt x="2126668" y="1185140"/>
                  <a:pt x="2050339" y="1209860"/>
                </a:cubicBezTo>
                <a:cubicBezTo>
                  <a:pt x="1794926" y="1292578"/>
                  <a:pt x="1502148" y="1313704"/>
                  <a:pt x="1296785" y="1313704"/>
                </a:cubicBezTo>
                <a:cubicBezTo>
                  <a:pt x="1091485" y="1313704"/>
                  <a:pt x="798698" y="1292574"/>
                  <a:pt x="543264" y="1209847"/>
                </a:cubicBezTo>
                <a:cubicBezTo>
                  <a:pt x="467524" y="1185318"/>
                  <a:pt x="395069" y="1155372"/>
                  <a:pt x="329152" y="1118957"/>
                </a:cubicBezTo>
                <a:cubicBezTo>
                  <a:pt x="136710" y="1012644"/>
                  <a:pt x="0" y="851183"/>
                  <a:pt x="0" y="608323"/>
                </a:cubicBezTo>
                <a:cubicBezTo>
                  <a:pt x="0" y="274228"/>
                  <a:pt x="260337" y="94556"/>
                  <a:pt x="568008" y="624"/>
                </a:cubicBezTo>
                <a:cubicBezTo>
                  <a:pt x="636723" y="30347"/>
                  <a:pt x="711109" y="53363"/>
                  <a:pt x="786945" y="71041"/>
                </a:cubicBezTo>
                <a:cubicBezTo>
                  <a:pt x="603537" y="115619"/>
                  <a:pt x="486294" y="183734"/>
                  <a:pt x="486294" y="260065"/>
                </a:cubicBezTo>
                <a:cubicBezTo>
                  <a:pt x="486294" y="282520"/>
                  <a:pt x="496440" y="304262"/>
                  <a:pt x="515430" y="324905"/>
                </a:cubicBezTo>
                <a:cubicBezTo>
                  <a:pt x="610014" y="427714"/>
                  <a:pt x="924010" y="503213"/>
                  <a:pt x="1296785" y="503213"/>
                </a:cubicBezTo>
                <a:cubicBezTo>
                  <a:pt x="1669560" y="503213"/>
                  <a:pt x="1983555" y="427714"/>
                  <a:pt x="2078140" y="324905"/>
                </a:cubicBezTo>
                <a:close/>
              </a:path>
            </a:pathLst>
          </a:custGeom>
          <a:noFill/>
          <a:ln w="13507">
            <a:solidFill>
              <a:srgbClr val="FFFFFF"/>
            </a:solidFill>
          </a:ln>
        </p:spPr>
        <p:txBody>
          <a:bodyPr rtlCol="0" anchor="ctr"/>
          <a:lstStyle/>
          <a:p>
            <a:pPr algn="ctr"/>
            <a:endParaRPr/>
          </a:p>
        </p:txBody>
      </p:sp>
      <p:sp>
        <p:nvSpPr>
          <p:cNvPr id="3105" name="TextBox 3104">
            <a:extLst>
              <a:ext uri="{FF2B5EF4-FFF2-40B4-BE49-F238E27FC236}">
                <a16:creationId xmlns:a16="http://schemas.microsoft.com/office/drawing/2014/main" id="{0DC3AF0E-BB63-BF06-9540-4A49FE334BA6}"/>
              </a:ext>
            </a:extLst>
          </p:cNvPr>
          <p:cNvSpPr txBox="1"/>
          <p:nvPr/>
        </p:nvSpPr>
        <p:spPr>
          <a:xfrm>
            <a:off x="419100" y="1259760"/>
            <a:ext cx="11163300" cy="923330"/>
          </a:xfrm>
          <a:prstGeom prst="rect">
            <a:avLst/>
          </a:prstGeom>
          <a:noFill/>
        </p:spPr>
        <p:txBody>
          <a:bodyPr wrap="square">
            <a:spAutoFit/>
          </a:bodyPr>
          <a:lstStyle/>
          <a:p>
            <a:r>
              <a:rPr lang="vi-VN" b="1"/>
              <a:t>Pandas</a:t>
            </a:r>
            <a:r>
              <a:rPr lang="vi-VN"/>
              <a:t> là một thư viện mã nguồn mở được xây dựng dựa trên NumPy, sử dụng thao tác và phân tích dữ liệu, được thiết kế để cho phép bạn làm việc với dữ liệu được gắn nhãn hoặc quan hệ theo cách trực quan hơn</a:t>
            </a:r>
            <a:r>
              <a:rPr lang="en-US"/>
              <a:t>.</a:t>
            </a:r>
            <a:endParaRPr lang="vi-VN"/>
          </a:p>
        </p:txBody>
      </p:sp>
      <p:pic>
        <p:nvPicPr>
          <p:cNvPr id="1026" name="Picture 2" descr="pandas (software) - Wikipedia">
            <a:extLst>
              <a:ext uri="{FF2B5EF4-FFF2-40B4-BE49-F238E27FC236}">
                <a16:creationId xmlns:a16="http://schemas.microsoft.com/office/drawing/2014/main" id="{FC5AE46A-3684-8565-92E6-CA3A8E6A9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2438670"/>
            <a:ext cx="8153400" cy="3302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07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E7A3B-2287-0507-92DE-2C4FA710A0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9474CE9-A8CB-DF6D-C5F0-9D80398A3024}"/>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Xử lý dữ liệu Excel với Pandas</a:t>
            </a:r>
          </a:p>
        </p:txBody>
      </p:sp>
      <p:sp>
        <p:nvSpPr>
          <p:cNvPr id="11" name="Rounded Rectangle 2">
            <a:extLst>
              <a:ext uri="{FF2B5EF4-FFF2-40B4-BE49-F238E27FC236}">
                <a16:creationId xmlns:a16="http://schemas.microsoft.com/office/drawing/2014/main" id="{66093193-2CDF-8133-CF94-05CCA3309716}"/>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67742CBA-460C-11D1-B5C4-90F050DC4896}"/>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A370C65A-BE86-67A5-D281-896B4B94922C}"/>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105" name="TextBox 3104">
            <a:extLst>
              <a:ext uri="{FF2B5EF4-FFF2-40B4-BE49-F238E27FC236}">
                <a16:creationId xmlns:a16="http://schemas.microsoft.com/office/drawing/2014/main" id="{D1EE136B-8C1C-11FA-B56C-21653FDF9146}"/>
              </a:ext>
            </a:extLst>
          </p:cNvPr>
          <p:cNvSpPr txBox="1"/>
          <p:nvPr/>
        </p:nvSpPr>
        <p:spPr>
          <a:xfrm>
            <a:off x="426876" y="1233939"/>
            <a:ext cx="5440524" cy="523220"/>
          </a:xfrm>
          <a:prstGeom prst="rect">
            <a:avLst/>
          </a:prstGeom>
          <a:noFill/>
        </p:spPr>
        <p:txBody>
          <a:bodyPr wrap="square">
            <a:spAutoFit/>
          </a:bodyPr>
          <a:lstStyle/>
          <a:p>
            <a:r>
              <a:rPr lang="en-US" sz="2800" b="1">
                <a:latin typeface="Arial" panose="020B0604020202020204" pitchFamily="34" charset="0"/>
                <a:cs typeface="Arial" panose="020B0604020202020204" pitchFamily="34" charset="0"/>
              </a:rPr>
              <a:t>Tại sao nên sử dụng Pandas?</a:t>
            </a:r>
            <a:endParaRPr lang="vi-VN" sz="2800">
              <a:latin typeface="Arial" panose="020B0604020202020204" pitchFamily="34" charset="0"/>
              <a:cs typeface="Arial" panose="020B0604020202020204" pitchFamily="34" charset="0"/>
            </a:endParaRPr>
          </a:p>
        </p:txBody>
      </p:sp>
      <p:pic>
        <p:nvPicPr>
          <p:cNvPr id="1026" name="Picture 2" descr="pandas (software) - Wikipedia">
            <a:extLst>
              <a:ext uri="{FF2B5EF4-FFF2-40B4-BE49-F238E27FC236}">
                <a16:creationId xmlns:a16="http://schemas.microsoft.com/office/drawing/2014/main" id="{64B75BFE-90A8-0513-D61B-6C6DE1ADE9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7932" y="666051"/>
            <a:ext cx="4236786" cy="17158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9FBCF6-D32B-29A4-CDE3-A203CDFCA088}"/>
              </a:ext>
            </a:extLst>
          </p:cNvPr>
          <p:cNvSpPr txBox="1"/>
          <p:nvPr/>
        </p:nvSpPr>
        <p:spPr>
          <a:xfrm>
            <a:off x="768581" y="2142734"/>
            <a:ext cx="10197638" cy="3780522"/>
          </a:xfrm>
          <a:prstGeom prst="rect">
            <a:avLst/>
          </a:prstGeom>
          <a:noFill/>
        </p:spPr>
        <p:txBody>
          <a:bodyPr wrap="square">
            <a:spAutoFit/>
          </a:bodyPr>
          <a:lstStyle/>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b="1">
                <a:latin typeface="Arial" panose="020B0604020202020204" pitchFamily="34" charset="0"/>
                <a:cs typeface="Arial" panose="020B0604020202020204" pitchFamily="34" charset="0"/>
              </a:rPr>
              <a:t>Dễ thao tác với dữ liệu dạng bảng (giống Excel)</a:t>
            </a:r>
            <a:endParaRPr lang="en-US" altLang="en-US">
              <a:latin typeface="Arial" panose="020B0604020202020204" pitchFamily="34" charset="0"/>
              <a:cs typeface="Arial" panose="020B0604020202020204" pitchFamily="34" charset="0"/>
            </a:endParaRPr>
          </a:p>
          <a:p>
            <a:pPr marL="742950" lvl="1" indent="-285750" eaLnBrk="0" fontAlgn="base" hangingPunct="0">
              <a:lnSpc>
                <a:spcPct val="150000"/>
              </a:lnSpc>
              <a:spcBef>
                <a:spcPct val="0"/>
              </a:spcBef>
              <a:spcAft>
                <a:spcPct val="0"/>
              </a:spcAft>
              <a:buFont typeface="Courier New" panose="02070309020205020404" pitchFamily="49" charset="0"/>
              <a:buChar char="o"/>
            </a:pPr>
            <a:r>
              <a:rPr lang="en-US" altLang="en-US">
                <a:latin typeface="Arial" panose="020B0604020202020204" pitchFamily="34" charset="0"/>
                <a:cs typeface="Arial" panose="020B0604020202020204" pitchFamily="34" charset="0"/>
              </a:rPr>
              <a:t>Dữ liệu được lưu trong </a:t>
            </a:r>
            <a:r>
              <a:rPr lang="en-US" altLang="en-US" b="1">
                <a:latin typeface="Arial" panose="020B0604020202020204" pitchFamily="34" charset="0"/>
                <a:cs typeface="Arial" panose="020B0604020202020204" pitchFamily="34" charset="0"/>
              </a:rPr>
              <a:t>DataFrame</a:t>
            </a:r>
            <a:r>
              <a:rPr lang="en-US" altLang="en-US">
                <a:latin typeface="Arial" panose="020B0604020202020204" pitchFamily="34" charset="0"/>
                <a:cs typeface="Arial" panose="020B0604020202020204" pitchFamily="34" charset="0"/>
              </a:rPr>
              <a:t> (giống như bảng với hàng và cột).</a:t>
            </a:r>
          </a:p>
          <a:p>
            <a:pPr marL="742950" lvl="1" indent="-285750" eaLnBrk="0" fontAlgn="base" hangingPunct="0">
              <a:lnSpc>
                <a:spcPct val="150000"/>
              </a:lnSpc>
              <a:spcBef>
                <a:spcPct val="0"/>
              </a:spcBef>
              <a:spcAft>
                <a:spcPct val="0"/>
              </a:spcAft>
              <a:buFont typeface="Courier New" panose="02070309020205020404" pitchFamily="49" charset="0"/>
              <a:buChar char="o"/>
            </a:pPr>
            <a:r>
              <a:rPr lang="en-US" altLang="en-US">
                <a:latin typeface="Arial" panose="020B0604020202020204" pitchFamily="34" charset="0"/>
                <a:cs typeface="Arial" panose="020B0604020202020204" pitchFamily="34" charset="0"/>
              </a:rPr>
              <a:t>Có thể lọc, nhóm, sắp xếp, nối, gộp dữ liệu rất thuận tiện.</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b="1">
                <a:latin typeface="Arial" panose="020B0604020202020204" pitchFamily="34" charset="0"/>
                <a:cs typeface="Arial" panose="020B0604020202020204" pitchFamily="34" charset="0"/>
              </a:rPr>
              <a:t>Xử lý dữ liệu nhanh và hiệu quả</a:t>
            </a:r>
            <a:endParaRPr lang="en-US" altLang="en-US">
              <a:latin typeface="Arial" panose="020B0604020202020204" pitchFamily="34" charset="0"/>
              <a:cs typeface="Arial" panose="020B0604020202020204" pitchFamily="34" charset="0"/>
            </a:endParaRPr>
          </a:p>
          <a:p>
            <a:pPr marL="742950" lvl="1" indent="-285750" eaLnBrk="0" fontAlgn="base" hangingPunct="0">
              <a:lnSpc>
                <a:spcPct val="150000"/>
              </a:lnSpc>
              <a:spcBef>
                <a:spcPct val="0"/>
              </a:spcBef>
              <a:spcAft>
                <a:spcPct val="0"/>
              </a:spcAft>
              <a:buFont typeface="Courier New" panose="02070309020205020404" pitchFamily="49" charset="0"/>
              <a:buChar char="o"/>
            </a:pPr>
            <a:r>
              <a:rPr lang="en-US" altLang="en-US">
                <a:latin typeface="Arial" panose="020B0604020202020204" pitchFamily="34" charset="0"/>
                <a:cs typeface="Arial" panose="020B0604020202020204" pitchFamily="34" charset="0"/>
              </a:rPr>
              <a:t>Được xây dựng trên nền NumPy, nên xử lý dữ liệu lớn nhanh hơn Python thuần.</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b="1">
                <a:latin typeface="Arial" panose="020B0604020202020204" pitchFamily="34" charset="0"/>
                <a:cs typeface="Arial" panose="020B0604020202020204" pitchFamily="34" charset="0"/>
              </a:rPr>
              <a:t>Đọc và ghi nhiều định dạng dữ liệu</a:t>
            </a:r>
            <a:endParaRPr lang="en-US" altLang="en-US">
              <a:latin typeface="Arial" panose="020B0604020202020204" pitchFamily="34" charset="0"/>
              <a:cs typeface="Arial" panose="020B0604020202020204" pitchFamily="34" charset="0"/>
            </a:endParaRPr>
          </a:p>
          <a:p>
            <a:pPr marL="742950" lvl="1" indent="-285750" eaLnBrk="0" fontAlgn="base" hangingPunct="0">
              <a:lnSpc>
                <a:spcPct val="150000"/>
              </a:lnSpc>
              <a:spcBef>
                <a:spcPct val="0"/>
              </a:spcBef>
              <a:spcAft>
                <a:spcPct val="0"/>
              </a:spcAft>
              <a:buFont typeface="Courier New" panose="02070309020205020404" pitchFamily="49" charset="0"/>
              <a:buChar char="o"/>
            </a:pPr>
            <a:r>
              <a:rPr lang="en-US" altLang="en-US">
                <a:latin typeface="Arial" panose="020B0604020202020204" pitchFamily="34" charset="0"/>
                <a:cs typeface="Arial" panose="020B0604020202020204" pitchFamily="34" charset="0"/>
              </a:rPr>
              <a:t>Hỗ trợ đọc/ghi: CSV, Excel, SQL, JSON, Parquet, v.v.</a:t>
            </a:r>
          </a:p>
          <a:p>
            <a:pPr marL="285750" lvl="0" indent="-285750" eaLnBrk="0" fontAlgn="base" hangingPunct="0">
              <a:lnSpc>
                <a:spcPct val="150000"/>
              </a:lnSpc>
              <a:spcBef>
                <a:spcPct val="0"/>
              </a:spcBef>
              <a:spcAft>
                <a:spcPct val="0"/>
              </a:spcAft>
              <a:buFont typeface="Arial" panose="020B0604020202020204" pitchFamily="34" charset="0"/>
              <a:buChar char="•"/>
            </a:pPr>
            <a:r>
              <a:rPr lang="en-US" altLang="en-US" b="1">
                <a:latin typeface="Arial" panose="020B0604020202020204" pitchFamily="34" charset="0"/>
                <a:cs typeface="Arial" panose="020B0604020202020204" pitchFamily="34" charset="0"/>
              </a:rPr>
              <a:t>Làm sạch dữ liệu</a:t>
            </a:r>
            <a:endParaRPr lang="en-US" altLang="en-US">
              <a:latin typeface="Arial" panose="020B0604020202020204" pitchFamily="34" charset="0"/>
              <a:cs typeface="Arial" panose="020B0604020202020204" pitchFamily="34" charset="0"/>
            </a:endParaRPr>
          </a:p>
          <a:p>
            <a:pPr marL="742950" lvl="1" indent="-285750" eaLnBrk="0" fontAlgn="base" hangingPunct="0">
              <a:lnSpc>
                <a:spcPct val="150000"/>
              </a:lnSpc>
              <a:spcBef>
                <a:spcPct val="0"/>
              </a:spcBef>
              <a:spcAft>
                <a:spcPct val="0"/>
              </a:spcAft>
              <a:buFont typeface="Courier New" panose="02070309020205020404" pitchFamily="49" charset="0"/>
              <a:buChar char="o"/>
            </a:pPr>
            <a:r>
              <a:rPr lang="en-US" altLang="en-US">
                <a:latin typeface="Arial" panose="020B0604020202020204" pitchFamily="34" charset="0"/>
                <a:cs typeface="Arial" panose="020B0604020202020204" pitchFamily="34" charset="0"/>
              </a:rPr>
              <a:t>Xử lý giá trị thiếu (NaN), loại bỏ trùng lặp, chuyển đổi kiểu dữ liệu.</a:t>
            </a:r>
          </a:p>
        </p:txBody>
      </p:sp>
    </p:spTree>
    <p:extLst>
      <p:ext uri="{BB962C8B-B14F-4D97-AF65-F5344CB8AC3E}">
        <p14:creationId xmlns:p14="http://schemas.microsoft.com/office/powerpoint/2010/main" val="9027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0D927-6171-9AE9-1DC4-1AB7B8B7A0E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8F3C0D6-E795-5A10-5186-CC4707D07917}"/>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Xử lý dữ liệu Excel với Pandas</a:t>
            </a:r>
          </a:p>
        </p:txBody>
      </p:sp>
      <p:sp>
        <p:nvSpPr>
          <p:cNvPr id="11" name="Rounded Rectangle 2">
            <a:extLst>
              <a:ext uri="{FF2B5EF4-FFF2-40B4-BE49-F238E27FC236}">
                <a16:creationId xmlns:a16="http://schemas.microsoft.com/office/drawing/2014/main" id="{3FC78EFA-CA91-494A-101B-FD91A3D2252B}"/>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33CE5D09-C383-5F58-701E-CD0735FCD7A6}"/>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6CDE6929-F6A5-6C2D-562F-4BCA5091FDE8}"/>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083" name="Rounded Rectangle 8">
            <a:extLst>
              <a:ext uri="{FF2B5EF4-FFF2-40B4-BE49-F238E27FC236}">
                <a16:creationId xmlns:a16="http://schemas.microsoft.com/office/drawing/2014/main" id="{496047C7-7536-30ED-E56D-D2CBD459CF12}"/>
              </a:ext>
            </a:extLst>
          </p:cNvPr>
          <p:cNvSpPr/>
          <p:nvPr/>
        </p:nvSpPr>
        <p:spPr>
          <a:xfrm>
            <a:off x="926869" y="4089734"/>
            <a:ext cx="2593570" cy="1313704"/>
          </a:xfrm>
          <a:custGeom>
            <a:avLst/>
            <a:gdLst/>
            <a:ahLst/>
            <a:cxnLst/>
            <a:rect l="0" t="0" r="0" b="0"/>
            <a:pathLst>
              <a:path w="2593570" h="1313704">
                <a:moveTo>
                  <a:pt x="2107276" y="260066"/>
                </a:moveTo>
                <a:cubicBezTo>
                  <a:pt x="2107276" y="183739"/>
                  <a:pt x="1990046" y="115627"/>
                  <a:pt x="1806658" y="71049"/>
                </a:cubicBezTo>
                <a:cubicBezTo>
                  <a:pt x="1625918" y="113178"/>
                  <a:pt x="1436927" y="124984"/>
                  <a:pt x="1296785" y="124984"/>
                </a:cubicBezTo>
                <a:cubicBezTo>
                  <a:pt x="1156685" y="124984"/>
                  <a:pt x="967696" y="113176"/>
                  <a:pt x="786945" y="71041"/>
                </a:cubicBezTo>
                <a:cubicBezTo>
                  <a:pt x="603537" y="115619"/>
                  <a:pt x="486294" y="183734"/>
                  <a:pt x="486294" y="260066"/>
                </a:cubicBezTo>
                <a:cubicBezTo>
                  <a:pt x="486294" y="282520"/>
                  <a:pt x="496440" y="304263"/>
                  <a:pt x="515430" y="324905"/>
                </a:cubicBezTo>
                <a:cubicBezTo>
                  <a:pt x="610014" y="427714"/>
                  <a:pt x="924010" y="503213"/>
                  <a:pt x="1296785" y="503213"/>
                </a:cubicBezTo>
                <a:cubicBezTo>
                  <a:pt x="1669560" y="503213"/>
                  <a:pt x="1983555" y="427714"/>
                  <a:pt x="2078140" y="324905"/>
                </a:cubicBezTo>
                <a:cubicBezTo>
                  <a:pt x="2097130" y="304263"/>
                  <a:pt x="2107276" y="282520"/>
                  <a:pt x="2107276" y="260066"/>
                </a:cubicBezTo>
                <a:close/>
                <a:moveTo>
                  <a:pt x="2078140" y="324905"/>
                </a:moveTo>
                <a:cubicBezTo>
                  <a:pt x="2097130" y="304262"/>
                  <a:pt x="2107276" y="282520"/>
                  <a:pt x="2107276" y="260065"/>
                </a:cubicBezTo>
                <a:cubicBezTo>
                  <a:pt x="2107276" y="183739"/>
                  <a:pt x="1990046" y="115627"/>
                  <a:pt x="1806658" y="71049"/>
                </a:cubicBezTo>
                <a:cubicBezTo>
                  <a:pt x="1883034" y="53246"/>
                  <a:pt x="1957936" y="30029"/>
                  <a:pt x="2027056" y="0"/>
                </a:cubicBezTo>
                <a:cubicBezTo>
                  <a:pt x="2334215" y="93581"/>
                  <a:pt x="2593570" y="273088"/>
                  <a:pt x="2593570" y="608323"/>
                </a:cubicBezTo>
                <a:cubicBezTo>
                  <a:pt x="2593570" y="850546"/>
                  <a:pt x="2457605" y="1011796"/>
                  <a:pt x="2265987" y="1118118"/>
                </a:cubicBezTo>
                <a:cubicBezTo>
                  <a:pt x="2199662" y="1154919"/>
                  <a:pt x="2126668" y="1185140"/>
                  <a:pt x="2050339" y="1209860"/>
                </a:cubicBezTo>
                <a:cubicBezTo>
                  <a:pt x="1794926" y="1292578"/>
                  <a:pt x="1502148" y="1313704"/>
                  <a:pt x="1296785" y="1313704"/>
                </a:cubicBezTo>
                <a:cubicBezTo>
                  <a:pt x="1091485" y="1313704"/>
                  <a:pt x="798698" y="1292574"/>
                  <a:pt x="543264" y="1209847"/>
                </a:cubicBezTo>
                <a:cubicBezTo>
                  <a:pt x="467524" y="1185318"/>
                  <a:pt x="395069" y="1155372"/>
                  <a:pt x="329152" y="1118957"/>
                </a:cubicBezTo>
                <a:cubicBezTo>
                  <a:pt x="136710" y="1012644"/>
                  <a:pt x="0" y="851183"/>
                  <a:pt x="0" y="608323"/>
                </a:cubicBezTo>
                <a:cubicBezTo>
                  <a:pt x="0" y="274228"/>
                  <a:pt x="260337" y="94556"/>
                  <a:pt x="568008" y="624"/>
                </a:cubicBezTo>
                <a:cubicBezTo>
                  <a:pt x="636723" y="30347"/>
                  <a:pt x="711109" y="53363"/>
                  <a:pt x="786945" y="71041"/>
                </a:cubicBezTo>
                <a:cubicBezTo>
                  <a:pt x="603537" y="115619"/>
                  <a:pt x="486294" y="183734"/>
                  <a:pt x="486294" y="260065"/>
                </a:cubicBezTo>
                <a:cubicBezTo>
                  <a:pt x="486294" y="282520"/>
                  <a:pt x="496440" y="304262"/>
                  <a:pt x="515430" y="324905"/>
                </a:cubicBezTo>
                <a:cubicBezTo>
                  <a:pt x="610014" y="427714"/>
                  <a:pt x="924010" y="503213"/>
                  <a:pt x="1296785" y="503213"/>
                </a:cubicBezTo>
                <a:cubicBezTo>
                  <a:pt x="1669560" y="503213"/>
                  <a:pt x="1983555" y="427714"/>
                  <a:pt x="2078140" y="324905"/>
                </a:cubicBezTo>
                <a:close/>
              </a:path>
            </a:pathLst>
          </a:custGeom>
          <a:noFill/>
          <a:ln w="13507">
            <a:solidFill>
              <a:srgbClr val="FFFFFF"/>
            </a:solidFill>
          </a:ln>
        </p:spPr>
        <p:txBody>
          <a:bodyPr rtlCol="0" anchor="ctr"/>
          <a:lstStyle/>
          <a:p>
            <a:pPr algn="ctr"/>
            <a:endParaRPr/>
          </a:p>
        </p:txBody>
      </p:sp>
      <p:sp>
        <p:nvSpPr>
          <p:cNvPr id="5" name="Rectangle: Rounded Corners 4">
            <a:extLst>
              <a:ext uri="{FF2B5EF4-FFF2-40B4-BE49-F238E27FC236}">
                <a16:creationId xmlns:a16="http://schemas.microsoft.com/office/drawing/2014/main" id="{ACB845B6-65EA-1EDA-E74F-D244C99FA220}"/>
              </a:ext>
            </a:extLst>
          </p:cNvPr>
          <p:cNvSpPr/>
          <p:nvPr/>
        </p:nvSpPr>
        <p:spPr>
          <a:xfrm>
            <a:off x="2514600" y="1159903"/>
            <a:ext cx="4495800" cy="90961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lvl="1"/>
            <a:r>
              <a:rPr lang="en-US">
                <a:solidFill>
                  <a:srgbClr val="7030A0"/>
                </a:solidFill>
                <a:latin typeface="Consolas" panose="020B0609020204030204" pitchFamily="49" charset="0"/>
              </a:rPr>
              <a:t>pip</a:t>
            </a:r>
            <a:r>
              <a:rPr lang="en-US">
                <a:latin typeface="Consolas" panose="020B0609020204030204" pitchFamily="49" charset="0"/>
              </a:rPr>
              <a:t> </a:t>
            </a:r>
            <a:r>
              <a:rPr lang="en-US">
                <a:solidFill>
                  <a:schemeClr val="tx2">
                    <a:lumMod val="75000"/>
                  </a:schemeClr>
                </a:solidFill>
                <a:latin typeface="Consolas" panose="020B0609020204030204" pitchFamily="49" charset="0"/>
              </a:rPr>
              <a:t>install</a:t>
            </a:r>
            <a:r>
              <a:rPr lang="en-US">
                <a:latin typeface="Consolas" panose="020B0609020204030204" pitchFamily="49" charset="0"/>
              </a:rPr>
              <a:t> pandas</a:t>
            </a:r>
          </a:p>
          <a:p>
            <a:pPr lvl="1"/>
            <a:r>
              <a:rPr lang="en-US">
                <a:solidFill>
                  <a:srgbClr val="C00000"/>
                </a:solidFill>
                <a:latin typeface="Consolas" panose="020B0609020204030204" pitchFamily="49" charset="0"/>
              </a:rPr>
              <a:t>import</a:t>
            </a:r>
            <a:r>
              <a:rPr lang="en-US">
                <a:solidFill>
                  <a:srgbClr val="7030A0"/>
                </a:solidFill>
                <a:latin typeface="Consolas" panose="020B0609020204030204" pitchFamily="49" charset="0"/>
              </a:rPr>
              <a:t> </a:t>
            </a:r>
            <a:r>
              <a:rPr lang="en-US">
                <a:solidFill>
                  <a:schemeClr val="bg1"/>
                </a:solidFill>
                <a:latin typeface="Consolas" panose="020B0609020204030204" pitchFamily="49" charset="0"/>
              </a:rPr>
              <a:t>pandas </a:t>
            </a:r>
            <a:r>
              <a:rPr lang="en-US">
                <a:solidFill>
                  <a:srgbClr val="C00000"/>
                </a:solidFill>
                <a:latin typeface="Consolas" panose="020B0609020204030204" pitchFamily="49" charset="0"/>
              </a:rPr>
              <a:t>as</a:t>
            </a:r>
            <a:r>
              <a:rPr lang="en-US">
                <a:solidFill>
                  <a:schemeClr val="bg1"/>
                </a:solidFill>
                <a:latin typeface="Consolas" panose="020B0609020204030204" pitchFamily="49" charset="0"/>
              </a:rPr>
              <a:t> pd</a:t>
            </a:r>
          </a:p>
        </p:txBody>
      </p:sp>
      <p:sp>
        <p:nvSpPr>
          <p:cNvPr id="6" name="Rectangle: Rounded Corners 5">
            <a:extLst>
              <a:ext uri="{FF2B5EF4-FFF2-40B4-BE49-F238E27FC236}">
                <a16:creationId xmlns:a16="http://schemas.microsoft.com/office/drawing/2014/main" id="{C68CE642-8118-1B15-DEA3-C27DEAC2C89C}"/>
              </a:ext>
            </a:extLst>
          </p:cNvPr>
          <p:cNvSpPr/>
          <p:nvPr/>
        </p:nvSpPr>
        <p:spPr>
          <a:xfrm>
            <a:off x="218209" y="2596010"/>
            <a:ext cx="5877791" cy="3552640"/>
          </a:xfrm>
          <a:prstGeom prst="roundRect">
            <a:avLst>
              <a:gd name="adj" fmla="val 5092"/>
            </a:avLst>
          </a:prstGeom>
        </p:spPr>
        <p:style>
          <a:lnRef idx="1">
            <a:schemeClr val="dk1"/>
          </a:lnRef>
          <a:fillRef idx="3">
            <a:schemeClr val="dk1"/>
          </a:fillRef>
          <a:effectRef idx="2">
            <a:schemeClr val="dk1"/>
          </a:effectRef>
          <a:fontRef idx="minor">
            <a:schemeClr val="lt1"/>
          </a:fontRef>
        </p:style>
        <p:txBody>
          <a:bodyPr rtlCol="0" anchor="ctr"/>
          <a:lstStyle/>
          <a:p>
            <a:r>
              <a:rPr lang="en-GB" sz="1200">
                <a:solidFill>
                  <a:schemeClr val="bg1"/>
                </a:solidFill>
                <a:latin typeface="Consolas" panose="020B0609020204030204" pitchFamily="49" charset="0"/>
              </a:rPr>
              <a:t># Đọc Excel</a:t>
            </a:r>
          </a:p>
          <a:p>
            <a:r>
              <a:rPr lang="en-GB" sz="1200">
                <a:solidFill>
                  <a:schemeClr val="bg1"/>
                </a:solidFill>
                <a:latin typeface="Consolas" panose="020B0609020204030204" pitchFamily="49" charset="0"/>
              </a:rPr>
              <a:t>df = </a:t>
            </a:r>
            <a:r>
              <a:rPr lang="en-GB" sz="1200">
                <a:solidFill>
                  <a:srgbClr val="7030A0"/>
                </a:solidFill>
                <a:latin typeface="Consolas" panose="020B0609020204030204" pitchFamily="49" charset="0"/>
              </a:rPr>
              <a:t>pd.read_excel</a:t>
            </a:r>
            <a:r>
              <a:rPr lang="en-GB" sz="1200">
                <a:solidFill>
                  <a:schemeClr val="bg1"/>
                </a:solidFill>
                <a:latin typeface="Consolas" panose="020B0609020204030204" pitchFamily="49" charset="0"/>
              </a:rPr>
              <a:t>(</a:t>
            </a:r>
            <a:r>
              <a:rPr lang="en-GB" sz="1200">
                <a:solidFill>
                  <a:srgbClr val="00B050"/>
                </a:solidFill>
                <a:latin typeface="Consolas" panose="020B0609020204030204" pitchFamily="49" charset="0"/>
              </a:rPr>
              <a:t>"dulieu.xlsx"</a:t>
            </a:r>
            <a:r>
              <a:rPr lang="en-GB" sz="1200">
                <a:solidFill>
                  <a:schemeClr val="bg1"/>
                </a:solidFill>
                <a:latin typeface="Consolas" panose="020B0609020204030204" pitchFamily="49" charset="0"/>
              </a:rPr>
              <a:t>)</a:t>
            </a:r>
          </a:p>
          <a:p>
            <a:r>
              <a:rPr lang="en-US" sz="1200">
                <a:solidFill>
                  <a:schemeClr val="bg1"/>
                </a:solidFill>
                <a:latin typeface="Consolas" panose="020B0609020204030204" pitchFamily="49" charset="0"/>
              </a:rPr>
              <a:t># Đọc CSV</a:t>
            </a:r>
          </a:p>
          <a:p>
            <a:r>
              <a:rPr lang="en-US" sz="1200">
                <a:solidFill>
                  <a:schemeClr val="bg1"/>
                </a:solidFill>
                <a:latin typeface="Consolas" panose="020B0609020204030204" pitchFamily="49" charset="0"/>
              </a:rPr>
              <a:t>df = </a:t>
            </a:r>
            <a:r>
              <a:rPr lang="en-US" sz="1200">
                <a:solidFill>
                  <a:srgbClr val="7030A0"/>
                </a:solidFill>
                <a:latin typeface="Consolas" panose="020B0609020204030204" pitchFamily="49" charset="0"/>
              </a:rPr>
              <a:t>pd.read_csv</a:t>
            </a:r>
            <a:r>
              <a:rPr lang="en-US" sz="1200">
                <a:solidFill>
                  <a:schemeClr val="bg1"/>
                </a:solidFill>
                <a:latin typeface="Consolas" panose="020B0609020204030204" pitchFamily="49" charset="0"/>
              </a:rPr>
              <a:t>(</a:t>
            </a:r>
            <a:r>
              <a:rPr lang="en-US" sz="1200">
                <a:solidFill>
                  <a:srgbClr val="00B050"/>
                </a:solidFill>
                <a:latin typeface="Consolas" panose="020B0609020204030204" pitchFamily="49" charset="0"/>
              </a:rPr>
              <a:t>"dulieu.csv"</a:t>
            </a:r>
            <a:r>
              <a:rPr lang="en-US" sz="1200">
                <a:solidFill>
                  <a:schemeClr val="bg1"/>
                </a:solidFill>
                <a:latin typeface="Consolas" panose="020B0609020204030204" pitchFamily="49" charset="0"/>
              </a:rPr>
              <a:t>)</a:t>
            </a:r>
          </a:p>
          <a:p>
            <a:r>
              <a:rPr lang="en-US" sz="1200">
                <a:solidFill>
                  <a:schemeClr val="bg1"/>
                </a:solidFill>
                <a:latin typeface="Consolas" panose="020B0609020204030204" pitchFamily="49" charset="0"/>
              </a:rPr>
              <a:t># Xem dữ liệu</a:t>
            </a:r>
          </a:p>
          <a:p>
            <a:r>
              <a:rPr lang="en-US" sz="1200">
                <a:solidFill>
                  <a:srgbClr val="FFC000"/>
                </a:solidFill>
                <a:latin typeface="Consolas" panose="020B0609020204030204" pitchFamily="49" charset="0"/>
              </a:rPr>
              <a:t>print</a:t>
            </a:r>
            <a:r>
              <a:rPr lang="en-US" sz="1200">
                <a:solidFill>
                  <a:schemeClr val="bg1"/>
                </a:solidFill>
                <a:latin typeface="Consolas" panose="020B0609020204030204" pitchFamily="49" charset="0"/>
              </a:rPr>
              <a:t>(df.head())      # 5 dòng đầu</a:t>
            </a:r>
          </a:p>
          <a:p>
            <a:r>
              <a:rPr lang="en-US" sz="1200">
                <a:solidFill>
                  <a:srgbClr val="FFC000"/>
                </a:solidFill>
                <a:latin typeface="Consolas" panose="020B0609020204030204" pitchFamily="49" charset="0"/>
              </a:rPr>
              <a:t>print</a:t>
            </a:r>
            <a:r>
              <a:rPr lang="en-US" sz="1200">
                <a:solidFill>
                  <a:schemeClr val="bg1"/>
                </a:solidFill>
                <a:latin typeface="Consolas" panose="020B0609020204030204" pitchFamily="49" charset="0"/>
              </a:rPr>
              <a:t>(df.tail())      # 5 dòng cuối</a:t>
            </a:r>
          </a:p>
          <a:p>
            <a:r>
              <a:rPr lang="en-US" sz="1200">
                <a:solidFill>
                  <a:srgbClr val="FFC000"/>
                </a:solidFill>
                <a:latin typeface="Consolas" panose="020B0609020204030204" pitchFamily="49" charset="0"/>
              </a:rPr>
              <a:t>print</a:t>
            </a:r>
            <a:r>
              <a:rPr lang="en-US" sz="1200">
                <a:solidFill>
                  <a:schemeClr val="bg1"/>
                </a:solidFill>
                <a:latin typeface="Consolas" panose="020B0609020204030204" pitchFamily="49" charset="0"/>
              </a:rPr>
              <a:t>(df.info())      # Thông tin cột và kiểu dữ liệu</a:t>
            </a:r>
          </a:p>
          <a:p>
            <a:r>
              <a:rPr lang="en-US" sz="1200">
                <a:solidFill>
                  <a:srgbClr val="FFC000"/>
                </a:solidFill>
                <a:latin typeface="Consolas" panose="020B0609020204030204" pitchFamily="49" charset="0"/>
              </a:rPr>
              <a:t>print</a:t>
            </a:r>
            <a:r>
              <a:rPr lang="en-US" sz="1200">
                <a:solidFill>
                  <a:schemeClr val="bg1"/>
                </a:solidFill>
                <a:latin typeface="Consolas" panose="020B0609020204030204" pitchFamily="49" charset="0"/>
              </a:rPr>
              <a:t>(df.describe())  # Thống kê nhanh (mean, min, max…)</a:t>
            </a:r>
          </a:p>
          <a:p>
            <a:r>
              <a:rPr lang="en-US" sz="1200">
                <a:solidFill>
                  <a:schemeClr val="bg1"/>
                </a:solidFill>
                <a:latin typeface="Consolas" panose="020B0609020204030204" pitchFamily="49" charset="0"/>
              </a:rPr>
              <a:t>#Truy cập dữ liệu</a:t>
            </a:r>
          </a:p>
          <a:p>
            <a:r>
              <a:rPr lang="en-US" sz="1200">
                <a:solidFill>
                  <a:srgbClr val="FFC000"/>
                </a:solidFill>
                <a:latin typeface="Consolas" panose="020B0609020204030204" pitchFamily="49" charset="0"/>
              </a:rPr>
              <a:t>print</a:t>
            </a:r>
            <a:r>
              <a:rPr lang="en-US" sz="1200">
                <a:solidFill>
                  <a:schemeClr val="bg1"/>
                </a:solidFill>
                <a:latin typeface="Consolas" panose="020B0609020204030204" pitchFamily="49" charset="0"/>
              </a:rPr>
              <a:t>(df["Tên"])          # Lấy 1 cột</a:t>
            </a:r>
          </a:p>
          <a:p>
            <a:r>
              <a:rPr lang="en-US" sz="1200">
                <a:solidFill>
                  <a:srgbClr val="FFC000"/>
                </a:solidFill>
                <a:latin typeface="Consolas" panose="020B0609020204030204" pitchFamily="49" charset="0"/>
              </a:rPr>
              <a:t>print</a:t>
            </a:r>
            <a:r>
              <a:rPr lang="en-US" sz="1200">
                <a:solidFill>
                  <a:schemeClr val="bg1"/>
                </a:solidFill>
                <a:latin typeface="Consolas" panose="020B0609020204030204" pitchFamily="49" charset="0"/>
              </a:rPr>
              <a:t>(df[["Tên","Điểm"]]) # Lấy nhiều cột</a:t>
            </a:r>
          </a:p>
          <a:p>
            <a:r>
              <a:rPr lang="en-US" sz="1200">
                <a:solidFill>
                  <a:srgbClr val="FFC000"/>
                </a:solidFill>
                <a:latin typeface="Consolas" panose="020B0609020204030204" pitchFamily="49" charset="0"/>
              </a:rPr>
              <a:t>print</a:t>
            </a:r>
            <a:r>
              <a:rPr lang="en-US" sz="1200">
                <a:solidFill>
                  <a:schemeClr val="bg1"/>
                </a:solidFill>
                <a:latin typeface="Consolas" panose="020B0609020204030204" pitchFamily="49" charset="0"/>
              </a:rPr>
              <a:t>(df.iloc[0])         # Lấy dòng theo chỉ số (dòng đầu tiên)</a:t>
            </a:r>
          </a:p>
          <a:p>
            <a:r>
              <a:rPr lang="en-US" sz="1200">
                <a:solidFill>
                  <a:srgbClr val="FFC000"/>
                </a:solidFill>
                <a:latin typeface="Consolas" panose="020B0609020204030204" pitchFamily="49" charset="0"/>
              </a:rPr>
              <a:t>print</a:t>
            </a:r>
            <a:r>
              <a:rPr lang="en-US" sz="1200">
                <a:solidFill>
                  <a:schemeClr val="bg1"/>
                </a:solidFill>
                <a:latin typeface="Consolas" panose="020B0609020204030204" pitchFamily="49" charset="0"/>
              </a:rPr>
              <a:t>(df.loc[1])          # Lấy dòng theo nhãn (index = 1)</a:t>
            </a:r>
          </a:p>
          <a:p>
            <a:endParaRPr lang="en-US" sz="1200">
              <a:solidFill>
                <a:schemeClr val="bg1"/>
              </a:solidFill>
              <a:latin typeface="Consolas" panose="020B0609020204030204" pitchFamily="49" charset="0"/>
            </a:endParaRPr>
          </a:p>
        </p:txBody>
      </p:sp>
      <p:pic>
        <p:nvPicPr>
          <p:cNvPr id="5124" name="Picture 4" descr="Start Special Lineal color icon | Freepik">
            <a:extLst>
              <a:ext uri="{FF2B5EF4-FFF2-40B4-BE49-F238E27FC236}">
                <a16:creationId xmlns:a16="http://schemas.microsoft.com/office/drawing/2014/main" id="{283C2C8E-5ACD-7D9A-A7D0-17C03B78EA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582" y="711308"/>
            <a:ext cx="1884702" cy="18847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27BD9406-BD09-90DD-BE6F-25DF0BEEDDFB}"/>
              </a:ext>
            </a:extLst>
          </p:cNvPr>
          <p:cNvSpPr/>
          <p:nvPr/>
        </p:nvSpPr>
        <p:spPr>
          <a:xfrm>
            <a:off x="6238373" y="2596010"/>
            <a:ext cx="5877791" cy="3552640"/>
          </a:xfrm>
          <a:prstGeom prst="roundRect">
            <a:avLst>
              <a:gd name="adj" fmla="val 5092"/>
            </a:avLst>
          </a:prstGeom>
        </p:spPr>
        <p:style>
          <a:lnRef idx="1">
            <a:schemeClr val="dk1"/>
          </a:lnRef>
          <a:fillRef idx="3">
            <a:schemeClr val="dk1"/>
          </a:fillRef>
          <a:effectRef idx="2">
            <a:schemeClr val="dk1"/>
          </a:effectRef>
          <a:fontRef idx="minor">
            <a:schemeClr val="lt1"/>
          </a:fontRef>
        </p:style>
        <p:txBody>
          <a:bodyPr rtlCol="0" anchor="ctr"/>
          <a:lstStyle/>
          <a:p>
            <a:r>
              <a:rPr lang="en-GB" sz="1200">
                <a:solidFill>
                  <a:schemeClr val="bg1"/>
                </a:solidFill>
                <a:latin typeface="Consolas" panose="020B0609020204030204" pitchFamily="49" charset="0"/>
              </a:rPr>
              <a:t># Lọc dữ liệu</a:t>
            </a:r>
          </a:p>
          <a:p>
            <a:r>
              <a:rPr lang="en-GB" sz="1200">
                <a:solidFill>
                  <a:schemeClr val="bg1"/>
                </a:solidFill>
                <a:latin typeface="Consolas" panose="020B0609020204030204" pitchFamily="49" charset="0"/>
              </a:rPr>
              <a:t>## Sinh viên có điểm &gt; 8</a:t>
            </a:r>
          </a:p>
          <a:p>
            <a:r>
              <a:rPr lang="en-GB" sz="1200">
                <a:solidFill>
                  <a:srgbClr val="FFC000"/>
                </a:solidFill>
                <a:latin typeface="Consolas" panose="020B0609020204030204" pitchFamily="49" charset="0"/>
              </a:rPr>
              <a:t>print</a:t>
            </a:r>
            <a:r>
              <a:rPr lang="en-GB" sz="1200">
                <a:solidFill>
                  <a:schemeClr val="bg1"/>
                </a:solidFill>
                <a:latin typeface="Consolas" panose="020B0609020204030204" pitchFamily="49" charset="0"/>
              </a:rPr>
              <a:t>(df[df[</a:t>
            </a:r>
            <a:r>
              <a:rPr lang="en-GB" sz="1200">
                <a:solidFill>
                  <a:srgbClr val="00B050"/>
                </a:solidFill>
                <a:latin typeface="Consolas" panose="020B0609020204030204" pitchFamily="49" charset="0"/>
              </a:rPr>
              <a:t>"Điểm"</a:t>
            </a:r>
            <a:r>
              <a:rPr lang="en-GB" sz="1200">
                <a:solidFill>
                  <a:schemeClr val="bg1"/>
                </a:solidFill>
                <a:latin typeface="Consolas" panose="020B0609020204030204" pitchFamily="49" charset="0"/>
              </a:rPr>
              <a:t>] &gt; 8])</a:t>
            </a:r>
          </a:p>
          <a:p>
            <a:endParaRPr lang="en-GB" sz="1200">
              <a:solidFill>
                <a:schemeClr val="bg1"/>
              </a:solidFill>
              <a:latin typeface="Consolas" panose="020B0609020204030204" pitchFamily="49" charset="0"/>
            </a:endParaRPr>
          </a:p>
          <a:p>
            <a:r>
              <a:rPr lang="en-GB" sz="1200">
                <a:solidFill>
                  <a:schemeClr val="bg1"/>
                </a:solidFill>
                <a:latin typeface="Consolas" panose="020B0609020204030204" pitchFamily="49" charset="0"/>
              </a:rPr>
              <a:t>## Sinh viên tên "An"</a:t>
            </a:r>
          </a:p>
          <a:p>
            <a:r>
              <a:rPr lang="en-GB" sz="1200">
                <a:solidFill>
                  <a:srgbClr val="FFC000"/>
                </a:solidFill>
                <a:latin typeface="Consolas" panose="020B0609020204030204" pitchFamily="49" charset="0"/>
              </a:rPr>
              <a:t>print</a:t>
            </a:r>
            <a:r>
              <a:rPr lang="en-GB" sz="1200">
                <a:solidFill>
                  <a:schemeClr val="bg1"/>
                </a:solidFill>
                <a:latin typeface="Consolas" panose="020B0609020204030204" pitchFamily="49" charset="0"/>
              </a:rPr>
              <a:t>(df[df[</a:t>
            </a:r>
            <a:r>
              <a:rPr lang="en-GB" sz="1200">
                <a:solidFill>
                  <a:srgbClr val="00B050"/>
                </a:solidFill>
                <a:latin typeface="Consolas" panose="020B0609020204030204" pitchFamily="49" charset="0"/>
              </a:rPr>
              <a:t>"Tên"</a:t>
            </a:r>
            <a:r>
              <a:rPr lang="en-GB" sz="1200">
                <a:solidFill>
                  <a:schemeClr val="bg1"/>
                </a:solidFill>
                <a:latin typeface="Consolas" panose="020B0609020204030204" pitchFamily="49" charset="0"/>
              </a:rPr>
              <a:t>] == </a:t>
            </a:r>
            <a:r>
              <a:rPr lang="en-GB" sz="1200">
                <a:solidFill>
                  <a:srgbClr val="00B050"/>
                </a:solidFill>
                <a:latin typeface="Consolas" panose="020B0609020204030204" pitchFamily="49" charset="0"/>
              </a:rPr>
              <a:t>"An"</a:t>
            </a:r>
            <a:r>
              <a:rPr lang="en-GB" sz="1200">
                <a:solidFill>
                  <a:schemeClr val="bg1"/>
                </a:solidFill>
                <a:latin typeface="Consolas" panose="020B0609020204030204" pitchFamily="49" charset="0"/>
              </a:rPr>
              <a:t>])</a:t>
            </a:r>
          </a:p>
          <a:p>
            <a:endParaRPr lang="en-GB" sz="1200">
              <a:solidFill>
                <a:schemeClr val="bg1"/>
              </a:solidFill>
              <a:latin typeface="Consolas" panose="020B0609020204030204" pitchFamily="49" charset="0"/>
            </a:endParaRPr>
          </a:p>
          <a:p>
            <a:r>
              <a:rPr lang="en-US" sz="1200">
                <a:solidFill>
                  <a:schemeClr val="bg1"/>
                </a:solidFill>
                <a:latin typeface="Consolas" panose="020B0609020204030204" pitchFamily="49" charset="0"/>
              </a:rPr>
              <a:t># Thêm cột</a:t>
            </a:r>
          </a:p>
          <a:p>
            <a:r>
              <a:rPr lang="en-US" sz="1200">
                <a:solidFill>
                  <a:schemeClr val="bg1"/>
                </a:solidFill>
                <a:latin typeface="Consolas" panose="020B0609020204030204" pitchFamily="49" charset="0"/>
              </a:rPr>
              <a:t>df[</a:t>
            </a:r>
            <a:r>
              <a:rPr lang="en-US" sz="1200">
                <a:solidFill>
                  <a:srgbClr val="00B050"/>
                </a:solidFill>
                <a:latin typeface="Consolas" panose="020B0609020204030204" pitchFamily="49" charset="0"/>
              </a:rPr>
              <a:t>"Xếp loại"</a:t>
            </a:r>
            <a:r>
              <a:rPr lang="en-US" sz="1200">
                <a:solidFill>
                  <a:schemeClr val="bg1"/>
                </a:solidFill>
                <a:latin typeface="Consolas" panose="020B0609020204030204" pitchFamily="49" charset="0"/>
              </a:rPr>
              <a:t>] = [</a:t>
            </a:r>
            <a:r>
              <a:rPr lang="en-US" sz="1200">
                <a:solidFill>
                  <a:srgbClr val="00B050"/>
                </a:solidFill>
                <a:latin typeface="Consolas" panose="020B0609020204030204" pitchFamily="49" charset="0"/>
              </a:rPr>
              <a:t>"Giỏi"</a:t>
            </a:r>
            <a:r>
              <a:rPr lang="en-US" sz="1200">
                <a:solidFill>
                  <a:schemeClr val="bg1"/>
                </a:solidFill>
                <a:latin typeface="Consolas" panose="020B0609020204030204" pitchFamily="49" charset="0"/>
              </a:rPr>
              <a:t> if d &gt;= 8 else </a:t>
            </a:r>
            <a:r>
              <a:rPr lang="en-US" sz="1200">
                <a:solidFill>
                  <a:srgbClr val="00B050"/>
                </a:solidFill>
                <a:latin typeface="Consolas" panose="020B0609020204030204" pitchFamily="49" charset="0"/>
              </a:rPr>
              <a:t>"Khá"</a:t>
            </a:r>
            <a:r>
              <a:rPr lang="en-US" sz="1200">
                <a:solidFill>
                  <a:schemeClr val="bg1"/>
                </a:solidFill>
                <a:latin typeface="Consolas" panose="020B0609020204030204" pitchFamily="49" charset="0"/>
              </a:rPr>
              <a:t> for d in df[</a:t>
            </a:r>
            <a:r>
              <a:rPr lang="en-US" sz="1200">
                <a:solidFill>
                  <a:srgbClr val="00B050"/>
                </a:solidFill>
                <a:latin typeface="Consolas" panose="020B0609020204030204" pitchFamily="49" charset="0"/>
              </a:rPr>
              <a:t>"Điểm"</a:t>
            </a:r>
            <a:r>
              <a:rPr lang="en-US" sz="1200">
                <a:solidFill>
                  <a:schemeClr val="bg1"/>
                </a:solidFill>
                <a:latin typeface="Consolas" panose="020B0609020204030204" pitchFamily="49" charset="0"/>
              </a:rPr>
              <a:t>]]</a:t>
            </a:r>
          </a:p>
          <a:p>
            <a:endParaRPr lang="en-US" sz="1200">
              <a:solidFill>
                <a:schemeClr val="bg1"/>
              </a:solidFill>
              <a:latin typeface="Consolas" panose="020B0609020204030204" pitchFamily="49" charset="0"/>
            </a:endParaRPr>
          </a:p>
          <a:p>
            <a:r>
              <a:rPr lang="en-US" sz="1200">
                <a:solidFill>
                  <a:schemeClr val="bg1"/>
                </a:solidFill>
                <a:latin typeface="Consolas" panose="020B0609020204030204" pitchFamily="49" charset="0"/>
              </a:rPr>
              <a:t># Nhóm dữ liệu  - Trung bình điểm theo tuổi</a:t>
            </a:r>
          </a:p>
          <a:p>
            <a:r>
              <a:rPr lang="en-US" sz="1200">
                <a:solidFill>
                  <a:srgbClr val="FFC000"/>
                </a:solidFill>
                <a:latin typeface="Consolas" panose="020B0609020204030204" pitchFamily="49" charset="0"/>
              </a:rPr>
              <a:t>print</a:t>
            </a:r>
            <a:r>
              <a:rPr lang="en-US" sz="1200">
                <a:solidFill>
                  <a:schemeClr val="bg1"/>
                </a:solidFill>
                <a:latin typeface="Consolas" panose="020B0609020204030204" pitchFamily="49" charset="0"/>
              </a:rPr>
              <a:t>(df.groupby(</a:t>
            </a:r>
            <a:r>
              <a:rPr lang="en-US" sz="1200">
                <a:solidFill>
                  <a:srgbClr val="00B050"/>
                </a:solidFill>
                <a:latin typeface="Consolas" panose="020B0609020204030204" pitchFamily="49" charset="0"/>
              </a:rPr>
              <a:t>"Tuổi"</a:t>
            </a:r>
            <a:r>
              <a:rPr lang="en-US" sz="1200">
                <a:solidFill>
                  <a:schemeClr val="bg1"/>
                </a:solidFill>
                <a:latin typeface="Consolas" panose="020B0609020204030204" pitchFamily="49" charset="0"/>
              </a:rPr>
              <a:t>)[</a:t>
            </a:r>
            <a:r>
              <a:rPr lang="en-US" sz="1200">
                <a:solidFill>
                  <a:srgbClr val="00B050"/>
                </a:solidFill>
                <a:latin typeface="Consolas" panose="020B0609020204030204" pitchFamily="49" charset="0"/>
              </a:rPr>
              <a:t>"Điểm"</a:t>
            </a:r>
            <a:r>
              <a:rPr lang="en-US" sz="1200">
                <a:solidFill>
                  <a:schemeClr val="bg1"/>
                </a:solidFill>
                <a:latin typeface="Consolas" panose="020B0609020204030204" pitchFamily="49" charset="0"/>
              </a:rPr>
              <a:t>].mean())</a:t>
            </a:r>
          </a:p>
        </p:txBody>
      </p:sp>
    </p:spTree>
    <p:extLst>
      <p:ext uri="{BB962C8B-B14F-4D97-AF65-F5344CB8AC3E}">
        <p14:creationId xmlns:p14="http://schemas.microsoft.com/office/powerpoint/2010/main" val="25877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C5A8A-EAB6-DA42-7531-9048232133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EE61E5-DAC8-FB13-FA27-D131D6F77E4E}"/>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Mô hình học máy đơn giản</a:t>
            </a:r>
          </a:p>
        </p:txBody>
      </p:sp>
      <p:sp>
        <p:nvSpPr>
          <p:cNvPr id="11" name="Rounded Rectangle 2">
            <a:extLst>
              <a:ext uri="{FF2B5EF4-FFF2-40B4-BE49-F238E27FC236}">
                <a16:creationId xmlns:a16="http://schemas.microsoft.com/office/drawing/2014/main" id="{7C5C9848-FA6C-ED2A-38CD-48437D0675A3}"/>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F5C3A839-EE22-F7C8-5E84-42D3E9D06975}"/>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D6A3B758-DCDB-A92F-7597-30E7CF1D32C3}"/>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105" name="TextBox 3104">
            <a:extLst>
              <a:ext uri="{FF2B5EF4-FFF2-40B4-BE49-F238E27FC236}">
                <a16:creationId xmlns:a16="http://schemas.microsoft.com/office/drawing/2014/main" id="{C90D56E2-EF68-D36C-22EA-2AD7AFB56520}"/>
              </a:ext>
            </a:extLst>
          </p:cNvPr>
          <p:cNvSpPr txBox="1"/>
          <p:nvPr/>
        </p:nvSpPr>
        <p:spPr>
          <a:xfrm>
            <a:off x="422210" y="1002558"/>
            <a:ext cx="7502589" cy="523220"/>
          </a:xfrm>
          <a:prstGeom prst="rect">
            <a:avLst/>
          </a:prstGeom>
          <a:noFill/>
        </p:spPr>
        <p:txBody>
          <a:bodyPr wrap="square">
            <a:spAutoFit/>
          </a:bodyPr>
          <a:lstStyle/>
          <a:p>
            <a:r>
              <a:rPr lang="en-US" sz="2800" b="1">
                <a:latin typeface="Arial" panose="020B0604020202020204" pitchFamily="34" charset="0"/>
                <a:cs typeface="Arial" panose="020B0604020202020204" pitchFamily="34" charset="0"/>
              </a:rPr>
              <a:t>Mô hình Linear Regression – Scikit Learn</a:t>
            </a:r>
            <a:endParaRPr lang="vi-VN" sz="28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2AA3CE5-1183-DC20-57D9-2C3583522E46}"/>
              </a:ext>
            </a:extLst>
          </p:cNvPr>
          <p:cNvSpPr txBox="1"/>
          <p:nvPr/>
        </p:nvSpPr>
        <p:spPr>
          <a:xfrm>
            <a:off x="467414" y="1618669"/>
            <a:ext cx="5673789" cy="4202561"/>
          </a:xfrm>
          <a:prstGeom prst="rect">
            <a:avLst/>
          </a:prstGeom>
          <a:noFill/>
        </p:spPr>
        <p:txBody>
          <a:bodyPr wrap="square">
            <a:spAutoFit/>
          </a:bodyPr>
          <a:lstStyle/>
          <a:p>
            <a:pPr lvl="0" algn="just" eaLnBrk="0" fontAlgn="base" hangingPunct="0">
              <a:lnSpc>
                <a:spcPct val="150000"/>
              </a:lnSpc>
              <a:spcBef>
                <a:spcPct val="0"/>
              </a:spcBef>
              <a:spcAft>
                <a:spcPct val="0"/>
              </a:spcAft>
            </a:pPr>
            <a:r>
              <a:rPr lang="vi-VN" b="1"/>
              <a:t>Linear Regression </a:t>
            </a:r>
            <a:r>
              <a:rPr lang="vi-VN"/>
              <a:t>là một thuật toán học có giám sát (supervised learning) trong Machine Learning, nó là một phương pháp thống kê dùng để ước lượng mối quan hệ giữa các biến độc lập (input features) và biến phụ thuộc (output target). </a:t>
            </a:r>
            <a:endParaRPr lang="en-US"/>
          </a:p>
          <a:p>
            <a:pPr lvl="0" algn="just" eaLnBrk="0" fontAlgn="base" hangingPunct="0">
              <a:lnSpc>
                <a:spcPct val="150000"/>
              </a:lnSpc>
              <a:spcBef>
                <a:spcPct val="0"/>
              </a:spcBef>
              <a:spcAft>
                <a:spcPct val="0"/>
              </a:spcAft>
            </a:pPr>
            <a:r>
              <a:rPr lang="vi-VN"/>
              <a:t>Linear Regression giả định rằng sự tương quan giữa các biến là tuyến tính, từ đó tìm ra hàm tuyến tính tốt nhất để biểu diễn mối quan hệ này. </a:t>
            </a:r>
            <a:endParaRPr lang="en-US"/>
          </a:p>
          <a:p>
            <a:pPr lvl="0" algn="just" eaLnBrk="0" fontAlgn="base" hangingPunct="0">
              <a:lnSpc>
                <a:spcPct val="150000"/>
              </a:lnSpc>
              <a:spcBef>
                <a:spcPct val="0"/>
              </a:spcBef>
              <a:spcAft>
                <a:spcPct val="0"/>
              </a:spcAft>
            </a:pPr>
            <a:r>
              <a:rPr lang="vi-VN"/>
              <a:t>Thuật toán này dự báo giá trị của biến output từ các giá trị của các biến đầu vào.</a:t>
            </a:r>
            <a:endParaRPr kumimoji="0" lang="en-US" altLang="en-US" sz="1800" i="0" u="none" strike="noStrike" cap="none" normalizeH="0" baseline="0">
              <a:ln>
                <a:noFill/>
              </a:ln>
              <a:solidFill>
                <a:schemeClr val="tx1"/>
              </a:solidFill>
              <a:effectLst/>
            </a:endParaRPr>
          </a:p>
        </p:txBody>
      </p:sp>
      <p:pic>
        <p:nvPicPr>
          <p:cNvPr id="16" name="Picture 15">
            <a:extLst>
              <a:ext uri="{FF2B5EF4-FFF2-40B4-BE49-F238E27FC236}">
                <a16:creationId xmlns:a16="http://schemas.microsoft.com/office/drawing/2014/main" id="{A7A87886-746D-AC2D-E42D-A81B1628FA0E}"/>
              </a:ext>
            </a:extLst>
          </p:cNvPr>
          <p:cNvPicPr>
            <a:picLocks noChangeAspect="1"/>
          </p:cNvPicPr>
          <p:nvPr/>
        </p:nvPicPr>
        <p:blipFill>
          <a:blip r:embed="rId3"/>
          <a:srcRect r="5140"/>
          <a:stretch>
            <a:fillRect/>
          </a:stretch>
        </p:blipFill>
        <p:spPr>
          <a:xfrm>
            <a:off x="6355779" y="1981200"/>
            <a:ext cx="5715000" cy="3194550"/>
          </a:xfrm>
          <a:prstGeom prst="rect">
            <a:avLst/>
          </a:prstGeom>
        </p:spPr>
      </p:pic>
    </p:spTree>
    <p:extLst>
      <p:ext uri="{BB962C8B-B14F-4D97-AF65-F5344CB8AC3E}">
        <p14:creationId xmlns:p14="http://schemas.microsoft.com/office/powerpoint/2010/main" val="51691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79AFC-2D18-6AFA-723F-8133F5E6D35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319B47E-011D-206A-0EF4-D589977FEE14}"/>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Mô hình học máy đơn giản</a:t>
            </a:r>
          </a:p>
        </p:txBody>
      </p:sp>
      <p:sp>
        <p:nvSpPr>
          <p:cNvPr id="11" name="Rounded Rectangle 2">
            <a:extLst>
              <a:ext uri="{FF2B5EF4-FFF2-40B4-BE49-F238E27FC236}">
                <a16:creationId xmlns:a16="http://schemas.microsoft.com/office/drawing/2014/main" id="{B1903D5D-29AC-FD96-D210-BDD394C14B9D}"/>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6EC276A4-4192-3842-8AFB-6D361C1AA835}"/>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470E658F-EF79-0DCF-18B5-7700A3F9F232}"/>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105" name="TextBox 3104">
            <a:extLst>
              <a:ext uri="{FF2B5EF4-FFF2-40B4-BE49-F238E27FC236}">
                <a16:creationId xmlns:a16="http://schemas.microsoft.com/office/drawing/2014/main" id="{D0A3C088-9DBE-4D36-A1AB-CC3DA846C7F5}"/>
              </a:ext>
            </a:extLst>
          </p:cNvPr>
          <p:cNvSpPr txBox="1"/>
          <p:nvPr/>
        </p:nvSpPr>
        <p:spPr>
          <a:xfrm>
            <a:off x="422210" y="1002558"/>
            <a:ext cx="7502589" cy="523220"/>
          </a:xfrm>
          <a:prstGeom prst="rect">
            <a:avLst/>
          </a:prstGeom>
          <a:noFill/>
        </p:spPr>
        <p:txBody>
          <a:bodyPr wrap="square">
            <a:spAutoFit/>
          </a:bodyPr>
          <a:lstStyle/>
          <a:p>
            <a:r>
              <a:rPr lang="en-US" sz="2800" b="1">
                <a:latin typeface="Arial" panose="020B0604020202020204" pitchFamily="34" charset="0"/>
                <a:cs typeface="Arial" panose="020B0604020202020204" pitchFamily="34" charset="0"/>
              </a:rPr>
              <a:t>Mô hình Linear Regression – Scikit Learn</a:t>
            </a:r>
            <a:endParaRPr lang="vi-VN" sz="2800">
              <a:latin typeface="Arial" panose="020B0604020202020204" pitchFamily="34" charset="0"/>
              <a:cs typeface="Arial" panose="020B0604020202020204" pitchFamily="34" charset="0"/>
            </a:endParaRPr>
          </a:p>
        </p:txBody>
      </p:sp>
      <p:pic>
        <p:nvPicPr>
          <p:cNvPr id="1026" name="Picture 2" descr="3.2 REGRESSION Regression analysis is a statistical method to model the  relationship between a dependent (target) and independe">
            <a:extLst>
              <a:ext uri="{FF2B5EF4-FFF2-40B4-BE49-F238E27FC236}">
                <a16:creationId xmlns:a16="http://schemas.microsoft.com/office/drawing/2014/main" id="{1BD44CB2-2057-546A-BF04-B910C594C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893" y="2028741"/>
            <a:ext cx="3281363" cy="32813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erything You Need to Know About Linear Regression | by Tanvi Penumudy |  Analytics Vidhya | Medium">
            <a:extLst>
              <a:ext uri="{FF2B5EF4-FFF2-40B4-BE49-F238E27FC236}">
                <a16:creationId xmlns:a16="http://schemas.microsoft.com/office/drawing/2014/main" id="{663DBBAE-22F1-950F-BFFD-E4104A336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134958"/>
            <a:ext cx="4482134"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069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7B10D-6B78-368D-74BD-402E14A8B78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04FBD53-C624-600D-17E8-DE5F7EC36EAD}"/>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Mô hình học máy đơn giản</a:t>
            </a:r>
          </a:p>
        </p:txBody>
      </p:sp>
      <p:sp>
        <p:nvSpPr>
          <p:cNvPr id="15" name="Rounded Rectangle 4">
            <a:extLst>
              <a:ext uri="{FF2B5EF4-FFF2-40B4-BE49-F238E27FC236}">
                <a16:creationId xmlns:a16="http://schemas.microsoft.com/office/drawing/2014/main" id="{9E41421F-91DF-479F-15DB-C26C31BC419E}"/>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D9751FAB-590E-B016-CA5A-05F10368F5A9}"/>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105" name="TextBox 3104">
            <a:extLst>
              <a:ext uri="{FF2B5EF4-FFF2-40B4-BE49-F238E27FC236}">
                <a16:creationId xmlns:a16="http://schemas.microsoft.com/office/drawing/2014/main" id="{957AB972-7A7F-149C-C38B-009FBB4C17ED}"/>
              </a:ext>
            </a:extLst>
          </p:cNvPr>
          <p:cNvSpPr txBox="1"/>
          <p:nvPr/>
        </p:nvSpPr>
        <p:spPr>
          <a:xfrm>
            <a:off x="422210" y="1002558"/>
            <a:ext cx="7502589" cy="523220"/>
          </a:xfrm>
          <a:prstGeom prst="rect">
            <a:avLst/>
          </a:prstGeom>
          <a:noFill/>
        </p:spPr>
        <p:txBody>
          <a:bodyPr wrap="square">
            <a:spAutoFit/>
          </a:bodyPr>
          <a:lstStyle/>
          <a:p>
            <a:r>
              <a:rPr lang="en-US" sz="2800" b="1">
                <a:latin typeface="Arial" panose="020B0604020202020204" pitchFamily="34" charset="0"/>
                <a:cs typeface="Arial" panose="020B0604020202020204" pitchFamily="34" charset="0"/>
              </a:rPr>
              <a:t>Mô hình Linear Regression – Scikit Learn</a:t>
            </a:r>
            <a:endParaRPr lang="vi-VN" sz="280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4A2E65A-B274-2686-93F9-5D9B742A9DDF}"/>
              </a:ext>
            </a:extLst>
          </p:cNvPr>
          <p:cNvPicPr>
            <a:picLocks noChangeAspect="1"/>
          </p:cNvPicPr>
          <p:nvPr/>
        </p:nvPicPr>
        <p:blipFill>
          <a:blip r:embed="rId3"/>
          <a:stretch>
            <a:fillRect/>
          </a:stretch>
        </p:blipFill>
        <p:spPr>
          <a:xfrm>
            <a:off x="5854931" y="2372341"/>
            <a:ext cx="5900737" cy="3802051"/>
          </a:xfrm>
          <a:prstGeom prst="rect">
            <a:avLst/>
          </a:prstGeom>
        </p:spPr>
      </p:pic>
      <p:sp>
        <p:nvSpPr>
          <p:cNvPr id="12" name="TextBox 11">
            <a:extLst>
              <a:ext uri="{FF2B5EF4-FFF2-40B4-BE49-F238E27FC236}">
                <a16:creationId xmlns:a16="http://schemas.microsoft.com/office/drawing/2014/main" id="{61DBAD86-0394-26A3-1FF5-511BD1DA5BFC}"/>
              </a:ext>
            </a:extLst>
          </p:cNvPr>
          <p:cNvSpPr txBox="1"/>
          <p:nvPr/>
        </p:nvSpPr>
        <p:spPr>
          <a:xfrm>
            <a:off x="422210" y="1617634"/>
            <a:ext cx="5216590" cy="4611519"/>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Mô hình này cho ta công thức gần như:</a:t>
            </a:r>
          </a:p>
          <a:p>
            <a:pPr lvl="3" algn="just" eaLnBrk="0" fontAlgn="base" hangingPunct="0">
              <a:lnSpc>
                <a:spcPct val="150000"/>
              </a:lnSpc>
              <a:spcBef>
                <a:spcPct val="0"/>
              </a:spcBef>
              <a:spcAft>
                <a:spcPct val="0"/>
              </a:spcAft>
            </a:pPr>
            <a:r>
              <a:rPr kumimoji="0" lang="en-US" altLang="en-US" b="0" i="0" u="none" strike="noStrike" cap="none" normalizeH="0" baseline="0">
                <a:ln>
                  <a:noFill/>
                </a:ln>
                <a:solidFill>
                  <a:schemeClr val="tx1"/>
                </a:solidFill>
                <a:effectLst/>
                <a:latin typeface="Consolas" panose="020B0609020204030204" pitchFamily="49" charset="0"/>
              </a:rPr>
              <a:t>Sales</a:t>
            </a:r>
            <a:r>
              <a:rPr lang="en-US" altLang="en-US">
                <a:latin typeface="Consolas" panose="020B0609020204030204" pitchFamily="49" charset="0"/>
              </a:rPr>
              <a:t> </a:t>
            </a:r>
            <a:r>
              <a:rPr kumimoji="0" lang="en-US" altLang="en-US" b="0" i="0" u="none" strike="noStrike" cap="none" normalizeH="0" baseline="0">
                <a:ln>
                  <a:noFill/>
                </a:ln>
                <a:solidFill>
                  <a:schemeClr val="tx1"/>
                </a:solidFill>
                <a:effectLst/>
                <a:latin typeface="Consolas" panose="020B0609020204030204" pitchFamily="49" charset="0"/>
              </a:rPr>
              <a:t>= β0​ + β1​×TV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Trong đó:</a:t>
            </a:r>
          </a:p>
          <a:p>
            <a:pPr marL="742950" lvl="1" indent="-285750" algn="just" eaLnBrk="0" fontAlgn="base" hangingPunct="0">
              <a:lnSpc>
                <a:spcPct val="150000"/>
              </a:lnSpc>
              <a:spcBef>
                <a:spcPct val="0"/>
              </a:spcBef>
              <a:spcAft>
                <a:spcPct val="0"/>
              </a:spcAft>
              <a:buFont typeface="Courier New" panose="02070309020205020404" pitchFamily="49" charset="0"/>
              <a:buChar char="o"/>
            </a:pPr>
            <a:r>
              <a:rPr kumimoji="0" lang="en-US" altLang="en-US" b="0" i="0" u="none" strike="noStrike" cap="none" normalizeH="0" baseline="0">
                <a:ln>
                  <a:noFill/>
                </a:ln>
                <a:solidFill>
                  <a:schemeClr val="tx1"/>
                </a:solidFill>
                <a:effectLst/>
                <a:latin typeface="Arial" panose="020B0604020202020204" pitchFamily="34" charset="0"/>
              </a:rPr>
              <a:t>β0​: giao điểm (doanh số kỳ vọng khi không chi cho quảng cáo TV).</a:t>
            </a:r>
          </a:p>
          <a:p>
            <a:pPr marL="742950" lvl="1" indent="-285750" algn="just" eaLnBrk="0" fontAlgn="base" hangingPunct="0">
              <a:lnSpc>
                <a:spcPct val="150000"/>
              </a:lnSpc>
              <a:spcBef>
                <a:spcPct val="0"/>
              </a:spcBef>
              <a:spcAft>
                <a:spcPct val="0"/>
              </a:spcAft>
              <a:buFont typeface="Courier New" panose="02070309020205020404" pitchFamily="49" charset="0"/>
              <a:buChar char="o"/>
            </a:pPr>
            <a:r>
              <a:rPr kumimoji="0" lang="en-US" altLang="en-US" b="0" i="0" u="none" strike="noStrike" cap="none" normalizeH="0" baseline="0">
                <a:ln>
                  <a:noFill/>
                </a:ln>
                <a:solidFill>
                  <a:schemeClr val="tx1"/>
                </a:solidFill>
                <a:effectLst/>
                <a:latin typeface="Arial" panose="020B0604020202020204" pitchFamily="34" charset="0"/>
              </a:rPr>
              <a:t>β1​: hệ số góc, tức </a:t>
            </a:r>
            <a:r>
              <a:rPr kumimoji="0" lang="en-US" altLang="en-US" i="0" u="none" strike="noStrike" cap="none" normalizeH="0" baseline="0">
                <a:ln>
                  <a:noFill/>
                </a:ln>
                <a:solidFill>
                  <a:schemeClr val="tx1"/>
                </a:solidFill>
                <a:effectLst/>
                <a:latin typeface="Arial" panose="020B0604020202020204" pitchFamily="34" charset="0"/>
              </a:rPr>
              <a:t>mỗi 1 đơn vị tăng chi phí quảng cáo TV sẽ làm doanh số tăng trung bình bao nhiêu.</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a:ln>
                  <a:noFill/>
                </a:ln>
                <a:solidFill>
                  <a:schemeClr val="tx1"/>
                </a:solidFill>
                <a:effectLst/>
                <a:latin typeface="Arial" panose="020B0604020202020204" pitchFamily="34" charset="0"/>
              </a:rPr>
              <a:t>Mặc dù dữ liệu có sự phân tán (nhiễu), đường hồi quy vẫn thể hiện xu hướng chính: </a:t>
            </a:r>
            <a:r>
              <a:rPr kumimoji="0" lang="en-US" altLang="en-US" sz="1800" i="0" u="none" strike="noStrike" cap="none" normalizeH="0" baseline="0">
                <a:ln>
                  <a:noFill/>
                </a:ln>
                <a:solidFill>
                  <a:schemeClr val="tx1"/>
                </a:solidFill>
                <a:effectLst/>
                <a:latin typeface="Arial" panose="020B0604020202020204" pitchFamily="34" charset="0"/>
              </a:rPr>
              <a:t>chi nhiều tiền quảng cáo → doanh số cao hơn.</a:t>
            </a:r>
          </a:p>
        </p:txBody>
      </p:sp>
      <p:sp>
        <p:nvSpPr>
          <p:cNvPr id="2" name="TextBox 1">
            <a:extLst>
              <a:ext uri="{FF2B5EF4-FFF2-40B4-BE49-F238E27FC236}">
                <a16:creationId xmlns:a16="http://schemas.microsoft.com/office/drawing/2014/main" id="{3687489C-D323-5151-02A8-8A0F2F7BA4F1}"/>
              </a:ext>
            </a:extLst>
          </p:cNvPr>
          <p:cNvSpPr txBox="1"/>
          <p:nvPr/>
        </p:nvSpPr>
        <p:spPr>
          <a:xfrm>
            <a:off x="6477000" y="1679674"/>
            <a:ext cx="5368990" cy="338554"/>
          </a:xfrm>
          <a:prstGeom prst="rect">
            <a:avLst/>
          </a:prstGeom>
          <a:noFill/>
        </p:spPr>
        <p:txBody>
          <a:bodyPr wrap="square">
            <a:spAutoFit/>
          </a:bodyPr>
          <a:lstStyle/>
          <a:p>
            <a:r>
              <a:rPr lang="en-US" sz="1600" i="1">
                <a:latin typeface="Arial" panose="020B0604020202020204" pitchFamily="34" charset="0"/>
                <a:cs typeface="Arial" panose="020B0604020202020204" pitchFamily="34" charset="0"/>
              </a:rPr>
              <a:t>Phân tích, dự báo doanh thu dựa trên quảng cáo trên TV</a:t>
            </a:r>
            <a:endParaRPr lang="vi-VN" sz="1600"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707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959F1-A9AC-5FDA-29A8-A1F734AAB79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4A5A65-E9E6-0A2F-044A-59DE34F080DF}"/>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Mô hình học máy đơn giản</a:t>
            </a:r>
          </a:p>
        </p:txBody>
      </p:sp>
      <p:sp>
        <p:nvSpPr>
          <p:cNvPr id="15" name="Rounded Rectangle 4">
            <a:extLst>
              <a:ext uri="{FF2B5EF4-FFF2-40B4-BE49-F238E27FC236}">
                <a16:creationId xmlns:a16="http://schemas.microsoft.com/office/drawing/2014/main" id="{D7359E66-5211-B92C-30CE-FFC34C6A4316}"/>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E0F0E8CD-DB9D-2FBA-4FC1-B2EE9B02BA64}"/>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105" name="TextBox 3104">
            <a:extLst>
              <a:ext uri="{FF2B5EF4-FFF2-40B4-BE49-F238E27FC236}">
                <a16:creationId xmlns:a16="http://schemas.microsoft.com/office/drawing/2014/main" id="{17AECD5B-F6C5-4B41-B2D7-3E140CF5A6C4}"/>
              </a:ext>
            </a:extLst>
          </p:cNvPr>
          <p:cNvSpPr txBox="1"/>
          <p:nvPr/>
        </p:nvSpPr>
        <p:spPr>
          <a:xfrm>
            <a:off x="422210" y="1002558"/>
            <a:ext cx="7502589" cy="523220"/>
          </a:xfrm>
          <a:prstGeom prst="rect">
            <a:avLst/>
          </a:prstGeom>
          <a:noFill/>
        </p:spPr>
        <p:txBody>
          <a:bodyPr wrap="square">
            <a:spAutoFit/>
          </a:bodyPr>
          <a:lstStyle/>
          <a:p>
            <a:r>
              <a:rPr lang="en-US" sz="2800" b="1">
                <a:latin typeface="Arial" panose="020B0604020202020204" pitchFamily="34" charset="0"/>
                <a:cs typeface="Arial" panose="020B0604020202020204" pitchFamily="34" charset="0"/>
              </a:rPr>
              <a:t>Mô hình Linear Regression – Scikit Learn</a:t>
            </a:r>
            <a:endParaRPr lang="vi-VN" sz="280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80A3C93-1AF9-1DDE-CE0C-7C28E027946C}"/>
              </a:ext>
            </a:extLst>
          </p:cNvPr>
          <p:cNvSpPr txBox="1"/>
          <p:nvPr/>
        </p:nvSpPr>
        <p:spPr>
          <a:xfrm>
            <a:off x="422210" y="1617634"/>
            <a:ext cx="9940990" cy="872034"/>
          </a:xfrm>
          <a:prstGeom prst="rect">
            <a:avLst/>
          </a:prstGeom>
          <a:noFill/>
        </p:spPr>
        <p:txBody>
          <a:bodyPr wrap="square">
            <a:spAutoFit/>
          </a:bodyPr>
          <a:lstStyle/>
          <a:p>
            <a:pPr marL="285750" lvl="0" indent="-285750" algn="just" eaLnBrk="0" fontAlgn="base" hangingPunct="0">
              <a:lnSpc>
                <a:spcPct val="150000"/>
              </a:lnSpc>
              <a:spcBef>
                <a:spcPct val="0"/>
              </a:spcBef>
              <a:spcAft>
                <a:spcPct val="0"/>
              </a:spcAft>
              <a:buFont typeface="Arial" panose="020B0604020202020204" pitchFamily="34" charset="0"/>
              <a:buChar char="•"/>
            </a:pPr>
            <a:r>
              <a:rPr kumimoji="0" lang="en-US" altLang="en-US" sz="1800" b="0" i="0" u="none" strike="noStrike" cap="none" normalizeH="0" baseline="0">
                <a:ln>
                  <a:noFill/>
                </a:ln>
                <a:solidFill>
                  <a:schemeClr val="tx1"/>
                </a:solidFill>
                <a:effectLst/>
                <a:latin typeface="Arial" panose="020B0604020202020204" pitchFamily="34" charset="0"/>
              </a:rPr>
              <a:t>MSE (Measures Squared Error) </a:t>
            </a:r>
            <a:r>
              <a:rPr lang="en-US" altLang="en-US">
                <a:latin typeface="Arial" panose="020B0604020202020204" pitchFamily="34" charset="0"/>
              </a:rPr>
              <a:t>hàm này </a:t>
            </a:r>
            <a:r>
              <a:rPr lang="en-US">
                <a:latin typeface="Arial" panose="020B0604020202020204" pitchFamily="34" charset="0"/>
              </a:rPr>
              <a:t>đo </a:t>
            </a:r>
            <a:r>
              <a:rPr lang="en-US" b="1">
                <a:latin typeface="Arial" panose="020B0604020202020204" pitchFamily="34" charset="0"/>
              </a:rPr>
              <a:t>mức độ sai khác </a:t>
            </a:r>
            <a:r>
              <a:rPr lang="en-US">
                <a:latin typeface="Arial" panose="020B0604020202020204" pitchFamily="34" charset="0"/>
              </a:rPr>
              <a:t>giữa giá trị thực tế và giá trị mô hình dự đoán.</a:t>
            </a:r>
            <a:endParaRPr lang="en-US" altLang="en-US">
              <a:latin typeface="Arial" panose="020B0604020202020204" pitchFamily="34" charset="0"/>
            </a:endParaRPr>
          </a:p>
        </p:txBody>
      </p:sp>
      <p:pic>
        <p:nvPicPr>
          <p:cNvPr id="5" name="Picture 4">
            <a:extLst>
              <a:ext uri="{FF2B5EF4-FFF2-40B4-BE49-F238E27FC236}">
                <a16:creationId xmlns:a16="http://schemas.microsoft.com/office/drawing/2014/main" id="{698EC1F3-40B8-5EDF-9D41-9CCDE2B012B2}"/>
              </a:ext>
            </a:extLst>
          </p:cNvPr>
          <p:cNvPicPr>
            <a:picLocks noChangeAspect="1"/>
          </p:cNvPicPr>
          <p:nvPr/>
        </p:nvPicPr>
        <p:blipFill>
          <a:blip r:embed="rId3"/>
          <a:stretch>
            <a:fillRect/>
          </a:stretch>
        </p:blipFill>
        <p:spPr>
          <a:xfrm>
            <a:off x="2819400" y="2563513"/>
            <a:ext cx="5731759" cy="2776962"/>
          </a:xfrm>
          <a:prstGeom prst="rect">
            <a:avLst/>
          </a:prstGeom>
        </p:spPr>
      </p:pic>
      <p:sp>
        <p:nvSpPr>
          <p:cNvPr id="7" name="TextBox 6">
            <a:extLst>
              <a:ext uri="{FF2B5EF4-FFF2-40B4-BE49-F238E27FC236}">
                <a16:creationId xmlns:a16="http://schemas.microsoft.com/office/drawing/2014/main" id="{BF875653-A35F-8182-C54A-E4730958B6E6}"/>
              </a:ext>
            </a:extLst>
          </p:cNvPr>
          <p:cNvSpPr txBox="1"/>
          <p:nvPr/>
        </p:nvSpPr>
        <p:spPr>
          <a:xfrm>
            <a:off x="876300" y="5634350"/>
            <a:ext cx="10439400" cy="369332"/>
          </a:xfrm>
          <a:prstGeom prst="rect">
            <a:avLst/>
          </a:prstGeom>
          <a:noFill/>
        </p:spPr>
        <p:txBody>
          <a:bodyPr wrap="square">
            <a:spAutoFit/>
          </a:bodyPr>
          <a:lstStyle/>
          <a:p>
            <a:r>
              <a:rPr lang="en-US">
                <a:latin typeface="Arial" panose="020B0604020202020204" pitchFamily="34" charset="0"/>
                <a:cs typeface="Arial" panose="020B0604020202020204" pitchFamily="34" charset="0"/>
              </a:rPr>
              <a:t>MSE cho ta biết mức độ trung bình mà mô hình dự đoán sai lệch so với dữ liệu thực tế.</a:t>
            </a:r>
          </a:p>
        </p:txBody>
      </p:sp>
    </p:spTree>
    <p:extLst>
      <p:ext uri="{BB962C8B-B14F-4D97-AF65-F5344CB8AC3E}">
        <p14:creationId xmlns:p14="http://schemas.microsoft.com/office/powerpoint/2010/main" val="739779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9A14-8BBB-9FE4-40C2-EB45A73ACB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D50416D-315E-1A34-F44C-848E8352CCE5}"/>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Mô hình học máy đơn giản</a:t>
            </a:r>
          </a:p>
        </p:txBody>
      </p:sp>
      <p:sp>
        <p:nvSpPr>
          <p:cNvPr id="11" name="Rounded Rectangle 2">
            <a:extLst>
              <a:ext uri="{FF2B5EF4-FFF2-40B4-BE49-F238E27FC236}">
                <a16:creationId xmlns:a16="http://schemas.microsoft.com/office/drawing/2014/main" id="{692332AC-5028-98A9-FC14-1EC19E329B05}"/>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6A4264E4-23CE-14C1-8446-F6D4A2729FAE}"/>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AE80ACDD-EB41-2DA0-CBAE-352A778BB56D}"/>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105" name="TextBox 3104">
            <a:extLst>
              <a:ext uri="{FF2B5EF4-FFF2-40B4-BE49-F238E27FC236}">
                <a16:creationId xmlns:a16="http://schemas.microsoft.com/office/drawing/2014/main" id="{A4CEFB98-B99B-3468-9A72-6D4EC6802C45}"/>
              </a:ext>
            </a:extLst>
          </p:cNvPr>
          <p:cNvSpPr txBox="1"/>
          <p:nvPr/>
        </p:nvSpPr>
        <p:spPr>
          <a:xfrm>
            <a:off x="457200" y="1091851"/>
            <a:ext cx="7502589" cy="523220"/>
          </a:xfrm>
          <a:prstGeom prst="rect">
            <a:avLst/>
          </a:prstGeom>
          <a:noFill/>
        </p:spPr>
        <p:txBody>
          <a:bodyPr wrap="square">
            <a:spAutoFit/>
          </a:bodyPr>
          <a:lstStyle/>
          <a:p>
            <a:r>
              <a:rPr lang="en-US" sz="2800" b="1">
                <a:latin typeface="Arial" panose="020B0604020202020204" pitchFamily="34" charset="0"/>
                <a:cs typeface="Arial" panose="020B0604020202020204" pitchFamily="34" charset="0"/>
              </a:rPr>
              <a:t>Ví dụ ứng dụng với Python</a:t>
            </a:r>
            <a:endParaRPr lang="vi-VN" sz="28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211A6D6-9996-EF35-10ED-F70F00E44DA0}"/>
              </a:ext>
            </a:extLst>
          </p:cNvPr>
          <p:cNvPicPr>
            <a:picLocks noChangeAspect="1"/>
          </p:cNvPicPr>
          <p:nvPr/>
        </p:nvPicPr>
        <p:blipFill>
          <a:blip r:embed="rId3"/>
          <a:stretch>
            <a:fillRect/>
          </a:stretch>
        </p:blipFill>
        <p:spPr>
          <a:xfrm>
            <a:off x="2223654" y="1873811"/>
            <a:ext cx="8086591" cy="2571882"/>
          </a:xfrm>
          <a:prstGeom prst="rect">
            <a:avLst/>
          </a:prstGeom>
        </p:spPr>
      </p:pic>
      <p:sp>
        <p:nvSpPr>
          <p:cNvPr id="10" name="TextBox 9">
            <a:extLst>
              <a:ext uri="{FF2B5EF4-FFF2-40B4-BE49-F238E27FC236}">
                <a16:creationId xmlns:a16="http://schemas.microsoft.com/office/drawing/2014/main" id="{D1A6662F-2E2D-8EA5-0047-6B6FB7A0651F}"/>
              </a:ext>
            </a:extLst>
          </p:cNvPr>
          <p:cNvSpPr txBox="1"/>
          <p:nvPr/>
        </p:nvSpPr>
        <p:spPr>
          <a:xfrm>
            <a:off x="1575262" y="4749702"/>
            <a:ext cx="9144000" cy="1287532"/>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Chia dữ liệu:</a:t>
            </a:r>
            <a:r>
              <a:rPr kumimoji="0" lang="en-US" altLang="en-US" sz="1800" b="0" i="0" u="none" strike="noStrike" cap="none" normalizeH="0" baseline="0">
                <a:ln>
                  <a:noFill/>
                </a:ln>
                <a:solidFill>
                  <a:schemeClr val="tx1"/>
                </a:solidFill>
                <a:effectLst/>
                <a:latin typeface="Arial" panose="020B0604020202020204" pitchFamily="34" charset="0"/>
              </a:rPr>
              <a:t> Tách dữ liệu ra để mô hình học trên một phần và được kiểm tra trên phần còn lại.</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Huấn luyện:</a:t>
            </a:r>
            <a:r>
              <a:rPr kumimoji="0" lang="en-US" altLang="en-US" sz="1800" b="0" i="0" u="none" strike="noStrike" cap="none" normalizeH="0" baseline="0">
                <a:ln>
                  <a:noFill/>
                </a:ln>
                <a:solidFill>
                  <a:schemeClr val="tx1"/>
                </a:solidFill>
                <a:effectLst/>
                <a:latin typeface="Arial" panose="020B0604020202020204" pitchFamily="34" charset="0"/>
              </a:rPr>
              <a:t> Quá trình mô hình "học" từ dữ liệu để tìm ra mối quan hệ giữa các biến.</a:t>
            </a:r>
          </a:p>
        </p:txBody>
      </p:sp>
    </p:spTree>
    <p:extLst>
      <p:ext uri="{BB962C8B-B14F-4D97-AF65-F5344CB8AC3E}">
        <p14:creationId xmlns:p14="http://schemas.microsoft.com/office/powerpoint/2010/main" val="96665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D2D99-D064-5055-B5AA-C62893CF61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B4FFEA8-1CD7-DEFC-0F0B-9FD1448141BD}"/>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Các dạng biểu đồ</a:t>
            </a:r>
          </a:p>
        </p:txBody>
      </p:sp>
      <p:sp>
        <p:nvSpPr>
          <p:cNvPr id="11" name="Rounded Rectangle 2">
            <a:extLst>
              <a:ext uri="{FF2B5EF4-FFF2-40B4-BE49-F238E27FC236}">
                <a16:creationId xmlns:a16="http://schemas.microsoft.com/office/drawing/2014/main" id="{107937EC-A365-FBE4-4AFA-BE4CE56787C3}"/>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7224A60B-A4FB-204B-262D-B0B354D75F61}"/>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A76CDC06-F299-3526-2EBC-1A8C77520FB8}"/>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pic>
        <p:nvPicPr>
          <p:cNvPr id="5124" name="Picture 4">
            <a:extLst>
              <a:ext uri="{FF2B5EF4-FFF2-40B4-BE49-F238E27FC236}">
                <a16:creationId xmlns:a16="http://schemas.microsoft.com/office/drawing/2014/main" id="{88D071E2-7D66-44AF-6822-6E1E91A0C6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42" t="11111" r="6142" b="33333"/>
          <a:stretch>
            <a:fillRect/>
          </a:stretch>
        </p:blipFill>
        <p:spPr bwMode="auto">
          <a:xfrm>
            <a:off x="6781800" y="1219200"/>
            <a:ext cx="4146778" cy="262635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ạo biểu đồ trên biểu mẫu hoặc báo cáo - Hỗ trợ của Microsoft">
            <a:extLst>
              <a:ext uri="{FF2B5EF4-FFF2-40B4-BE49-F238E27FC236}">
                <a16:creationId xmlns:a16="http://schemas.microsoft.com/office/drawing/2014/main" id="{3C0C9728-02BB-D890-2C39-9F9C8AEE76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9131" y="3845555"/>
            <a:ext cx="4229100" cy="242887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Đọc và phân tích dữ liệu trong biểu đồ đoạn thẳng (cách giải + bài tập)">
            <a:extLst>
              <a:ext uri="{FF2B5EF4-FFF2-40B4-BE49-F238E27FC236}">
                <a16:creationId xmlns:a16="http://schemas.microsoft.com/office/drawing/2014/main" id="{A8D96C02-D834-3BD6-AD8C-7ACACBDB78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2748" y="3845555"/>
            <a:ext cx="4004882" cy="23266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0F743BF-8EE8-1EC5-707C-1935496463BD}"/>
              </a:ext>
            </a:extLst>
          </p:cNvPr>
          <p:cNvPicPr>
            <a:picLocks noChangeAspect="1"/>
          </p:cNvPicPr>
          <p:nvPr/>
        </p:nvPicPr>
        <p:blipFill>
          <a:blip r:embed="rId6"/>
          <a:stretch>
            <a:fillRect/>
          </a:stretch>
        </p:blipFill>
        <p:spPr>
          <a:xfrm>
            <a:off x="1376237" y="1219200"/>
            <a:ext cx="3751811" cy="2469140"/>
          </a:xfrm>
          <a:prstGeom prst="rect">
            <a:avLst/>
          </a:prstGeom>
        </p:spPr>
      </p:pic>
    </p:spTree>
    <p:extLst>
      <p:ext uri="{BB962C8B-B14F-4D97-AF65-F5344CB8AC3E}">
        <p14:creationId xmlns:p14="http://schemas.microsoft.com/office/powerpoint/2010/main" val="2996465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20C5C-3323-78B7-70B2-5C590C2A8F7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422DCCB-AB8C-1434-E2F4-50008556CECF}"/>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Thực hành</a:t>
            </a:r>
          </a:p>
        </p:txBody>
      </p:sp>
      <p:sp>
        <p:nvSpPr>
          <p:cNvPr id="11" name="Rounded Rectangle 2">
            <a:extLst>
              <a:ext uri="{FF2B5EF4-FFF2-40B4-BE49-F238E27FC236}">
                <a16:creationId xmlns:a16="http://schemas.microsoft.com/office/drawing/2014/main" id="{3B4AA1E8-7341-3501-87E6-89C3F46895CA}"/>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FAD806FE-AA97-7DB4-9A90-D040EE222A46}"/>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FAA75108-2FD1-F977-0DE6-E38981469833}"/>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105" name="TextBox 3104">
            <a:extLst>
              <a:ext uri="{FF2B5EF4-FFF2-40B4-BE49-F238E27FC236}">
                <a16:creationId xmlns:a16="http://schemas.microsoft.com/office/drawing/2014/main" id="{3EB7F63B-4535-79CE-95A2-801F0F0AD3E5}"/>
              </a:ext>
            </a:extLst>
          </p:cNvPr>
          <p:cNvSpPr txBox="1"/>
          <p:nvPr/>
        </p:nvSpPr>
        <p:spPr>
          <a:xfrm>
            <a:off x="2590800" y="2689855"/>
            <a:ext cx="7898505" cy="147829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3200" b="1">
                <a:latin typeface="Arial" panose="020B0604020202020204" pitchFamily="34" charset="0"/>
                <a:cs typeface="Arial" panose="020B0604020202020204" pitchFamily="34" charset="0"/>
              </a:rPr>
              <a:t>Xây dựng giao diện với Streamlit </a:t>
            </a:r>
            <a:r>
              <a:rPr lang="en-US" sz="3200" b="1">
                <a:solidFill>
                  <a:schemeClr val="bg1"/>
                </a:solidFill>
                <a:latin typeface="Arial" panose="020B0604020202020204" pitchFamily="34" charset="0"/>
                <a:cs typeface="Arial" panose="020B0604020202020204" pitchFamily="34" charset="0"/>
              </a:rPr>
              <a:t>🎨</a:t>
            </a:r>
            <a:endParaRPr lang="en-US" sz="3200" b="1">
              <a:latin typeface="Arial" panose="020B0604020202020204" pitchFamily="34" charset="0"/>
              <a:cs typeface="Arial" panose="020B0604020202020204" pitchFamily="34" charset="0"/>
            </a:endParaRPr>
          </a:p>
          <a:p>
            <a:pPr marL="457200" indent="-457200">
              <a:lnSpc>
                <a:spcPct val="150000"/>
              </a:lnSpc>
              <a:buFont typeface="Wingdings" panose="05000000000000000000" pitchFamily="2" charset="2"/>
              <a:buChar char="Ø"/>
            </a:pPr>
            <a:r>
              <a:rPr lang="en-US" sz="3200" b="1">
                <a:latin typeface="Arial" panose="020B0604020202020204" pitchFamily="34" charset="0"/>
                <a:cs typeface="Arial" panose="020B0604020202020204" pitchFamily="34" charset="0"/>
              </a:rPr>
              <a:t>Tích hợp &amp; Trực quan hóa 📈</a:t>
            </a:r>
            <a:endParaRPr lang="vi-VN" sz="32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209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36BC5C-799D-BD3E-B1FF-8D17B0DF329D}"/>
              </a:ext>
            </a:extLst>
          </p:cNvPr>
          <p:cNvSpPr>
            <a:spLocks noGrp="1"/>
          </p:cNvSpPr>
          <p:nvPr>
            <p:ph type="title"/>
          </p:nvPr>
        </p:nvSpPr>
        <p:spPr>
          <a:xfrm>
            <a:off x="533400" y="912942"/>
            <a:ext cx="10972800" cy="1143000"/>
          </a:xfrm>
        </p:spPr>
        <p:txBody>
          <a:bodyPr>
            <a:normAutofit fontScale="90000"/>
          </a:bodyPr>
          <a:lstStyle/>
          <a:p>
            <a:r>
              <a:rPr lang="en-US" b="1">
                <a:solidFill>
                  <a:srgbClr val="0A6A90"/>
                </a:solidFill>
                <a:latin typeface="Times New Roman" panose="02020603050405020304" pitchFamily="18" charset="0"/>
                <a:cs typeface="Times New Roman" panose="02020603050405020304" pitchFamily="18" charset="0"/>
              </a:rPr>
              <a:t>🏗️ Xây dựng Ứng dụng dự đoán Doanh thu trong Excel với Python &amp; Streamlit</a:t>
            </a:r>
          </a:p>
        </p:txBody>
      </p:sp>
      <p:sp>
        <p:nvSpPr>
          <p:cNvPr id="8" name="TextBox 7">
            <a:extLst>
              <a:ext uri="{FF2B5EF4-FFF2-40B4-BE49-F238E27FC236}">
                <a16:creationId xmlns:a16="http://schemas.microsoft.com/office/drawing/2014/main" id="{818CC7F0-5DCA-B5B5-6E13-242602DBF976}"/>
              </a:ext>
            </a:extLst>
          </p:cNvPr>
          <p:cNvSpPr txBox="1"/>
          <p:nvPr/>
        </p:nvSpPr>
        <p:spPr>
          <a:xfrm>
            <a:off x="3581400" y="2152260"/>
            <a:ext cx="4876800" cy="400110"/>
          </a:xfrm>
          <a:prstGeom prst="rect">
            <a:avLst/>
          </a:prstGeom>
          <a:noFill/>
        </p:spPr>
        <p:txBody>
          <a:bodyPr wrap="square">
            <a:spAutoFit/>
          </a:bodyPr>
          <a:lstStyle/>
          <a:p>
            <a:r>
              <a:rPr lang="en-US">
                <a:latin typeface="Arial" panose="020B0604020202020204" pitchFamily="34" charset="0"/>
                <a:cs typeface="Arial" panose="020B0604020202020204" pitchFamily="34" charset="0"/>
              </a:rPr>
              <a:t>🎯 </a:t>
            </a:r>
            <a:r>
              <a:rPr lang="en-US" sz="2000">
                <a:latin typeface="Times New Roman" panose="02020603050405020304" pitchFamily="18" charset="0"/>
                <a:cs typeface="Times New Roman" panose="02020603050405020304" pitchFamily="18" charset="0"/>
              </a:rPr>
              <a:t>Từ dữ liệu thô đến ứng dụng AI thực tế</a:t>
            </a:r>
            <a:endParaRPr lang="en-US">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E1D3C3A-58C1-08F3-A6FF-09B25B7CF168}"/>
              </a:ext>
            </a:extLst>
          </p:cNvPr>
          <p:cNvSpPr txBox="1"/>
          <p:nvPr/>
        </p:nvSpPr>
        <p:spPr>
          <a:xfrm>
            <a:off x="838200" y="2971800"/>
            <a:ext cx="6097554" cy="1287532"/>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vi-VN" b="1">
                <a:latin typeface="Times New Roman" panose="02020603050405020304" pitchFamily="18" charset="0"/>
                <a:cs typeface="Times New Roman" panose="02020603050405020304" pitchFamily="18" charset="0"/>
              </a:rPr>
              <a:t>Người trình bày:</a:t>
            </a:r>
            <a:r>
              <a:rPr lang="vi-VN">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Nguyễn Văn Huy</a:t>
            </a:r>
          </a:p>
          <a:p>
            <a:pPr marL="285750" indent="-285750">
              <a:lnSpc>
                <a:spcPct val="150000"/>
              </a:lnSpc>
              <a:buFont typeface="Wingdings" panose="05000000000000000000" pitchFamily="2" charset="2"/>
              <a:buChar char="q"/>
            </a:pPr>
            <a:r>
              <a:rPr lang="vi-VN" b="1">
                <a:latin typeface="Times New Roman" panose="02020603050405020304" pitchFamily="18" charset="0"/>
                <a:cs typeface="Times New Roman" panose="02020603050405020304" pitchFamily="18" charset="0"/>
              </a:rPr>
              <a:t>Thời lượng:</a:t>
            </a:r>
            <a:r>
              <a:rPr lang="vi-VN">
                <a:latin typeface="Times New Roman" panose="02020603050405020304" pitchFamily="18" charset="0"/>
                <a:cs typeface="Times New Roman" panose="02020603050405020304" pitchFamily="18" charset="0"/>
              </a:rPr>
              <a:t> 2 giờ</a:t>
            </a:r>
            <a:endParaRPr lang="en-US">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US" b="1">
                <a:latin typeface="Times New Roman" panose="02020603050405020304" pitchFamily="18" charset="0"/>
                <a:cs typeface="Times New Roman" panose="02020603050405020304" pitchFamily="18" charset="0"/>
              </a:rPr>
              <a:t>Mục tiêu của workshop:</a:t>
            </a:r>
          </a:p>
        </p:txBody>
      </p:sp>
      <p:sp>
        <p:nvSpPr>
          <p:cNvPr id="16" name="TextBox 15">
            <a:extLst>
              <a:ext uri="{FF2B5EF4-FFF2-40B4-BE49-F238E27FC236}">
                <a16:creationId xmlns:a16="http://schemas.microsoft.com/office/drawing/2014/main" id="{3E8D9AEB-3E1D-237D-60D8-4610CCE7850A}"/>
              </a:ext>
            </a:extLst>
          </p:cNvPr>
          <p:cNvSpPr txBox="1"/>
          <p:nvPr/>
        </p:nvSpPr>
        <p:spPr>
          <a:xfrm>
            <a:off x="1524000" y="4324291"/>
            <a:ext cx="8458200" cy="1287532"/>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Giới thiệu </a:t>
            </a:r>
            <a:r>
              <a:rPr kumimoji="0" lang="en-US" altLang="en-US" sz="18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quy trình phát triển </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ứng dụng AI.</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Làm quen với các công cụ mạnh mẽ: </a:t>
            </a: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Pandas, Scikit-learn, và Streamlit</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Cùng nhau xây dựng một ứng dụng dự đoán doanh thu đơn giản.</a:t>
            </a:r>
          </a:p>
        </p:txBody>
      </p:sp>
    </p:spTree>
    <p:extLst>
      <p:ext uri="{BB962C8B-B14F-4D97-AF65-F5344CB8AC3E}">
        <p14:creationId xmlns:p14="http://schemas.microsoft.com/office/powerpoint/2010/main" val="42409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F94C3-6E0B-33A4-F3FA-6C00428CC1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7F24969-4BDF-FC8E-6DE2-087720A76416}"/>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mn-lt"/>
              </a:rPr>
              <a:t>Triển khai lên Streamlit Cloud</a:t>
            </a:r>
            <a:endParaRPr lang="en-US" b="1">
              <a:solidFill>
                <a:schemeClr val="bg1"/>
              </a:solidFill>
              <a:latin typeface="+mn-lt"/>
              <a:cs typeface="Arial" panose="020B0604020202020204" pitchFamily="34" charset="0"/>
            </a:endParaRPr>
          </a:p>
        </p:txBody>
      </p:sp>
      <p:sp>
        <p:nvSpPr>
          <p:cNvPr id="11" name="Rounded Rectangle 2">
            <a:extLst>
              <a:ext uri="{FF2B5EF4-FFF2-40B4-BE49-F238E27FC236}">
                <a16:creationId xmlns:a16="http://schemas.microsoft.com/office/drawing/2014/main" id="{489D9B86-065A-5777-AF50-50BAE75E5D99}"/>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A8E67612-DF04-076A-25C0-7306DCDE24DD}"/>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B9DF65F1-6B92-36B2-052C-FACA7EC0D85B}"/>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5" name="TextBox 4">
            <a:extLst>
              <a:ext uri="{FF2B5EF4-FFF2-40B4-BE49-F238E27FC236}">
                <a16:creationId xmlns:a16="http://schemas.microsoft.com/office/drawing/2014/main" id="{C7477F39-9617-B82B-96F4-BB861F923586}"/>
              </a:ext>
            </a:extLst>
          </p:cNvPr>
          <p:cNvSpPr txBox="1"/>
          <p:nvPr/>
        </p:nvSpPr>
        <p:spPr>
          <a:xfrm>
            <a:off x="609600" y="1233939"/>
            <a:ext cx="2694709" cy="3365024"/>
          </a:xfrm>
          <a:prstGeom prst="rect">
            <a:avLst/>
          </a:prstGeom>
          <a:noFill/>
        </p:spPr>
        <p:txBody>
          <a:bodyPr wrap="square">
            <a:spAutoFit/>
          </a:bodyPr>
          <a:lstStyle/>
          <a:p>
            <a:pPr algn="just">
              <a:lnSpc>
                <a:spcPct val="150000"/>
              </a:lnSpc>
            </a:pPr>
            <a:r>
              <a:rPr lang="en-US" b="1">
                <a:latin typeface="Arial" panose="020B0604020202020204" pitchFamily="34" charset="0"/>
                <a:cs typeface="Arial" panose="020B0604020202020204" pitchFamily="34" charset="0"/>
              </a:rPr>
              <a:t>1. </a:t>
            </a:r>
            <a:r>
              <a:rPr lang="vi-VN" b="1">
                <a:latin typeface="Arial" panose="020B0604020202020204" pitchFamily="34" charset="0"/>
                <a:cs typeface="Arial" panose="020B0604020202020204" pitchFamily="34" charset="0"/>
              </a:rPr>
              <a:t>Chuẩn bị mã nguồn</a:t>
            </a:r>
          </a:p>
          <a:p>
            <a:pPr algn="just">
              <a:lnSpc>
                <a:spcPct val="150000"/>
              </a:lnSpc>
            </a:pPr>
            <a:r>
              <a:rPr lang="vi-VN">
                <a:latin typeface="Arial" panose="020B0604020202020204" pitchFamily="34" charset="0"/>
                <a:cs typeface="Arial" panose="020B0604020202020204" pitchFamily="34" charset="0"/>
              </a:rPr>
              <a:t>Trong thư mục dự án của bạn cần có ít nhất:</a:t>
            </a:r>
          </a:p>
          <a:p>
            <a:pPr marL="285750" indent="-285750" algn="just">
              <a:lnSpc>
                <a:spcPct val="150000"/>
              </a:lnSpc>
              <a:buFont typeface="Arial" panose="020B0604020202020204" pitchFamily="34" charset="0"/>
              <a:buChar char="•"/>
            </a:pPr>
            <a:r>
              <a:rPr lang="vi-VN" b="1">
                <a:latin typeface="Arial" panose="020B0604020202020204" pitchFamily="34" charset="0"/>
                <a:cs typeface="Arial" panose="020B0604020202020204" pitchFamily="34" charset="0"/>
              </a:rPr>
              <a:t>app.py</a:t>
            </a:r>
            <a:r>
              <a:rPr lang="vi-VN">
                <a:latin typeface="Arial" panose="020B0604020202020204" pitchFamily="34" charset="0"/>
                <a:cs typeface="Arial" panose="020B0604020202020204" pitchFamily="34" charset="0"/>
              </a:rPr>
              <a:t> (file chính của ứng dụng Streamlit).</a:t>
            </a:r>
          </a:p>
          <a:p>
            <a:pPr marL="285750" indent="-285750" algn="just">
              <a:lnSpc>
                <a:spcPct val="150000"/>
              </a:lnSpc>
              <a:buFont typeface="Arial" panose="020B0604020202020204" pitchFamily="34" charset="0"/>
              <a:buChar char="•"/>
            </a:pPr>
            <a:r>
              <a:rPr lang="vi-VN" b="1">
                <a:latin typeface="Arial" panose="020B0604020202020204" pitchFamily="34" charset="0"/>
                <a:cs typeface="Arial" panose="020B0604020202020204" pitchFamily="34" charset="0"/>
              </a:rPr>
              <a:t>requirements.txt</a:t>
            </a:r>
            <a:r>
              <a:rPr lang="vi-VN">
                <a:latin typeface="Arial" panose="020B0604020202020204" pitchFamily="34" charset="0"/>
                <a:cs typeface="Arial" panose="020B0604020202020204" pitchFamily="34" charset="0"/>
              </a:rPr>
              <a:t> (chứa các thư viện cần cài đặt).</a:t>
            </a:r>
          </a:p>
        </p:txBody>
      </p:sp>
      <p:sp>
        <p:nvSpPr>
          <p:cNvPr id="7" name="TextBox 6">
            <a:extLst>
              <a:ext uri="{FF2B5EF4-FFF2-40B4-BE49-F238E27FC236}">
                <a16:creationId xmlns:a16="http://schemas.microsoft.com/office/drawing/2014/main" id="{D7235CA4-A4A0-44F2-B5E8-DABDA418224D}"/>
              </a:ext>
            </a:extLst>
          </p:cNvPr>
          <p:cNvSpPr txBox="1"/>
          <p:nvPr/>
        </p:nvSpPr>
        <p:spPr>
          <a:xfrm>
            <a:off x="3669844" y="1233939"/>
            <a:ext cx="2449483" cy="2949525"/>
          </a:xfrm>
          <a:prstGeom prst="rect">
            <a:avLst/>
          </a:prstGeom>
          <a:noFill/>
        </p:spPr>
        <p:txBody>
          <a:bodyPr wrap="square">
            <a:spAutoFit/>
          </a:bodyPr>
          <a:lstStyle/>
          <a:p>
            <a:pPr>
              <a:lnSpc>
                <a:spcPct val="150000"/>
              </a:lnSpc>
            </a:pPr>
            <a:r>
              <a:rPr lang="vi-VN" b="1"/>
              <a:t>2. Đưa dự án lên GitHub</a:t>
            </a:r>
            <a:endParaRPr lang="en-US" b="1"/>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altLang="en-US">
                <a:latin typeface="Arial" panose="020B0604020202020204" pitchFamily="34" charset="0"/>
              </a:rPr>
              <a:t>Tạo repository mới trên GitHub.</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altLang="en-US">
                <a:latin typeface="Arial" panose="020B0604020202020204" pitchFamily="34" charset="0"/>
              </a:rPr>
              <a:t>Push toàn bộ mã nguồn của bạn lên GitHub.</a:t>
            </a:r>
          </a:p>
        </p:txBody>
      </p:sp>
      <p:sp>
        <p:nvSpPr>
          <p:cNvPr id="10" name="TextBox 9">
            <a:extLst>
              <a:ext uri="{FF2B5EF4-FFF2-40B4-BE49-F238E27FC236}">
                <a16:creationId xmlns:a16="http://schemas.microsoft.com/office/drawing/2014/main" id="{A97DBB26-AA93-A2B0-0102-E141DA24E6F5}"/>
              </a:ext>
            </a:extLst>
          </p:cNvPr>
          <p:cNvSpPr txBox="1"/>
          <p:nvPr/>
        </p:nvSpPr>
        <p:spPr>
          <a:xfrm>
            <a:off x="6438210" y="1218657"/>
            <a:ext cx="2449483" cy="2534027"/>
          </a:xfrm>
          <a:prstGeom prst="rect">
            <a:avLst/>
          </a:prstGeom>
          <a:noFill/>
        </p:spPr>
        <p:txBody>
          <a:bodyPr wrap="square">
            <a:spAutoFit/>
          </a:bodyPr>
          <a:lstStyle/>
          <a:p>
            <a:pPr>
              <a:lnSpc>
                <a:spcPct val="150000"/>
              </a:lnSpc>
              <a:buNone/>
            </a:pPr>
            <a:r>
              <a:rPr lang="en-US" b="1">
                <a:latin typeface="Arial" panose="020B0604020202020204" pitchFamily="34" charset="0"/>
                <a:cs typeface="Arial" panose="020B0604020202020204" pitchFamily="34" charset="0"/>
              </a:rPr>
              <a:t>3. Đăng nhập vào Streamlit Cloud</a:t>
            </a:r>
          </a:p>
          <a:p>
            <a:pPr marL="285750" indent="-285750">
              <a:lnSpc>
                <a:spcPct val="150000"/>
              </a:lnSpc>
              <a:buFont typeface="Arial" panose="020B0604020202020204" pitchFamily="34" charset="0"/>
              <a:buChar char="•"/>
            </a:pPr>
            <a:r>
              <a:rPr lang="en-US">
                <a:latin typeface="Arial" panose="020B0604020202020204" pitchFamily="34" charset="0"/>
                <a:cs typeface="Arial" panose="020B0604020202020204" pitchFamily="34" charset="0"/>
              </a:rPr>
              <a:t>Dùng tài khoản GitHub hoặc Google để đăng nhập.</a:t>
            </a:r>
          </a:p>
        </p:txBody>
      </p:sp>
      <p:sp>
        <p:nvSpPr>
          <p:cNvPr id="13" name="TextBox 12">
            <a:extLst>
              <a:ext uri="{FF2B5EF4-FFF2-40B4-BE49-F238E27FC236}">
                <a16:creationId xmlns:a16="http://schemas.microsoft.com/office/drawing/2014/main" id="{92F929CC-3DE6-DEF0-2231-846F6AEBBAA3}"/>
              </a:ext>
            </a:extLst>
          </p:cNvPr>
          <p:cNvSpPr txBox="1"/>
          <p:nvPr/>
        </p:nvSpPr>
        <p:spPr>
          <a:xfrm>
            <a:off x="8991600" y="1233939"/>
            <a:ext cx="2911731" cy="3780458"/>
          </a:xfrm>
          <a:prstGeom prst="rect">
            <a:avLst/>
          </a:prstGeom>
          <a:noFill/>
        </p:spPr>
        <p:txBody>
          <a:bodyPr wrap="square">
            <a:spAutoFit/>
          </a:bodyPr>
          <a:lstStyle/>
          <a:p>
            <a:pPr algn="just">
              <a:lnSpc>
                <a:spcPct val="150000"/>
              </a:lnSpc>
              <a:buNone/>
            </a:pPr>
            <a:r>
              <a:rPr lang="vi-VN" b="1">
                <a:latin typeface="Arial" panose="020B0604020202020204" pitchFamily="34" charset="0"/>
                <a:cs typeface="Arial" panose="020B0604020202020204" pitchFamily="34" charset="0"/>
              </a:rPr>
              <a:t>4. Tạo ứng dụng mới</a:t>
            </a:r>
          </a:p>
          <a:p>
            <a:pPr marL="285750" indent="-285750" algn="just">
              <a:lnSpc>
                <a:spcPct val="150000"/>
              </a:lnSpc>
              <a:buFont typeface="Arial" panose="020B0604020202020204" pitchFamily="34" charset="0"/>
              <a:buChar char="•"/>
            </a:pPr>
            <a:r>
              <a:rPr lang="vi-VN">
                <a:latin typeface="Arial" panose="020B0604020202020204" pitchFamily="34" charset="0"/>
                <a:cs typeface="Arial" panose="020B0604020202020204" pitchFamily="34" charset="0"/>
              </a:rPr>
              <a:t>Nhấn </a:t>
            </a:r>
            <a:r>
              <a:rPr lang="vi-VN" b="1">
                <a:latin typeface="Arial" panose="020B0604020202020204" pitchFamily="34" charset="0"/>
                <a:cs typeface="Arial" panose="020B0604020202020204" pitchFamily="34" charset="0"/>
              </a:rPr>
              <a:t>“New app”</a:t>
            </a:r>
            <a:r>
              <a:rPr lang="vi-VN">
                <a:latin typeface="Arial" panose="020B0604020202020204" pitchFamily="34" charset="0"/>
                <a:cs typeface="Arial" panose="020B0604020202020204" pitchFamily="34" charset="0"/>
              </a:rPr>
              <a:t>.</a:t>
            </a:r>
          </a:p>
          <a:p>
            <a:pPr marL="285750" indent="-285750" algn="just">
              <a:lnSpc>
                <a:spcPct val="150000"/>
              </a:lnSpc>
              <a:buFont typeface="Arial" panose="020B0604020202020204" pitchFamily="34" charset="0"/>
              <a:buChar char="•"/>
            </a:pPr>
            <a:r>
              <a:rPr lang="vi-VN">
                <a:latin typeface="Arial" panose="020B0604020202020204" pitchFamily="34" charset="0"/>
                <a:cs typeface="Arial" panose="020B0604020202020204" pitchFamily="34" charset="0"/>
              </a:rPr>
              <a:t>Chọn repository GitHub của bạn.</a:t>
            </a:r>
          </a:p>
          <a:p>
            <a:pPr marL="285750" indent="-285750" algn="just">
              <a:lnSpc>
                <a:spcPct val="150000"/>
              </a:lnSpc>
              <a:buFont typeface="Arial" panose="020B0604020202020204" pitchFamily="34" charset="0"/>
              <a:buChar char="•"/>
            </a:pPr>
            <a:r>
              <a:rPr lang="vi-VN">
                <a:latin typeface="Arial" panose="020B0604020202020204" pitchFamily="34" charset="0"/>
                <a:cs typeface="Arial" panose="020B0604020202020204" pitchFamily="34" charset="0"/>
              </a:rPr>
              <a:t>Chọn </a:t>
            </a:r>
            <a:r>
              <a:rPr lang="vi-VN" b="1">
                <a:latin typeface="Arial" panose="020B0604020202020204" pitchFamily="34" charset="0"/>
                <a:cs typeface="Arial" panose="020B0604020202020204" pitchFamily="34" charset="0"/>
              </a:rPr>
              <a:t>branch</a:t>
            </a:r>
            <a:r>
              <a:rPr lang="vi-VN">
                <a:latin typeface="Arial" panose="020B0604020202020204" pitchFamily="34" charset="0"/>
                <a:cs typeface="Arial" panose="020B0604020202020204" pitchFamily="34" charset="0"/>
              </a:rPr>
              <a:t> (thường là main).</a:t>
            </a:r>
          </a:p>
          <a:p>
            <a:pPr marL="285750" indent="-285750" algn="just">
              <a:lnSpc>
                <a:spcPct val="150000"/>
              </a:lnSpc>
              <a:buFont typeface="Arial" panose="020B0604020202020204" pitchFamily="34" charset="0"/>
              <a:buChar char="•"/>
            </a:pPr>
            <a:r>
              <a:rPr lang="vi-VN">
                <a:latin typeface="Arial" panose="020B0604020202020204" pitchFamily="34" charset="0"/>
                <a:cs typeface="Arial" panose="020B0604020202020204" pitchFamily="34" charset="0"/>
              </a:rPr>
              <a:t>Nhập </a:t>
            </a:r>
            <a:r>
              <a:rPr lang="vi-VN" b="1">
                <a:latin typeface="Arial" panose="020B0604020202020204" pitchFamily="34" charset="0"/>
                <a:cs typeface="Arial" panose="020B0604020202020204" pitchFamily="34" charset="0"/>
              </a:rPr>
              <a:t>tên file Python chính</a:t>
            </a:r>
            <a:r>
              <a:rPr lang="vi-VN">
                <a:latin typeface="Arial" panose="020B0604020202020204" pitchFamily="34" charset="0"/>
                <a:cs typeface="Arial" panose="020B0604020202020204" pitchFamily="34" charset="0"/>
              </a:rPr>
              <a:t> (ví dụ app.py).</a:t>
            </a:r>
          </a:p>
          <a:p>
            <a:pPr marL="285750" indent="-285750" algn="just">
              <a:lnSpc>
                <a:spcPct val="150000"/>
              </a:lnSpc>
              <a:buFont typeface="Arial" panose="020B0604020202020204" pitchFamily="34" charset="0"/>
              <a:buChar char="•"/>
            </a:pPr>
            <a:r>
              <a:rPr lang="vi-VN">
                <a:latin typeface="Arial" panose="020B0604020202020204" pitchFamily="34" charset="0"/>
                <a:cs typeface="Arial" panose="020B0604020202020204" pitchFamily="34" charset="0"/>
              </a:rPr>
              <a:t>Bấm </a:t>
            </a:r>
            <a:r>
              <a:rPr lang="vi-VN" b="1">
                <a:latin typeface="Arial" panose="020B0604020202020204" pitchFamily="34" charset="0"/>
                <a:cs typeface="Arial" panose="020B0604020202020204" pitchFamily="34" charset="0"/>
              </a:rPr>
              <a:t>Deploy</a:t>
            </a:r>
            <a:r>
              <a:rPr lang="en-US">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323886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3C46C-C9B6-2B35-851C-3F8F7A58587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56B62F1-33FA-40BC-B2B9-78D2D5A700F3}"/>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mn-lt"/>
              </a:rPr>
              <a:t>Triển khai lên Streamlit Cloud</a:t>
            </a:r>
            <a:endParaRPr lang="en-US" b="1">
              <a:solidFill>
                <a:schemeClr val="bg1"/>
              </a:solidFill>
              <a:latin typeface="+mn-lt"/>
              <a:cs typeface="Arial" panose="020B0604020202020204" pitchFamily="34" charset="0"/>
            </a:endParaRPr>
          </a:p>
        </p:txBody>
      </p:sp>
      <p:sp>
        <p:nvSpPr>
          <p:cNvPr id="11" name="Rounded Rectangle 2">
            <a:extLst>
              <a:ext uri="{FF2B5EF4-FFF2-40B4-BE49-F238E27FC236}">
                <a16:creationId xmlns:a16="http://schemas.microsoft.com/office/drawing/2014/main" id="{D835AC58-B1EA-4947-A7FD-4168EA954718}"/>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DDB43AAC-6889-BEDF-C294-B673BAA27F23}"/>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06BC12A6-31C1-A109-D8AE-CCA3C24E508F}"/>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4" name="TextBox 3">
            <a:extLst>
              <a:ext uri="{FF2B5EF4-FFF2-40B4-BE49-F238E27FC236}">
                <a16:creationId xmlns:a16="http://schemas.microsoft.com/office/drawing/2014/main" id="{F20E6411-B189-8560-12D1-60FF04DA8E3D}"/>
              </a:ext>
            </a:extLst>
          </p:cNvPr>
          <p:cNvSpPr txBox="1"/>
          <p:nvPr/>
        </p:nvSpPr>
        <p:spPr>
          <a:xfrm>
            <a:off x="609600" y="1180970"/>
            <a:ext cx="10820400" cy="1287532"/>
          </a:xfrm>
          <a:prstGeom prst="rect">
            <a:avLst/>
          </a:prstGeom>
          <a:noFill/>
        </p:spPr>
        <p:txBody>
          <a:bodyPr wrap="square">
            <a:spAutoFit/>
          </a:bodyPr>
          <a:lstStyle/>
          <a:p>
            <a:pPr algn="just">
              <a:lnSpc>
                <a:spcPct val="150000"/>
              </a:lnSpc>
              <a:buNone/>
            </a:pPr>
            <a:r>
              <a:rPr lang="vi-VN" b="1">
                <a:latin typeface="Arial" panose="020B0604020202020204" pitchFamily="34" charset="0"/>
                <a:cs typeface="Arial" panose="020B0604020202020204" pitchFamily="34" charset="0"/>
              </a:rPr>
              <a:t>5. Truy cập ứng dụng</a:t>
            </a:r>
          </a:p>
          <a:p>
            <a:pPr marL="742950" lvl="1" indent="-285750" algn="just">
              <a:lnSpc>
                <a:spcPct val="150000"/>
              </a:lnSpc>
              <a:buFont typeface="Arial" panose="020B0604020202020204" pitchFamily="34" charset="0"/>
              <a:buChar char="•"/>
            </a:pPr>
            <a:r>
              <a:rPr lang="vi-VN">
                <a:latin typeface="Arial" panose="020B0604020202020204" pitchFamily="34" charset="0"/>
                <a:cs typeface="Arial" panose="020B0604020202020204" pitchFamily="34" charset="0"/>
              </a:rPr>
              <a:t>Sau vài phút, Streamlit Cloud sẽ build môi trường và chạy app.</a:t>
            </a:r>
          </a:p>
          <a:p>
            <a:pPr marL="742950" lvl="1" indent="-285750" algn="just">
              <a:lnSpc>
                <a:spcPct val="150000"/>
              </a:lnSpc>
              <a:buFont typeface="Arial" panose="020B0604020202020204" pitchFamily="34" charset="0"/>
              <a:buChar char="•"/>
            </a:pPr>
            <a:r>
              <a:rPr lang="vi-VN">
                <a:latin typeface="Arial" panose="020B0604020202020204" pitchFamily="34" charset="0"/>
                <a:cs typeface="Arial" panose="020B0604020202020204" pitchFamily="34" charset="0"/>
              </a:rPr>
              <a:t>Bạn sẽ nhận được một link dạng:</a:t>
            </a:r>
            <a:r>
              <a:rPr lang="en-US">
                <a:latin typeface="Arial" panose="020B0604020202020204" pitchFamily="34" charset="0"/>
                <a:cs typeface="Arial" panose="020B0604020202020204" pitchFamily="34" charset="0"/>
              </a:rPr>
              <a:t> </a:t>
            </a:r>
            <a:r>
              <a:rPr lang="en-US" i="1">
                <a:latin typeface="Arial" panose="020B0604020202020204" pitchFamily="34" charset="0"/>
                <a:cs typeface="Arial" panose="020B0604020202020204" pitchFamily="34" charset="0"/>
              </a:rPr>
              <a:t>https://your-app-name.streamlit.app</a:t>
            </a:r>
          </a:p>
        </p:txBody>
      </p:sp>
      <p:pic>
        <p:nvPicPr>
          <p:cNvPr id="8" name="Picture 7">
            <a:extLst>
              <a:ext uri="{FF2B5EF4-FFF2-40B4-BE49-F238E27FC236}">
                <a16:creationId xmlns:a16="http://schemas.microsoft.com/office/drawing/2014/main" id="{B101DFB4-68B2-ED34-E06D-BD036CCDC85E}"/>
              </a:ext>
            </a:extLst>
          </p:cNvPr>
          <p:cNvPicPr>
            <a:picLocks noChangeAspect="1"/>
          </p:cNvPicPr>
          <p:nvPr/>
        </p:nvPicPr>
        <p:blipFill>
          <a:blip r:embed="rId3"/>
          <a:stretch>
            <a:fillRect/>
          </a:stretch>
        </p:blipFill>
        <p:spPr>
          <a:xfrm>
            <a:off x="1828800" y="2499474"/>
            <a:ext cx="8261862" cy="3780049"/>
          </a:xfrm>
          <a:prstGeom prst="rect">
            <a:avLst/>
          </a:prstGeom>
        </p:spPr>
      </p:pic>
    </p:spTree>
    <p:extLst>
      <p:ext uri="{BB962C8B-B14F-4D97-AF65-F5344CB8AC3E}">
        <p14:creationId xmlns:p14="http://schemas.microsoft.com/office/powerpoint/2010/main" val="393374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EE33B-AB8F-E3D1-3AEE-CA84FCF2318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91D7004-4F74-58F9-F68E-07820CD60350}"/>
              </a:ext>
            </a:extLst>
          </p:cNvPr>
          <p:cNvSpPr>
            <a:spLocks noGrp="1"/>
          </p:cNvSpPr>
          <p:nvPr>
            <p:ph type="title"/>
          </p:nvPr>
        </p:nvSpPr>
        <p:spPr>
          <a:xfrm>
            <a:off x="609600" y="-76509"/>
            <a:ext cx="10972800" cy="909620"/>
          </a:xfrm>
        </p:spPr>
        <p:txBody>
          <a:bodyPr>
            <a:normAutofit/>
          </a:bodyPr>
          <a:lstStyle/>
          <a:p>
            <a:r>
              <a:rPr lang="vi-VN" b="1">
                <a:solidFill>
                  <a:schemeClr val="bg1"/>
                </a:solidFill>
                <a:latin typeface="+mn-lt"/>
              </a:rPr>
              <a:t>Kết quả và Hướng phát triển ➡️</a:t>
            </a:r>
            <a:endParaRPr lang="en-US" b="1">
              <a:solidFill>
                <a:schemeClr val="bg1"/>
              </a:solidFill>
              <a:latin typeface="+mn-lt"/>
              <a:cs typeface="Arial" panose="020B0604020202020204" pitchFamily="34" charset="0"/>
            </a:endParaRPr>
          </a:p>
        </p:txBody>
      </p:sp>
      <p:sp>
        <p:nvSpPr>
          <p:cNvPr id="11" name="Rounded Rectangle 2">
            <a:extLst>
              <a:ext uri="{FF2B5EF4-FFF2-40B4-BE49-F238E27FC236}">
                <a16:creationId xmlns:a16="http://schemas.microsoft.com/office/drawing/2014/main" id="{9DB8429B-5A18-41F9-8CF7-F1D0F13A8A25}"/>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DFE909B9-B0DC-5970-7F7B-F9CFBF632F0F}"/>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DF003B8D-F3A7-4752-AAEA-341A573644EB}"/>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5" name="TextBox 4">
            <a:extLst>
              <a:ext uri="{FF2B5EF4-FFF2-40B4-BE49-F238E27FC236}">
                <a16:creationId xmlns:a16="http://schemas.microsoft.com/office/drawing/2014/main" id="{901ECBC4-98E3-84B5-053C-EE4E50FA95CD}"/>
              </a:ext>
            </a:extLst>
          </p:cNvPr>
          <p:cNvSpPr txBox="1"/>
          <p:nvPr/>
        </p:nvSpPr>
        <p:spPr>
          <a:xfrm>
            <a:off x="1447800" y="1725612"/>
            <a:ext cx="9168938" cy="3780522"/>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Tổng kết:</a:t>
            </a:r>
            <a:endParaRPr kumimoji="0" lang="en-US" altLang="en-US" sz="1800" b="0" i="0" u="none" strike="noStrike" cap="none" normalizeH="0" baseline="0">
              <a:ln>
                <a:noFill/>
              </a:ln>
              <a:solidFill>
                <a:schemeClr val="tx1"/>
              </a:solidFill>
              <a:effectLst/>
              <a:latin typeface="Arial" panose="020B0604020202020204" pitchFamily="34" charset="0"/>
            </a:endParaRPr>
          </a:p>
          <a:p>
            <a:pPr marL="742950" lvl="1" indent="-285750" eaLnBrk="0" fontAlgn="base" hangingPunct="0">
              <a:lnSpc>
                <a:spcPct val="150000"/>
              </a:lnSpc>
              <a:spcBef>
                <a:spcPct val="0"/>
              </a:spcBef>
              <a:spcAft>
                <a:spcPct val="0"/>
              </a:spcAft>
              <a:buFont typeface="Courier New" panose="02070309020205020404" pitchFamily="49" charset="0"/>
              <a:buChar char="o"/>
            </a:pPr>
            <a:r>
              <a:rPr kumimoji="0" lang="en-US" altLang="en-US" b="0" i="0" u="none" strike="noStrike" cap="none" normalizeH="0" baseline="0">
                <a:ln>
                  <a:noFill/>
                </a:ln>
                <a:solidFill>
                  <a:schemeClr val="tx1"/>
                </a:solidFill>
                <a:effectLst/>
                <a:latin typeface="Arial" panose="020B0604020202020204" pitchFamily="34" charset="0"/>
              </a:rPr>
              <a:t>Chúng ta đã đi qua toàn bộ </a:t>
            </a:r>
            <a:r>
              <a:rPr kumimoji="0" lang="en-US" altLang="en-US" b="1" i="0" u="none" strike="noStrike" cap="none" normalizeH="0" baseline="0">
                <a:ln>
                  <a:noFill/>
                </a:ln>
                <a:solidFill>
                  <a:schemeClr val="tx1"/>
                </a:solidFill>
                <a:effectLst/>
                <a:latin typeface="Arial" panose="020B0604020202020204" pitchFamily="34" charset="0"/>
              </a:rPr>
              <a:t>quy trình</a:t>
            </a:r>
            <a:r>
              <a:rPr kumimoji="0" lang="en-US" altLang="en-US" b="0" i="0" u="none" strike="noStrike" cap="none" normalizeH="0" baseline="0">
                <a:ln>
                  <a:noFill/>
                </a:ln>
                <a:solidFill>
                  <a:schemeClr val="tx1"/>
                </a:solidFill>
                <a:effectLst/>
                <a:latin typeface="Arial" panose="020B0604020202020204" pitchFamily="34" charset="0"/>
              </a:rPr>
              <a:t> xây dựng một ứng dụng AI đơn giản.</a:t>
            </a:r>
          </a:p>
          <a:p>
            <a:pPr marL="742950" lvl="1" indent="-285750" eaLnBrk="0" fontAlgn="base" hangingPunct="0">
              <a:lnSpc>
                <a:spcPct val="150000"/>
              </a:lnSpc>
              <a:spcBef>
                <a:spcPct val="0"/>
              </a:spcBef>
              <a:spcAft>
                <a:spcPct val="0"/>
              </a:spcAft>
              <a:buFont typeface="Courier New" panose="02070309020205020404" pitchFamily="49" charset="0"/>
              <a:buChar char="o"/>
            </a:pPr>
            <a:r>
              <a:rPr kumimoji="0" lang="en-US" altLang="en-US" b="0" i="0" u="none" strike="noStrike" cap="none" normalizeH="0" baseline="0">
                <a:ln>
                  <a:noFill/>
                </a:ln>
                <a:solidFill>
                  <a:schemeClr val="tx1"/>
                </a:solidFill>
                <a:effectLst/>
                <a:latin typeface="Arial" panose="020B0604020202020204" pitchFamily="34" charset="0"/>
              </a:rPr>
              <a:t>Đã học cách kết hợp </a:t>
            </a:r>
            <a:r>
              <a:rPr kumimoji="0" lang="en-US" altLang="en-US" b="1" i="0" u="none" strike="noStrike" cap="none" normalizeH="0" baseline="0">
                <a:ln>
                  <a:noFill/>
                </a:ln>
                <a:solidFill>
                  <a:schemeClr val="tx1"/>
                </a:solidFill>
                <a:effectLst/>
                <a:latin typeface="Arial" panose="020B0604020202020204" pitchFamily="34" charset="0"/>
              </a:rPr>
              <a:t>Streamlit + Pandas + Scikit-learn</a:t>
            </a:r>
            <a:r>
              <a:rPr kumimoji="0" lang="en-US" altLang="en-US" b="0" i="0" u="none" strike="noStrike" cap="none" normalizeH="0" baseline="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Courier New" panose="02070309020205020404" pitchFamily="49" charset="0"/>
              <a:buChar char="o"/>
            </a:pPr>
            <a:r>
              <a:rPr kumimoji="0" lang="en-US" altLang="en-US" b="0" i="0" u="none" strike="noStrike" cap="none" normalizeH="0" baseline="0">
                <a:ln>
                  <a:noFill/>
                </a:ln>
                <a:solidFill>
                  <a:schemeClr val="tx1"/>
                </a:solidFill>
                <a:effectLst/>
                <a:latin typeface="Arial" panose="020B0604020202020204" pitchFamily="34" charset="0"/>
              </a:rPr>
              <a:t>Mọi người đã có thể tự xây dựng một ứng dụng dự đoán doanh thu.</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a:ln>
                  <a:noFill/>
                </a:ln>
                <a:solidFill>
                  <a:schemeClr val="tx1"/>
                </a:solidFill>
                <a:effectLst/>
                <a:latin typeface="Arial" panose="020B0604020202020204" pitchFamily="34" charset="0"/>
              </a:rPr>
              <a:t>Hướng phát triển:</a:t>
            </a:r>
            <a:endParaRPr kumimoji="0" lang="en-US" altLang="en-US" sz="1800" b="0" i="0" u="none" strike="noStrike" cap="none" normalizeH="0" baseline="0">
              <a:ln>
                <a:noFill/>
              </a:ln>
              <a:solidFill>
                <a:schemeClr val="tx1"/>
              </a:solidFill>
              <a:effectLst/>
              <a:latin typeface="Arial" panose="020B0604020202020204" pitchFamily="34" charset="0"/>
            </a:endParaRPr>
          </a:p>
          <a:p>
            <a:pPr marL="742950" lvl="1" indent="-285750" eaLnBrk="0" fontAlgn="base" hangingPunct="0">
              <a:lnSpc>
                <a:spcPct val="150000"/>
              </a:lnSpc>
              <a:spcBef>
                <a:spcPct val="0"/>
              </a:spcBef>
              <a:spcAft>
                <a:spcPct val="0"/>
              </a:spcAft>
              <a:buFont typeface="Courier New" panose="02070309020205020404" pitchFamily="49" charset="0"/>
              <a:buChar char="o"/>
            </a:pPr>
            <a:r>
              <a:rPr kumimoji="0" lang="en-US" altLang="en-US" b="0" i="0" u="none" strike="noStrike" cap="none" normalizeH="0" baseline="0">
                <a:ln>
                  <a:noFill/>
                </a:ln>
                <a:solidFill>
                  <a:schemeClr val="tx1"/>
                </a:solidFill>
                <a:effectLst/>
                <a:latin typeface="Arial" panose="020B0604020202020204" pitchFamily="34" charset="0"/>
              </a:rPr>
              <a:t>Thêm các tính năng nâng cao (dự đoán theo sản phẩm, theo khu vực...).</a:t>
            </a:r>
          </a:p>
          <a:p>
            <a:pPr marL="742950" lvl="1" indent="-285750" eaLnBrk="0" fontAlgn="base" hangingPunct="0">
              <a:lnSpc>
                <a:spcPct val="150000"/>
              </a:lnSpc>
              <a:spcBef>
                <a:spcPct val="0"/>
              </a:spcBef>
              <a:spcAft>
                <a:spcPct val="0"/>
              </a:spcAft>
              <a:buFont typeface="Courier New" panose="02070309020205020404" pitchFamily="49" charset="0"/>
              <a:buChar char="o"/>
            </a:pPr>
            <a:r>
              <a:rPr kumimoji="0" lang="en-US" altLang="en-US" b="0" i="0" u="none" strike="noStrike" cap="none" normalizeH="0" baseline="0">
                <a:ln>
                  <a:noFill/>
                </a:ln>
                <a:solidFill>
                  <a:schemeClr val="tx1"/>
                </a:solidFill>
                <a:effectLst/>
                <a:latin typeface="Arial" panose="020B0604020202020204" pitchFamily="34" charset="0"/>
              </a:rPr>
              <a:t>Thử nghiệm với các mô hình học máy phức tạp hơn (Random Forest, Gradient Boosting).</a:t>
            </a:r>
          </a:p>
          <a:p>
            <a:pPr marL="742950" lvl="1" indent="-285750" eaLnBrk="0" fontAlgn="base" hangingPunct="0">
              <a:lnSpc>
                <a:spcPct val="150000"/>
              </a:lnSpc>
              <a:spcBef>
                <a:spcPct val="0"/>
              </a:spcBef>
              <a:spcAft>
                <a:spcPct val="0"/>
              </a:spcAft>
              <a:buFont typeface="Courier New" panose="02070309020205020404" pitchFamily="49" charset="0"/>
              <a:buChar char="o"/>
            </a:pPr>
            <a:r>
              <a:rPr kumimoji="0" lang="en-US" altLang="en-US" b="0" i="0" u="none" strike="noStrike" cap="none" normalizeH="0" baseline="0">
                <a:ln>
                  <a:noFill/>
                </a:ln>
                <a:solidFill>
                  <a:schemeClr val="tx1"/>
                </a:solidFill>
                <a:effectLst/>
                <a:latin typeface="Arial" panose="020B0604020202020204" pitchFamily="34" charset="0"/>
              </a:rPr>
              <a:t>Ứng dụng cho các bài toán khác (phân tích cảm xúc, dự báo tồn kho).</a:t>
            </a:r>
          </a:p>
        </p:txBody>
      </p:sp>
    </p:spTree>
    <p:extLst>
      <p:ext uri="{BB962C8B-B14F-4D97-AF65-F5344CB8AC3E}">
        <p14:creationId xmlns:p14="http://schemas.microsoft.com/office/powerpoint/2010/main" val="402702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436EF-36FC-C25E-B1C1-21DB0C3251F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0C1B79E-4699-18EC-8751-4B8115EB8217}"/>
              </a:ext>
            </a:extLst>
          </p:cNvPr>
          <p:cNvSpPr>
            <a:spLocks noGrp="1"/>
          </p:cNvSpPr>
          <p:nvPr>
            <p:ph type="title"/>
          </p:nvPr>
        </p:nvSpPr>
        <p:spPr>
          <a:xfrm>
            <a:off x="609600" y="-76509"/>
            <a:ext cx="10972800" cy="909620"/>
          </a:xfrm>
        </p:spPr>
        <p:txBody>
          <a:bodyPr>
            <a:normAutofit/>
          </a:bodyPr>
          <a:lstStyle/>
          <a:p>
            <a:endParaRPr lang="en-US" b="1">
              <a:solidFill>
                <a:schemeClr val="bg1"/>
              </a:solidFill>
              <a:latin typeface="Arial" panose="020B0604020202020204" pitchFamily="34" charset="0"/>
              <a:cs typeface="Arial" panose="020B0604020202020204" pitchFamily="34" charset="0"/>
            </a:endParaRPr>
          </a:p>
        </p:txBody>
      </p:sp>
      <p:sp>
        <p:nvSpPr>
          <p:cNvPr id="11" name="Rounded Rectangle 2">
            <a:extLst>
              <a:ext uri="{FF2B5EF4-FFF2-40B4-BE49-F238E27FC236}">
                <a16:creationId xmlns:a16="http://schemas.microsoft.com/office/drawing/2014/main" id="{314CAE9D-5888-64B5-5C20-1D6B1F82E39E}"/>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4B1A0206-93D3-46C4-A485-9D2B00DFDBA5}"/>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D058CE60-DAA4-3A2A-745C-40C40D28ECB6}"/>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5" name="TextBox 4">
            <a:extLst>
              <a:ext uri="{FF2B5EF4-FFF2-40B4-BE49-F238E27FC236}">
                <a16:creationId xmlns:a16="http://schemas.microsoft.com/office/drawing/2014/main" id="{1C6F3AE2-0299-631D-9D74-71AA2B46E299}"/>
              </a:ext>
            </a:extLst>
          </p:cNvPr>
          <p:cNvSpPr txBox="1"/>
          <p:nvPr/>
        </p:nvSpPr>
        <p:spPr>
          <a:xfrm>
            <a:off x="4401224" y="2667000"/>
            <a:ext cx="4495800" cy="1427378"/>
          </a:xfrm>
          <a:prstGeom prst="rect">
            <a:avLst/>
          </a:prstGeom>
          <a:noFill/>
        </p:spPr>
        <p:txBody>
          <a:bodyPr wrap="square">
            <a:spAutoFit/>
          </a:bodyPr>
          <a:lstStyle/>
          <a:p>
            <a:pPr lvl="0" eaLnBrk="0" fontAlgn="base" hangingPunct="0">
              <a:lnSpc>
                <a:spcPct val="150000"/>
              </a:lnSpc>
              <a:spcBef>
                <a:spcPct val="0"/>
              </a:spcBef>
              <a:spcAft>
                <a:spcPct val="0"/>
              </a:spcAft>
            </a:pPr>
            <a:r>
              <a:rPr lang="en-US" sz="6600" b="1">
                <a:solidFill>
                  <a:srgbClr val="0A6A90"/>
                </a:solidFill>
                <a:latin typeface="Arial" panose="020B0604020202020204" pitchFamily="34" charset="0"/>
                <a:cs typeface="Arial" panose="020B0604020202020204" pitchFamily="34" charset="0"/>
              </a:rPr>
              <a:t>Q &amp; A 🗣️</a:t>
            </a:r>
            <a:endParaRPr kumimoji="0" lang="en-US" altLang="en-US" sz="6600" b="0" i="0" u="none" strike="noStrike" cap="none" normalizeH="0" baseline="0">
              <a:ln>
                <a:noFill/>
              </a:ln>
              <a:solidFill>
                <a:srgbClr val="0A6A90"/>
              </a:solidFill>
              <a:effectLst/>
              <a:latin typeface="Arial" panose="020B0604020202020204" pitchFamily="34" charset="0"/>
            </a:endParaRPr>
          </a:p>
        </p:txBody>
      </p:sp>
    </p:spTree>
    <p:extLst>
      <p:ext uri="{BB962C8B-B14F-4D97-AF65-F5344CB8AC3E}">
        <p14:creationId xmlns:p14="http://schemas.microsoft.com/office/powerpoint/2010/main" val="14690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A26DA-F818-5D82-11C7-0D9CAB6BF79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D4C7E91-2C86-18B8-642C-B8FCED985546}"/>
              </a:ext>
            </a:extLst>
          </p:cNvPr>
          <p:cNvSpPr>
            <a:spLocks noGrp="1"/>
          </p:cNvSpPr>
          <p:nvPr>
            <p:ph type="title"/>
          </p:nvPr>
        </p:nvSpPr>
        <p:spPr>
          <a:xfrm>
            <a:off x="447675" y="-68025"/>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Tại sao cần Dự đoán Doanh thu? 🤔</a:t>
            </a:r>
          </a:p>
        </p:txBody>
      </p:sp>
      <p:pic>
        <p:nvPicPr>
          <p:cNvPr id="2050" name="Picture 2" descr="a business growth chart">
            <a:extLst>
              <a:ext uri="{FF2B5EF4-FFF2-40B4-BE49-F238E27FC236}">
                <a16:creationId xmlns:a16="http://schemas.microsoft.com/office/drawing/2014/main" id="{9EE96214-784F-E351-0EDC-33FF9599D26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607" y="1718841"/>
            <a:ext cx="5751468" cy="41828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C5C71B-38C5-BC58-BE7A-1081AC785D57}"/>
              </a:ext>
            </a:extLst>
          </p:cNvPr>
          <p:cNvSpPr txBox="1"/>
          <p:nvPr/>
        </p:nvSpPr>
        <p:spPr>
          <a:xfrm>
            <a:off x="5934075" y="1249199"/>
            <a:ext cx="6097554" cy="1294072"/>
          </a:xfrm>
          <a:prstGeom prst="rect">
            <a:avLst/>
          </a:prstGeom>
          <a:noFill/>
        </p:spPr>
        <p:txBody>
          <a:bodyPr wrap="square">
            <a:spAutoFit/>
          </a:bodyPr>
          <a:lstStyle/>
          <a:p>
            <a:pPr algn="just">
              <a:lnSpc>
                <a:spcPct val="150000"/>
              </a:lnSpc>
            </a:pPr>
            <a:r>
              <a:rPr lang="vi-VN" b="1"/>
              <a:t>Thực trạng:</a:t>
            </a:r>
            <a:r>
              <a:rPr lang="vi-VN"/>
              <a:t> Hầu hết doanh nghiệp đều có </a:t>
            </a:r>
            <a:r>
              <a:rPr lang="vi-VN" b="1"/>
              <a:t>dữ liệu bán hàng</a:t>
            </a:r>
            <a:r>
              <a:rPr lang="vi-VN"/>
              <a:t> trong Excel, nhưng ít khi khai thác hết tiềm năng của nó.</a:t>
            </a:r>
            <a:endParaRPr lang="en-US"/>
          </a:p>
        </p:txBody>
      </p:sp>
      <p:sp>
        <p:nvSpPr>
          <p:cNvPr id="6" name="TextBox 5">
            <a:extLst>
              <a:ext uri="{FF2B5EF4-FFF2-40B4-BE49-F238E27FC236}">
                <a16:creationId xmlns:a16="http://schemas.microsoft.com/office/drawing/2014/main" id="{9FA66163-9FA7-FE3E-7CCC-846DF373600E}"/>
              </a:ext>
            </a:extLst>
          </p:cNvPr>
          <p:cNvSpPr txBox="1"/>
          <p:nvPr/>
        </p:nvSpPr>
        <p:spPr>
          <a:xfrm>
            <a:off x="5934075" y="2955485"/>
            <a:ext cx="6097554" cy="2534027"/>
          </a:xfrm>
          <a:prstGeom prst="rect">
            <a:avLst/>
          </a:prstGeom>
          <a:noFill/>
        </p:spPr>
        <p:txBody>
          <a:bodyPr wrap="square">
            <a:spAutoFit/>
          </a:bodyPr>
          <a:lstStyle/>
          <a:p>
            <a:pPr>
              <a:lnSpc>
                <a:spcPct val="150000"/>
              </a:lnSpc>
              <a:buNone/>
            </a:pPr>
            <a:r>
              <a:rPr lang="vi-VN" b="1"/>
              <a:t>Tầm quan trọng của dự đoán doanh thu:</a:t>
            </a:r>
            <a:endParaRPr lang="vi-VN"/>
          </a:p>
          <a:p>
            <a:pPr marL="742950" lvl="1" indent="-285750" algn="just">
              <a:lnSpc>
                <a:spcPct val="150000"/>
              </a:lnSpc>
              <a:buFont typeface="Arial" panose="020B0604020202020204" pitchFamily="34" charset="0"/>
              <a:buChar char="•"/>
            </a:pPr>
            <a:r>
              <a:rPr lang="vi-VN" b="1"/>
              <a:t>Ra quyết định chiến lược:</a:t>
            </a:r>
            <a:r>
              <a:rPr lang="vi-VN"/>
              <a:t> Biết trước xu hướng để đưa ra các quyết định kinh doanh kịp thời.</a:t>
            </a:r>
          </a:p>
          <a:p>
            <a:pPr marL="742950" lvl="1" indent="-285750" algn="just">
              <a:lnSpc>
                <a:spcPct val="150000"/>
              </a:lnSpc>
              <a:buFont typeface="Arial" panose="020B0604020202020204" pitchFamily="34" charset="0"/>
              <a:buChar char="•"/>
            </a:pPr>
            <a:r>
              <a:rPr lang="vi-VN" b="1"/>
              <a:t>Tối ưu hóa nguồn lực:</a:t>
            </a:r>
            <a:r>
              <a:rPr lang="vi-VN"/>
              <a:t> Dự báo tồn kho, lập kế hoạch sản xuất và phân bổ ngân sách marketing hiệu quả hơn.</a:t>
            </a:r>
          </a:p>
        </p:txBody>
      </p:sp>
      <p:sp>
        <p:nvSpPr>
          <p:cNvPr id="7" name="Star: 5 Points 6">
            <a:extLst>
              <a:ext uri="{FF2B5EF4-FFF2-40B4-BE49-F238E27FC236}">
                <a16:creationId xmlns:a16="http://schemas.microsoft.com/office/drawing/2014/main" id="{94E10742-DAF4-9E58-CE4C-96AAB2DAA3B8}"/>
              </a:ext>
            </a:extLst>
          </p:cNvPr>
          <p:cNvSpPr/>
          <p:nvPr/>
        </p:nvSpPr>
        <p:spPr>
          <a:xfrm>
            <a:off x="10591800" y="3048000"/>
            <a:ext cx="301185" cy="301185"/>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07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21D6A-A54D-1F37-041F-36B43068703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8C4FD39-EDD8-9ECB-0729-80DF76D2C159}"/>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Quy trình phát triển ứng dụng</a:t>
            </a:r>
          </a:p>
        </p:txBody>
      </p:sp>
      <p:grpSp>
        <p:nvGrpSpPr>
          <p:cNvPr id="8" name="Group 7">
            <a:extLst>
              <a:ext uri="{FF2B5EF4-FFF2-40B4-BE49-F238E27FC236}">
                <a16:creationId xmlns:a16="http://schemas.microsoft.com/office/drawing/2014/main" id="{68FF017A-BBB0-CDD6-C6F8-210964F0063D}"/>
              </a:ext>
            </a:extLst>
          </p:cNvPr>
          <p:cNvGrpSpPr/>
          <p:nvPr/>
        </p:nvGrpSpPr>
        <p:grpSpPr>
          <a:xfrm>
            <a:off x="3505200" y="1600200"/>
            <a:ext cx="6746232" cy="4085566"/>
            <a:chOff x="2571186" y="1599518"/>
            <a:chExt cx="6746232" cy="4085566"/>
          </a:xfrm>
        </p:grpSpPr>
        <p:sp>
          <p:nvSpPr>
            <p:cNvPr id="2" name="Rounded Rectangle 1">
              <a:extLst>
                <a:ext uri="{FF2B5EF4-FFF2-40B4-BE49-F238E27FC236}">
                  <a16:creationId xmlns:a16="http://schemas.microsoft.com/office/drawing/2014/main" id="{47024A92-B92B-F31C-1870-EBE8FF0145A9}"/>
                </a:ext>
              </a:extLst>
            </p:cNvPr>
            <p:cNvSpPr/>
            <p:nvPr/>
          </p:nvSpPr>
          <p:spPr>
            <a:xfrm>
              <a:off x="8059155" y="3192448"/>
              <a:ext cx="894151" cy="892575"/>
            </a:xfrm>
            <a:custGeom>
              <a:avLst/>
              <a:gdLst/>
              <a:ahLst/>
              <a:cxnLst/>
              <a:rect l="0" t="0" r="0" b="0"/>
              <a:pathLst>
                <a:path w="894151" h="892575">
                  <a:moveTo>
                    <a:pt x="433774" y="4142"/>
                  </a:moveTo>
                  <a:cubicBezTo>
                    <a:pt x="442176" y="0"/>
                    <a:pt x="451974" y="0"/>
                    <a:pt x="460376" y="4142"/>
                  </a:cubicBezTo>
                  <a:lnTo>
                    <a:pt x="793272" y="168293"/>
                  </a:lnTo>
                  <a:cubicBezTo>
                    <a:pt x="801674" y="172436"/>
                    <a:pt x="807780" y="180271"/>
                    <a:pt x="809860" y="189582"/>
                  </a:cubicBezTo>
                  <a:lnTo>
                    <a:pt x="892080" y="558419"/>
                  </a:lnTo>
                  <a:cubicBezTo>
                    <a:pt x="894151" y="567730"/>
                    <a:pt x="891972" y="577510"/>
                    <a:pt x="886154" y="584976"/>
                  </a:cubicBezTo>
                  <a:lnTo>
                    <a:pt x="655786" y="880760"/>
                  </a:lnTo>
                  <a:cubicBezTo>
                    <a:pt x="649968" y="888225"/>
                    <a:pt x="641152" y="892575"/>
                    <a:pt x="631822" y="892575"/>
                  </a:cubicBezTo>
                  <a:lnTo>
                    <a:pt x="262328" y="892575"/>
                  </a:lnTo>
                  <a:cubicBezTo>
                    <a:pt x="252999" y="892575"/>
                    <a:pt x="244182" y="888225"/>
                    <a:pt x="238365" y="880760"/>
                  </a:cubicBezTo>
                  <a:lnTo>
                    <a:pt x="7996" y="584976"/>
                  </a:lnTo>
                  <a:cubicBezTo>
                    <a:pt x="2179" y="577510"/>
                    <a:pt x="0" y="567730"/>
                    <a:pt x="2071" y="558419"/>
                  </a:cubicBezTo>
                  <a:lnTo>
                    <a:pt x="84291" y="189582"/>
                  </a:lnTo>
                  <a:cubicBezTo>
                    <a:pt x="86371" y="180271"/>
                    <a:pt x="92477" y="172436"/>
                    <a:pt x="100879" y="168293"/>
                  </a:cubicBezTo>
                  <a:lnTo>
                    <a:pt x="433774" y="4142"/>
                  </a:lnTo>
                </a:path>
              </a:pathLst>
            </a:custGeom>
            <a:solidFill>
              <a:srgbClr val="FAF0FF"/>
            </a:solidFill>
            <a:ln>
              <a:noFill/>
            </a:ln>
          </p:spPr>
          <p:txBody>
            <a:bodyPr rtlCol="0" anchor="ctr"/>
            <a:lstStyle/>
            <a:p>
              <a:pPr algn="ctr"/>
              <a:endParaRPr/>
            </a:p>
          </p:txBody>
        </p:sp>
        <p:sp>
          <p:nvSpPr>
            <p:cNvPr id="4" name="Rounded Rectangle 2">
              <a:extLst>
                <a:ext uri="{FF2B5EF4-FFF2-40B4-BE49-F238E27FC236}">
                  <a16:creationId xmlns:a16="http://schemas.microsoft.com/office/drawing/2014/main" id="{A98F55A3-4097-6913-EA09-6EE45F8BB3AB}"/>
                </a:ext>
              </a:extLst>
            </p:cNvPr>
            <p:cNvSpPr/>
            <p:nvPr/>
          </p:nvSpPr>
          <p:spPr>
            <a:xfrm>
              <a:off x="8059154" y="3192447"/>
              <a:ext cx="894153" cy="892576"/>
            </a:xfrm>
            <a:custGeom>
              <a:avLst/>
              <a:gdLst/>
              <a:ahLst/>
              <a:cxnLst/>
              <a:rect l="0" t="0" r="0" b="0"/>
              <a:pathLst>
                <a:path w="894153" h="892576">
                  <a:moveTo>
                    <a:pt x="433776" y="4145"/>
                  </a:moveTo>
                  <a:cubicBezTo>
                    <a:pt x="442181" y="0"/>
                    <a:pt x="451972" y="0"/>
                    <a:pt x="460376" y="4145"/>
                  </a:cubicBezTo>
                  <a:lnTo>
                    <a:pt x="793273" y="168292"/>
                  </a:lnTo>
                  <a:cubicBezTo>
                    <a:pt x="801679" y="172436"/>
                    <a:pt x="807782" y="180273"/>
                    <a:pt x="809859" y="189586"/>
                  </a:cubicBezTo>
                  <a:lnTo>
                    <a:pt x="892077" y="558421"/>
                  </a:lnTo>
                  <a:cubicBezTo>
                    <a:pt x="894153" y="567734"/>
                    <a:pt x="891974" y="577508"/>
                    <a:pt x="886158" y="584976"/>
                  </a:cubicBezTo>
                  <a:lnTo>
                    <a:pt x="655787" y="880758"/>
                  </a:lnTo>
                  <a:cubicBezTo>
                    <a:pt x="649970" y="888226"/>
                    <a:pt x="641149" y="892576"/>
                    <a:pt x="631819" y="892576"/>
                  </a:cubicBezTo>
                  <a:lnTo>
                    <a:pt x="262333" y="892576"/>
                  </a:lnTo>
                  <a:cubicBezTo>
                    <a:pt x="253003" y="892576"/>
                    <a:pt x="244182" y="888226"/>
                    <a:pt x="238366" y="880758"/>
                  </a:cubicBezTo>
                  <a:lnTo>
                    <a:pt x="7995" y="584976"/>
                  </a:lnTo>
                  <a:cubicBezTo>
                    <a:pt x="2178" y="577508"/>
                    <a:pt x="0" y="567734"/>
                    <a:pt x="2075" y="558421"/>
                  </a:cubicBezTo>
                  <a:lnTo>
                    <a:pt x="84294" y="189586"/>
                  </a:lnTo>
                  <a:cubicBezTo>
                    <a:pt x="86370" y="180273"/>
                    <a:pt x="92474" y="172436"/>
                    <a:pt x="100880" y="168292"/>
                  </a:cubicBezTo>
                  <a:lnTo>
                    <a:pt x="433776" y="4145"/>
                  </a:lnTo>
                  <a:close/>
                </a:path>
              </a:pathLst>
            </a:custGeom>
            <a:noFill/>
            <a:ln w="13507">
              <a:solidFill>
                <a:srgbClr val="BA5DE5"/>
              </a:solidFill>
            </a:ln>
          </p:spPr>
          <p:txBody>
            <a:bodyPr rtlCol="0" anchor="ctr"/>
            <a:lstStyle/>
            <a:p>
              <a:pPr algn="ctr"/>
              <a:endParaRPr/>
            </a:p>
          </p:txBody>
        </p:sp>
        <p:sp>
          <p:nvSpPr>
            <p:cNvPr id="5" name="Rounded Rectangle 3">
              <a:extLst>
                <a:ext uri="{FF2B5EF4-FFF2-40B4-BE49-F238E27FC236}">
                  <a16:creationId xmlns:a16="http://schemas.microsoft.com/office/drawing/2014/main" id="{89BFAA67-982C-A046-59CF-1E893987BEF7}"/>
                </a:ext>
              </a:extLst>
            </p:cNvPr>
            <p:cNvSpPr/>
            <p:nvPr/>
          </p:nvSpPr>
          <p:spPr>
            <a:xfrm>
              <a:off x="6681221" y="3265528"/>
              <a:ext cx="939376" cy="810490"/>
            </a:xfrm>
            <a:custGeom>
              <a:avLst/>
              <a:gdLst/>
              <a:ahLst/>
              <a:cxnLst/>
              <a:rect l="0" t="0" r="0" b="0"/>
              <a:pathLst>
                <a:path w="939376" h="810490">
                  <a:moveTo>
                    <a:pt x="5628" y="420842"/>
                  </a:moveTo>
                  <a:cubicBezTo>
                    <a:pt x="0" y="411189"/>
                    <a:pt x="0" y="399301"/>
                    <a:pt x="5628" y="389648"/>
                  </a:cubicBezTo>
                  <a:lnTo>
                    <a:pt x="224001" y="15597"/>
                  </a:lnTo>
                  <a:cubicBezTo>
                    <a:pt x="229639" y="5943"/>
                    <a:pt x="240049" y="0"/>
                    <a:pt x="251315" y="0"/>
                  </a:cubicBezTo>
                  <a:lnTo>
                    <a:pt x="688061" y="0"/>
                  </a:lnTo>
                  <a:cubicBezTo>
                    <a:pt x="699327" y="0"/>
                    <a:pt x="709737" y="5943"/>
                    <a:pt x="715375" y="15597"/>
                  </a:cubicBezTo>
                  <a:lnTo>
                    <a:pt x="933748" y="389648"/>
                  </a:lnTo>
                  <a:cubicBezTo>
                    <a:pt x="939376" y="399301"/>
                    <a:pt x="939376" y="411189"/>
                    <a:pt x="933748" y="420842"/>
                  </a:cubicBezTo>
                  <a:lnTo>
                    <a:pt x="715375" y="794893"/>
                  </a:lnTo>
                  <a:cubicBezTo>
                    <a:pt x="709737" y="804547"/>
                    <a:pt x="699327" y="810490"/>
                    <a:pt x="688061" y="810490"/>
                  </a:cubicBezTo>
                  <a:lnTo>
                    <a:pt x="251315" y="810490"/>
                  </a:lnTo>
                  <a:cubicBezTo>
                    <a:pt x="240049" y="810490"/>
                    <a:pt x="229639" y="804547"/>
                    <a:pt x="224001" y="794893"/>
                  </a:cubicBezTo>
                  <a:lnTo>
                    <a:pt x="5628" y="420842"/>
                  </a:lnTo>
                </a:path>
              </a:pathLst>
            </a:custGeom>
            <a:solidFill>
              <a:srgbClr val="FFEBF7"/>
            </a:solidFill>
            <a:ln>
              <a:noFill/>
            </a:ln>
          </p:spPr>
          <p:txBody>
            <a:bodyPr rtlCol="0" anchor="ctr"/>
            <a:lstStyle/>
            <a:p>
              <a:pPr algn="ctr"/>
              <a:endParaRPr/>
            </a:p>
          </p:txBody>
        </p:sp>
        <p:sp>
          <p:nvSpPr>
            <p:cNvPr id="6" name="Rounded Rectangle 4">
              <a:extLst>
                <a:ext uri="{FF2B5EF4-FFF2-40B4-BE49-F238E27FC236}">
                  <a16:creationId xmlns:a16="http://schemas.microsoft.com/office/drawing/2014/main" id="{63008A4D-1C22-A53D-378C-FE372C8A385F}"/>
                </a:ext>
              </a:extLst>
            </p:cNvPr>
            <p:cNvSpPr/>
            <p:nvPr/>
          </p:nvSpPr>
          <p:spPr>
            <a:xfrm>
              <a:off x="6681218" y="3265528"/>
              <a:ext cx="939384" cy="810490"/>
            </a:xfrm>
            <a:custGeom>
              <a:avLst/>
              <a:gdLst/>
              <a:ahLst/>
              <a:cxnLst/>
              <a:rect l="0" t="0" r="0" b="0"/>
              <a:pathLst>
                <a:path w="939384" h="810490">
                  <a:moveTo>
                    <a:pt x="5634" y="420843"/>
                  </a:moveTo>
                  <a:cubicBezTo>
                    <a:pt x="0" y="411191"/>
                    <a:pt x="0" y="399299"/>
                    <a:pt x="5634" y="389648"/>
                  </a:cubicBezTo>
                  <a:lnTo>
                    <a:pt x="224004" y="15598"/>
                  </a:lnTo>
                  <a:cubicBezTo>
                    <a:pt x="229639" y="5946"/>
                    <a:pt x="240052" y="0"/>
                    <a:pt x="251322" y="0"/>
                  </a:cubicBezTo>
                  <a:lnTo>
                    <a:pt x="688061" y="0"/>
                  </a:lnTo>
                  <a:cubicBezTo>
                    <a:pt x="699331" y="0"/>
                    <a:pt x="709745" y="5946"/>
                    <a:pt x="715379" y="15598"/>
                  </a:cubicBezTo>
                  <a:lnTo>
                    <a:pt x="933749" y="389647"/>
                  </a:lnTo>
                  <a:cubicBezTo>
                    <a:pt x="939384" y="399299"/>
                    <a:pt x="939384" y="411191"/>
                    <a:pt x="933749" y="420842"/>
                  </a:cubicBezTo>
                  <a:lnTo>
                    <a:pt x="715379" y="794892"/>
                  </a:lnTo>
                  <a:cubicBezTo>
                    <a:pt x="709745" y="804544"/>
                    <a:pt x="699331" y="810490"/>
                    <a:pt x="688061" y="810490"/>
                  </a:cubicBezTo>
                  <a:lnTo>
                    <a:pt x="251322" y="810490"/>
                  </a:lnTo>
                  <a:cubicBezTo>
                    <a:pt x="240052" y="810490"/>
                    <a:pt x="229639" y="804544"/>
                    <a:pt x="224004" y="794892"/>
                  </a:cubicBezTo>
                  <a:lnTo>
                    <a:pt x="5634" y="420843"/>
                  </a:lnTo>
                  <a:close/>
                </a:path>
              </a:pathLst>
            </a:custGeom>
            <a:noFill/>
            <a:ln w="13507">
              <a:solidFill>
                <a:srgbClr val="DE58A9"/>
              </a:solidFill>
            </a:ln>
          </p:spPr>
          <p:txBody>
            <a:bodyPr rtlCol="0" anchor="ctr"/>
            <a:lstStyle/>
            <a:p>
              <a:pPr algn="ctr"/>
              <a:endParaRPr/>
            </a:p>
          </p:txBody>
        </p:sp>
        <p:sp>
          <p:nvSpPr>
            <p:cNvPr id="7" name="Rounded Rectangle 5">
              <a:extLst>
                <a:ext uri="{FF2B5EF4-FFF2-40B4-BE49-F238E27FC236}">
                  <a16:creationId xmlns:a16="http://schemas.microsoft.com/office/drawing/2014/main" id="{96629019-11F9-3986-0762-39B3AD572072}"/>
                </a:ext>
              </a:extLst>
            </p:cNvPr>
            <p:cNvSpPr/>
            <p:nvPr/>
          </p:nvSpPr>
          <p:spPr>
            <a:xfrm>
              <a:off x="5410200" y="3200400"/>
              <a:ext cx="887847" cy="884623"/>
            </a:xfrm>
            <a:custGeom>
              <a:avLst/>
              <a:gdLst/>
              <a:ahLst/>
              <a:cxnLst/>
              <a:rect l="0" t="0" r="0" b="0"/>
              <a:pathLst>
                <a:path w="887847" h="884623">
                  <a:moveTo>
                    <a:pt x="425516" y="8357"/>
                  </a:moveTo>
                  <a:cubicBezTo>
                    <a:pt x="436494" y="0"/>
                    <a:pt x="451353" y="0"/>
                    <a:pt x="462331" y="8357"/>
                  </a:cubicBezTo>
                  <a:lnTo>
                    <a:pt x="872277" y="320387"/>
                  </a:lnTo>
                  <a:cubicBezTo>
                    <a:pt x="883254" y="328744"/>
                    <a:pt x="887847" y="343549"/>
                    <a:pt x="883660" y="357066"/>
                  </a:cubicBezTo>
                  <a:lnTo>
                    <a:pt x="727073" y="861957"/>
                  </a:lnTo>
                  <a:cubicBezTo>
                    <a:pt x="722876" y="875474"/>
                    <a:pt x="710854" y="884623"/>
                    <a:pt x="697283" y="884623"/>
                  </a:cubicBezTo>
                  <a:lnTo>
                    <a:pt x="190564" y="884623"/>
                  </a:lnTo>
                  <a:cubicBezTo>
                    <a:pt x="176993" y="884623"/>
                    <a:pt x="164970" y="875474"/>
                    <a:pt x="160774" y="861957"/>
                  </a:cubicBezTo>
                  <a:lnTo>
                    <a:pt x="4187" y="357066"/>
                  </a:lnTo>
                  <a:cubicBezTo>
                    <a:pt x="0" y="343549"/>
                    <a:pt x="4592" y="328744"/>
                    <a:pt x="15570" y="320387"/>
                  </a:cubicBezTo>
                  <a:lnTo>
                    <a:pt x="425516" y="8357"/>
                  </a:lnTo>
                </a:path>
              </a:pathLst>
            </a:custGeom>
            <a:solidFill>
              <a:srgbClr val="FFECEB"/>
            </a:solidFill>
            <a:ln>
              <a:noFill/>
            </a:ln>
          </p:spPr>
          <p:txBody>
            <a:bodyPr rtlCol="0" anchor="ctr"/>
            <a:lstStyle/>
            <a:p>
              <a:pPr algn="ctr"/>
              <a:endParaRPr/>
            </a:p>
          </p:txBody>
        </p:sp>
        <p:sp>
          <p:nvSpPr>
            <p:cNvPr id="9" name="Rounded Rectangle 6">
              <a:extLst>
                <a:ext uri="{FF2B5EF4-FFF2-40B4-BE49-F238E27FC236}">
                  <a16:creationId xmlns:a16="http://schemas.microsoft.com/office/drawing/2014/main" id="{A6AE7F75-5D94-51F1-DEAD-48D5DC9F9163}"/>
                </a:ext>
              </a:extLst>
            </p:cNvPr>
            <p:cNvSpPr/>
            <p:nvPr/>
          </p:nvSpPr>
          <p:spPr>
            <a:xfrm>
              <a:off x="5410199" y="3200401"/>
              <a:ext cx="887849" cy="884622"/>
            </a:xfrm>
            <a:custGeom>
              <a:avLst/>
              <a:gdLst/>
              <a:ahLst/>
              <a:cxnLst/>
              <a:rect l="0" t="0" r="0" b="0"/>
              <a:pathLst>
                <a:path w="887849" h="884622">
                  <a:moveTo>
                    <a:pt x="425516" y="8354"/>
                  </a:moveTo>
                  <a:cubicBezTo>
                    <a:pt x="436493" y="0"/>
                    <a:pt x="451356" y="0"/>
                    <a:pt x="462332" y="8354"/>
                  </a:cubicBezTo>
                  <a:lnTo>
                    <a:pt x="872280" y="320388"/>
                  </a:lnTo>
                  <a:cubicBezTo>
                    <a:pt x="883256" y="328743"/>
                    <a:pt x="887849" y="343551"/>
                    <a:pt x="883657" y="357069"/>
                  </a:cubicBezTo>
                  <a:lnTo>
                    <a:pt x="727070" y="861952"/>
                  </a:lnTo>
                  <a:cubicBezTo>
                    <a:pt x="722878" y="875470"/>
                    <a:pt x="710853" y="884622"/>
                    <a:pt x="697286" y="884622"/>
                  </a:cubicBezTo>
                  <a:lnTo>
                    <a:pt x="190562" y="884622"/>
                  </a:lnTo>
                  <a:cubicBezTo>
                    <a:pt x="176995" y="884622"/>
                    <a:pt x="164970" y="875470"/>
                    <a:pt x="160778" y="861952"/>
                  </a:cubicBezTo>
                  <a:lnTo>
                    <a:pt x="4192" y="357069"/>
                  </a:lnTo>
                  <a:cubicBezTo>
                    <a:pt x="0" y="343552"/>
                    <a:pt x="4592" y="328743"/>
                    <a:pt x="15568" y="320388"/>
                  </a:cubicBezTo>
                  <a:lnTo>
                    <a:pt x="425516" y="8354"/>
                  </a:lnTo>
                  <a:close/>
                </a:path>
              </a:pathLst>
            </a:custGeom>
            <a:noFill/>
            <a:ln w="13507">
              <a:solidFill>
                <a:srgbClr val="E55753"/>
              </a:solidFill>
            </a:ln>
          </p:spPr>
          <p:txBody>
            <a:bodyPr rtlCol="0" anchor="ctr"/>
            <a:lstStyle/>
            <a:p>
              <a:pPr algn="ctr"/>
              <a:endParaRPr/>
            </a:p>
          </p:txBody>
        </p:sp>
        <p:sp>
          <p:nvSpPr>
            <p:cNvPr id="10" name="Rounded Rectangle 7">
              <a:extLst>
                <a:ext uri="{FF2B5EF4-FFF2-40B4-BE49-F238E27FC236}">
                  <a16:creationId xmlns:a16="http://schemas.microsoft.com/office/drawing/2014/main" id="{3C299020-7068-F585-5F57-1D3FF3CA5881}"/>
                </a:ext>
              </a:extLst>
            </p:cNvPr>
            <p:cNvSpPr/>
            <p:nvPr/>
          </p:nvSpPr>
          <p:spPr>
            <a:xfrm>
              <a:off x="4116071" y="3310555"/>
              <a:ext cx="774469" cy="774469"/>
            </a:xfrm>
            <a:custGeom>
              <a:avLst/>
              <a:gdLst/>
              <a:ahLst/>
              <a:cxnLst/>
              <a:rect l="0" t="0" r="0" b="0"/>
              <a:pathLst>
                <a:path w="774469" h="774469">
                  <a:moveTo>
                    <a:pt x="0" y="36877"/>
                  </a:moveTo>
                  <a:cubicBezTo>
                    <a:pt x="0" y="16506"/>
                    <a:pt x="16506" y="0"/>
                    <a:pt x="36877" y="0"/>
                  </a:cubicBezTo>
                  <a:lnTo>
                    <a:pt x="737591" y="0"/>
                  </a:lnTo>
                  <a:cubicBezTo>
                    <a:pt x="757953" y="0"/>
                    <a:pt x="774469" y="16506"/>
                    <a:pt x="774469" y="36877"/>
                  </a:cubicBezTo>
                  <a:lnTo>
                    <a:pt x="774469" y="737591"/>
                  </a:lnTo>
                  <a:cubicBezTo>
                    <a:pt x="774469" y="757953"/>
                    <a:pt x="757953" y="774469"/>
                    <a:pt x="737591" y="774469"/>
                  </a:cubicBezTo>
                  <a:lnTo>
                    <a:pt x="36877" y="774469"/>
                  </a:lnTo>
                  <a:cubicBezTo>
                    <a:pt x="16506" y="774469"/>
                    <a:pt x="0" y="757953"/>
                    <a:pt x="0" y="737591"/>
                  </a:cubicBezTo>
                  <a:lnTo>
                    <a:pt x="0" y="36877"/>
                  </a:lnTo>
                </a:path>
              </a:pathLst>
            </a:custGeom>
            <a:solidFill>
              <a:srgbClr val="FFF2E5"/>
            </a:solidFill>
            <a:ln>
              <a:noFill/>
            </a:ln>
          </p:spPr>
          <p:txBody>
            <a:bodyPr rtlCol="0" anchor="ctr"/>
            <a:lstStyle/>
            <a:p>
              <a:pPr algn="ctr"/>
              <a:endParaRPr/>
            </a:p>
          </p:txBody>
        </p:sp>
        <p:sp>
          <p:nvSpPr>
            <p:cNvPr id="12" name="Rounded Rectangle 8">
              <a:extLst>
                <a:ext uri="{FF2B5EF4-FFF2-40B4-BE49-F238E27FC236}">
                  <a16:creationId xmlns:a16="http://schemas.microsoft.com/office/drawing/2014/main" id="{75E63CB5-05C8-DB83-F584-43F28C409D5B}"/>
                </a:ext>
              </a:extLst>
            </p:cNvPr>
            <p:cNvSpPr/>
            <p:nvPr/>
          </p:nvSpPr>
          <p:spPr>
            <a:xfrm>
              <a:off x="4116071" y="3310555"/>
              <a:ext cx="774469" cy="774469"/>
            </a:xfrm>
            <a:custGeom>
              <a:avLst/>
              <a:gdLst/>
              <a:ahLst/>
              <a:cxnLst/>
              <a:rect l="0" t="0" r="0" b="0"/>
              <a:pathLst>
                <a:path w="774469" h="774469">
                  <a:moveTo>
                    <a:pt x="0" y="36879"/>
                  </a:moveTo>
                  <a:cubicBezTo>
                    <a:pt x="0" y="16511"/>
                    <a:pt x="16511" y="0"/>
                    <a:pt x="36879" y="0"/>
                  </a:cubicBezTo>
                  <a:lnTo>
                    <a:pt x="737589" y="0"/>
                  </a:lnTo>
                  <a:cubicBezTo>
                    <a:pt x="757957" y="0"/>
                    <a:pt x="774469" y="16511"/>
                    <a:pt x="774469" y="36879"/>
                  </a:cubicBezTo>
                  <a:lnTo>
                    <a:pt x="774469" y="737589"/>
                  </a:lnTo>
                  <a:cubicBezTo>
                    <a:pt x="774469" y="757957"/>
                    <a:pt x="757957" y="774469"/>
                    <a:pt x="737589" y="774469"/>
                  </a:cubicBezTo>
                  <a:lnTo>
                    <a:pt x="36879" y="774469"/>
                  </a:lnTo>
                  <a:cubicBezTo>
                    <a:pt x="16511" y="774469"/>
                    <a:pt x="0" y="757957"/>
                    <a:pt x="0" y="737589"/>
                  </a:cubicBezTo>
                  <a:lnTo>
                    <a:pt x="0" y="36879"/>
                  </a:lnTo>
                  <a:close/>
                </a:path>
              </a:pathLst>
            </a:custGeom>
            <a:noFill/>
            <a:ln w="13507">
              <a:solidFill>
                <a:srgbClr val="DE8431"/>
              </a:solidFill>
            </a:ln>
          </p:spPr>
          <p:txBody>
            <a:bodyPr rtlCol="0" anchor="ctr"/>
            <a:lstStyle/>
            <a:p>
              <a:pPr algn="ctr"/>
              <a:endParaRPr/>
            </a:p>
          </p:txBody>
        </p:sp>
        <p:sp>
          <p:nvSpPr>
            <p:cNvPr id="14" name="Rounded Rectangle 9">
              <a:extLst>
                <a:ext uri="{FF2B5EF4-FFF2-40B4-BE49-F238E27FC236}">
                  <a16:creationId xmlns:a16="http://schemas.microsoft.com/office/drawing/2014/main" id="{8EDC8725-1BAC-C84B-CD78-52EA8BDBE658}"/>
                </a:ext>
              </a:extLst>
            </p:cNvPr>
            <p:cNvSpPr/>
            <p:nvPr/>
          </p:nvSpPr>
          <p:spPr>
            <a:xfrm>
              <a:off x="2727989" y="3231604"/>
              <a:ext cx="957063" cy="835409"/>
            </a:xfrm>
            <a:custGeom>
              <a:avLst/>
              <a:gdLst/>
              <a:ahLst/>
              <a:cxnLst/>
              <a:rect l="0" t="0" r="0" b="0"/>
              <a:pathLst>
                <a:path w="957063" h="835409">
                  <a:moveTo>
                    <a:pt x="442942" y="27619"/>
                  </a:moveTo>
                  <a:cubicBezTo>
                    <a:pt x="458755" y="0"/>
                    <a:pt x="498307" y="0"/>
                    <a:pt x="514121" y="27619"/>
                  </a:cubicBezTo>
                  <a:lnTo>
                    <a:pt x="941250" y="773271"/>
                  </a:lnTo>
                  <a:cubicBezTo>
                    <a:pt x="957063" y="800891"/>
                    <a:pt x="937296" y="835409"/>
                    <a:pt x="905651" y="835409"/>
                  </a:cubicBezTo>
                  <a:lnTo>
                    <a:pt x="51412" y="835409"/>
                  </a:lnTo>
                  <a:cubicBezTo>
                    <a:pt x="19766" y="835409"/>
                    <a:pt x="0" y="800891"/>
                    <a:pt x="15813" y="773271"/>
                  </a:cubicBezTo>
                  <a:lnTo>
                    <a:pt x="442942" y="27619"/>
                  </a:lnTo>
                </a:path>
              </a:pathLst>
            </a:custGeom>
            <a:solidFill>
              <a:srgbClr val="FFFBDA"/>
            </a:solidFill>
            <a:ln>
              <a:noFill/>
            </a:ln>
          </p:spPr>
          <p:txBody>
            <a:bodyPr rtlCol="0" anchor="ctr"/>
            <a:lstStyle/>
            <a:p>
              <a:pPr algn="ctr"/>
              <a:endParaRPr/>
            </a:p>
          </p:txBody>
        </p:sp>
        <p:sp>
          <p:nvSpPr>
            <p:cNvPr id="16" name="Rounded Rectangle 10">
              <a:extLst>
                <a:ext uri="{FF2B5EF4-FFF2-40B4-BE49-F238E27FC236}">
                  <a16:creationId xmlns:a16="http://schemas.microsoft.com/office/drawing/2014/main" id="{CC7D1CD3-01DA-42BF-1D68-5D4607418C55}"/>
                </a:ext>
              </a:extLst>
            </p:cNvPr>
            <p:cNvSpPr/>
            <p:nvPr/>
          </p:nvSpPr>
          <p:spPr>
            <a:xfrm>
              <a:off x="2727985" y="3231607"/>
              <a:ext cx="957070" cy="835406"/>
            </a:xfrm>
            <a:custGeom>
              <a:avLst/>
              <a:gdLst/>
              <a:ahLst/>
              <a:cxnLst/>
              <a:rect l="0" t="0" r="0" b="0"/>
              <a:pathLst>
                <a:path w="957070" h="835406">
                  <a:moveTo>
                    <a:pt x="442942" y="27617"/>
                  </a:moveTo>
                  <a:cubicBezTo>
                    <a:pt x="458761" y="0"/>
                    <a:pt x="498309" y="0"/>
                    <a:pt x="514128" y="27617"/>
                  </a:cubicBezTo>
                  <a:lnTo>
                    <a:pt x="941251" y="773268"/>
                  </a:lnTo>
                  <a:cubicBezTo>
                    <a:pt x="957070" y="800885"/>
                    <a:pt x="937296" y="835406"/>
                    <a:pt x="905657" y="835406"/>
                  </a:cubicBezTo>
                  <a:lnTo>
                    <a:pt x="51413" y="835406"/>
                  </a:lnTo>
                  <a:cubicBezTo>
                    <a:pt x="19774" y="835406"/>
                    <a:pt x="0" y="800885"/>
                    <a:pt x="15819" y="773268"/>
                  </a:cubicBezTo>
                  <a:lnTo>
                    <a:pt x="442942" y="27617"/>
                  </a:lnTo>
                  <a:close/>
                </a:path>
              </a:pathLst>
            </a:custGeom>
            <a:noFill/>
            <a:ln w="13507">
              <a:solidFill>
                <a:srgbClr val="E0CB15"/>
              </a:solidFill>
            </a:ln>
          </p:spPr>
          <p:txBody>
            <a:bodyPr rtlCol="0" anchor="ctr"/>
            <a:lstStyle/>
            <a:p>
              <a:pPr algn="ctr"/>
              <a:endParaRPr/>
            </a:p>
          </p:txBody>
        </p:sp>
        <p:grpSp>
          <p:nvGrpSpPr>
            <p:cNvPr id="17" name="Group 16">
              <a:extLst>
                <a:ext uri="{FF2B5EF4-FFF2-40B4-BE49-F238E27FC236}">
                  <a16:creationId xmlns:a16="http://schemas.microsoft.com/office/drawing/2014/main" id="{DF8F6A31-F557-179F-F71B-7337DCDD6115}"/>
                </a:ext>
              </a:extLst>
            </p:cNvPr>
            <p:cNvGrpSpPr/>
            <p:nvPr/>
          </p:nvGrpSpPr>
          <p:grpSpPr>
            <a:xfrm>
              <a:off x="8443192" y="2554097"/>
              <a:ext cx="117070" cy="526818"/>
              <a:chOff x="6425391" y="2161309"/>
              <a:chExt cx="117070" cy="526818"/>
            </a:xfrm>
          </p:grpSpPr>
          <p:sp>
            <p:nvSpPr>
              <p:cNvPr id="18" name="Rounded Rectangle 11">
                <a:extLst>
                  <a:ext uri="{FF2B5EF4-FFF2-40B4-BE49-F238E27FC236}">
                    <a16:creationId xmlns:a16="http://schemas.microsoft.com/office/drawing/2014/main" id="{228587F6-693B-B6E3-BECF-34EFF1744C18}"/>
                  </a:ext>
                </a:extLst>
              </p:cNvPr>
              <p:cNvSpPr/>
              <p:nvPr/>
            </p:nvSpPr>
            <p:spPr>
              <a:xfrm>
                <a:off x="6483927" y="2161309"/>
                <a:ext cx="9005" cy="522316"/>
              </a:xfrm>
              <a:custGeom>
                <a:avLst/>
                <a:gdLst/>
                <a:ahLst/>
                <a:cxnLst/>
                <a:rect l="0" t="0" r="0" b="0"/>
                <a:pathLst>
                  <a:path w="9005" h="522316">
                    <a:moveTo>
                      <a:pt x="0" y="0"/>
                    </a:moveTo>
                    <a:lnTo>
                      <a:pt x="0" y="522316"/>
                    </a:lnTo>
                  </a:path>
                </a:pathLst>
              </a:custGeom>
              <a:noFill/>
              <a:ln w="13507">
                <a:solidFill>
                  <a:srgbClr val="A3A3A3"/>
                </a:solidFill>
              </a:ln>
            </p:spPr>
            <p:txBody>
              <a:bodyPr rtlCol="0" anchor="ctr"/>
              <a:lstStyle/>
              <a:p>
                <a:pPr algn="ctr"/>
                <a:endParaRPr/>
              </a:p>
            </p:txBody>
          </p:sp>
          <p:sp>
            <p:nvSpPr>
              <p:cNvPr id="19" name="Rounded Rectangle 12">
                <a:extLst>
                  <a:ext uri="{FF2B5EF4-FFF2-40B4-BE49-F238E27FC236}">
                    <a16:creationId xmlns:a16="http://schemas.microsoft.com/office/drawing/2014/main" id="{AC17348B-C71D-20BA-C26E-A0E90D911CE7}"/>
                  </a:ext>
                </a:extLst>
              </p:cNvPr>
              <p:cNvSpPr/>
              <p:nvPr/>
            </p:nvSpPr>
            <p:spPr>
              <a:xfrm>
                <a:off x="6425391" y="2629592"/>
                <a:ext cx="117070" cy="58535"/>
              </a:xfrm>
              <a:custGeom>
                <a:avLst/>
                <a:gdLst/>
                <a:ahLst/>
                <a:cxnLst/>
                <a:rect l="0" t="0" r="0" b="0"/>
                <a:pathLst>
                  <a:path w="117070" h="58535">
                    <a:moveTo>
                      <a:pt x="0" y="0"/>
                    </a:moveTo>
                    <a:lnTo>
                      <a:pt x="58535" y="58535"/>
                    </a:lnTo>
                    <a:lnTo>
                      <a:pt x="117070" y="0"/>
                    </a:lnTo>
                  </a:path>
                </a:pathLst>
              </a:custGeom>
              <a:noFill/>
              <a:ln w="13507">
                <a:solidFill>
                  <a:srgbClr val="A3A3A3"/>
                </a:solidFill>
              </a:ln>
            </p:spPr>
            <p:txBody>
              <a:bodyPr rtlCol="0" anchor="ctr"/>
              <a:lstStyle/>
              <a:p>
                <a:pPr algn="ctr"/>
                <a:endParaRPr/>
              </a:p>
            </p:txBody>
          </p:sp>
        </p:grpSp>
        <p:grpSp>
          <p:nvGrpSpPr>
            <p:cNvPr id="20" name="Group 19">
              <a:extLst>
                <a:ext uri="{FF2B5EF4-FFF2-40B4-BE49-F238E27FC236}">
                  <a16:creationId xmlns:a16="http://schemas.microsoft.com/office/drawing/2014/main" id="{B7FFA979-5BAA-2309-C70F-154E92232A1F}"/>
                </a:ext>
              </a:extLst>
            </p:cNvPr>
            <p:cNvGrpSpPr/>
            <p:nvPr/>
          </p:nvGrpSpPr>
          <p:grpSpPr>
            <a:xfrm>
              <a:off x="7092374" y="4179581"/>
              <a:ext cx="117070" cy="526819"/>
              <a:chOff x="5074573" y="3786793"/>
              <a:chExt cx="117070" cy="526819"/>
            </a:xfrm>
          </p:grpSpPr>
          <p:sp>
            <p:nvSpPr>
              <p:cNvPr id="21" name="Rounded Rectangle 14">
                <a:extLst>
                  <a:ext uri="{FF2B5EF4-FFF2-40B4-BE49-F238E27FC236}">
                    <a16:creationId xmlns:a16="http://schemas.microsoft.com/office/drawing/2014/main" id="{87ABD1A1-1649-AC8A-8C71-1C90169A7B4A}"/>
                  </a:ext>
                </a:extLst>
              </p:cNvPr>
              <p:cNvSpPr/>
              <p:nvPr/>
            </p:nvSpPr>
            <p:spPr>
              <a:xfrm>
                <a:off x="5133109" y="3791296"/>
                <a:ext cx="9005" cy="522316"/>
              </a:xfrm>
              <a:custGeom>
                <a:avLst/>
                <a:gdLst/>
                <a:ahLst/>
                <a:cxnLst/>
                <a:rect l="0" t="0" r="0" b="0"/>
                <a:pathLst>
                  <a:path w="9005" h="522316">
                    <a:moveTo>
                      <a:pt x="0" y="522316"/>
                    </a:moveTo>
                    <a:lnTo>
                      <a:pt x="0" y="0"/>
                    </a:lnTo>
                  </a:path>
                </a:pathLst>
              </a:custGeom>
              <a:noFill/>
              <a:ln w="13507">
                <a:solidFill>
                  <a:srgbClr val="A3A3A3"/>
                </a:solidFill>
              </a:ln>
            </p:spPr>
            <p:txBody>
              <a:bodyPr rtlCol="0" anchor="ctr"/>
              <a:lstStyle/>
              <a:p>
                <a:pPr algn="ctr"/>
                <a:endParaRPr/>
              </a:p>
            </p:txBody>
          </p:sp>
          <p:sp>
            <p:nvSpPr>
              <p:cNvPr id="22" name="Rounded Rectangle 15">
                <a:extLst>
                  <a:ext uri="{FF2B5EF4-FFF2-40B4-BE49-F238E27FC236}">
                    <a16:creationId xmlns:a16="http://schemas.microsoft.com/office/drawing/2014/main" id="{1DDE63AA-5AD4-6FB5-E6C5-311BAE02A8C0}"/>
                  </a:ext>
                </a:extLst>
              </p:cNvPr>
              <p:cNvSpPr/>
              <p:nvPr/>
            </p:nvSpPr>
            <p:spPr>
              <a:xfrm>
                <a:off x="5074573" y="3786793"/>
                <a:ext cx="117070" cy="58535"/>
              </a:xfrm>
              <a:custGeom>
                <a:avLst/>
                <a:gdLst/>
                <a:ahLst/>
                <a:cxnLst/>
                <a:rect l="0" t="0" r="0" b="0"/>
                <a:pathLst>
                  <a:path w="117070" h="58535">
                    <a:moveTo>
                      <a:pt x="117070" y="58535"/>
                    </a:moveTo>
                    <a:lnTo>
                      <a:pt x="58535" y="0"/>
                    </a:lnTo>
                    <a:lnTo>
                      <a:pt x="0" y="58535"/>
                    </a:lnTo>
                  </a:path>
                </a:pathLst>
              </a:custGeom>
              <a:noFill/>
              <a:ln w="13507">
                <a:solidFill>
                  <a:srgbClr val="A3A3A3"/>
                </a:solidFill>
              </a:ln>
            </p:spPr>
            <p:txBody>
              <a:bodyPr rtlCol="0" anchor="ctr"/>
              <a:lstStyle/>
              <a:p>
                <a:pPr algn="ctr"/>
                <a:endParaRPr/>
              </a:p>
            </p:txBody>
          </p:sp>
        </p:grpSp>
        <p:grpSp>
          <p:nvGrpSpPr>
            <p:cNvPr id="23" name="Group 22">
              <a:extLst>
                <a:ext uri="{FF2B5EF4-FFF2-40B4-BE49-F238E27FC236}">
                  <a16:creationId xmlns:a16="http://schemas.microsoft.com/office/drawing/2014/main" id="{80C9EF9D-E595-D24D-26DF-C45AA52A3CFF}"/>
                </a:ext>
              </a:extLst>
            </p:cNvPr>
            <p:cNvGrpSpPr/>
            <p:nvPr/>
          </p:nvGrpSpPr>
          <p:grpSpPr>
            <a:xfrm>
              <a:off x="5786583" y="2554097"/>
              <a:ext cx="117070" cy="526818"/>
              <a:chOff x="3768782" y="2161309"/>
              <a:chExt cx="117070" cy="526818"/>
            </a:xfrm>
          </p:grpSpPr>
          <p:sp>
            <p:nvSpPr>
              <p:cNvPr id="24" name="Rounded Rectangle 17">
                <a:extLst>
                  <a:ext uri="{FF2B5EF4-FFF2-40B4-BE49-F238E27FC236}">
                    <a16:creationId xmlns:a16="http://schemas.microsoft.com/office/drawing/2014/main" id="{D5EC6659-1FC3-7648-51E3-97523F751EE7}"/>
                  </a:ext>
                </a:extLst>
              </p:cNvPr>
              <p:cNvSpPr/>
              <p:nvPr/>
            </p:nvSpPr>
            <p:spPr>
              <a:xfrm>
                <a:off x="3827318" y="2161309"/>
                <a:ext cx="9005" cy="522316"/>
              </a:xfrm>
              <a:custGeom>
                <a:avLst/>
                <a:gdLst/>
                <a:ahLst/>
                <a:cxnLst/>
                <a:rect l="0" t="0" r="0" b="0"/>
                <a:pathLst>
                  <a:path w="9005" h="522316">
                    <a:moveTo>
                      <a:pt x="0" y="0"/>
                    </a:moveTo>
                    <a:lnTo>
                      <a:pt x="0" y="522316"/>
                    </a:lnTo>
                  </a:path>
                </a:pathLst>
              </a:custGeom>
              <a:noFill/>
              <a:ln w="13507">
                <a:solidFill>
                  <a:srgbClr val="A3A3A3"/>
                </a:solidFill>
              </a:ln>
            </p:spPr>
            <p:txBody>
              <a:bodyPr rtlCol="0" anchor="ctr"/>
              <a:lstStyle/>
              <a:p>
                <a:pPr algn="ctr"/>
                <a:endParaRPr/>
              </a:p>
            </p:txBody>
          </p:sp>
          <p:sp>
            <p:nvSpPr>
              <p:cNvPr id="25" name="Rounded Rectangle 18">
                <a:extLst>
                  <a:ext uri="{FF2B5EF4-FFF2-40B4-BE49-F238E27FC236}">
                    <a16:creationId xmlns:a16="http://schemas.microsoft.com/office/drawing/2014/main" id="{5FED0E75-2CEE-2352-FC85-5CEF3DC3AE43}"/>
                  </a:ext>
                </a:extLst>
              </p:cNvPr>
              <p:cNvSpPr/>
              <p:nvPr/>
            </p:nvSpPr>
            <p:spPr>
              <a:xfrm>
                <a:off x="3768782" y="2629592"/>
                <a:ext cx="117070" cy="58535"/>
              </a:xfrm>
              <a:custGeom>
                <a:avLst/>
                <a:gdLst/>
                <a:ahLst/>
                <a:cxnLst/>
                <a:rect l="0" t="0" r="0" b="0"/>
                <a:pathLst>
                  <a:path w="117070" h="58535">
                    <a:moveTo>
                      <a:pt x="0" y="0"/>
                    </a:moveTo>
                    <a:lnTo>
                      <a:pt x="58535" y="58535"/>
                    </a:lnTo>
                    <a:lnTo>
                      <a:pt x="117070" y="0"/>
                    </a:lnTo>
                  </a:path>
                </a:pathLst>
              </a:custGeom>
              <a:noFill/>
              <a:ln w="13507">
                <a:solidFill>
                  <a:srgbClr val="A3A3A3"/>
                </a:solidFill>
              </a:ln>
            </p:spPr>
            <p:txBody>
              <a:bodyPr rtlCol="0" anchor="ctr"/>
              <a:lstStyle/>
              <a:p>
                <a:pPr algn="ctr"/>
                <a:endParaRPr/>
              </a:p>
            </p:txBody>
          </p:sp>
        </p:grpSp>
        <p:grpSp>
          <p:nvGrpSpPr>
            <p:cNvPr id="26" name="Group 25">
              <a:extLst>
                <a:ext uri="{FF2B5EF4-FFF2-40B4-BE49-F238E27FC236}">
                  <a16:creationId xmlns:a16="http://schemas.microsoft.com/office/drawing/2014/main" id="{B8494C14-717B-4577-5F9F-26FB4230FC25}"/>
                </a:ext>
              </a:extLst>
            </p:cNvPr>
            <p:cNvGrpSpPr/>
            <p:nvPr/>
          </p:nvGrpSpPr>
          <p:grpSpPr>
            <a:xfrm>
              <a:off x="4444771" y="4188587"/>
              <a:ext cx="117070" cy="526818"/>
              <a:chOff x="2426970" y="3795799"/>
              <a:chExt cx="117070" cy="526818"/>
            </a:xfrm>
          </p:grpSpPr>
          <p:sp>
            <p:nvSpPr>
              <p:cNvPr id="27" name="Rounded Rectangle 20">
                <a:extLst>
                  <a:ext uri="{FF2B5EF4-FFF2-40B4-BE49-F238E27FC236}">
                    <a16:creationId xmlns:a16="http://schemas.microsoft.com/office/drawing/2014/main" id="{6B339EE0-1483-8060-C101-F79AE44BF641}"/>
                  </a:ext>
                </a:extLst>
              </p:cNvPr>
              <p:cNvSpPr/>
              <p:nvPr/>
            </p:nvSpPr>
            <p:spPr>
              <a:xfrm>
                <a:off x="2485505" y="3800301"/>
                <a:ext cx="9005" cy="522316"/>
              </a:xfrm>
              <a:custGeom>
                <a:avLst/>
                <a:gdLst/>
                <a:ahLst/>
                <a:cxnLst/>
                <a:rect l="0" t="0" r="0" b="0"/>
                <a:pathLst>
                  <a:path w="9005" h="522316">
                    <a:moveTo>
                      <a:pt x="0" y="522316"/>
                    </a:moveTo>
                    <a:lnTo>
                      <a:pt x="0" y="0"/>
                    </a:lnTo>
                  </a:path>
                </a:pathLst>
              </a:custGeom>
              <a:noFill/>
              <a:ln w="13507">
                <a:solidFill>
                  <a:srgbClr val="A3A3A3"/>
                </a:solidFill>
              </a:ln>
            </p:spPr>
            <p:txBody>
              <a:bodyPr rtlCol="0" anchor="ctr"/>
              <a:lstStyle/>
              <a:p>
                <a:pPr algn="ctr"/>
                <a:endParaRPr/>
              </a:p>
            </p:txBody>
          </p:sp>
          <p:sp>
            <p:nvSpPr>
              <p:cNvPr id="28" name="Rounded Rectangle 21">
                <a:extLst>
                  <a:ext uri="{FF2B5EF4-FFF2-40B4-BE49-F238E27FC236}">
                    <a16:creationId xmlns:a16="http://schemas.microsoft.com/office/drawing/2014/main" id="{489BFAF7-8AAD-0645-0639-334B22ACA5FA}"/>
                  </a:ext>
                </a:extLst>
              </p:cNvPr>
              <p:cNvSpPr/>
              <p:nvPr/>
            </p:nvSpPr>
            <p:spPr>
              <a:xfrm>
                <a:off x="2426970" y="3795799"/>
                <a:ext cx="117070" cy="58535"/>
              </a:xfrm>
              <a:custGeom>
                <a:avLst/>
                <a:gdLst/>
                <a:ahLst/>
                <a:cxnLst/>
                <a:rect l="0" t="0" r="0" b="0"/>
                <a:pathLst>
                  <a:path w="117070" h="58535">
                    <a:moveTo>
                      <a:pt x="117070" y="58535"/>
                    </a:moveTo>
                    <a:lnTo>
                      <a:pt x="58535" y="0"/>
                    </a:lnTo>
                    <a:lnTo>
                      <a:pt x="0" y="58535"/>
                    </a:lnTo>
                  </a:path>
                </a:pathLst>
              </a:custGeom>
              <a:noFill/>
              <a:ln w="13507">
                <a:solidFill>
                  <a:srgbClr val="A3A3A3"/>
                </a:solidFill>
              </a:ln>
            </p:spPr>
            <p:txBody>
              <a:bodyPr rtlCol="0" anchor="ctr"/>
              <a:lstStyle/>
              <a:p>
                <a:pPr algn="ctr"/>
                <a:endParaRPr/>
              </a:p>
            </p:txBody>
          </p:sp>
        </p:grpSp>
        <p:grpSp>
          <p:nvGrpSpPr>
            <p:cNvPr id="29" name="Group 28">
              <a:extLst>
                <a:ext uri="{FF2B5EF4-FFF2-40B4-BE49-F238E27FC236}">
                  <a16:creationId xmlns:a16="http://schemas.microsoft.com/office/drawing/2014/main" id="{9A760210-A534-9660-A474-53B94AA29EB4}"/>
                </a:ext>
              </a:extLst>
            </p:cNvPr>
            <p:cNvGrpSpPr/>
            <p:nvPr/>
          </p:nvGrpSpPr>
          <p:grpSpPr>
            <a:xfrm>
              <a:off x="3147985" y="2554097"/>
              <a:ext cx="117070" cy="526818"/>
              <a:chOff x="1130184" y="2161309"/>
              <a:chExt cx="117070" cy="526818"/>
            </a:xfrm>
          </p:grpSpPr>
          <p:sp>
            <p:nvSpPr>
              <p:cNvPr id="30" name="Rounded Rectangle 23">
                <a:extLst>
                  <a:ext uri="{FF2B5EF4-FFF2-40B4-BE49-F238E27FC236}">
                    <a16:creationId xmlns:a16="http://schemas.microsoft.com/office/drawing/2014/main" id="{5060A6E1-E1B4-97E9-94F1-8E8239922605}"/>
                  </a:ext>
                </a:extLst>
              </p:cNvPr>
              <p:cNvSpPr/>
              <p:nvPr/>
            </p:nvSpPr>
            <p:spPr>
              <a:xfrm>
                <a:off x="1188720" y="2161309"/>
                <a:ext cx="9005" cy="522316"/>
              </a:xfrm>
              <a:custGeom>
                <a:avLst/>
                <a:gdLst/>
                <a:ahLst/>
                <a:cxnLst/>
                <a:rect l="0" t="0" r="0" b="0"/>
                <a:pathLst>
                  <a:path w="9005" h="522316">
                    <a:moveTo>
                      <a:pt x="0" y="0"/>
                    </a:moveTo>
                    <a:lnTo>
                      <a:pt x="0" y="522316"/>
                    </a:lnTo>
                  </a:path>
                </a:pathLst>
              </a:custGeom>
              <a:noFill/>
              <a:ln w="13507">
                <a:solidFill>
                  <a:srgbClr val="A3A3A3"/>
                </a:solidFill>
              </a:ln>
            </p:spPr>
            <p:txBody>
              <a:bodyPr rtlCol="0" anchor="ctr"/>
              <a:lstStyle/>
              <a:p>
                <a:pPr algn="ctr"/>
                <a:endParaRPr/>
              </a:p>
            </p:txBody>
          </p:sp>
          <p:sp>
            <p:nvSpPr>
              <p:cNvPr id="31" name="Rounded Rectangle 24">
                <a:extLst>
                  <a:ext uri="{FF2B5EF4-FFF2-40B4-BE49-F238E27FC236}">
                    <a16:creationId xmlns:a16="http://schemas.microsoft.com/office/drawing/2014/main" id="{1D190FC0-4E25-3680-70CD-23DC89AA8DE0}"/>
                  </a:ext>
                </a:extLst>
              </p:cNvPr>
              <p:cNvSpPr/>
              <p:nvPr/>
            </p:nvSpPr>
            <p:spPr>
              <a:xfrm>
                <a:off x="1130184" y="2629592"/>
                <a:ext cx="117070" cy="58535"/>
              </a:xfrm>
              <a:custGeom>
                <a:avLst/>
                <a:gdLst/>
                <a:ahLst/>
                <a:cxnLst/>
                <a:rect l="0" t="0" r="0" b="0"/>
                <a:pathLst>
                  <a:path w="117070" h="58535">
                    <a:moveTo>
                      <a:pt x="0" y="0"/>
                    </a:moveTo>
                    <a:lnTo>
                      <a:pt x="58535" y="58535"/>
                    </a:lnTo>
                    <a:lnTo>
                      <a:pt x="117070" y="0"/>
                    </a:lnTo>
                  </a:path>
                </a:pathLst>
              </a:custGeom>
              <a:noFill/>
              <a:ln w="13507">
                <a:solidFill>
                  <a:srgbClr val="A3A3A3"/>
                </a:solidFill>
              </a:ln>
            </p:spPr>
            <p:txBody>
              <a:bodyPr rtlCol="0" anchor="ctr"/>
              <a:lstStyle/>
              <a:p>
                <a:pPr algn="ctr"/>
                <a:endParaRPr/>
              </a:p>
            </p:txBody>
          </p:sp>
        </p:grpSp>
        <p:sp>
          <p:nvSpPr>
            <p:cNvPr id="3072" name="TextBox 3071">
              <a:extLst>
                <a:ext uri="{FF2B5EF4-FFF2-40B4-BE49-F238E27FC236}">
                  <a16:creationId xmlns:a16="http://schemas.microsoft.com/office/drawing/2014/main" id="{4F50C7C7-9BC4-28C6-D1BB-C39E08B9CB5C}"/>
                </a:ext>
              </a:extLst>
            </p:cNvPr>
            <p:cNvSpPr txBox="1"/>
            <p:nvPr/>
          </p:nvSpPr>
          <p:spPr>
            <a:xfrm>
              <a:off x="7843478" y="1885287"/>
              <a:ext cx="1473940" cy="307777"/>
            </a:xfrm>
            <a:prstGeom prst="rect">
              <a:avLst/>
            </a:prstGeom>
            <a:noFill/>
            <a:ln>
              <a:noFill/>
            </a:ln>
          </p:spPr>
          <p:txBody>
            <a:bodyPr wrap="square" lIns="0" tIns="0" rIns="0" bIns="0" anchor="t">
              <a:spAutoFit/>
            </a:bodyPr>
            <a:lstStyle/>
            <a:p>
              <a:pPr algn="ctr"/>
              <a:r>
                <a:rPr lang="en-US" sz="1000" b="0">
                  <a:solidFill>
                    <a:srgbClr val="484848"/>
                  </a:solidFill>
                  <a:latin typeface="Roboto"/>
                </a:rPr>
                <a:t>Hiển thị kết quả với định dạng rõ ràng</a:t>
              </a:r>
              <a:endParaRPr sz="1000" b="0">
                <a:solidFill>
                  <a:srgbClr val="484848"/>
                </a:solidFill>
                <a:latin typeface="Roboto"/>
              </a:endParaRPr>
            </a:p>
          </p:txBody>
        </p:sp>
        <p:sp>
          <p:nvSpPr>
            <p:cNvPr id="3073" name="TextBox 3072">
              <a:extLst>
                <a:ext uri="{FF2B5EF4-FFF2-40B4-BE49-F238E27FC236}">
                  <a16:creationId xmlns:a16="http://schemas.microsoft.com/office/drawing/2014/main" id="{8DABCADB-4E6F-8B39-E6C7-C698764E7A9C}"/>
                </a:ext>
              </a:extLst>
            </p:cNvPr>
            <p:cNvSpPr txBox="1"/>
            <p:nvPr/>
          </p:nvSpPr>
          <p:spPr>
            <a:xfrm>
              <a:off x="2571186" y="1919212"/>
              <a:ext cx="1270750" cy="307777"/>
            </a:xfrm>
            <a:prstGeom prst="rect">
              <a:avLst/>
            </a:prstGeom>
            <a:noFill/>
            <a:ln>
              <a:noFill/>
            </a:ln>
          </p:spPr>
          <p:txBody>
            <a:bodyPr wrap="square" lIns="0" tIns="0" rIns="0" bIns="0" anchor="t">
              <a:spAutoFit/>
            </a:bodyPr>
            <a:lstStyle/>
            <a:p>
              <a:pPr algn="ctr"/>
              <a:r>
                <a:rPr lang="en-US" sz="1000" b="0">
                  <a:solidFill>
                    <a:srgbClr val="484848"/>
                  </a:solidFill>
                  <a:latin typeface="Roboto"/>
                </a:rPr>
                <a:t>Xác định vấn đề cần giải quyết</a:t>
              </a:r>
              <a:endParaRPr sz="1000" b="0">
                <a:solidFill>
                  <a:srgbClr val="484848"/>
                </a:solidFill>
                <a:latin typeface="Roboto"/>
              </a:endParaRPr>
            </a:p>
          </p:txBody>
        </p:sp>
        <p:sp>
          <p:nvSpPr>
            <p:cNvPr id="3074" name="TextBox 3073">
              <a:extLst>
                <a:ext uri="{FF2B5EF4-FFF2-40B4-BE49-F238E27FC236}">
                  <a16:creationId xmlns:a16="http://schemas.microsoft.com/office/drawing/2014/main" id="{B046ECAC-8EA4-A8BB-3379-BAC67F6EA2C3}"/>
                </a:ext>
              </a:extLst>
            </p:cNvPr>
            <p:cNvSpPr txBox="1"/>
            <p:nvPr/>
          </p:nvSpPr>
          <p:spPr>
            <a:xfrm>
              <a:off x="6531064" y="5377307"/>
              <a:ext cx="1239654" cy="307777"/>
            </a:xfrm>
            <a:prstGeom prst="rect">
              <a:avLst/>
            </a:prstGeom>
            <a:noFill/>
            <a:ln>
              <a:noFill/>
            </a:ln>
          </p:spPr>
          <p:txBody>
            <a:bodyPr wrap="square" lIns="0" tIns="0" rIns="0" bIns="0" anchor="t">
              <a:spAutoFit/>
            </a:bodyPr>
            <a:lstStyle/>
            <a:p>
              <a:pPr algn="ctr"/>
              <a:r>
                <a:rPr lang="en-US" sz="1000" b="0">
                  <a:solidFill>
                    <a:srgbClr val="484848"/>
                  </a:solidFill>
                  <a:latin typeface="Roboto"/>
                </a:rPr>
                <a:t>Tích hợp mô hình vào ứng dụng Streamlit</a:t>
              </a:r>
              <a:endParaRPr sz="1000" b="0">
                <a:solidFill>
                  <a:srgbClr val="484848"/>
                </a:solidFill>
                <a:latin typeface="Roboto"/>
              </a:endParaRPr>
            </a:p>
          </p:txBody>
        </p:sp>
        <p:sp>
          <p:nvSpPr>
            <p:cNvPr id="3075" name="TextBox 3074">
              <a:extLst>
                <a:ext uri="{FF2B5EF4-FFF2-40B4-BE49-F238E27FC236}">
                  <a16:creationId xmlns:a16="http://schemas.microsoft.com/office/drawing/2014/main" id="{5D6ECE50-EAC1-4A45-67E1-DCB2A4BF3641}"/>
                </a:ext>
              </a:extLst>
            </p:cNvPr>
            <p:cNvSpPr txBox="1"/>
            <p:nvPr/>
          </p:nvSpPr>
          <p:spPr>
            <a:xfrm>
              <a:off x="3143212" y="3576216"/>
              <a:ext cx="126643" cy="261610"/>
            </a:xfrm>
            <a:prstGeom prst="rect">
              <a:avLst/>
            </a:prstGeom>
            <a:noFill/>
            <a:ln>
              <a:noFill/>
            </a:ln>
          </p:spPr>
          <p:txBody>
            <a:bodyPr wrap="square" lIns="0" tIns="0" rIns="0" bIns="0" anchor="t">
              <a:spAutoFit/>
            </a:bodyPr>
            <a:lstStyle/>
            <a:p>
              <a:pPr algn="ctr"/>
              <a:r>
                <a:rPr sz="1700" b="0">
                  <a:solidFill>
                    <a:srgbClr val="E0CB15"/>
                  </a:solidFill>
                  <a:latin typeface="Roboto"/>
                </a:rPr>
                <a:t>1</a:t>
              </a:r>
            </a:p>
          </p:txBody>
        </p:sp>
        <p:sp>
          <p:nvSpPr>
            <p:cNvPr id="3076" name="TextBox 3075">
              <a:extLst>
                <a:ext uri="{FF2B5EF4-FFF2-40B4-BE49-F238E27FC236}">
                  <a16:creationId xmlns:a16="http://schemas.microsoft.com/office/drawing/2014/main" id="{A5503055-864A-B8E0-5F3F-D89730D38543}"/>
                </a:ext>
              </a:extLst>
            </p:cNvPr>
            <p:cNvSpPr txBox="1"/>
            <p:nvPr/>
          </p:nvSpPr>
          <p:spPr>
            <a:xfrm>
              <a:off x="4439998" y="3576216"/>
              <a:ext cx="126643" cy="261610"/>
            </a:xfrm>
            <a:prstGeom prst="rect">
              <a:avLst/>
            </a:prstGeom>
            <a:noFill/>
            <a:ln>
              <a:noFill/>
            </a:ln>
          </p:spPr>
          <p:txBody>
            <a:bodyPr wrap="square" lIns="0" tIns="0" rIns="0" bIns="0" anchor="t">
              <a:spAutoFit/>
            </a:bodyPr>
            <a:lstStyle/>
            <a:p>
              <a:pPr algn="ctr"/>
              <a:r>
                <a:rPr sz="1700" b="0">
                  <a:solidFill>
                    <a:srgbClr val="DE8431"/>
                  </a:solidFill>
                  <a:latin typeface="Roboto"/>
                </a:rPr>
                <a:t>2</a:t>
              </a:r>
            </a:p>
          </p:txBody>
        </p:sp>
        <p:sp>
          <p:nvSpPr>
            <p:cNvPr id="3078" name="TextBox 3077">
              <a:extLst>
                <a:ext uri="{FF2B5EF4-FFF2-40B4-BE49-F238E27FC236}">
                  <a16:creationId xmlns:a16="http://schemas.microsoft.com/office/drawing/2014/main" id="{1EC0B5CB-2CB3-C8CF-F9D8-380694241D97}"/>
                </a:ext>
              </a:extLst>
            </p:cNvPr>
            <p:cNvSpPr txBox="1"/>
            <p:nvPr/>
          </p:nvSpPr>
          <p:spPr>
            <a:xfrm>
              <a:off x="5790816" y="3576216"/>
              <a:ext cx="126643" cy="261610"/>
            </a:xfrm>
            <a:prstGeom prst="rect">
              <a:avLst/>
            </a:prstGeom>
            <a:noFill/>
            <a:ln>
              <a:noFill/>
            </a:ln>
          </p:spPr>
          <p:txBody>
            <a:bodyPr wrap="square" lIns="0" tIns="0" rIns="0" bIns="0" anchor="t">
              <a:spAutoFit/>
            </a:bodyPr>
            <a:lstStyle/>
            <a:p>
              <a:pPr algn="ctr"/>
              <a:r>
                <a:rPr sz="1700" b="0">
                  <a:solidFill>
                    <a:srgbClr val="E55753"/>
                  </a:solidFill>
                  <a:latin typeface="Roboto"/>
                </a:rPr>
                <a:t>3</a:t>
              </a:r>
            </a:p>
          </p:txBody>
        </p:sp>
        <p:sp>
          <p:nvSpPr>
            <p:cNvPr id="3080" name="TextBox 3079">
              <a:extLst>
                <a:ext uri="{FF2B5EF4-FFF2-40B4-BE49-F238E27FC236}">
                  <a16:creationId xmlns:a16="http://schemas.microsoft.com/office/drawing/2014/main" id="{35D87D93-1FA3-F42E-ACCE-9E6083EFDF6E}"/>
                </a:ext>
              </a:extLst>
            </p:cNvPr>
            <p:cNvSpPr txBox="1"/>
            <p:nvPr/>
          </p:nvSpPr>
          <p:spPr>
            <a:xfrm>
              <a:off x="7087601" y="3576216"/>
              <a:ext cx="126643" cy="261610"/>
            </a:xfrm>
            <a:prstGeom prst="rect">
              <a:avLst/>
            </a:prstGeom>
            <a:noFill/>
            <a:ln>
              <a:noFill/>
            </a:ln>
          </p:spPr>
          <p:txBody>
            <a:bodyPr wrap="square" lIns="0" tIns="0" rIns="0" bIns="0" anchor="t">
              <a:spAutoFit/>
            </a:bodyPr>
            <a:lstStyle/>
            <a:p>
              <a:pPr algn="ctr"/>
              <a:r>
                <a:rPr sz="1700" b="0">
                  <a:solidFill>
                    <a:srgbClr val="DE58A9"/>
                  </a:solidFill>
                  <a:latin typeface="Roboto"/>
                </a:rPr>
                <a:t>4</a:t>
              </a:r>
            </a:p>
          </p:txBody>
        </p:sp>
        <p:sp>
          <p:nvSpPr>
            <p:cNvPr id="3082" name="TextBox 3081">
              <a:extLst>
                <a:ext uri="{FF2B5EF4-FFF2-40B4-BE49-F238E27FC236}">
                  <a16:creationId xmlns:a16="http://schemas.microsoft.com/office/drawing/2014/main" id="{94C7C875-76C7-2342-4E6C-F010DF08F626}"/>
                </a:ext>
              </a:extLst>
            </p:cNvPr>
            <p:cNvSpPr txBox="1"/>
            <p:nvPr/>
          </p:nvSpPr>
          <p:spPr>
            <a:xfrm>
              <a:off x="8438419" y="3576216"/>
              <a:ext cx="126643" cy="261610"/>
            </a:xfrm>
            <a:prstGeom prst="rect">
              <a:avLst/>
            </a:prstGeom>
            <a:noFill/>
            <a:ln>
              <a:noFill/>
            </a:ln>
          </p:spPr>
          <p:txBody>
            <a:bodyPr wrap="square" lIns="0" tIns="0" rIns="0" bIns="0" anchor="t">
              <a:spAutoFit/>
            </a:bodyPr>
            <a:lstStyle/>
            <a:p>
              <a:pPr algn="ctr"/>
              <a:r>
                <a:rPr sz="1700" b="0">
                  <a:solidFill>
                    <a:srgbClr val="BA5DE5"/>
                  </a:solidFill>
                  <a:latin typeface="Roboto"/>
                </a:rPr>
                <a:t>5</a:t>
              </a:r>
            </a:p>
          </p:txBody>
        </p:sp>
        <p:sp>
          <p:nvSpPr>
            <p:cNvPr id="3084" name="TextBox 3083">
              <a:extLst>
                <a:ext uri="{FF2B5EF4-FFF2-40B4-BE49-F238E27FC236}">
                  <a16:creationId xmlns:a16="http://schemas.microsoft.com/office/drawing/2014/main" id="{088AE80A-4354-C3E9-BA65-1C8AD934B109}"/>
                </a:ext>
              </a:extLst>
            </p:cNvPr>
            <p:cNvSpPr txBox="1"/>
            <p:nvPr/>
          </p:nvSpPr>
          <p:spPr>
            <a:xfrm>
              <a:off x="7987426" y="1599518"/>
              <a:ext cx="1186044" cy="200055"/>
            </a:xfrm>
            <a:prstGeom prst="rect">
              <a:avLst/>
            </a:prstGeom>
            <a:noFill/>
            <a:ln>
              <a:noFill/>
            </a:ln>
          </p:spPr>
          <p:txBody>
            <a:bodyPr wrap="square" lIns="0" tIns="0" rIns="0" bIns="0" anchor="t">
              <a:spAutoFit/>
            </a:bodyPr>
            <a:lstStyle/>
            <a:p>
              <a:pPr algn="ctr"/>
              <a:r>
                <a:rPr lang="en-US" sz="1300" b="0">
                  <a:solidFill>
                    <a:srgbClr val="BA5DE5"/>
                  </a:solidFill>
                  <a:latin typeface="Roboto"/>
                </a:rPr>
                <a:t>Trực quan hóa</a:t>
              </a:r>
              <a:endParaRPr sz="1300" b="0">
                <a:solidFill>
                  <a:srgbClr val="BA5DE5"/>
                </a:solidFill>
                <a:latin typeface="Roboto"/>
              </a:endParaRPr>
            </a:p>
          </p:txBody>
        </p:sp>
        <p:sp>
          <p:nvSpPr>
            <p:cNvPr id="3086" name="TextBox 3085">
              <a:extLst>
                <a:ext uri="{FF2B5EF4-FFF2-40B4-BE49-F238E27FC236}">
                  <a16:creationId xmlns:a16="http://schemas.microsoft.com/office/drawing/2014/main" id="{1383F12B-1B0B-13D3-DA63-3A542720D17F}"/>
                </a:ext>
              </a:extLst>
            </p:cNvPr>
            <p:cNvSpPr txBox="1"/>
            <p:nvPr/>
          </p:nvSpPr>
          <p:spPr>
            <a:xfrm>
              <a:off x="5117153" y="1648081"/>
              <a:ext cx="1473940" cy="200055"/>
            </a:xfrm>
            <a:prstGeom prst="rect">
              <a:avLst/>
            </a:prstGeom>
            <a:noFill/>
            <a:ln>
              <a:noFill/>
            </a:ln>
          </p:spPr>
          <p:txBody>
            <a:bodyPr wrap="square" lIns="0" tIns="0" rIns="0" bIns="0" anchor="t">
              <a:spAutoFit/>
            </a:bodyPr>
            <a:lstStyle/>
            <a:p>
              <a:pPr algn="ctr"/>
              <a:r>
                <a:rPr lang="en-US" sz="1300" b="0">
                  <a:solidFill>
                    <a:srgbClr val="E55753"/>
                  </a:solidFill>
                  <a:latin typeface="Roboto"/>
                </a:rPr>
                <a:t>Huấn luyện mô hình</a:t>
              </a:r>
              <a:endParaRPr sz="1300" b="0">
                <a:solidFill>
                  <a:srgbClr val="E55753"/>
                </a:solidFill>
                <a:latin typeface="Roboto"/>
              </a:endParaRPr>
            </a:p>
          </p:txBody>
        </p:sp>
        <p:sp>
          <p:nvSpPr>
            <p:cNvPr id="3087" name="TextBox 3086">
              <a:extLst>
                <a:ext uri="{FF2B5EF4-FFF2-40B4-BE49-F238E27FC236}">
                  <a16:creationId xmlns:a16="http://schemas.microsoft.com/office/drawing/2014/main" id="{44EF5E62-14F5-31D6-8FF1-901B4157C263}"/>
                </a:ext>
              </a:extLst>
            </p:cNvPr>
            <p:cNvSpPr txBox="1"/>
            <p:nvPr/>
          </p:nvSpPr>
          <p:spPr>
            <a:xfrm>
              <a:off x="3893367" y="5057613"/>
              <a:ext cx="1219959" cy="200055"/>
            </a:xfrm>
            <a:prstGeom prst="rect">
              <a:avLst/>
            </a:prstGeom>
            <a:noFill/>
            <a:ln>
              <a:noFill/>
            </a:ln>
          </p:spPr>
          <p:txBody>
            <a:bodyPr wrap="square" lIns="0" tIns="0" rIns="0" bIns="0" anchor="t">
              <a:spAutoFit/>
            </a:bodyPr>
            <a:lstStyle/>
            <a:p>
              <a:pPr algn="ctr"/>
              <a:r>
                <a:rPr lang="en-US" sz="1300" b="0">
                  <a:solidFill>
                    <a:srgbClr val="DE8431"/>
                  </a:solidFill>
                  <a:latin typeface="Roboto"/>
                </a:rPr>
                <a:t>Thu thập dữ liệu</a:t>
              </a:r>
              <a:endParaRPr sz="1300" b="0">
                <a:solidFill>
                  <a:srgbClr val="DE8431"/>
                </a:solidFill>
                <a:latin typeface="Roboto"/>
              </a:endParaRPr>
            </a:p>
          </p:txBody>
        </p:sp>
        <p:sp>
          <p:nvSpPr>
            <p:cNvPr id="3088" name="TextBox 3087">
              <a:extLst>
                <a:ext uri="{FF2B5EF4-FFF2-40B4-BE49-F238E27FC236}">
                  <a16:creationId xmlns:a16="http://schemas.microsoft.com/office/drawing/2014/main" id="{1921775C-75F3-552E-EC4A-24BCF6BD27B0}"/>
                </a:ext>
              </a:extLst>
            </p:cNvPr>
            <p:cNvSpPr txBox="1"/>
            <p:nvPr/>
          </p:nvSpPr>
          <p:spPr>
            <a:xfrm>
              <a:off x="6718648" y="5057613"/>
              <a:ext cx="864523" cy="200055"/>
            </a:xfrm>
            <a:prstGeom prst="rect">
              <a:avLst/>
            </a:prstGeom>
            <a:noFill/>
            <a:ln>
              <a:noFill/>
            </a:ln>
          </p:spPr>
          <p:txBody>
            <a:bodyPr wrap="square" lIns="0" tIns="0" rIns="0" bIns="0" anchor="t">
              <a:spAutoFit/>
            </a:bodyPr>
            <a:lstStyle/>
            <a:p>
              <a:pPr algn="ctr"/>
              <a:r>
                <a:rPr lang="en-US" sz="1300" b="0">
                  <a:solidFill>
                    <a:srgbClr val="DE58A9"/>
                  </a:solidFill>
                  <a:latin typeface="Roboto"/>
                </a:rPr>
                <a:t>Tích hợp</a:t>
              </a:r>
              <a:endParaRPr sz="1300" b="0">
                <a:solidFill>
                  <a:srgbClr val="DE58A9"/>
                </a:solidFill>
                <a:latin typeface="Roboto"/>
              </a:endParaRPr>
            </a:p>
          </p:txBody>
        </p:sp>
        <p:sp>
          <p:nvSpPr>
            <p:cNvPr id="3089" name="TextBox 3088">
              <a:extLst>
                <a:ext uri="{FF2B5EF4-FFF2-40B4-BE49-F238E27FC236}">
                  <a16:creationId xmlns:a16="http://schemas.microsoft.com/office/drawing/2014/main" id="{B8F30E7E-8D50-72F0-8A03-A686BCD86770}"/>
                </a:ext>
              </a:extLst>
            </p:cNvPr>
            <p:cNvSpPr txBox="1"/>
            <p:nvPr/>
          </p:nvSpPr>
          <p:spPr>
            <a:xfrm>
              <a:off x="3780168" y="5377307"/>
              <a:ext cx="1446357" cy="307777"/>
            </a:xfrm>
            <a:prstGeom prst="rect">
              <a:avLst/>
            </a:prstGeom>
            <a:noFill/>
            <a:ln>
              <a:noFill/>
            </a:ln>
          </p:spPr>
          <p:txBody>
            <a:bodyPr wrap="square" lIns="0" tIns="0" rIns="0" bIns="0" anchor="t">
              <a:spAutoFit/>
            </a:bodyPr>
            <a:lstStyle/>
            <a:p>
              <a:pPr algn="ctr"/>
              <a:r>
                <a:rPr lang="en-US" sz="1000" b="0">
                  <a:solidFill>
                    <a:srgbClr val="484848"/>
                  </a:solidFill>
                  <a:latin typeface="Roboto"/>
                </a:rPr>
                <a:t>Thu thập các dữ liệu liên quan đến vấn đề</a:t>
              </a:r>
              <a:endParaRPr sz="1000" b="0">
                <a:solidFill>
                  <a:srgbClr val="484848"/>
                </a:solidFill>
                <a:latin typeface="Roboto"/>
              </a:endParaRPr>
            </a:p>
          </p:txBody>
        </p:sp>
        <p:sp>
          <p:nvSpPr>
            <p:cNvPr id="3090" name="TextBox 3089">
              <a:extLst>
                <a:ext uri="{FF2B5EF4-FFF2-40B4-BE49-F238E27FC236}">
                  <a16:creationId xmlns:a16="http://schemas.microsoft.com/office/drawing/2014/main" id="{F8BCFF33-D675-DB55-2A0B-359D1DAE1F25}"/>
                </a:ext>
              </a:extLst>
            </p:cNvPr>
            <p:cNvSpPr txBox="1"/>
            <p:nvPr/>
          </p:nvSpPr>
          <p:spPr>
            <a:xfrm>
              <a:off x="2646479" y="1630961"/>
              <a:ext cx="1089921" cy="200055"/>
            </a:xfrm>
            <a:prstGeom prst="rect">
              <a:avLst/>
            </a:prstGeom>
            <a:noFill/>
            <a:ln>
              <a:noFill/>
            </a:ln>
          </p:spPr>
          <p:txBody>
            <a:bodyPr wrap="square" lIns="0" tIns="0" rIns="0" bIns="0" anchor="t">
              <a:spAutoFit/>
            </a:bodyPr>
            <a:lstStyle/>
            <a:p>
              <a:pPr algn="ctr"/>
              <a:r>
                <a:rPr lang="en-US" sz="1300" b="0">
                  <a:solidFill>
                    <a:srgbClr val="E0CB15"/>
                  </a:solidFill>
                  <a:latin typeface="Roboto"/>
                </a:rPr>
                <a:t>Vấn đề thực tế</a:t>
              </a:r>
              <a:endParaRPr sz="1300" b="0">
                <a:solidFill>
                  <a:srgbClr val="E0CB15"/>
                </a:solidFill>
                <a:latin typeface="Roboto"/>
              </a:endParaRPr>
            </a:p>
          </p:txBody>
        </p:sp>
        <p:sp>
          <p:nvSpPr>
            <p:cNvPr id="3091" name="TextBox 3090">
              <a:extLst>
                <a:ext uri="{FF2B5EF4-FFF2-40B4-BE49-F238E27FC236}">
                  <a16:creationId xmlns:a16="http://schemas.microsoft.com/office/drawing/2014/main" id="{08C3F37D-DB62-C9C3-3385-DE81E85199BC}"/>
                </a:ext>
              </a:extLst>
            </p:cNvPr>
            <p:cNvSpPr txBox="1"/>
            <p:nvPr/>
          </p:nvSpPr>
          <p:spPr>
            <a:xfrm>
              <a:off x="5108022" y="1919212"/>
              <a:ext cx="1492230" cy="307777"/>
            </a:xfrm>
            <a:prstGeom prst="rect">
              <a:avLst/>
            </a:prstGeom>
            <a:noFill/>
            <a:ln>
              <a:noFill/>
            </a:ln>
          </p:spPr>
          <p:txBody>
            <a:bodyPr wrap="square" lIns="0" tIns="0" rIns="0" bIns="0" anchor="t">
              <a:spAutoFit/>
            </a:bodyPr>
            <a:lstStyle/>
            <a:p>
              <a:pPr algn="ctr"/>
              <a:r>
                <a:rPr lang="en-US" sz="1000">
                  <a:solidFill>
                    <a:srgbClr val="484848"/>
                  </a:solidFill>
                  <a:latin typeface="Roboto"/>
                </a:rPr>
                <a:t>Huấn luyện mô hình học máy</a:t>
              </a:r>
              <a:endParaRPr sz="1000" b="0">
                <a:solidFill>
                  <a:srgbClr val="484848"/>
                </a:solidFill>
                <a:latin typeface="Roboto"/>
              </a:endParaRPr>
            </a:p>
          </p:txBody>
        </p:sp>
      </p:grpSp>
      <p:pic>
        <p:nvPicPr>
          <p:cNvPr id="6146" name="Picture 2" descr="Smiling Businessman Cartoon Character in Formal Attire png - Photo #3458 -  Pngfile">
            <a:extLst>
              <a:ext uri="{FF2B5EF4-FFF2-40B4-BE49-F238E27FC236}">
                <a16:creationId xmlns:a16="http://schemas.microsoft.com/office/drawing/2014/main" id="{A0374B30-7E44-A1EA-81E6-16C0DB385C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27" y="1085348"/>
            <a:ext cx="3952058" cy="5244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336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607B-EC64-5801-656C-8D485C6A9EA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C3B9906-B58C-6024-383C-B6D9E0D204CD}"/>
              </a:ext>
            </a:extLst>
          </p:cNvPr>
          <p:cNvSpPr>
            <a:spLocks noGrp="1"/>
          </p:cNvSpPr>
          <p:nvPr>
            <p:ph type="title"/>
          </p:nvPr>
        </p:nvSpPr>
        <p:spPr>
          <a:xfrm>
            <a:off x="838200" y="-56983"/>
            <a:ext cx="10972800" cy="909620"/>
          </a:xfrm>
        </p:spPr>
        <p:txBody>
          <a:bodyPr>
            <a:normAutofit/>
          </a:bodyPr>
          <a:lstStyle/>
          <a:p>
            <a:r>
              <a:rPr lang="en-US" b="1">
                <a:solidFill>
                  <a:schemeClr val="bg1"/>
                </a:solidFill>
              </a:rPr>
              <a:t>Các công cụ chính 🛠️</a:t>
            </a:r>
            <a:endParaRPr lang="en-US" b="1">
              <a:solidFill>
                <a:schemeClr val="bg1"/>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8ED9062-E6C4-EDC4-4F12-9D82DDA0AB91}"/>
              </a:ext>
            </a:extLst>
          </p:cNvPr>
          <p:cNvSpPr txBox="1"/>
          <p:nvPr/>
        </p:nvSpPr>
        <p:spPr>
          <a:xfrm>
            <a:off x="3579845" y="1311671"/>
            <a:ext cx="7924022" cy="872034"/>
          </a:xfrm>
          <a:prstGeom prst="rect">
            <a:avLst/>
          </a:prstGeom>
          <a:noFill/>
        </p:spPr>
        <p:txBody>
          <a:bodyPr wrap="square">
            <a:spAutoFit/>
          </a:bodyPr>
          <a:lstStyle/>
          <a:p>
            <a:pPr lvl="0" algn="just" eaLnBrk="0" fontAlgn="base" hangingPunct="0">
              <a:lnSpc>
                <a:spcPct val="150000"/>
              </a:lnSpc>
              <a:spcBef>
                <a:spcPct val="0"/>
              </a:spcBef>
              <a:spcAft>
                <a:spcPct val="0"/>
              </a:spcAft>
            </a:pPr>
            <a:r>
              <a:rPr kumimoji="0" lang="en-US" altLang="en-US" sz="1800" b="0" i="0" u="none" strike="noStrike" cap="none" normalizeH="0" baseline="0">
                <a:ln>
                  <a:noFill/>
                </a:ln>
                <a:solidFill>
                  <a:schemeClr val="tx1"/>
                </a:solidFill>
                <a:effectLst/>
                <a:latin typeface="Arial" panose="020B0604020202020204" pitchFamily="34" charset="0"/>
              </a:rPr>
              <a:t>Thư viện g</a:t>
            </a:r>
            <a:r>
              <a:rPr kumimoji="0" lang="en-US" altLang="en-US" sz="1800" i="0" u="none" strike="noStrike" cap="none" normalizeH="0" baseline="0">
                <a:ln>
                  <a:noFill/>
                </a:ln>
                <a:solidFill>
                  <a:schemeClr val="tx1"/>
                </a:solidFill>
                <a:effectLst/>
                <a:latin typeface="Arial" panose="020B0604020202020204" pitchFamily="34" charset="0"/>
              </a:rPr>
              <a:t>iúp chúng ta đọc, làm sạch và chuẩn bị dữ liệu dạng bảng trong </a:t>
            </a:r>
            <a:r>
              <a:rPr lang="en-US" altLang="en-US">
                <a:latin typeface="Arial" panose="020B0604020202020204" pitchFamily="34" charset="0"/>
              </a:rPr>
              <a:t>xử lý và phân tích dữ liệu. </a:t>
            </a:r>
            <a:endParaRPr kumimoji="0" lang="en-US" altLang="en-US" sz="1800" i="0" u="none" strike="noStrike" cap="none" normalizeH="0" baseline="0">
              <a:ln>
                <a:noFill/>
              </a:ln>
              <a:solidFill>
                <a:schemeClr val="tx1"/>
              </a:solidFill>
              <a:effectLst/>
              <a:latin typeface="Arial" panose="020B0604020202020204" pitchFamily="34" charset="0"/>
            </a:endParaRPr>
          </a:p>
        </p:txBody>
      </p:sp>
      <p:pic>
        <p:nvPicPr>
          <p:cNvPr id="3077" name="Picture 5" descr="pandas (software) - Wikipedia">
            <a:extLst>
              <a:ext uri="{FF2B5EF4-FFF2-40B4-BE49-F238E27FC236}">
                <a16:creationId xmlns:a16="http://schemas.microsoft.com/office/drawing/2014/main" id="{4388D32A-15D2-65B9-9265-835C6FF1169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899" y="1112710"/>
            <a:ext cx="2971800" cy="120357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CB7917F-57C7-725E-9CE5-288A01D407A7}"/>
              </a:ext>
            </a:extLst>
          </p:cNvPr>
          <p:cNvSpPr txBox="1"/>
          <p:nvPr/>
        </p:nvSpPr>
        <p:spPr>
          <a:xfrm>
            <a:off x="457200" y="2836436"/>
            <a:ext cx="7543800" cy="872034"/>
          </a:xfrm>
          <a:prstGeom prst="rect">
            <a:avLst/>
          </a:prstGeom>
          <a:noFill/>
        </p:spPr>
        <p:txBody>
          <a:bodyPr wrap="square">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Thư viện </a:t>
            </a:r>
            <a:r>
              <a:rPr kumimoji="0" lang="en-US" altLang="en-US" sz="1800" i="0" u="none" strike="noStrike" cap="none" normalizeH="0" baseline="0">
                <a:ln>
                  <a:noFill/>
                </a:ln>
                <a:solidFill>
                  <a:schemeClr val="tx1"/>
                </a:solidFill>
                <a:effectLst/>
                <a:latin typeface="Arial" panose="020B0604020202020204" pitchFamily="34" charset="0"/>
              </a:rPr>
              <a:t>học máy mạnh mẽ</a:t>
            </a:r>
            <a:r>
              <a:rPr lang="en-US" altLang="en-US">
                <a:latin typeface="Arial" panose="020B0604020202020204" pitchFamily="34" charset="0"/>
              </a:rPr>
              <a:t> để </a:t>
            </a:r>
            <a:r>
              <a:rPr kumimoji="0" lang="en-US" altLang="en-US" sz="1800" i="0" u="none" strike="noStrike" cap="none" normalizeH="0" baseline="0">
                <a:ln>
                  <a:noFill/>
                </a:ln>
                <a:solidFill>
                  <a:schemeClr val="tx1"/>
                </a:solidFill>
                <a:effectLst/>
                <a:latin typeface="Arial" panose="020B0604020202020204" pitchFamily="34" charset="0"/>
              </a:rPr>
              <a:t>xây dựng và huấn luyện mô hình dự đoán.</a:t>
            </a:r>
          </a:p>
        </p:txBody>
      </p:sp>
      <p:pic>
        <p:nvPicPr>
          <p:cNvPr id="3079" name="Picture 7" descr="scikit-learn - Wikipedia">
            <a:extLst>
              <a:ext uri="{FF2B5EF4-FFF2-40B4-BE49-F238E27FC236}">
                <a16:creationId xmlns:a16="http://schemas.microsoft.com/office/drawing/2014/main" id="{2F768BC9-FEC5-04C7-AA3A-95E9894A03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63000" y="2324065"/>
            <a:ext cx="2517416" cy="135940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0A0DA64-EAC6-FDD1-E067-DB3E3A505F48}"/>
              </a:ext>
            </a:extLst>
          </p:cNvPr>
          <p:cNvSpPr txBox="1"/>
          <p:nvPr/>
        </p:nvSpPr>
        <p:spPr>
          <a:xfrm>
            <a:off x="3960067" y="4019925"/>
            <a:ext cx="7543800" cy="872034"/>
          </a:xfrm>
          <a:prstGeom prst="rect">
            <a:avLst/>
          </a:prstGeom>
          <a:noFill/>
        </p:spPr>
        <p:txBody>
          <a:bodyPr wrap="square">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Xây </a:t>
            </a:r>
            <a:r>
              <a:rPr kumimoji="0" lang="en-US" altLang="en-US" sz="1800" i="0" u="none" strike="noStrike" cap="none" normalizeH="0" baseline="0">
                <a:ln>
                  <a:noFill/>
                </a:ln>
                <a:solidFill>
                  <a:schemeClr val="tx1"/>
                </a:solidFill>
                <a:effectLst/>
                <a:latin typeface="Arial" panose="020B0604020202020204" pitchFamily="34" charset="0"/>
              </a:rPr>
              <a:t>dựng giao diện web </a:t>
            </a:r>
            <a:r>
              <a:rPr kumimoji="0" lang="en-US" altLang="en-US" sz="1800" b="0" i="0" u="none" strike="noStrike" cap="none" normalizeH="0" baseline="0">
                <a:ln>
                  <a:noFill/>
                </a:ln>
                <a:solidFill>
                  <a:schemeClr val="tx1"/>
                </a:solidFill>
                <a:effectLst/>
                <a:latin typeface="Arial" panose="020B0604020202020204" pitchFamily="34" charset="0"/>
              </a:rPr>
              <a:t>cho ứng dụng Python một cách cực kỳ đơn giản, không cần biết HTML/CSS.</a:t>
            </a:r>
          </a:p>
        </p:txBody>
      </p:sp>
      <p:sp>
        <p:nvSpPr>
          <p:cNvPr id="15" name="TextBox 14">
            <a:extLst>
              <a:ext uri="{FF2B5EF4-FFF2-40B4-BE49-F238E27FC236}">
                <a16:creationId xmlns:a16="http://schemas.microsoft.com/office/drawing/2014/main" id="{EEE50868-3460-8449-5910-DB3182562124}"/>
              </a:ext>
            </a:extLst>
          </p:cNvPr>
          <p:cNvSpPr txBox="1"/>
          <p:nvPr/>
        </p:nvSpPr>
        <p:spPr>
          <a:xfrm>
            <a:off x="477416" y="5233727"/>
            <a:ext cx="6097554" cy="872034"/>
          </a:xfrm>
          <a:prstGeom prst="rect">
            <a:avLst/>
          </a:prstGeom>
          <a:noFill/>
        </p:spPr>
        <p:txBody>
          <a:bodyPr wrap="square">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Các thư viện </a:t>
            </a:r>
            <a:r>
              <a:rPr kumimoji="0" lang="en-US" altLang="en-US" sz="1800" i="0" u="none" strike="noStrike" cap="none" normalizeH="0" baseline="0">
                <a:ln>
                  <a:noFill/>
                </a:ln>
                <a:solidFill>
                  <a:schemeClr val="tx1"/>
                </a:solidFill>
                <a:effectLst/>
                <a:latin typeface="Arial" panose="020B0604020202020204" pitchFamily="34" charset="0"/>
              </a:rPr>
              <a:t>trực quan hóa dữ liệu, giúp biến những con số khô khan thành biểu đồ dễ hiểu.</a:t>
            </a:r>
          </a:p>
        </p:txBody>
      </p:sp>
      <p:pic>
        <p:nvPicPr>
          <p:cNvPr id="3081" name="Picture 9" descr="Xây dựng web app cực xịn xò cho project của bạn chỉ với 10 dòng code">
            <a:extLst>
              <a:ext uri="{FF2B5EF4-FFF2-40B4-BE49-F238E27FC236}">
                <a16:creationId xmlns:a16="http://schemas.microsoft.com/office/drawing/2014/main" id="{3D5172BB-92B6-E608-E95D-E6190F8205D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4795" y="3870922"/>
            <a:ext cx="3314699" cy="1072529"/>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Matplotlib Python. So in this blog we will learn how to… | by Padmashree  Jha | Medium">
            <a:extLst>
              <a:ext uri="{FF2B5EF4-FFF2-40B4-BE49-F238E27FC236}">
                <a16:creationId xmlns:a16="http://schemas.microsoft.com/office/drawing/2014/main" id="{D9C61592-6B0F-8FCB-4FF1-C791F4F800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30213" y="5181219"/>
            <a:ext cx="3033326" cy="726941"/>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descr="Is Seaborn too assertive at times? | by Pragya Verma | Analytics Vidhya |  Medium">
            <a:extLst>
              <a:ext uri="{FF2B5EF4-FFF2-40B4-BE49-F238E27FC236}">
                <a16:creationId xmlns:a16="http://schemas.microsoft.com/office/drawing/2014/main" id="{35E64910-23AD-ACCE-DFDF-D7A4ABC78B5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63539" y="5629689"/>
            <a:ext cx="2110273" cy="63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347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3182A-B48E-3CC3-ECBC-E11B6774715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B1F91C2-8AAE-BFE8-DF33-C3D80E535A9C}"/>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Làm quen với Streamlit</a:t>
            </a:r>
          </a:p>
        </p:txBody>
      </p:sp>
      <p:sp>
        <p:nvSpPr>
          <p:cNvPr id="11" name="Rounded Rectangle 2">
            <a:extLst>
              <a:ext uri="{FF2B5EF4-FFF2-40B4-BE49-F238E27FC236}">
                <a16:creationId xmlns:a16="http://schemas.microsoft.com/office/drawing/2014/main" id="{4290B4DC-8DEF-5271-6EE5-9F38EC3856FD}"/>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F5127322-B31B-27B0-9E64-7CA1F1134D9E}"/>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8268D9C0-74A2-E25F-BE1A-FBA868971901}"/>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083" name="Rounded Rectangle 8">
            <a:extLst>
              <a:ext uri="{FF2B5EF4-FFF2-40B4-BE49-F238E27FC236}">
                <a16:creationId xmlns:a16="http://schemas.microsoft.com/office/drawing/2014/main" id="{CDFD715F-18C0-04B2-714C-25139561B87D}"/>
              </a:ext>
            </a:extLst>
          </p:cNvPr>
          <p:cNvSpPr/>
          <p:nvPr/>
        </p:nvSpPr>
        <p:spPr>
          <a:xfrm>
            <a:off x="926869" y="4089734"/>
            <a:ext cx="2593570" cy="1313704"/>
          </a:xfrm>
          <a:custGeom>
            <a:avLst/>
            <a:gdLst/>
            <a:ahLst/>
            <a:cxnLst/>
            <a:rect l="0" t="0" r="0" b="0"/>
            <a:pathLst>
              <a:path w="2593570" h="1313704">
                <a:moveTo>
                  <a:pt x="2107276" y="260066"/>
                </a:moveTo>
                <a:cubicBezTo>
                  <a:pt x="2107276" y="183739"/>
                  <a:pt x="1990046" y="115627"/>
                  <a:pt x="1806658" y="71049"/>
                </a:cubicBezTo>
                <a:cubicBezTo>
                  <a:pt x="1625918" y="113178"/>
                  <a:pt x="1436927" y="124984"/>
                  <a:pt x="1296785" y="124984"/>
                </a:cubicBezTo>
                <a:cubicBezTo>
                  <a:pt x="1156685" y="124984"/>
                  <a:pt x="967696" y="113176"/>
                  <a:pt x="786945" y="71041"/>
                </a:cubicBezTo>
                <a:cubicBezTo>
                  <a:pt x="603537" y="115619"/>
                  <a:pt x="486294" y="183734"/>
                  <a:pt x="486294" y="260066"/>
                </a:cubicBezTo>
                <a:cubicBezTo>
                  <a:pt x="486294" y="282520"/>
                  <a:pt x="496440" y="304263"/>
                  <a:pt x="515430" y="324905"/>
                </a:cubicBezTo>
                <a:cubicBezTo>
                  <a:pt x="610014" y="427714"/>
                  <a:pt x="924010" y="503213"/>
                  <a:pt x="1296785" y="503213"/>
                </a:cubicBezTo>
                <a:cubicBezTo>
                  <a:pt x="1669560" y="503213"/>
                  <a:pt x="1983555" y="427714"/>
                  <a:pt x="2078140" y="324905"/>
                </a:cubicBezTo>
                <a:cubicBezTo>
                  <a:pt x="2097130" y="304263"/>
                  <a:pt x="2107276" y="282520"/>
                  <a:pt x="2107276" y="260066"/>
                </a:cubicBezTo>
                <a:close/>
                <a:moveTo>
                  <a:pt x="2078140" y="324905"/>
                </a:moveTo>
                <a:cubicBezTo>
                  <a:pt x="2097130" y="304262"/>
                  <a:pt x="2107276" y="282520"/>
                  <a:pt x="2107276" y="260065"/>
                </a:cubicBezTo>
                <a:cubicBezTo>
                  <a:pt x="2107276" y="183739"/>
                  <a:pt x="1990046" y="115627"/>
                  <a:pt x="1806658" y="71049"/>
                </a:cubicBezTo>
                <a:cubicBezTo>
                  <a:pt x="1883034" y="53246"/>
                  <a:pt x="1957936" y="30029"/>
                  <a:pt x="2027056" y="0"/>
                </a:cubicBezTo>
                <a:cubicBezTo>
                  <a:pt x="2334215" y="93581"/>
                  <a:pt x="2593570" y="273088"/>
                  <a:pt x="2593570" y="608323"/>
                </a:cubicBezTo>
                <a:cubicBezTo>
                  <a:pt x="2593570" y="850546"/>
                  <a:pt x="2457605" y="1011796"/>
                  <a:pt x="2265987" y="1118118"/>
                </a:cubicBezTo>
                <a:cubicBezTo>
                  <a:pt x="2199662" y="1154919"/>
                  <a:pt x="2126668" y="1185140"/>
                  <a:pt x="2050339" y="1209860"/>
                </a:cubicBezTo>
                <a:cubicBezTo>
                  <a:pt x="1794926" y="1292578"/>
                  <a:pt x="1502148" y="1313704"/>
                  <a:pt x="1296785" y="1313704"/>
                </a:cubicBezTo>
                <a:cubicBezTo>
                  <a:pt x="1091485" y="1313704"/>
                  <a:pt x="798698" y="1292574"/>
                  <a:pt x="543264" y="1209847"/>
                </a:cubicBezTo>
                <a:cubicBezTo>
                  <a:pt x="467524" y="1185318"/>
                  <a:pt x="395069" y="1155372"/>
                  <a:pt x="329152" y="1118957"/>
                </a:cubicBezTo>
                <a:cubicBezTo>
                  <a:pt x="136710" y="1012644"/>
                  <a:pt x="0" y="851183"/>
                  <a:pt x="0" y="608323"/>
                </a:cubicBezTo>
                <a:cubicBezTo>
                  <a:pt x="0" y="274228"/>
                  <a:pt x="260337" y="94556"/>
                  <a:pt x="568008" y="624"/>
                </a:cubicBezTo>
                <a:cubicBezTo>
                  <a:pt x="636723" y="30347"/>
                  <a:pt x="711109" y="53363"/>
                  <a:pt x="786945" y="71041"/>
                </a:cubicBezTo>
                <a:cubicBezTo>
                  <a:pt x="603537" y="115619"/>
                  <a:pt x="486294" y="183734"/>
                  <a:pt x="486294" y="260065"/>
                </a:cubicBezTo>
                <a:cubicBezTo>
                  <a:pt x="486294" y="282520"/>
                  <a:pt x="496440" y="304262"/>
                  <a:pt x="515430" y="324905"/>
                </a:cubicBezTo>
                <a:cubicBezTo>
                  <a:pt x="610014" y="427714"/>
                  <a:pt x="924010" y="503213"/>
                  <a:pt x="1296785" y="503213"/>
                </a:cubicBezTo>
                <a:cubicBezTo>
                  <a:pt x="1669560" y="503213"/>
                  <a:pt x="1983555" y="427714"/>
                  <a:pt x="2078140" y="324905"/>
                </a:cubicBezTo>
                <a:close/>
              </a:path>
            </a:pathLst>
          </a:custGeom>
          <a:noFill/>
          <a:ln w="13507">
            <a:solidFill>
              <a:srgbClr val="FFFFFF"/>
            </a:solidFill>
          </a:ln>
        </p:spPr>
        <p:txBody>
          <a:bodyPr rtlCol="0" anchor="ctr"/>
          <a:lstStyle/>
          <a:p>
            <a:pPr algn="ctr"/>
            <a:endParaRPr/>
          </a:p>
        </p:txBody>
      </p:sp>
      <p:sp>
        <p:nvSpPr>
          <p:cNvPr id="3105" name="TextBox 3104">
            <a:extLst>
              <a:ext uri="{FF2B5EF4-FFF2-40B4-BE49-F238E27FC236}">
                <a16:creationId xmlns:a16="http://schemas.microsoft.com/office/drawing/2014/main" id="{4795407E-57DC-7491-68CC-ACB575213C1B}"/>
              </a:ext>
            </a:extLst>
          </p:cNvPr>
          <p:cNvSpPr txBox="1"/>
          <p:nvPr/>
        </p:nvSpPr>
        <p:spPr>
          <a:xfrm>
            <a:off x="419100" y="1259760"/>
            <a:ext cx="11163300" cy="878574"/>
          </a:xfrm>
          <a:prstGeom prst="rect">
            <a:avLst/>
          </a:prstGeom>
          <a:noFill/>
        </p:spPr>
        <p:txBody>
          <a:bodyPr wrap="square">
            <a:spAutoFit/>
          </a:bodyPr>
          <a:lstStyle/>
          <a:p>
            <a:pPr algn="just">
              <a:lnSpc>
                <a:spcPct val="150000"/>
              </a:lnSpc>
            </a:pPr>
            <a:r>
              <a:rPr lang="vi-VN" b="1" i="0">
                <a:solidFill>
                  <a:srgbClr val="454F59"/>
                </a:solidFill>
                <a:effectLst/>
              </a:rPr>
              <a:t>Streamlit</a:t>
            </a:r>
            <a:r>
              <a:rPr lang="vi-VN" b="0" i="0">
                <a:solidFill>
                  <a:srgbClr val="454F59"/>
                </a:solidFill>
                <a:effectLst/>
              </a:rPr>
              <a:t> là một thư viện Python mã nguồn mở được thiết kế để giúp các developer, data scientist, và machine learning engineer xây dựng các ứng dụng web tương tác mà không cần kỹ năng về front-end.</a:t>
            </a:r>
            <a:endParaRPr lang="en-US"/>
          </a:p>
        </p:txBody>
      </p:sp>
      <p:pic>
        <p:nvPicPr>
          <p:cNvPr id="3110" name="Picture 3109">
            <a:extLst>
              <a:ext uri="{FF2B5EF4-FFF2-40B4-BE49-F238E27FC236}">
                <a16:creationId xmlns:a16="http://schemas.microsoft.com/office/drawing/2014/main" id="{4C105DB7-DC60-ED2E-4F9E-7C92B4CA33C6}"/>
              </a:ext>
            </a:extLst>
          </p:cNvPr>
          <p:cNvPicPr>
            <a:picLocks noChangeAspect="1"/>
          </p:cNvPicPr>
          <p:nvPr/>
        </p:nvPicPr>
        <p:blipFill>
          <a:blip r:embed="rId2"/>
          <a:stretch>
            <a:fillRect/>
          </a:stretch>
        </p:blipFill>
        <p:spPr>
          <a:xfrm>
            <a:off x="2643969" y="2503003"/>
            <a:ext cx="6713562" cy="3173462"/>
          </a:xfrm>
          <a:prstGeom prst="rect">
            <a:avLst/>
          </a:prstGeom>
        </p:spPr>
      </p:pic>
    </p:spTree>
    <p:extLst>
      <p:ext uri="{BB962C8B-B14F-4D97-AF65-F5344CB8AC3E}">
        <p14:creationId xmlns:p14="http://schemas.microsoft.com/office/powerpoint/2010/main" val="84885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5E6B7-CEB9-2B80-3CB8-000B95EBDD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968C466-51A0-898E-6C40-6F73CC3B6294}"/>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Làm quen với Streamlit</a:t>
            </a:r>
          </a:p>
        </p:txBody>
      </p:sp>
      <p:sp>
        <p:nvSpPr>
          <p:cNvPr id="11" name="Rounded Rectangle 2">
            <a:extLst>
              <a:ext uri="{FF2B5EF4-FFF2-40B4-BE49-F238E27FC236}">
                <a16:creationId xmlns:a16="http://schemas.microsoft.com/office/drawing/2014/main" id="{62779630-3574-3A38-290E-FBAF2550B4FF}"/>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C4994635-330D-D40A-2FB0-0C1093CB74A7}"/>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FB1A510A-5C67-74B3-7E39-DAEFEB30CCA7}"/>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083" name="Rounded Rectangle 8">
            <a:extLst>
              <a:ext uri="{FF2B5EF4-FFF2-40B4-BE49-F238E27FC236}">
                <a16:creationId xmlns:a16="http://schemas.microsoft.com/office/drawing/2014/main" id="{989F2231-9E53-F7A5-E9AC-3FAF1FE0C71E}"/>
              </a:ext>
            </a:extLst>
          </p:cNvPr>
          <p:cNvSpPr/>
          <p:nvPr/>
        </p:nvSpPr>
        <p:spPr>
          <a:xfrm>
            <a:off x="926869" y="4089734"/>
            <a:ext cx="2593570" cy="1313704"/>
          </a:xfrm>
          <a:custGeom>
            <a:avLst/>
            <a:gdLst/>
            <a:ahLst/>
            <a:cxnLst/>
            <a:rect l="0" t="0" r="0" b="0"/>
            <a:pathLst>
              <a:path w="2593570" h="1313704">
                <a:moveTo>
                  <a:pt x="2107276" y="260066"/>
                </a:moveTo>
                <a:cubicBezTo>
                  <a:pt x="2107276" y="183739"/>
                  <a:pt x="1990046" y="115627"/>
                  <a:pt x="1806658" y="71049"/>
                </a:cubicBezTo>
                <a:cubicBezTo>
                  <a:pt x="1625918" y="113178"/>
                  <a:pt x="1436927" y="124984"/>
                  <a:pt x="1296785" y="124984"/>
                </a:cubicBezTo>
                <a:cubicBezTo>
                  <a:pt x="1156685" y="124984"/>
                  <a:pt x="967696" y="113176"/>
                  <a:pt x="786945" y="71041"/>
                </a:cubicBezTo>
                <a:cubicBezTo>
                  <a:pt x="603537" y="115619"/>
                  <a:pt x="486294" y="183734"/>
                  <a:pt x="486294" y="260066"/>
                </a:cubicBezTo>
                <a:cubicBezTo>
                  <a:pt x="486294" y="282520"/>
                  <a:pt x="496440" y="304263"/>
                  <a:pt x="515430" y="324905"/>
                </a:cubicBezTo>
                <a:cubicBezTo>
                  <a:pt x="610014" y="427714"/>
                  <a:pt x="924010" y="503213"/>
                  <a:pt x="1296785" y="503213"/>
                </a:cubicBezTo>
                <a:cubicBezTo>
                  <a:pt x="1669560" y="503213"/>
                  <a:pt x="1983555" y="427714"/>
                  <a:pt x="2078140" y="324905"/>
                </a:cubicBezTo>
                <a:cubicBezTo>
                  <a:pt x="2097130" y="304263"/>
                  <a:pt x="2107276" y="282520"/>
                  <a:pt x="2107276" y="260066"/>
                </a:cubicBezTo>
                <a:close/>
                <a:moveTo>
                  <a:pt x="2078140" y="324905"/>
                </a:moveTo>
                <a:cubicBezTo>
                  <a:pt x="2097130" y="304262"/>
                  <a:pt x="2107276" y="282520"/>
                  <a:pt x="2107276" y="260065"/>
                </a:cubicBezTo>
                <a:cubicBezTo>
                  <a:pt x="2107276" y="183739"/>
                  <a:pt x="1990046" y="115627"/>
                  <a:pt x="1806658" y="71049"/>
                </a:cubicBezTo>
                <a:cubicBezTo>
                  <a:pt x="1883034" y="53246"/>
                  <a:pt x="1957936" y="30029"/>
                  <a:pt x="2027056" y="0"/>
                </a:cubicBezTo>
                <a:cubicBezTo>
                  <a:pt x="2334215" y="93581"/>
                  <a:pt x="2593570" y="273088"/>
                  <a:pt x="2593570" y="608323"/>
                </a:cubicBezTo>
                <a:cubicBezTo>
                  <a:pt x="2593570" y="850546"/>
                  <a:pt x="2457605" y="1011796"/>
                  <a:pt x="2265987" y="1118118"/>
                </a:cubicBezTo>
                <a:cubicBezTo>
                  <a:pt x="2199662" y="1154919"/>
                  <a:pt x="2126668" y="1185140"/>
                  <a:pt x="2050339" y="1209860"/>
                </a:cubicBezTo>
                <a:cubicBezTo>
                  <a:pt x="1794926" y="1292578"/>
                  <a:pt x="1502148" y="1313704"/>
                  <a:pt x="1296785" y="1313704"/>
                </a:cubicBezTo>
                <a:cubicBezTo>
                  <a:pt x="1091485" y="1313704"/>
                  <a:pt x="798698" y="1292574"/>
                  <a:pt x="543264" y="1209847"/>
                </a:cubicBezTo>
                <a:cubicBezTo>
                  <a:pt x="467524" y="1185318"/>
                  <a:pt x="395069" y="1155372"/>
                  <a:pt x="329152" y="1118957"/>
                </a:cubicBezTo>
                <a:cubicBezTo>
                  <a:pt x="136710" y="1012644"/>
                  <a:pt x="0" y="851183"/>
                  <a:pt x="0" y="608323"/>
                </a:cubicBezTo>
                <a:cubicBezTo>
                  <a:pt x="0" y="274228"/>
                  <a:pt x="260337" y="94556"/>
                  <a:pt x="568008" y="624"/>
                </a:cubicBezTo>
                <a:cubicBezTo>
                  <a:pt x="636723" y="30347"/>
                  <a:pt x="711109" y="53363"/>
                  <a:pt x="786945" y="71041"/>
                </a:cubicBezTo>
                <a:cubicBezTo>
                  <a:pt x="603537" y="115619"/>
                  <a:pt x="486294" y="183734"/>
                  <a:pt x="486294" y="260065"/>
                </a:cubicBezTo>
                <a:cubicBezTo>
                  <a:pt x="486294" y="282520"/>
                  <a:pt x="496440" y="304262"/>
                  <a:pt x="515430" y="324905"/>
                </a:cubicBezTo>
                <a:cubicBezTo>
                  <a:pt x="610014" y="427714"/>
                  <a:pt x="924010" y="503213"/>
                  <a:pt x="1296785" y="503213"/>
                </a:cubicBezTo>
                <a:cubicBezTo>
                  <a:pt x="1669560" y="503213"/>
                  <a:pt x="1983555" y="427714"/>
                  <a:pt x="2078140" y="324905"/>
                </a:cubicBezTo>
                <a:close/>
              </a:path>
            </a:pathLst>
          </a:custGeom>
          <a:noFill/>
          <a:ln w="13507">
            <a:solidFill>
              <a:srgbClr val="FFFFFF"/>
            </a:solidFill>
          </a:ln>
        </p:spPr>
        <p:txBody>
          <a:bodyPr rtlCol="0" anchor="ctr"/>
          <a:lstStyle/>
          <a:p>
            <a:pPr algn="ctr"/>
            <a:endParaRPr/>
          </a:p>
        </p:txBody>
      </p:sp>
      <p:sp>
        <p:nvSpPr>
          <p:cNvPr id="3105" name="TextBox 3104">
            <a:extLst>
              <a:ext uri="{FF2B5EF4-FFF2-40B4-BE49-F238E27FC236}">
                <a16:creationId xmlns:a16="http://schemas.microsoft.com/office/drawing/2014/main" id="{2BCEAB4D-97B9-A845-97C8-7555B2E4ECE8}"/>
              </a:ext>
            </a:extLst>
          </p:cNvPr>
          <p:cNvSpPr txBox="1"/>
          <p:nvPr/>
        </p:nvSpPr>
        <p:spPr>
          <a:xfrm>
            <a:off x="419100" y="1259760"/>
            <a:ext cx="6743700" cy="1709571"/>
          </a:xfrm>
          <a:prstGeom prst="rect">
            <a:avLst/>
          </a:prstGeom>
          <a:noFill/>
        </p:spPr>
        <p:txBody>
          <a:bodyPr wrap="square">
            <a:spAutoFit/>
          </a:bodyPr>
          <a:lstStyle/>
          <a:p>
            <a:pPr algn="just">
              <a:lnSpc>
                <a:spcPct val="150000"/>
              </a:lnSpc>
            </a:pPr>
            <a:r>
              <a:rPr lang="vi-VN" b="1" i="0">
                <a:solidFill>
                  <a:srgbClr val="454F59"/>
                </a:solidFill>
                <a:effectLst/>
              </a:rPr>
              <a:t>Streamlit</a:t>
            </a:r>
            <a:r>
              <a:rPr lang="vi-VN" b="0" i="0">
                <a:solidFill>
                  <a:srgbClr val="454F59"/>
                </a:solidFill>
                <a:effectLst/>
              </a:rPr>
              <a:t> là một thư viện Python mã nguồn mở được thiết kế để giúp các developer, data scientist, và machine learning engineer xây dựng các ứng dụng web tương tác mà không cần kỹ năng về front-end.</a:t>
            </a:r>
            <a:endParaRPr lang="en-US"/>
          </a:p>
        </p:txBody>
      </p:sp>
      <p:pic>
        <p:nvPicPr>
          <p:cNvPr id="3110" name="Picture 3109">
            <a:extLst>
              <a:ext uri="{FF2B5EF4-FFF2-40B4-BE49-F238E27FC236}">
                <a16:creationId xmlns:a16="http://schemas.microsoft.com/office/drawing/2014/main" id="{DC68FDB7-907A-304C-0F1E-724DE25FCCFD}"/>
              </a:ext>
            </a:extLst>
          </p:cNvPr>
          <p:cNvPicPr>
            <a:picLocks noChangeAspect="1"/>
          </p:cNvPicPr>
          <p:nvPr/>
        </p:nvPicPr>
        <p:blipFill>
          <a:blip r:embed="rId3"/>
          <a:stretch>
            <a:fillRect/>
          </a:stretch>
        </p:blipFill>
        <p:spPr>
          <a:xfrm>
            <a:off x="1575262" y="3220771"/>
            <a:ext cx="4415235" cy="2087056"/>
          </a:xfrm>
          <a:prstGeom prst="rect">
            <a:avLst/>
          </a:prstGeom>
        </p:spPr>
      </p:pic>
      <p:sp>
        <p:nvSpPr>
          <p:cNvPr id="3112" name="TextBox 3111">
            <a:extLst>
              <a:ext uri="{FF2B5EF4-FFF2-40B4-BE49-F238E27FC236}">
                <a16:creationId xmlns:a16="http://schemas.microsoft.com/office/drawing/2014/main" id="{BE3554CD-8EBE-C74A-2128-5D0EF5534993}"/>
              </a:ext>
            </a:extLst>
          </p:cNvPr>
          <p:cNvSpPr txBox="1"/>
          <p:nvPr/>
        </p:nvSpPr>
        <p:spPr>
          <a:xfrm>
            <a:off x="7543800" y="1371600"/>
            <a:ext cx="4382220" cy="661078"/>
          </a:xfrm>
          <a:prstGeom prst="rect">
            <a:avLst/>
          </a:prstGeom>
          <a:noFill/>
        </p:spPr>
        <p:txBody>
          <a:bodyPr wrap="square">
            <a:spAutoFit/>
          </a:bodyPr>
          <a:lstStyle/>
          <a:p>
            <a:pPr marL="285750" indent="-285750" algn="just">
              <a:lnSpc>
                <a:spcPts val="2310"/>
              </a:lnSpc>
              <a:spcAft>
                <a:spcPts val="600"/>
              </a:spcAft>
              <a:buFont typeface="Arial" panose="020B0604020202020204" pitchFamily="34" charset="0"/>
              <a:buChar char="•"/>
            </a:pPr>
            <a:r>
              <a:rPr lang="en-US" b="1" i="0">
                <a:solidFill>
                  <a:srgbClr val="454F59"/>
                </a:solidFill>
                <a:effectLst/>
                <a:latin typeface="Arial" panose="020B0604020202020204" pitchFamily="34" charset="0"/>
                <a:cs typeface="Arial" panose="020B0604020202020204" pitchFamily="34" charset="0"/>
              </a:rPr>
              <a:t>Dễ sử dụng:</a:t>
            </a:r>
            <a:r>
              <a:rPr lang="en-US" b="0" i="0">
                <a:solidFill>
                  <a:srgbClr val="454F59"/>
                </a:solidFill>
                <a:effectLst/>
                <a:latin typeface="Arial" panose="020B0604020202020204" pitchFamily="34" charset="0"/>
                <a:cs typeface="Arial" panose="020B0604020202020204" pitchFamily="34" charset="0"/>
              </a:rPr>
              <a:t> Không cần phải biết HTML, CSS hay JavaScrip</a:t>
            </a:r>
            <a:r>
              <a:rPr lang="en-US">
                <a:solidFill>
                  <a:srgbClr val="454F59"/>
                </a:solidFill>
                <a:latin typeface="Arial" panose="020B0604020202020204" pitchFamily="34" charset="0"/>
                <a:cs typeface="Arial" panose="020B0604020202020204" pitchFamily="34" charset="0"/>
              </a:rPr>
              <a:t>t.</a:t>
            </a:r>
            <a:endParaRPr lang="en-US" b="0" i="0">
              <a:solidFill>
                <a:srgbClr val="454F59"/>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548BB3A-96F9-12AB-2AF8-9FFE521FF0A7}"/>
              </a:ext>
            </a:extLst>
          </p:cNvPr>
          <p:cNvSpPr txBox="1"/>
          <p:nvPr/>
        </p:nvSpPr>
        <p:spPr>
          <a:xfrm>
            <a:off x="7540690" y="2168169"/>
            <a:ext cx="4267200" cy="1257524"/>
          </a:xfrm>
          <a:prstGeom prst="rect">
            <a:avLst/>
          </a:prstGeom>
          <a:noFill/>
        </p:spPr>
        <p:txBody>
          <a:bodyPr wrap="square">
            <a:spAutoFit/>
          </a:bodyPr>
          <a:lstStyle/>
          <a:p>
            <a:pPr marL="285750" indent="-285750" algn="just">
              <a:lnSpc>
                <a:spcPts val="2310"/>
              </a:lnSpc>
              <a:spcAft>
                <a:spcPts val="600"/>
              </a:spcAft>
              <a:buFont typeface="Arial" panose="020B0604020202020204" pitchFamily="34" charset="0"/>
              <a:buChar char="•"/>
            </a:pPr>
            <a:r>
              <a:rPr lang="vi-VN" b="1" i="0">
                <a:solidFill>
                  <a:srgbClr val="454F59"/>
                </a:solidFill>
                <a:effectLst/>
              </a:rPr>
              <a:t>Tốc độ phát triển vượt trội:</a:t>
            </a:r>
            <a:r>
              <a:rPr lang="vi-VN" b="0" i="0">
                <a:solidFill>
                  <a:srgbClr val="454F59"/>
                </a:solidFill>
                <a:effectLst/>
              </a:rPr>
              <a:t> Từ </a:t>
            </a:r>
            <a:r>
              <a:rPr lang="en-US">
                <a:solidFill>
                  <a:srgbClr val="454F59"/>
                </a:solidFill>
              </a:rPr>
              <a:t>bắt đầu việc</a:t>
            </a:r>
            <a:r>
              <a:rPr lang="vi-VN" b="0" i="0">
                <a:solidFill>
                  <a:srgbClr val="454F59"/>
                </a:solidFill>
                <a:effectLst/>
              </a:rPr>
              <a:t> lên ý tưởng đến hoàn thiện ứng dụng chỉ trong vài giờ</a:t>
            </a:r>
            <a:r>
              <a:rPr lang="en-US" b="0" i="0">
                <a:solidFill>
                  <a:srgbClr val="454F59"/>
                </a:solidFill>
                <a:effectLst/>
              </a:rPr>
              <a:t> </a:t>
            </a:r>
            <a:r>
              <a:rPr lang="en-US" b="0" i="0">
                <a:solidFill>
                  <a:srgbClr val="454F59"/>
                </a:solidFill>
                <a:effectLst/>
                <a:latin typeface="Arial" panose="020B0604020202020204" pitchFamily="34" charset="0"/>
                <a:cs typeface="Arial" panose="020B0604020202020204" pitchFamily="34" charset="0"/>
              </a:rPr>
              <a:t>và</a:t>
            </a:r>
            <a:r>
              <a:rPr lang="en-US" b="0" i="0">
                <a:solidFill>
                  <a:srgbClr val="454F59"/>
                </a:solidFill>
                <a:effectLst/>
              </a:rPr>
              <a:t> </a:t>
            </a:r>
            <a:r>
              <a:rPr lang="en-US">
                <a:solidFill>
                  <a:srgbClr val="454F59"/>
                </a:solidFill>
                <a:latin typeface="Arial" panose="020B0604020202020204" pitchFamily="34" charset="0"/>
                <a:cs typeface="Arial" panose="020B0604020202020204" pitchFamily="34" charset="0"/>
              </a:rPr>
              <a:t>giảm thiểu số lượng dòng code.</a:t>
            </a:r>
            <a:endParaRPr lang="vi-VN">
              <a:solidFill>
                <a:srgbClr val="454F59"/>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70EC7D8-3C91-9F82-3845-DA64773E015E}"/>
              </a:ext>
            </a:extLst>
          </p:cNvPr>
          <p:cNvSpPr txBox="1"/>
          <p:nvPr/>
        </p:nvSpPr>
        <p:spPr>
          <a:xfrm>
            <a:off x="7540690" y="3440084"/>
            <a:ext cx="4427588" cy="1257524"/>
          </a:xfrm>
          <a:prstGeom prst="rect">
            <a:avLst/>
          </a:prstGeom>
          <a:noFill/>
        </p:spPr>
        <p:txBody>
          <a:bodyPr wrap="square">
            <a:spAutoFit/>
          </a:bodyPr>
          <a:lstStyle/>
          <a:p>
            <a:pPr marL="285750" indent="-285750" algn="just">
              <a:lnSpc>
                <a:spcPts val="2310"/>
              </a:lnSpc>
              <a:spcAft>
                <a:spcPts val="600"/>
              </a:spcAft>
              <a:buFont typeface="Arial" panose="020B0604020202020204" pitchFamily="34" charset="0"/>
              <a:buChar char="•"/>
            </a:pPr>
            <a:r>
              <a:rPr lang="en-US" b="1" i="0">
                <a:solidFill>
                  <a:srgbClr val="454F59"/>
                </a:solidFill>
                <a:effectLst/>
                <a:latin typeface="Arial" panose="020B0604020202020204" pitchFamily="34" charset="0"/>
                <a:cs typeface="Arial" panose="020B0604020202020204" pitchFamily="34" charset="0"/>
              </a:rPr>
              <a:t>Trực quan hóa dữ liệu</a:t>
            </a:r>
            <a:r>
              <a:rPr lang="vi-VN" b="1" i="0">
                <a:solidFill>
                  <a:srgbClr val="454F59"/>
                </a:solidFill>
                <a:effectLst/>
              </a:rPr>
              <a:t>:</a:t>
            </a:r>
            <a:r>
              <a:rPr lang="vi-VN" b="0" i="0">
                <a:solidFill>
                  <a:srgbClr val="454F59"/>
                </a:solidFill>
                <a:effectLst/>
              </a:rPr>
              <a:t> </a:t>
            </a:r>
            <a:r>
              <a:rPr lang="en-US" b="0" i="0">
                <a:solidFill>
                  <a:srgbClr val="454F59"/>
                </a:solidFill>
                <a:effectLst/>
                <a:latin typeface="Arial" panose="020B0604020202020204" pitchFamily="34" charset="0"/>
                <a:cs typeface="Arial" panose="020B0604020202020204" pitchFamily="34" charset="0"/>
              </a:rPr>
              <a:t>Tích hợp </a:t>
            </a:r>
            <a:r>
              <a:rPr lang="vi-VN" b="0" i="0">
                <a:solidFill>
                  <a:srgbClr val="454F59"/>
                </a:solidFill>
                <a:effectLst/>
              </a:rPr>
              <a:t>tốt cho các thư viện quen thuộc như Pandas, NumPy, Matplotlib, Plotly, v.v.</a:t>
            </a:r>
            <a:r>
              <a:rPr lang="en-US" b="0" i="0">
                <a:solidFill>
                  <a:srgbClr val="454F59"/>
                </a:solidFill>
                <a:effectLst/>
              </a:rPr>
              <a:t> </a:t>
            </a:r>
            <a:r>
              <a:rPr lang="en-US" b="0" i="0">
                <a:solidFill>
                  <a:srgbClr val="454F59"/>
                </a:solidFill>
                <a:effectLst/>
                <a:latin typeface="Arial" panose="020B0604020202020204" pitchFamily="34" charset="0"/>
                <a:cs typeface="Arial" panose="020B0604020202020204" pitchFamily="34" charset="0"/>
              </a:rPr>
              <a:t>để trực quan hóa dữ liệu</a:t>
            </a:r>
            <a:r>
              <a:rPr lang="en-US" b="0" i="0">
                <a:solidFill>
                  <a:srgbClr val="454F59"/>
                </a:solidFill>
                <a:effectLst/>
              </a:rPr>
              <a:t>.</a:t>
            </a:r>
            <a:endParaRPr lang="vi-VN" b="0" i="0">
              <a:solidFill>
                <a:srgbClr val="454F59"/>
              </a:solidFill>
              <a:effectLst/>
            </a:endParaRPr>
          </a:p>
        </p:txBody>
      </p:sp>
      <p:sp>
        <p:nvSpPr>
          <p:cNvPr id="8" name="TextBox 7">
            <a:extLst>
              <a:ext uri="{FF2B5EF4-FFF2-40B4-BE49-F238E27FC236}">
                <a16:creationId xmlns:a16="http://schemas.microsoft.com/office/drawing/2014/main" id="{3D799B24-2C76-A29F-90CA-5E33B44D954E}"/>
              </a:ext>
            </a:extLst>
          </p:cNvPr>
          <p:cNvSpPr txBox="1"/>
          <p:nvPr/>
        </p:nvSpPr>
        <p:spPr>
          <a:xfrm>
            <a:off x="7540690" y="4713432"/>
            <a:ext cx="4427588" cy="1545936"/>
          </a:xfrm>
          <a:prstGeom prst="rect">
            <a:avLst/>
          </a:prstGeom>
          <a:noFill/>
        </p:spPr>
        <p:txBody>
          <a:bodyPr wrap="square">
            <a:spAutoFit/>
          </a:bodyPr>
          <a:lstStyle/>
          <a:p>
            <a:pPr marL="285750" indent="-285750" algn="just">
              <a:lnSpc>
                <a:spcPts val="2310"/>
              </a:lnSpc>
              <a:spcAft>
                <a:spcPts val="600"/>
              </a:spcAft>
              <a:buFont typeface="Arial" panose="020B0604020202020204" pitchFamily="34" charset="0"/>
              <a:buChar char="•"/>
            </a:pPr>
            <a:r>
              <a:rPr lang="vi-VN" b="1" i="0">
                <a:solidFill>
                  <a:srgbClr val="454F59"/>
                </a:solidFill>
                <a:effectLst/>
              </a:rPr>
              <a:t>Triển khai dễ dàng:</a:t>
            </a:r>
            <a:r>
              <a:rPr lang="vi-VN" b="0" i="0">
                <a:solidFill>
                  <a:srgbClr val="454F59"/>
                </a:solidFill>
                <a:effectLst/>
              </a:rPr>
              <a:t> </a:t>
            </a:r>
            <a:r>
              <a:rPr lang="vi-VN">
                <a:solidFill>
                  <a:srgbClr val="454F59"/>
                </a:solidFill>
              </a:rPr>
              <a:t>Ứng dụng Streamlit có thể được triển khai trên nhiều nền tảng khác nhau, bao gồm các dịch vụ đám mây như Snowflake hoặc môi trường tự lưu trữ.</a:t>
            </a:r>
            <a:endParaRPr lang="vi-VN" b="0" i="0">
              <a:solidFill>
                <a:srgbClr val="454F59"/>
              </a:solidFill>
              <a:effectLst/>
            </a:endParaRPr>
          </a:p>
        </p:txBody>
      </p:sp>
    </p:spTree>
    <p:extLst>
      <p:ext uri="{BB962C8B-B14F-4D97-AF65-F5344CB8AC3E}">
        <p14:creationId xmlns:p14="http://schemas.microsoft.com/office/powerpoint/2010/main" val="3227907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0EC25-7832-FA57-CC7E-49AC0A5FA9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44A532-9FDC-D740-C929-C71724DB527C}"/>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Làm quen với Streamlit</a:t>
            </a:r>
          </a:p>
        </p:txBody>
      </p:sp>
      <p:sp>
        <p:nvSpPr>
          <p:cNvPr id="11" name="Rounded Rectangle 2">
            <a:extLst>
              <a:ext uri="{FF2B5EF4-FFF2-40B4-BE49-F238E27FC236}">
                <a16:creationId xmlns:a16="http://schemas.microsoft.com/office/drawing/2014/main" id="{0A712C12-4A83-957F-BC3C-94D6F377483E}"/>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39305556-741E-F5D5-B14E-3386F6A48BCB}"/>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72039DEB-EF9A-06A8-E9B1-E271CF620245}"/>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083" name="Rounded Rectangle 8">
            <a:extLst>
              <a:ext uri="{FF2B5EF4-FFF2-40B4-BE49-F238E27FC236}">
                <a16:creationId xmlns:a16="http://schemas.microsoft.com/office/drawing/2014/main" id="{BB79BB5D-874E-8945-51CA-3A01E92C9890}"/>
              </a:ext>
            </a:extLst>
          </p:cNvPr>
          <p:cNvSpPr/>
          <p:nvPr/>
        </p:nvSpPr>
        <p:spPr>
          <a:xfrm>
            <a:off x="926869" y="4089734"/>
            <a:ext cx="2593570" cy="1313704"/>
          </a:xfrm>
          <a:custGeom>
            <a:avLst/>
            <a:gdLst/>
            <a:ahLst/>
            <a:cxnLst/>
            <a:rect l="0" t="0" r="0" b="0"/>
            <a:pathLst>
              <a:path w="2593570" h="1313704">
                <a:moveTo>
                  <a:pt x="2107276" y="260066"/>
                </a:moveTo>
                <a:cubicBezTo>
                  <a:pt x="2107276" y="183739"/>
                  <a:pt x="1990046" y="115627"/>
                  <a:pt x="1806658" y="71049"/>
                </a:cubicBezTo>
                <a:cubicBezTo>
                  <a:pt x="1625918" y="113178"/>
                  <a:pt x="1436927" y="124984"/>
                  <a:pt x="1296785" y="124984"/>
                </a:cubicBezTo>
                <a:cubicBezTo>
                  <a:pt x="1156685" y="124984"/>
                  <a:pt x="967696" y="113176"/>
                  <a:pt x="786945" y="71041"/>
                </a:cubicBezTo>
                <a:cubicBezTo>
                  <a:pt x="603537" y="115619"/>
                  <a:pt x="486294" y="183734"/>
                  <a:pt x="486294" y="260066"/>
                </a:cubicBezTo>
                <a:cubicBezTo>
                  <a:pt x="486294" y="282520"/>
                  <a:pt x="496440" y="304263"/>
                  <a:pt x="515430" y="324905"/>
                </a:cubicBezTo>
                <a:cubicBezTo>
                  <a:pt x="610014" y="427714"/>
                  <a:pt x="924010" y="503213"/>
                  <a:pt x="1296785" y="503213"/>
                </a:cubicBezTo>
                <a:cubicBezTo>
                  <a:pt x="1669560" y="503213"/>
                  <a:pt x="1983555" y="427714"/>
                  <a:pt x="2078140" y="324905"/>
                </a:cubicBezTo>
                <a:cubicBezTo>
                  <a:pt x="2097130" y="304263"/>
                  <a:pt x="2107276" y="282520"/>
                  <a:pt x="2107276" y="260066"/>
                </a:cubicBezTo>
                <a:close/>
                <a:moveTo>
                  <a:pt x="2078140" y="324905"/>
                </a:moveTo>
                <a:cubicBezTo>
                  <a:pt x="2097130" y="304262"/>
                  <a:pt x="2107276" y="282520"/>
                  <a:pt x="2107276" y="260065"/>
                </a:cubicBezTo>
                <a:cubicBezTo>
                  <a:pt x="2107276" y="183739"/>
                  <a:pt x="1990046" y="115627"/>
                  <a:pt x="1806658" y="71049"/>
                </a:cubicBezTo>
                <a:cubicBezTo>
                  <a:pt x="1883034" y="53246"/>
                  <a:pt x="1957936" y="30029"/>
                  <a:pt x="2027056" y="0"/>
                </a:cubicBezTo>
                <a:cubicBezTo>
                  <a:pt x="2334215" y="93581"/>
                  <a:pt x="2593570" y="273088"/>
                  <a:pt x="2593570" y="608323"/>
                </a:cubicBezTo>
                <a:cubicBezTo>
                  <a:pt x="2593570" y="850546"/>
                  <a:pt x="2457605" y="1011796"/>
                  <a:pt x="2265987" y="1118118"/>
                </a:cubicBezTo>
                <a:cubicBezTo>
                  <a:pt x="2199662" y="1154919"/>
                  <a:pt x="2126668" y="1185140"/>
                  <a:pt x="2050339" y="1209860"/>
                </a:cubicBezTo>
                <a:cubicBezTo>
                  <a:pt x="1794926" y="1292578"/>
                  <a:pt x="1502148" y="1313704"/>
                  <a:pt x="1296785" y="1313704"/>
                </a:cubicBezTo>
                <a:cubicBezTo>
                  <a:pt x="1091485" y="1313704"/>
                  <a:pt x="798698" y="1292574"/>
                  <a:pt x="543264" y="1209847"/>
                </a:cubicBezTo>
                <a:cubicBezTo>
                  <a:pt x="467524" y="1185318"/>
                  <a:pt x="395069" y="1155372"/>
                  <a:pt x="329152" y="1118957"/>
                </a:cubicBezTo>
                <a:cubicBezTo>
                  <a:pt x="136710" y="1012644"/>
                  <a:pt x="0" y="851183"/>
                  <a:pt x="0" y="608323"/>
                </a:cubicBezTo>
                <a:cubicBezTo>
                  <a:pt x="0" y="274228"/>
                  <a:pt x="260337" y="94556"/>
                  <a:pt x="568008" y="624"/>
                </a:cubicBezTo>
                <a:cubicBezTo>
                  <a:pt x="636723" y="30347"/>
                  <a:pt x="711109" y="53363"/>
                  <a:pt x="786945" y="71041"/>
                </a:cubicBezTo>
                <a:cubicBezTo>
                  <a:pt x="603537" y="115619"/>
                  <a:pt x="486294" y="183734"/>
                  <a:pt x="486294" y="260065"/>
                </a:cubicBezTo>
                <a:cubicBezTo>
                  <a:pt x="486294" y="282520"/>
                  <a:pt x="496440" y="304262"/>
                  <a:pt x="515430" y="324905"/>
                </a:cubicBezTo>
                <a:cubicBezTo>
                  <a:pt x="610014" y="427714"/>
                  <a:pt x="924010" y="503213"/>
                  <a:pt x="1296785" y="503213"/>
                </a:cubicBezTo>
                <a:cubicBezTo>
                  <a:pt x="1669560" y="503213"/>
                  <a:pt x="1983555" y="427714"/>
                  <a:pt x="2078140" y="324905"/>
                </a:cubicBezTo>
                <a:close/>
              </a:path>
            </a:pathLst>
          </a:custGeom>
          <a:noFill/>
          <a:ln w="13507">
            <a:solidFill>
              <a:srgbClr val="FFFFFF"/>
            </a:solidFill>
          </a:ln>
        </p:spPr>
        <p:txBody>
          <a:bodyPr rtlCol="0" anchor="ctr"/>
          <a:lstStyle/>
          <a:p>
            <a:pPr algn="ctr"/>
            <a:endParaRPr/>
          </a:p>
        </p:txBody>
      </p:sp>
      <p:sp>
        <p:nvSpPr>
          <p:cNvPr id="5" name="Rectangle: Rounded Corners 4">
            <a:extLst>
              <a:ext uri="{FF2B5EF4-FFF2-40B4-BE49-F238E27FC236}">
                <a16:creationId xmlns:a16="http://schemas.microsoft.com/office/drawing/2014/main" id="{6E151406-A766-929A-0F19-ED3544B466A4}"/>
              </a:ext>
            </a:extLst>
          </p:cNvPr>
          <p:cNvSpPr/>
          <p:nvPr/>
        </p:nvSpPr>
        <p:spPr>
          <a:xfrm>
            <a:off x="2514600" y="1159903"/>
            <a:ext cx="4495800" cy="90961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lvl="1"/>
            <a:r>
              <a:rPr lang="en-US">
                <a:solidFill>
                  <a:srgbClr val="7030A0"/>
                </a:solidFill>
                <a:latin typeface="Consolas" panose="020B0609020204030204" pitchFamily="49" charset="0"/>
              </a:rPr>
              <a:t>pip</a:t>
            </a:r>
            <a:r>
              <a:rPr lang="en-US">
                <a:latin typeface="Consolas" panose="020B0609020204030204" pitchFamily="49" charset="0"/>
              </a:rPr>
              <a:t> </a:t>
            </a:r>
            <a:r>
              <a:rPr lang="en-US">
                <a:solidFill>
                  <a:schemeClr val="tx2">
                    <a:lumMod val="75000"/>
                  </a:schemeClr>
                </a:solidFill>
                <a:latin typeface="Consolas" panose="020B0609020204030204" pitchFamily="49" charset="0"/>
              </a:rPr>
              <a:t>install</a:t>
            </a:r>
            <a:r>
              <a:rPr lang="en-US">
                <a:latin typeface="Consolas" panose="020B0609020204030204" pitchFamily="49" charset="0"/>
              </a:rPr>
              <a:t> streamlit</a:t>
            </a:r>
          </a:p>
          <a:p>
            <a:pPr lvl="1"/>
            <a:r>
              <a:rPr lang="en-US">
                <a:solidFill>
                  <a:srgbClr val="7030A0"/>
                </a:solidFill>
                <a:latin typeface="Consolas" panose="020B0609020204030204" pitchFamily="49" charset="0"/>
              </a:rPr>
              <a:t>streamlit </a:t>
            </a:r>
            <a:r>
              <a:rPr lang="en-US">
                <a:solidFill>
                  <a:schemeClr val="bg1"/>
                </a:solidFill>
                <a:latin typeface="Consolas" panose="020B0609020204030204" pitchFamily="49" charset="0"/>
              </a:rPr>
              <a:t>hello</a:t>
            </a:r>
          </a:p>
        </p:txBody>
      </p:sp>
      <p:sp>
        <p:nvSpPr>
          <p:cNvPr id="6" name="Rectangle: Rounded Corners 5">
            <a:extLst>
              <a:ext uri="{FF2B5EF4-FFF2-40B4-BE49-F238E27FC236}">
                <a16:creationId xmlns:a16="http://schemas.microsoft.com/office/drawing/2014/main" id="{A9E9582E-5808-B02E-14A9-B5B28F17C7AC}"/>
              </a:ext>
            </a:extLst>
          </p:cNvPr>
          <p:cNvSpPr/>
          <p:nvPr/>
        </p:nvSpPr>
        <p:spPr>
          <a:xfrm>
            <a:off x="218209" y="2596010"/>
            <a:ext cx="5649191" cy="3552640"/>
          </a:xfrm>
          <a:prstGeom prst="roundRect">
            <a:avLst>
              <a:gd name="adj" fmla="val 5092"/>
            </a:avLst>
          </a:prstGeom>
        </p:spPr>
        <p:style>
          <a:lnRef idx="1">
            <a:schemeClr val="dk1"/>
          </a:lnRef>
          <a:fillRef idx="3">
            <a:schemeClr val="dk1"/>
          </a:fillRef>
          <a:effectRef idx="2">
            <a:schemeClr val="dk1"/>
          </a:effectRef>
          <a:fontRef idx="minor">
            <a:schemeClr val="lt1"/>
          </a:fontRef>
        </p:style>
        <p:txBody>
          <a:bodyPr rtlCol="0" anchor="ctr"/>
          <a:lstStyle/>
          <a:p>
            <a:r>
              <a:rPr lang="en-GB" sz="1200">
                <a:solidFill>
                  <a:schemeClr val="bg1"/>
                </a:solidFill>
                <a:latin typeface="Consolas" panose="020B0609020204030204" pitchFamily="49" charset="0"/>
              </a:rPr>
              <a:t>### sample.py</a:t>
            </a:r>
          </a:p>
          <a:p>
            <a:r>
              <a:rPr lang="en-GB" sz="1200">
                <a:solidFill>
                  <a:srgbClr val="7030A0"/>
                </a:solidFill>
                <a:latin typeface="Consolas" panose="020B0609020204030204" pitchFamily="49" charset="0"/>
              </a:rPr>
              <a:t>import</a:t>
            </a:r>
            <a:r>
              <a:rPr lang="en-GB" sz="1200">
                <a:latin typeface="Consolas" panose="020B0609020204030204" pitchFamily="49" charset="0"/>
              </a:rPr>
              <a:t> streamlit </a:t>
            </a:r>
            <a:r>
              <a:rPr lang="en-GB" sz="1200">
                <a:solidFill>
                  <a:srgbClr val="7030A0"/>
                </a:solidFill>
                <a:latin typeface="Consolas" panose="020B0609020204030204" pitchFamily="49" charset="0"/>
              </a:rPr>
              <a:t>as</a:t>
            </a:r>
            <a:r>
              <a:rPr lang="en-GB" sz="1200">
                <a:latin typeface="Consolas" panose="020B0609020204030204" pitchFamily="49" charset="0"/>
              </a:rPr>
              <a:t> st</a:t>
            </a:r>
            <a:br>
              <a:rPr lang="en-GB" sz="1200">
                <a:latin typeface="Consolas" panose="020B0609020204030204" pitchFamily="49" charset="0"/>
              </a:rPr>
            </a:br>
            <a:br>
              <a:rPr lang="en-GB" sz="1200">
                <a:latin typeface="Consolas" panose="020B0609020204030204" pitchFamily="49" charset="0"/>
              </a:rPr>
            </a:br>
            <a:r>
              <a:rPr lang="en-GB" sz="1200" i="1">
                <a:latin typeface="Consolas" panose="020B0609020204030204" pitchFamily="49" charset="0"/>
              </a:rPr>
              <a:t># Set the title of the application</a:t>
            </a:r>
            <a:br>
              <a:rPr lang="en-GB" sz="1200">
                <a:latin typeface="Consolas" panose="020B0609020204030204" pitchFamily="49" charset="0"/>
              </a:rPr>
            </a:br>
            <a:r>
              <a:rPr lang="en-GB" sz="1200">
                <a:latin typeface="Consolas" panose="020B0609020204030204" pitchFamily="49" charset="0"/>
              </a:rPr>
              <a:t>st.title(</a:t>
            </a:r>
            <a:r>
              <a:rPr lang="en-GB" sz="1200">
                <a:solidFill>
                  <a:srgbClr val="00B050"/>
                </a:solidFill>
                <a:latin typeface="Consolas" panose="020B0609020204030204" pitchFamily="49" charset="0"/>
              </a:rPr>
              <a:t>"My First Streamlit App"</a:t>
            </a:r>
            <a:r>
              <a:rPr lang="en-GB" sz="1200">
                <a:latin typeface="Consolas" panose="020B0609020204030204" pitchFamily="49" charset="0"/>
              </a:rPr>
              <a:t>)</a:t>
            </a:r>
            <a:br>
              <a:rPr lang="en-GB" sz="1200">
                <a:latin typeface="Consolas" panose="020B0609020204030204" pitchFamily="49" charset="0"/>
              </a:rPr>
            </a:br>
            <a:br>
              <a:rPr lang="en-GB" sz="1200">
                <a:latin typeface="Consolas" panose="020B0609020204030204" pitchFamily="49" charset="0"/>
              </a:rPr>
            </a:br>
            <a:r>
              <a:rPr lang="en-GB" sz="1200" i="1">
                <a:latin typeface="Consolas" panose="020B0609020204030204" pitchFamily="49" charset="0"/>
              </a:rPr>
              <a:t># Display some text</a:t>
            </a:r>
            <a:br>
              <a:rPr lang="en-GB" sz="1200">
                <a:latin typeface="Consolas" panose="020B0609020204030204" pitchFamily="49" charset="0"/>
              </a:rPr>
            </a:br>
            <a:r>
              <a:rPr lang="en-GB" sz="1200">
                <a:latin typeface="Consolas" panose="020B0609020204030204" pitchFamily="49" charset="0"/>
              </a:rPr>
              <a:t>st.write(</a:t>
            </a:r>
            <a:r>
              <a:rPr lang="en-GB" sz="1200">
                <a:solidFill>
                  <a:srgbClr val="00B050"/>
                </a:solidFill>
                <a:latin typeface="Consolas" panose="020B0609020204030204" pitchFamily="49" charset="0"/>
              </a:rPr>
              <a:t>"Welcome to this interactive Streamlit application!"</a:t>
            </a:r>
            <a:r>
              <a:rPr lang="en-GB" sz="1200">
                <a:latin typeface="Consolas" panose="020B0609020204030204" pitchFamily="49" charset="0"/>
              </a:rPr>
              <a:t>)</a:t>
            </a:r>
            <a:br>
              <a:rPr lang="en-GB" sz="1200">
                <a:latin typeface="Consolas" panose="020B0609020204030204" pitchFamily="49" charset="0"/>
              </a:rPr>
            </a:br>
            <a:br>
              <a:rPr lang="en-GB" sz="1200">
                <a:latin typeface="Consolas" panose="020B0609020204030204" pitchFamily="49" charset="0"/>
              </a:rPr>
            </a:br>
            <a:r>
              <a:rPr lang="en-GB" sz="1200" i="1">
                <a:latin typeface="Consolas" panose="020B0609020204030204" pitchFamily="49" charset="0"/>
              </a:rPr>
              <a:t># Create a slider widget</a:t>
            </a:r>
            <a:br>
              <a:rPr lang="en-GB" sz="1200">
                <a:latin typeface="Consolas" panose="020B0609020204030204" pitchFamily="49" charset="0"/>
              </a:rPr>
            </a:br>
            <a:r>
              <a:rPr lang="en-GB" sz="1200">
                <a:solidFill>
                  <a:srgbClr val="F68426"/>
                </a:solidFill>
                <a:latin typeface="Consolas" panose="020B0609020204030204" pitchFamily="49" charset="0"/>
              </a:rPr>
              <a:t>value</a:t>
            </a:r>
            <a:r>
              <a:rPr lang="en-GB" sz="1200">
                <a:latin typeface="Consolas" panose="020B0609020204030204" pitchFamily="49" charset="0"/>
              </a:rPr>
              <a:t> = st.slider("Select a value:", </a:t>
            </a:r>
            <a:r>
              <a:rPr lang="en-GB" sz="1200">
                <a:solidFill>
                  <a:srgbClr val="F68426"/>
                </a:solidFill>
                <a:latin typeface="Consolas" panose="020B0609020204030204" pitchFamily="49" charset="0"/>
              </a:rPr>
              <a:t>0</a:t>
            </a:r>
            <a:r>
              <a:rPr lang="en-GB" sz="1200">
                <a:latin typeface="Consolas" panose="020B0609020204030204" pitchFamily="49" charset="0"/>
              </a:rPr>
              <a:t>, </a:t>
            </a:r>
            <a:r>
              <a:rPr lang="en-GB" sz="1200">
                <a:solidFill>
                  <a:srgbClr val="F68426"/>
                </a:solidFill>
                <a:latin typeface="Consolas" panose="020B0609020204030204" pitchFamily="49" charset="0"/>
              </a:rPr>
              <a:t>100</a:t>
            </a:r>
            <a:r>
              <a:rPr lang="en-GB" sz="1200">
                <a:latin typeface="Consolas" panose="020B0609020204030204" pitchFamily="49" charset="0"/>
              </a:rPr>
              <a:t>, </a:t>
            </a:r>
            <a:r>
              <a:rPr lang="en-GB" sz="1200">
                <a:solidFill>
                  <a:srgbClr val="F68426"/>
                </a:solidFill>
                <a:latin typeface="Consolas" panose="020B0609020204030204" pitchFamily="49" charset="0"/>
              </a:rPr>
              <a:t>50</a:t>
            </a:r>
            <a:r>
              <a:rPr lang="en-GB" sz="1200">
                <a:latin typeface="Consolas" panose="020B0609020204030204" pitchFamily="49" charset="0"/>
              </a:rPr>
              <a:t>)</a:t>
            </a:r>
            <a:br>
              <a:rPr lang="en-GB" sz="1200">
                <a:latin typeface="Consolas" panose="020B0609020204030204" pitchFamily="49" charset="0"/>
              </a:rPr>
            </a:br>
            <a:br>
              <a:rPr lang="en-GB" sz="1200">
                <a:latin typeface="Consolas" panose="020B0609020204030204" pitchFamily="49" charset="0"/>
              </a:rPr>
            </a:br>
            <a:r>
              <a:rPr lang="en-GB" sz="1200" i="1">
                <a:latin typeface="Consolas" panose="020B0609020204030204" pitchFamily="49" charset="0"/>
              </a:rPr>
              <a:t># Display the selected value</a:t>
            </a:r>
            <a:br>
              <a:rPr lang="en-GB" sz="1200">
                <a:latin typeface="Consolas" panose="020B0609020204030204" pitchFamily="49" charset="0"/>
              </a:rPr>
            </a:br>
            <a:r>
              <a:rPr lang="en-GB" sz="1200">
                <a:latin typeface="Consolas" panose="020B0609020204030204" pitchFamily="49" charset="0"/>
              </a:rPr>
              <a:t>st.write(</a:t>
            </a:r>
            <a:r>
              <a:rPr lang="en-GB" sz="1200">
                <a:solidFill>
                  <a:srgbClr val="00B050"/>
                </a:solidFill>
                <a:latin typeface="Consolas" panose="020B0609020204030204" pitchFamily="49" charset="0"/>
              </a:rPr>
              <a:t>f"You selected: </a:t>
            </a:r>
            <a:r>
              <a:rPr lang="en-GB" sz="1200">
                <a:latin typeface="Consolas" panose="020B0609020204030204" pitchFamily="49" charset="0"/>
              </a:rPr>
              <a:t>{value}")</a:t>
            </a:r>
            <a:br>
              <a:rPr lang="en-GB" sz="1200">
                <a:latin typeface="Consolas" panose="020B0609020204030204" pitchFamily="49" charset="0"/>
              </a:rPr>
            </a:br>
            <a:br>
              <a:rPr lang="en-GB" sz="1200">
                <a:latin typeface="Consolas" panose="020B0609020204030204" pitchFamily="49" charset="0"/>
              </a:rPr>
            </a:br>
            <a:r>
              <a:rPr lang="en-GB" sz="1200" i="1">
                <a:latin typeface="Consolas" panose="020B0609020204030204" pitchFamily="49" charset="0"/>
              </a:rPr>
              <a:t># Perform a simple calculation and display the result</a:t>
            </a:r>
            <a:br>
              <a:rPr lang="en-GB" sz="1200">
                <a:latin typeface="Consolas" panose="020B0609020204030204" pitchFamily="49" charset="0"/>
              </a:rPr>
            </a:br>
            <a:r>
              <a:rPr lang="en-GB" sz="1200">
                <a:latin typeface="Consolas" panose="020B0609020204030204" pitchFamily="49" charset="0"/>
              </a:rPr>
              <a:t>st.write(</a:t>
            </a:r>
            <a:r>
              <a:rPr lang="en-GB" sz="1200">
                <a:solidFill>
                  <a:srgbClr val="00B050"/>
                </a:solidFill>
                <a:latin typeface="Consolas" panose="020B0609020204030204" pitchFamily="49" charset="0"/>
              </a:rPr>
              <a:t>f"The square of your selected value is: </a:t>
            </a:r>
            <a:r>
              <a:rPr lang="en-GB" sz="1200">
                <a:latin typeface="Consolas" panose="020B0609020204030204" pitchFamily="49" charset="0"/>
              </a:rPr>
              <a:t>{value * value}")</a:t>
            </a:r>
            <a:endParaRPr lang="en-US" sz="1200">
              <a:solidFill>
                <a:schemeClr val="bg1"/>
              </a:solidFill>
              <a:latin typeface="Consolas" panose="020B0609020204030204" pitchFamily="49" charset="0"/>
            </a:endParaRPr>
          </a:p>
        </p:txBody>
      </p:sp>
      <p:sp>
        <p:nvSpPr>
          <p:cNvPr id="8" name="Rectangle: Rounded Corners 7">
            <a:extLst>
              <a:ext uri="{FF2B5EF4-FFF2-40B4-BE49-F238E27FC236}">
                <a16:creationId xmlns:a16="http://schemas.microsoft.com/office/drawing/2014/main" id="{5788CA2F-9F3D-A5BD-11E6-C9F007C9545E}"/>
              </a:ext>
            </a:extLst>
          </p:cNvPr>
          <p:cNvSpPr/>
          <p:nvPr/>
        </p:nvSpPr>
        <p:spPr>
          <a:xfrm>
            <a:off x="5486400" y="3864531"/>
            <a:ext cx="3850431" cy="708476"/>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lvl="1"/>
            <a:r>
              <a:rPr lang="en-US">
                <a:solidFill>
                  <a:srgbClr val="7030A0"/>
                </a:solidFill>
                <a:latin typeface="Consolas" panose="020B0609020204030204" pitchFamily="49" charset="0"/>
              </a:rPr>
              <a:t>streamlit</a:t>
            </a:r>
            <a:r>
              <a:rPr lang="en-US">
                <a:latin typeface="Consolas" panose="020B0609020204030204" pitchFamily="49" charset="0"/>
              </a:rPr>
              <a:t> </a:t>
            </a:r>
            <a:r>
              <a:rPr lang="en-US">
                <a:solidFill>
                  <a:schemeClr val="tx2">
                    <a:lumMod val="75000"/>
                  </a:schemeClr>
                </a:solidFill>
                <a:latin typeface="Consolas" panose="020B0609020204030204" pitchFamily="49" charset="0"/>
              </a:rPr>
              <a:t>run</a:t>
            </a:r>
            <a:r>
              <a:rPr lang="en-US">
                <a:latin typeface="Consolas" panose="020B0609020204030204" pitchFamily="49" charset="0"/>
              </a:rPr>
              <a:t> sample.py</a:t>
            </a:r>
          </a:p>
        </p:txBody>
      </p:sp>
      <p:pic>
        <p:nvPicPr>
          <p:cNvPr id="5122" name="Picture 2" descr="To Get the Most Out of Your Team, Ask Better Questions - Business HorsePower">
            <a:extLst>
              <a:ext uri="{FF2B5EF4-FFF2-40B4-BE49-F238E27FC236}">
                <a16:creationId xmlns:a16="http://schemas.microsoft.com/office/drawing/2014/main" id="{8B075EEB-BB6C-600C-8C32-7CB62C0960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0" y="1469554"/>
            <a:ext cx="4679096" cy="467909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tart Special Lineal color icon | Freepik">
            <a:extLst>
              <a:ext uri="{FF2B5EF4-FFF2-40B4-BE49-F238E27FC236}">
                <a16:creationId xmlns:a16="http://schemas.microsoft.com/office/drawing/2014/main" id="{1952A9FE-E1E5-8BA5-3078-39EB1BC7F3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82" y="711308"/>
            <a:ext cx="1884702" cy="1884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350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70BBD-391A-508C-0FE1-D941BDEDCD5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2CA2F2-D16D-4D52-99D3-88B342FA50E9}"/>
              </a:ext>
            </a:extLst>
          </p:cNvPr>
          <p:cNvSpPr>
            <a:spLocks noGrp="1"/>
          </p:cNvSpPr>
          <p:nvPr>
            <p:ph type="title"/>
          </p:nvPr>
        </p:nvSpPr>
        <p:spPr>
          <a:xfrm>
            <a:off x="609600" y="-76509"/>
            <a:ext cx="10972800" cy="909620"/>
          </a:xfrm>
        </p:spPr>
        <p:txBody>
          <a:bodyPr>
            <a:normAutofit/>
          </a:bodyPr>
          <a:lstStyle/>
          <a:p>
            <a:r>
              <a:rPr lang="en-US" b="1">
                <a:solidFill>
                  <a:schemeClr val="bg1"/>
                </a:solidFill>
                <a:latin typeface="Arial" panose="020B0604020202020204" pitchFamily="34" charset="0"/>
                <a:cs typeface="Arial" panose="020B0604020202020204" pitchFamily="34" charset="0"/>
              </a:rPr>
              <a:t>Làm quen với Streamlit</a:t>
            </a:r>
          </a:p>
        </p:txBody>
      </p:sp>
      <p:sp>
        <p:nvSpPr>
          <p:cNvPr id="11" name="Rounded Rectangle 2">
            <a:extLst>
              <a:ext uri="{FF2B5EF4-FFF2-40B4-BE49-F238E27FC236}">
                <a16:creationId xmlns:a16="http://schemas.microsoft.com/office/drawing/2014/main" id="{8BCAE648-DD87-B4DF-EE2A-938CD8C012D2}"/>
              </a:ext>
            </a:extLst>
          </p:cNvPr>
          <p:cNvSpPr/>
          <p:nvPr/>
        </p:nvSpPr>
        <p:spPr>
          <a:xfrm>
            <a:off x="1575262" y="1781135"/>
            <a:ext cx="1296785" cy="704536"/>
          </a:xfrm>
          <a:custGeom>
            <a:avLst/>
            <a:gdLst/>
            <a:ahLst/>
            <a:cxnLst/>
            <a:rect l="0" t="0" r="0" b="0"/>
            <a:pathLst>
              <a:path w="1296785" h="704536">
                <a:moveTo>
                  <a:pt x="255661" y="647238"/>
                </a:moveTo>
                <a:cubicBezTo>
                  <a:pt x="386989" y="693066"/>
                  <a:pt x="541436" y="704536"/>
                  <a:pt x="648392" y="704536"/>
                </a:cubicBezTo>
                <a:cubicBezTo>
                  <a:pt x="755382" y="704536"/>
                  <a:pt x="909825" y="693067"/>
                  <a:pt x="1041142" y="647243"/>
                </a:cubicBezTo>
                <a:cubicBezTo>
                  <a:pt x="1083002" y="632636"/>
                  <a:pt x="1122512" y="614538"/>
                  <a:pt x="1157386" y="592207"/>
                </a:cubicBezTo>
                <a:cubicBezTo>
                  <a:pt x="1240137" y="539219"/>
                  <a:pt x="1296785" y="462400"/>
                  <a:pt x="1296785" y="351845"/>
                </a:cubicBezTo>
                <a:cubicBezTo>
                  <a:pt x="1296785" y="47954"/>
                  <a:pt x="870535" y="0"/>
                  <a:pt x="648392" y="0"/>
                </a:cubicBezTo>
                <a:cubicBezTo>
                  <a:pt x="427198" y="0"/>
                  <a:pt x="0" y="49222"/>
                  <a:pt x="0" y="351845"/>
                </a:cubicBezTo>
                <a:cubicBezTo>
                  <a:pt x="0" y="462744"/>
                  <a:pt x="57013" y="539696"/>
                  <a:pt x="140196" y="592702"/>
                </a:cubicBezTo>
                <a:cubicBezTo>
                  <a:pt x="174880" y="614802"/>
                  <a:pt x="214113" y="632739"/>
                  <a:pt x="255661" y="647238"/>
                </a:cubicBezTo>
                <a:close/>
                <a:moveTo>
                  <a:pt x="648392" y="56143"/>
                </a:moveTo>
                <a:cubicBezTo>
                  <a:pt x="872203" y="56143"/>
                  <a:pt x="1053638" y="110573"/>
                  <a:pt x="1053638" y="177717"/>
                </a:cubicBezTo>
                <a:cubicBezTo>
                  <a:pt x="1053638" y="188944"/>
                  <a:pt x="1048565" y="199815"/>
                  <a:pt x="1039070" y="210136"/>
                </a:cubicBez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3"/>
                  <a:pt x="424581" y="56143"/>
                  <a:pt x="648392" y="56143"/>
                </a:cubicBezTo>
                <a:close/>
                <a:moveTo>
                  <a:pt x="1039070" y="210136"/>
                </a:moveTo>
                <a:cubicBezTo>
                  <a:pt x="991777" y="261540"/>
                  <a:pt x="834780" y="299290"/>
                  <a:pt x="648392" y="299290"/>
                </a:cubicBezTo>
                <a:cubicBezTo>
                  <a:pt x="462005" y="299290"/>
                  <a:pt x="305007" y="261540"/>
                  <a:pt x="257715" y="210136"/>
                </a:cubicBezTo>
                <a:cubicBezTo>
                  <a:pt x="248220" y="199815"/>
                  <a:pt x="243147" y="188944"/>
                  <a:pt x="243147" y="177717"/>
                </a:cubicBezTo>
                <a:cubicBezTo>
                  <a:pt x="243147" y="110574"/>
                  <a:pt x="424581" y="56143"/>
                  <a:pt x="648392" y="56143"/>
                </a:cubicBezTo>
                <a:cubicBezTo>
                  <a:pt x="872203" y="56143"/>
                  <a:pt x="1053638" y="110574"/>
                  <a:pt x="1053638" y="177717"/>
                </a:cubicBezTo>
                <a:cubicBezTo>
                  <a:pt x="1053638" y="188944"/>
                  <a:pt x="1048565" y="199815"/>
                  <a:pt x="1039070" y="210136"/>
                </a:cubicBezTo>
                <a:close/>
              </a:path>
            </a:pathLst>
          </a:custGeom>
          <a:noFill/>
          <a:ln w="13507">
            <a:solidFill>
              <a:srgbClr val="FFFFFF"/>
            </a:solidFill>
          </a:ln>
        </p:spPr>
        <p:txBody>
          <a:bodyPr rtlCol="0" anchor="ctr"/>
          <a:lstStyle/>
          <a:p>
            <a:pPr algn="ctr"/>
            <a:endParaRPr/>
          </a:p>
        </p:txBody>
      </p:sp>
      <p:sp>
        <p:nvSpPr>
          <p:cNvPr id="15" name="Rounded Rectangle 4">
            <a:extLst>
              <a:ext uri="{FF2B5EF4-FFF2-40B4-BE49-F238E27FC236}">
                <a16:creationId xmlns:a16="http://schemas.microsoft.com/office/drawing/2014/main" id="{451F325D-E103-93A7-9E5C-CAEE4757F2C5}"/>
              </a:ext>
            </a:extLst>
          </p:cNvPr>
          <p:cNvSpPr/>
          <p:nvPr/>
        </p:nvSpPr>
        <p:spPr>
          <a:xfrm>
            <a:off x="1359131" y="2373342"/>
            <a:ext cx="1729047" cy="868786"/>
          </a:xfrm>
          <a:custGeom>
            <a:avLst/>
            <a:gdLst/>
            <a:ahLst/>
            <a:cxnLst/>
            <a:rect l="0" t="0" r="0" b="0"/>
            <a:pathLst>
              <a:path w="1729047" h="868786">
                <a:moveTo>
                  <a:pt x="1404850" y="166361"/>
                </a:moveTo>
                <a:cubicBezTo>
                  <a:pt x="1404850" y="123252"/>
                  <a:pt x="1348757" y="84074"/>
                  <a:pt x="1257273" y="55036"/>
                </a:cubicBezTo>
                <a:cubicBezTo>
                  <a:pt x="1125956" y="100860"/>
                  <a:pt x="971513" y="112328"/>
                  <a:pt x="864523" y="112328"/>
                </a:cubicBezTo>
                <a:cubicBezTo>
                  <a:pt x="757567" y="112328"/>
                  <a:pt x="603120" y="100858"/>
                  <a:pt x="471792" y="55030"/>
                </a:cubicBezTo>
                <a:cubicBezTo>
                  <a:pt x="380296" y="84068"/>
                  <a:pt x="324196" y="123249"/>
                  <a:pt x="324196" y="166361"/>
                </a:cubicBezTo>
                <a:cubicBezTo>
                  <a:pt x="324196" y="181331"/>
                  <a:pt x="330960" y="195826"/>
                  <a:pt x="343620" y="209587"/>
                </a:cubicBezTo>
                <a:cubicBezTo>
                  <a:pt x="406676" y="278126"/>
                  <a:pt x="616007" y="328459"/>
                  <a:pt x="864523" y="328459"/>
                </a:cubicBezTo>
                <a:cubicBezTo>
                  <a:pt x="1113039" y="328459"/>
                  <a:pt x="1322370" y="278126"/>
                  <a:pt x="1385427" y="209587"/>
                </a:cubicBezTo>
                <a:cubicBezTo>
                  <a:pt x="1398086" y="195826"/>
                  <a:pt x="1404850" y="181331"/>
                  <a:pt x="1404850" y="166361"/>
                </a:cubicBezTo>
                <a:close/>
                <a:moveTo>
                  <a:pt x="1385427" y="209587"/>
                </a:moveTo>
                <a:cubicBezTo>
                  <a:pt x="1398086" y="195826"/>
                  <a:pt x="1404850" y="181331"/>
                  <a:pt x="1404850" y="166361"/>
                </a:cubicBezTo>
                <a:cubicBezTo>
                  <a:pt x="1404850" y="123252"/>
                  <a:pt x="1348757" y="84074"/>
                  <a:pt x="1257273" y="55036"/>
                </a:cubicBezTo>
                <a:cubicBezTo>
                  <a:pt x="1299133" y="40429"/>
                  <a:pt x="1338643" y="22330"/>
                  <a:pt x="1373517" y="0"/>
                </a:cubicBezTo>
                <a:cubicBezTo>
                  <a:pt x="1568457" y="64188"/>
                  <a:pt x="1729047" y="183148"/>
                  <a:pt x="1729047" y="398533"/>
                </a:cubicBezTo>
                <a:cubicBezTo>
                  <a:pt x="1729047" y="569838"/>
                  <a:pt x="1627040" y="680393"/>
                  <a:pt x="1486945" y="750928"/>
                </a:cubicBezTo>
                <a:cubicBezTo>
                  <a:pt x="1435310" y="776926"/>
                  <a:pt x="1378500" y="797487"/>
                  <a:pt x="1319716" y="813650"/>
                </a:cubicBezTo>
                <a:cubicBezTo>
                  <a:pt x="1161478" y="857156"/>
                  <a:pt x="988938" y="868786"/>
                  <a:pt x="864523" y="868786"/>
                </a:cubicBezTo>
                <a:cubicBezTo>
                  <a:pt x="740147" y="868786"/>
                  <a:pt x="567605" y="857154"/>
                  <a:pt x="409356" y="813642"/>
                </a:cubicBezTo>
                <a:cubicBezTo>
                  <a:pt x="351000" y="797597"/>
                  <a:pt x="294588" y="777218"/>
                  <a:pt x="243251" y="751488"/>
                </a:cubicBezTo>
                <a:cubicBezTo>
                  <a:pt x="102568" y="680978"/>
                  <a:pt x="0" y="570290"/>
                  <a:pt x="0" y="398533"/>
                </a:cubicBezTo>
                <a:cubicBezTo>
                  <a:pt x="0" y="183939"/>
                  <a:pt x="161110" y="64910"/>
                  <a:pt x="356326" y="494"/>
                </a:cubicBezTo>
                <a:cubicBezTo>
                  <a:pt x="391011" y="22594"/>
                  <a:pt x="430244" y="40532"/>
                  <a:pt x="471792" y="55030"/>
                </a:cubicBezTo>
                <a:cubicBezTo>
                  <a:pt x="380296" y="84068"/>
                  <a:pt x="324196" y="123249"/>
                  <a:pt x="324196" y="166361"/>
                </a:cubicBezTo>
                <a:cubicBezTo>
                  <a:pt x="324196" y="181331"/>
                  <a:pt x="330960" y="195826"/>
                  <a:pt x="343620" y="209587"/>
                </a:cubicBezTo>
                <a:cubicBezTo>
                  <a:pt x="406676" y="278127"/>
                  <a:pt x="616007" y="328459"/>
                  <a:pt x="864523" y="328459"/>
                </a:cubicBezTo>
                <a:cubicBezTo>
                  <a:pt x="1113039" y="328459"/>
                  <a:pt x="1322370" y="278127"/>
                  <a:pt x="1385427" y="209587"/>
                </a:cubicBezTo>
                <a:close/>
              </a:path>
            </a:pathLst>
          </a:custGeom>
          <a:noFill/>
          <a:ln w="13507">
            <a:solidFill>
              <a:srgbClr val="FFFFFF"/>
            </a:solidFill>
          </a:ln>
        </p:spPr>
        <p:txBody>
          <a:bodyPr rtlCol="0" anchor="ctr"/>
          <a:lstStyle/>
          <a:p>
            <a:pPr algn="ctr"/>
            <a:endParaRPr/>
          </a:p>
        </p:txBody>
      </p:sp>
      <p:sp>
        <p:nvSpPr>
          <p:cNvPr id="3079" name="Rounded Rectangle 6">
            <a:extLst>
              <a:ext uri="{FF2B5EF4-FFF2-40B4-BE49-F238E27FC236}">
                <a16:creationId xmlns:a16="http://schemas.microsoft.com/office/drawing/2014/main" id="{E2571629-DB63-8CD2-1C89-D449454A0967}"/>
              </a:ext>
            </a:extLst>
          </p:cNvPr>
          <p:cNvSpPr/>
          <p:nvPr/>
        </p:nvSpPr>
        <p:spPr>
          <a:xfrm>
            <a:off x="1143000" y="3124200"/>
            <a:ext cx="2161309" cy="1090447"/>
          </a:xfrm>
          <a:custGeom>
            <a:avLst/>
            <a:gdLst/>
            <a:ahLst/>
            <a:cxnLst/>
            <a:rect l="0" t="0" r="0" b="0"/>
            <a:pathLst>
              <a:path w="2161309" h="1090447">
                <a:moveTo>
                  <a:pt x="1756063" y="212414"/>
                </a:moveTo>
                <a:cubicBezTo>
                  <a:pt x="1756063" y="153120"/>
                  <a:pt x="1671165" y="99774"/>
                  <a:pt x="1535847" y="62720"/>
                </a:cubicBezTo>
                <a:cubicBezTo>
                  <a:pt x="1377609" y="106227"/>
                  <a:pt x="1205069" y="117857"/>
                  <a:pt x="1080654" y="117857"/>
                </a:cubicBezTo>
                <a:cubicBezTo>
                  <a:pt x="956278" y="117857"/>
                  <a:pt x="783736" y="106224"/>
                  <a:pt x="625487" y="62713"/>
                </a:cubicBezTo>
                <a:cubicBezTo>
                  <a:pt x="490154" y="99767"/>
                  <a:pt x="405245" y="153116"/>
                  <a:pt x="405245" y="212414"/>
                </a:cubicBezTo>
                <a:cubicBezTo>
                  <a:pt x="405245" y="231126"/>
                  <a:pt x="413699" y="249246"/>
                  <a:pt x="429525" y="266447"/>
                </a:cubicBezTo>
                <a:cubicBezTo>
                  <a:pt x="508345" y="352121"/>
                  <a:pt x="770008" y="415037"/>
                  <a:pt x="1080654" y="415037"/>
                </a:cubicBezTo>
                <a:cubicBezTo>
                  <a:pt x="1391300" y="415037"/>
                  <a:pt x="1652963" y="352121"/>
                  <a:pt x="1731783" y="266447"/>
                </a:cubicBezTo>
                <a:cubicBezTo>
                  <a:pt x="1747609" y="249246"/>
                  <a:pt x="1756063" y="231126"/>
                  <a:pt x="1756063" y="212414"/>
                </a:cubicBezTo>
                <a:close/>
                <a:moveTo>
                  <a:pt x="1731783" y="266447"/>
                </a:moveTo>
                <a:cubicBezTo>
                  <a:pt x="1747609" y="249245"/>
                  <a:pt x="1756063" y="231126"/>
                  <a:pt x="1756063" y="212415"/>
                </a:cubicBezTo>
                <a:cubicBezTo>
                  <a:pt x="1756063" y="153120"/>
                  <a:pt x="1671165" y="99774"/>
                  <a:pt x="1535847" y="62720"/>
                </a:cubicBezTo>
                <a:cubicBezTo>
                  <a:pt x="1594630" y="46558"/>
                  <a:pt x="1651440" y="25997"/>
                  <a:pt x="1703076" y="0"/>
                </a:cubicBezTo>
                <a:cubicBezTo>
                  <a:pt x="1952934" y="79137"/>
                  <a:pt x="2161309" y="228325"/>
                  <a:pt x="2161309" y="502629"/>
                </a:cubicBezTo>
                <a:cubicBezTo>
                  <a:pt x="2161309" y="735788"/>
                  <a:pt x="2010131" y="878917"/>
                  <a:pt x="1810925" y="965462"/>
                </a:cubicBezTo>
                <a:cubicBezTo>
                  <a:pt x="1741805" y="995491"/>
                  <a:pt x="1666903" y="1018709"/>
                  <a:pt x="1590527" y="1036512"/>
                </a:cubicBezTo>
                <a:cubicBezTo>
                  <a:pt x="1409787" y="1078640"/>
                  <a:pt x="1220796" y="1090447"/>
                  <a:pt x="1080654" y="1090447"/>
                </a:cubicBezTo>
                <a:cubicBezTo>
                  <a:pt x="940554" y="1090447"/>
                  <a:pt x="751565" y="1078638"/>
                  <a:pt x="570814" y="1036504"/>
                </a:cubicBezTo>
                <a:cubicBezTo>
                  <a:pt x="494978" y="1018826"/>
                  <a:pt x="420592" y="995809"/>
                  <a:pt x="351877" y="966087"/>
                </a:cubicBezTo>
                <a:cubicBezTo>
                  <a:pt x="151938" y="879605"/>
                  <a:pt x="0" y="736349"/>
                  <a:pt x="0" y="502629"/>
                </a:cubicBezTo>
                <a:cubicBezTo>
                  <a:pt x="0" y="229283"/>
                  <a:pt x="209123" y="79982"/>
                  <a:pt x="459382" y="559"/>
                </a:cubicBezTo>
                <a:cubicBezTo>
                  <a:pt x="510719" y="26288"/>
                  <a:pt x="567131" y="46668"/>
                  <a:pt x="625487" y="62713"/>
                </a:cubicBezTo>
                <a:cubicBezTo>
                  <a:pt x="490154" y="99767"/>
                  <a:pt x="405245" y="153117"/>
                  <a:pt x="405245" y="212415"/>
                </a:cubicBezTo>
                <a:cubicBezTo>
                  <a:pt x="405245" y="231126"/>
                  <a:pt x="413699" y="249245"/>
                  <a:pt x="429525" y="266447"/>
                </a:cubicBezTo>
                <a:cubicBezTo>
                  <a:pt x="508345" y="352121"/>
                  <a:pt x="770008" y="415037"/>
                  <a:pt x="1080654" y="415037"/>
                </a:cubicBezTo>
                <a:cubicBezTo>
                  <a:pt x="1391300" y="415037"/>
                  <a:pt x="1652963" y="352121"/>
                  <a:pt x="1731783" y="266447"/>
                </a:cubicBezTo>
                <a:close/>
              </a:path>
            </a:pathLst>
          </a:custGeom>
          <a:noFill/>
          <a:ln w="13507">
            <a:solidFill>
              <a:srgbClr val="FFFFFF"/>
            </a:solidFill>
          </a:ln>
        </p:spPr>
        <p:txBody>
          <a:bodyPr rtlCol="0" anchor="ctr"/>
          <a:lstStyle/>
          <a:p>
            <a:pPr algn="ctr"/>
            <a:endParaRPr/>
          </a:p>
        </p:txBody>
      </p:sp>
      <p:sp>
        <p:nvSpPr>
          <p:cNvPr id="3083" name="Rounded Rectangle 8">
            <a:extLst>
              <a:ext uri="{FF2B5EF4-FFF2-40B4-BE49-F238E27FC236}">
                <a16:creationId xmlns:a16="http://schemas.microsoft.com/office/drawing/2014/main" id="{C1AF6DB8-BFF7-BD4F-C84F-0DA8BCBF5D08}"/>
              </a:ext>
            </a:extLst>
          </p:cNvPr>
          <p:cNvSpPr/>
          <p:nvPr/>
        </p:nvSpPr>
        <p:spPr>
          <a:xfrm>
            <a:off x="926869" y="4089734"/>
            <a:ext cx="2593570" cy="1313704"/>
          </a:xfrm>
          <a:custGeom>
            <a:avLst/>
            <a:gdLst/>
            <a:ahLst/>
            <a:cxnLst/>
            <a:rect l="0" t="0" r="0" b="0"/>
            <a:pathLst>
              <a:path w="2593570" h="1313704">
                <a:moveTo>
                  <a:pt x="2107276" y="260066"/>
                </a:moveTo>
                <a:cubicBezTo>
                  <a:pt x="2107276" y="183739"/>
                  <a:pt x="1990046" y="115627"/>
                  <a:pt x="1806658" y="71049"/>
                </a:cubicBezTo>
                <a:cubicBezTo>
                  <a:pt x="1625918" y="113178"/>
                  <a:pt x="1436927" y="124984"/>
                  <a:pt x="1296785" y="124984"/>
                </a:cubicBezTo>
                <a:cubicBezTo>
                  <a:pt x="1156685" y="124984"/>
                  <a:pt x="967696" y="113176"/>
                  <a:pt x="786945" y="71041"/>
                </a:cubicBezTo>
                <a:cubicBezTo>
                  <a:pt x="603537" y="115619"/>
                  <a:pt x="486294" y="183734"/>
                  <a:pt x="486294" y="260066"/>
                </a:cubicBezTo>
                <a:cubicBezTo>
                  <a:pt x="486294" y="282520"/>
                  <a:pt x="496440" y="304263"/>
                  <a:pt x="515430" y="324905"/>
                </a:cubicBezTo>
                <a:cubicBezTo>
                  <a:pt x="610014" y="427714"/>
                  <a:pt x="924010" y="503213"/>
                  <a:pt x="1296785" y="503213"/>
                </a:cubicBezTo>
                <a:cubicBezTo>
                  <a:pt x="1669560" y="503213"/>
                  <a:pt x="1983555" y="427714"/>
                  <a:pt x="2078140" y="324905"/>
                </a:cubicBezTo>
                <a:cubicBezTo>
                  <a:pt x="2097130" y="304263"/>
                  <a:pt x="2107276" y="282520"/>
                  <a:pt x="2107276" y="260066"/>
                </a:cubicBezTo>
                <a:close/>
                <a:moveTo>
                  <a:pt x="2078140" y="324905"/>
                </a:moveTo>
                <a:cubicBezTo>
                  <a:pt x="2097130" y="304262"/>
                  <a:pt x="2107276" y="282520"/>
                  <a:pt x="2107276" y="260065"/>
                </a:cubicBezTo>
                <a:cubicBezTo>
                  <a:pt x="2107276" y="183739"/>
                  <a:pt x="1990046" y="115627"/>
                  <a:pt x="1806658" y="71049"/>
                </a:cubicBezTo>
                <a:cubicBezTo>
                  <a:pt x="1883034" y="53246"/>
                  <a:pt x="1957936" y="30029"/>
                  <a:pt x="2027056" y="0"/>
                </a:cubicBezTo>
                <a:cubicBezTo>
                  <a:pt x="2334215" y="93581"/>
                  <a:pt x="2593570" y="273088"/>
                  <a:pt x="2593570" y="608323"/>
                </a:cubicBezTo>
                <a:cubicBezTo>
                  <a:pt x="2593570" y="850546"/>
                  <a:pt x="2457605" y="1011796"/>
                  <a:pt x="2265987" y="1118118"/>
                </a:cubicBezTo>
                <a:cubicBezTo>
                  <a:pt x="2199662" y="1154919"/>
                  <a:pt x="2126668" y="1185140"/>
                  <a:pt x="2050339" y="1209860"/>
                </a:cubicBezTo>
                <a:cubicBezTo>
                  <a:pt x="1794926" y="1292578"/>
                  <a:pt x="1502148" y="1313704"/>
                  <a:pt x="1296785" y="1313704"/>
                </a:cubicBezTo>
                <a:cubicBezTo>
                  <a:pt x="1091485" y="1313704"/>
                  <a:pt x="798698" y="1292574"/>
                  <a:pt x="543264" y="1209847"/>
                </a:cubicBezTo>
                <a:cubicBezTo>
                  <a:pt x="467524" y="1185318"/>
                  <a:pt x="395069" y="1155372"/>
                  <a:pt x="329152" y="1118957"/>
                </a:cubicBezTo>
                <a:cubicBezTo>
                  <a:pt x="136710" y="1012644"/>
                  <a:pt x="0" y="851183"/>
                  <a:pt x="0" y="608323"/>
                </a:cubicBezTo>
                <a:cubicBezTo>
                  <a:pt x="0" y="274228"/>
                  <a:pt x="260337" y="94556"/>
                  <a:pt x="568008" y="624"/>
                </a:cubicBezTo>
                <a:cubicBezTo>
                  <a:pt x="636723" y="30347"/>
                  <a:pt x="711109" y="53363"/>
                  <a:pt x="786945" y="71041"/>
                </a:cubicBezTo>
                <a:cubicBezTo>
                  <a:pt x="603537" y="115619"/>
                  <a:pt x="486294" y="183734"/>
                  <a:pt x="486294" y="260065"/>
                </a:cubicBezTo>
                <a:cubicBezTo>
                  <a:pt x="486294" y="282520"/>
                  <a:pt x="496440" y="304262"/>
                  <a:pt x="515430" y="324905"/>
                </a:cubicBezTo>
                <a:cubicBezTo>
                  <a:pt x="610014" y="427714"/>
                  <a:pt x="924010" y="503213"/>
                  <a:pt x="1296785" y="503213"/>
                </a:cubicBezTo>
                <a:cubicBezTo>
                  <a:pt x="1669560" y="503213"/>
                  <a:pt x="1983555" y="427714"/>
                  <a:pt x="2078140" y="324905"/>
                </a:cubicBezTo>
                <a:close/>
              </a:path>
            </a:pathLst>
          </a:custGeom>
          <a:noFill/>
          <a:ln w="13507">
            <a:solidFill>
              <a:srgbClr val="FFFFFF"/>
            </a:solidFill>
          </a:ln>
        </p:spPr>
        <p:txBody>
          <a:bodyPr rtlCol="0" anchor="ctr"/>
          <a:lstStyle/>
          <a:p>
            <a:pPr algn="ctr"/>
            <a:endParaRPr/>
          </a:p>
        </p:txBody>
      </p:sp>
      <p:sp>
        <p:nvSpPr>
          <p:cNvPr id="5" name="Rectangle: Rounded Corners 4">
            <a:extLst>
              <a:ext uri="{FF2B5EF4-FFF2-40B4-BE49-F238E27FC236}">
                <a16:creationId xmlns:a16="http://schemas.microsoft.com/office/drawing/2014/main" id="{15691DD2-392B-BE34-555F-D1EE0731C035}"/>
              </a:ext>
            </a:extLst>
          </p:cNvPr>
          <p:cNvSpPr/>
          <p:nvPr/>
        </p:nvSpPr>
        <p:spPr>
          <a:xfrm>
            <a:off x="224343" y="1813792"/>
            <a:ext cx="3661857" cy="3956377"/>
          </a:xfrm>
          <a:prstGeom prst="roundRect">
            <a:avLst>
              <a:gd name="adj" fmla="val 6798"/>
            </a:avLst>
          </a:prstGeom>
        </p:spPr>
        <p:style>
          <a:lnRef idx="3">
            <a:schemeClr val="lt1"/>
          </a:lnRef>
          <a:fillRef idx="1">
            <a:schemeClr val="dk1"/>
          </a:fillRef>
          <a:effectRef idx="1">
            <a:schemeClr val="dk1"/>
          </a:effectRef>
          <a:fontRef idx="minor">
            <a:schemeClr val="lt1"/>
          </a:fontRef>
        </p:style>
        <p:txBody>
          <a:bodyPr rtlCol="0" anchor="t"/>
          <a:lstStyle/>
          <a:p>
            <a:pPr fontAlgn="base"/>
            <a:r>
              <a:rPr lang="en-US" sz="1200">
                <a:solidFill>
                  <a:schemeClr val="bg1"/>
                </a:solidFill>
                <a:latin typeface="Consolas" panose="020B0609020204030204" pitchFamily="49" charset="0"/>
              </a:rPr>
              <a:t>#title</a:t>
            </a:r>
          </a:p>
          <a:p>
            <a:pPr fontAlgn="base"/>
            <a:r>
              <a:rPr lang="en-US" sz="1200">
                <a:solidFill>
                  <a:srgbClr val="7030A0"/>
                </a:solidFill>
                <a:latin typeface="Consolas" panose="020B0609020204030204" pitchFamily="49" charset="0"/>
              </a:rPr>
              <a:t>st.title</a:t>
            </a:r>
            <a:r>
              <a:rPr lang="en-US" sz="1200">
                <a:latin typeface="Consolas" panose="020B0609020204030204" pitchFamily="49" charset="0"/>
              </a:rPr>
              <a:t>(</a:t>
            </a:r>
            <a:r>
              <a:rPr lang="en-US" sz="1200">
                <a:solidFill>
                  <a:srgbClr val="C00000"/>
                </a:solidFill>
                <a:latin typeface="Consolas" panose="020B0609020204030204" pitchFamily="49" charset="0"/>
              </a:rPr>
              <a:t>"Hello BKACAD !!! "</a:t>
            </a:r>
            <a:r>
              <a:rPr lang="en-US" sz="1200">
                <a:latin typeface="Consolas" panose="020B0609020204030204" pitchFamily="49" charset="0"/>
              </a:rPr>
              <a:t>)</a:t>
            </a:r>
          </a:p>
          <a:p>
            <a:pPr fontAlgn="base"/>
            <a:r>
              <a:rPr lang="en-US" sz="1200">
                <a:solidFill>
                  <a:schemeClr val="bg1"/>
                </a:solidFill>
                <a:latin typeface="Consolas" panose="020B0609020204030204" pitchFamily="49" charset="0"/>
              </a:rPr>
              <a:t>#header &amp; subheader</a:t>
            </a:r>
          </a:p>
          <a:p>
            <a:pPr fontAlgn="base"/>
            <a:r>
              <a:rPr lang="en-GB" sz="1200">
                <a:solidFill>
                  <a:srgbClr val="7030A0"/>
                </a:solidFill>
                <a:latin typeface="Consolas" panose="020B0609020204030204" pitchFamily="49" charset="0"/>
              </a:rPr>
              <a:t>st.header</a:t>
            </a:r>
            <a:r>
              <a:rPr lang="en-GB" sz="1200">
                <a:latin typeface="Consolas" panose="020B0609020204030204" pitchFamily="49" charset="0"/>
              </a:rPr>
              <a:t>(</a:t>
            </a:r>
            <a:r>
              <a:rPr lang="en-GB" sz="1200">
                <a:solidFill>
                  <a:srgbClr val="C00000"/>
                </a:solidFill>
                <a:latin typeface="Consolas" panose="020B0609020204030204" pitchFamily="49" charset="0"/>
              </a:rPr>
              <a:t>"This is a header"</a:t>
            </a:r>
            <a:r>
              <a:rPr lang="en-GB" sz="1200">
                <a:latin typeface="Consolas" panose="020B0609020204030204" pitchFamily="49" charset="0"/>
              </a:rPr>
              <a:t>) </a:t>
            </a:r>
          </a:p>
          <a:p>
            <a:pPr fontAlgn="base"/>
            <a:r>
              <a:rPr lang="en-GB" sz="1200">
                <a:solidFill>
                  <a:srgbClr val="7030A0"/>
                </a:solidFill>
                <a:latin typeface="Consolas" panose="020B0609020204030204" pitchFamily="49" charset="0"/>
              </a:rPr>
              <a:t>st.subheader</a:t>
            </a:r>
            <a:r>
              <a:rPr lang="en-GB" sz="1200">
                <a:latin typeface="Consolas" panose="020B0609020204030204" pitchFamily="49" charset="0"/>
              </a:rPr>
              <a:t>(</a:t>
            </a:r>
            <a:r>
              <a:rPr lang="en-GB" sz="1200">
                <a:solidFill>
                  <a:srgbClr val="C00000"/>
                </a:solidFill>
                <a:latin typeface="Consolas" panose="020B0609020204030204" pitchFamily="49" charset="0"/>
              </a:rPr>
              <a:t>"This is a subheader"</a:t>
            </a:r>
            <a:r>
              <a:rPr lang="en-GB" sz="1200">
                <a:latin typeface="Consolas" panose="020B0609020204030204" pitchFamily="49" charset="0"/>
              </a:rPr>
              <a:t>)</a:t>
            </a:r>
          </a:p>
          <a:p>
            <a:pPr fontAlgn="base"/>
            <a:r>
              <a:rPr lang="en-GB" sz="1200">
                <a:solidFill>
                  <a:schemeClr val="bg1"/>
                </a:solidFill>
                <a:latin typeface="Consolas" panose="020B0609020204030204" pitchFamily="49" charset="0"/>
              </a:rPr>
              <a:t>#text</a:t>
            </a:r>
          </a:p>
          <a:p>
            <a:pPr fontAlgn="base"/>
            <a:r>
              <a:rPr lang="en-US" sz="1200">
                <a:solidFill>
                  <a:srgbClr val="7030A0"/>
                </a:solidFill>
                <a:latin typeface="Consolas" panose="020B0609020204030204" pitchFamily="49" charset="0"/>
              </a:rPr>
              <a:t>st.text</a:t>
            </a:r>
            <a:r>
              <a:rPr lang="en-US" sz="1200">
                <a:latin typeface="Consolas" panose="020B0609020204030204" pitchFamily="49" charset="0"/>
              </a:rPr>
              <a:t>(</a:t>
            </a:r>
            <a:r>
              <a:rPr lang="en-US" sz="1200">
                <a:solidFill>
                  <a:srgbClr val="C00000"/>
                </a:solidFill>
                <a:latin typeface="Consolas" panose="020B0609020204030204" pitchFamily="49" charset="0"/>
              </a:rPr>
              <a:t>"Hello BKACAD!!!"</a:t>
            </a:r>
            <a:r>
              <a:rPr lang="en-US" sz="1200">
                <a:latin typeface="Consolas" panose="020B0609020204030204" pitchFamily="49" charset="0"/>
              </a:rPr>
              <a:t>)</a:t>
            </a:r>
          </a:p>
          <a:p>
            <a:pPr fontAlgn="base"/>
            <a:r>
              <a:rPr lang="en-US" sz="1200">
                <a:solidFill>
                  <a:schemeClr val="bg1"/>
                </a:solidFill>
                <a:latin typeface="Consolas" panose="020B0609020204030204" pitchFamily="49" charset="0"/>
              </a:rPr>
              <a:t>#markdown</a:t>
            </a:r>
          </a:p>
          <a:p>
            <a:pPr fontAlgn="base"/>
            <a:r>
              <a:rPr lang="en-GB" sz="1200">
                <a:solidFill>
                  <a:srgbClr val="7030A0"/>
                </a:solidFill>
                <a:latin typeface="Consolas" panose="020B0609020204030204" pitchFamily="49" charset="0"/>
              </a:rPr>
              <a:t>st.markdown</a:t>
            </a:r>
            <a:r>
              <a:rPr lang="en-GB" sz="1200">
                <a:latin typeface="Consolas" panose="020B0609020204030204" pitchFamily="49" charset="0"/>
              </a:rPr>
              <a:t>(</a:t>
            </a:r>
            <a:r>
              <a:rPr lang="en-GB" sz="1200">
                <a:solidFill>
                  <a:srgbClr val="C00000"/>
                </a:solidFill>
                <a:latin typeface="Consolas" panose="020B0609020204030204" pitchFamily="49" charset="0"/>
              </a:rPr>
              <a:t>"### This is a markdown"</a:t>
            </a:r>
            <a:r>
              <a:rPr lang="en-GB" sz="1200">
                <a:latin typeface="Consolas" panose="020B0609020204030204" pitchFamily="49" charset="0"/>
              </a:rPr>
              <a:t>)</a:t>
            </a:r>
          </a:p>
          <a:p>
            <a:r>
              <a:rPr lang="en-GB" sz="1200">
                <a:solidFill>
                  <a:schemeClr val="bg1"/>
                </a:solidFill>
                <a:latin typeface="Consolas" panose="020B0609020204030204" pitchFamily="49" charset="0"/>
              </a:rPr>
              <a:t>#write</a:t>
            </a:r>
          </a:p>
          <a:p>
            <a:r>
              <a:rPr lang="en-GB" sz="1200">
                <a:solidFill>
                  <a:srgbClr val="7030A0"/>
                </a:solidFill>
                <a:latin typeface="Consolas" panose="020B0609020204030204" pitchFamily="49" charset="0"/>
              </a:rPr>
              <a:t>st.write</a:t>
            </a:r>
            <a:r>
              <a:rPr lang="en-GB" sz="1200">
                <a:latin typeface="Consolas" panose="020B0609020204030204" pitchFamily="49" charset="0"/>
              </a:rPr>
              <a:t>(</a:t>
            </a:r>
            <a:r>
              <a:rPr lang="en-GB" sz="1200">
                <a:solidFill>
                  <a:srgbClr val="C00000"/>
                </a:solidFill>
                <a:latin typeface="Consolas" panose="020B0609020204030204" pitchFamily="49" charset="0"/>
              </a:rPr>
              <a:t>"Text with write"</a:t>
            </a:r>
            <a:r>
              <a:rPr lang="en-GB" sz="1200">
                <a:latin typeface="Consolas" panose="020B0609020204030204" pitchFamily="49" charset="0"/>
              </a:rPr>
              <a:t>)</a:t>
            </a:r>
            <a:br>
              <a:rPr lang="en-GB" sz="1200">
                <a:latin typeface="Consolas" panose="020B0609020204030204" pitchFamily="49" charset="0"/>
              </a:rPr>
            </a:br>
            <a:r>
              <a:rPr lang="vi-VN" sz="1200">
                <a:solidFill>
                  <a:schemeClr val="bg1"/>
                </a:solidFill>
                <a:latin typeface="Consolas" panose="020B0609020204030204" pitchFamily="49" charset="0"/>
              </a:rPr>
              <a:t># Hiển thị dữ liệu</a:t>
            </a:r>
          </a:p>
          <a:p>
            <a:r>
              <a:rPr lang="vi-VN" sz="1200">
                <a:solidFill>
                  <a:srgbClr val="7030A0"/>
                </a:solidFill>
                <a:latin typeface="Consolas" panose="020B0609020204030204" pitchFamily="49" charset="0"/>
              </a:rPr>
              <a:t>st.dataframe</a:t>
            </a:r>
            <a:r>
              <a:rPr lang="vi-VN" sz="1200">
                <a:latin typeface="Consolas" panose="020B0609020204030204" pitchFamily="49" charset="0"/>
              </a:rPr>
              <a:t>(</a:t>
            </a:r>
            <a:r>
              <a:rPr lang="vi-VN" sz="1200">
                <a:solidFill>
                  <a:srgbClr val="C00000"/>
                </a:solidFill>
                <a:latin typeface="Consolas" panose="020B0609020204030204" pitchFamily="49" charset="0"/>
              </a:rPr>
              <a:t>df</a:t>
            </a:r>
            <a:r>
              <a:rPr lang="vi-VN" sz="1200">
                <a:latin typeface="Consolas" panose="020B0609020204030204" pitchFamily="49" charset="0"/>
              </a:rPr>
              <a:t>) </a:t>
            </a:r>
            <a:endParaRPr lang="en-US" sz="1200">
              <a:latin typeface="Consolas" panose="020B0609020204030204" pitchFamily="49" charset="0"/>
            </a:endParaRPr>
          </a:p>
          <a:p>
            <a:r>
              <a:rPr lang="vi-VN" sz="1200">
                <a:solidFill>
                  <a:srgbClr val="7030A0"/>
                </a:solidFill>
                <a:latin typeface="Consolas" panose="020B0609020204030204" pitchFamily="49" charset="0"/>
              </a:rPr>
              <a:t>st.table</a:t>
            </a:r>
            <a:r>
              <a:rPr lang="vi-VN" sz="1200">
                <a:latin typeface="Consolas" panose="020B0609020204030204" pitchFamily="49" charset="0"/>
              </a:rPr>
              <a:t>(</a:t>
            </a:r>
            <a:r>
              <a:rPr lang="vi-VN" sz="1200">
                <a:solidFill>
                  <a:srgbClr val="C00000"/>
                </a:solidFill>
                <a:latin typeface="Consolas" panose="020B0609020204030204" pitchFamily="49" charset="0"/>
              </a:rPr>
              <a:t>df</a:t>
            </a:r>
            <a:r>
              <a:rPr lang="vi-VN" sz="1200">
                <a:latin typeface="Consolas" panose="020B0609020204030204" pitchFamily="49" charset="0"/>
              </a:rPr>
              <a:t>)</a:t>
            </a:r>
          </a:p>
          <a:p>
            <a:r>
              <a:rPr lang="vi-VN" sz="1200">
                <a:solidFill>
                  <a:srgbClr val="7030A0"/>
                </a:solidFill>
                <a:latin typeface="Consolas" panose="020B0609020204030204" pitchFamily="49" charset="0"/>
              </a:rPr>
              <a:t>st.json</a:t>
            </a:r>
            <a:r>
              <a:rPr lang="vi-VN" sz="1200">
                <a:latin typeface="Consolas" panose="020B0609020204030204" pitchFamily="49" charset="0"/>
              </a:rPr>
              <a:t>(</a:t>
            </a:r>
            <a:r>
              <a:rPr lang="vi-VN" sz="1200">
                <a:solidFill>
                  <a:srgbClr val="C00000"/>
                </a:solidFill>
                <a:latin typeface="Consolas" panose="020B0609020204030204" pitchFamily="49" charset="0"/>
              </a:rPr>
              <a:t>data</a:t>
            </a:r>
            <a:r>
              <a:rPr lang="vi-VN" sz="1200">
                <a:latin typeface="Consolas" panose="020B0609020204030204" pitchFamily="49" charset="0"/>
              </a:rPr>
              <a:t>)</a:t>
            </a:r>
            <a:endParaRPr lang="en-US" sz="1200">
              <a:latin typeface="Consolas" panose="020B0609020204030204" pitchFamily="49" charset="0"/>
            </a:endParaRPr>
          </a:p>
          <a:p>
            <a:r>
              <a:rPr lang="en-US" sz="1200">
                <a:latin typeface="Consolas" panose="020B0609020204030204" pitchFamily="49" charset="0"/>
              </a:rPr>
              <a:t>#</a:t>
            </a:r>
            <a:r>
              <a:rPr lang="en-US" b="1"/>
              <a:t> </a:t>
            </a:r>
            <a:r>
              <a:rPr lang="en-US" sz="1200">
                <a:latin typeface="Consolas" panose="020B0609020204030204" pitchFamily="49" charset="0"/>
              </a:rPr>
              <a:t>Success, Info, Warning, Error</a:t>
            </a:r>
          </a:p>
          <a:p>
            <a:pPr fontAlgn="base"/>
            <a:r>
              <a:rPr lang="en-GB" sz="1200">
                <a:solidFill>
                  <a:srgbClr val="7030A0"/>
                </a:solidFill>
                <a:latin typeface="Consolas" panose="020B0609020204030204" pitchFamily="49" charset="0"/>
              </a:rPr>
              <a:t>st.success</a:t>
            </a:r>
            <a:r>
              <a:rPr lang="en-GB" sz="1200">
                <a:latin typeface="Consolas" panose="020B0609020204030204" pitchFamily="49" charset="0"/>
              </a:rPr>
              <a:t>(</a:t>
            </a:r>
            <a:r>
              <a:rPr lang="en-GB" sz="1200">
                <a:solidFill>
                  <a:srgbClr val="C00000"/>
                </a:solidFill>
                <a:latin typeface="Consolas" panose="020B0609020204030204" pitchFamily="49" charset="0"/>
              </a:rPr>
              <a:t>"Success"</a:t>
            </a:r>
            <a:r>
              <a:rPr lang="en-GB" sz="1200">
                <a:latin typeface="Consolas" panose="020B0609020204030204" pitchFamily="49" charset="0"/>
              </a:rPr>
              <a:t>)</a:t>
            </a:r>
          </a:p>
          <a:p>
            <a:pPr fontAlgn="base"/>
            <a:r>
              <a:rPr lang="en-GB" sz="1200">
                <a:solidFill>
                  <a:srgbClr val="7030A0"/>
                </a:solidFill>
                <a:latin typeface="Consolas" panose="020B0609020204030204" pitchFamily="49" charset="0"/>
              </a:rPr>
              <a:t>st.info</a:t>
            </a:r>
            <a:r>
              <a:rPr lang="en-GB" sz="1200">
                <a:latin typeface="Consolas" panose="020B0609020204030204" pitchFamily="49" charset="0"/>
              </a:rPr>
              <a:t>(</a:t>
            </a:r>
            <a:r>
              <a:rPr lang="en-GB" sz="1200">
                <a:solidFill>
                  <a:srgbClr val="C00000"/>
                </a:solidFill>
                <a:latin typeface="Consolas" panose="020B0609020204030204" pitchFamily="49" charset="0"/>
              </a:rPr>
              <a:t>"Information"</a:t>
            </a:r>
            <a:r>
              <a:rPr lang="en-GB" sz="1200">
                <a:latin typeface="Consolas" panose="020B0609020204030204" pitchFamily="49" charset="0"/>
              </a:rPr>
              <a:t>)</a:t>
            </a:r>
          </a:p>
          <a:p>
            <a:pPr fontAlgn="base"/>
            <a:r>
              <a:rPr lang="en-GB" sz="1200">
                <a:solidFill>
                  <a:srgbClr val="7030A0"/>
                </a:solidFill>
                <a:latin typeface="Consolas" panose="020B0609020204030204" pitchFamily="49" charset="0"/>
              </a:rPr>
              <a:t>st.warning</a:t>
            </a:r>
            <a:r>
              <a:rPr lang="en-GB" sz="1200">
                <a:latin typeface="Consolas" panose="020B0609020204030204" pitchFamily="49" charset="0"/>
              </a:rPr>
              <a:t>(</a:t>
            </a:r>
            <a:r>
              <a:rPr lang="en-GB" sz="1200">
                <a:solidFill>
                  <a:srgbClr val="C00000"/>
                </a:solidFill>
                <a:latin typeface="Consolas" panose="020B0609020204030204" pitchFamily="49" charset="0"/>
              </a:rPr>
              <a:t>"Warning"</a:t>
            </a:r>
            <a:r>
              <a:rPr lang="en-GB" sz="1200">
                <a:latin typeface="Consolas" panose="020B0609020204030204" pitchFamily="49" charset="0"/>
              </a:rPr>
              <a:t>)</a:t>
            </a:r>
          </a:p>
          <a:p>
            <a:pPr fontAlgn="base"/>
            <a:r>
              <a:rPr lang="en-GB" sz="1200">
                <a:solidFill>
                  <a:srgbClr val="7030A0"/>
                </a:solidFill>
                <a:latin typeface="Consolas" panose="020B0609020204030204" pitchFamily="49" charset="0"/>
              </a:rPr>
              <a:t>st.error</a:t>
            </a:r>
            <a:r>
              <a:rPr lang="en-GB" sz="1200">
                <a:latin typeface="Consolas" panose="020B0609020204030204" pitchFamily="49" charset="0"/>
              </a:rPr>
              <a:t>(</a:t>
            </a:r>
            <a:r>
              <a:rPr lang="en-GB" sz="1200">
                <a:solidFill>
                  <a:srgbClr val="C00000"/>
                </a:solidFill>
                <a:latin typeface="Consolas" panose="020B0609020204030204" pitchFamily="49" charset="0"/>
              </a:rPr>
              <a:t>"Error"</a:t>
            </a:r>
            <a:r>
              <a:rPr lang="en-GB" sz="1200">
                <a:latin typeface="Consolas" panose="020B0609020204030204" pitchFamily="49" charset="0"/>
              </a:rPr>
              <a:t>)</a:t>
            </a:r>
          </a:p>
          <a:p>
            <a:endParaRPr lang="en-US" sz="1200">
              <a:latin typeface="Consolas" panose="020B0609020204030204" pitchFamily="49" charset="0"/>
            </a:endParaRPr>
          </a:p>
        </p:txBody>
      </p:sp>
      <p:sp>
        <p:nvSpPr>
          <p:cNvPr id="2" name="Rectangle: Rounded Corners 1">
            <a:extLst>
              <a:ext uri="{FF2B5EF4-FFF2-40B4-BE49-F238E27FC236}">
                <a16:creationId xmlns:a16="http://schemas.microsoft.com/office/drawing/2014/main" id="{DA2614B2-6C23-129A-4821-DFDECD9E6F6D}"/>
              </a:ext>
            </a:extLst>
          </p:cNvPr>
          <p:cNvSpPr/>
          <p:nvPr/>
        </p:nvSpPr>
        <p:spPr>
          <a:xfrm>
            <a:off x="4144870" y="1800734"/>
            <a:ext cx="3779930" cy="3969435"/>
          </a:xfrm>
          <a:prstGeom prst="roundRect">
            <a:avLst>
              <a:gd name="adj" fmla="val 6798"/>
            </a:avLst>
          </a:prstGeom>
        </p:spPr>
        <p:style>
          <a:lnRef idx="3">
            <a:schemeClr val="lt1"/>
          </a:lnRef>
          <a:fillRef idx="1">
            <a:schemeClr val="dk1"/>
          </a:fillRef>
          <a:effectRef idx="1">
            <a:schemeClr val="dk1"/>
          </a:effectRef>
          <a:fontRef idx="minor">
            <a:schemeClr val="lt1"/>
          </a:fontRef>
        </p:style>
        <p:txBody>
          <a:bodyPr rtlCol="0" anchor="ctr"/>
          <a:lstStyle/>
          <a:p>
            <a:pPr fontAlgn="base"/>
            <a:r>
              <a:rPr lang="en-US" sz="1200">
                <a:solidFill>
                  <a:schemeClr val="bg1"/>
                </a:solidFill>
                <a:latin typeface="Consolas" panose="020B0609020204030204" pitchFamily="49" charset="0"/>
              </a:rPr>
              <a:t>#checkbox</a:t>
            </a:r>
          </a:p>
          <a:p>
            <a:pPr fontAlgn="base"/>
            <a:r>
              <a:rPr lang="en-US" sz="1200">
                <a:solidFill>
                  <a:srgbClr val="7030A0"/>
                </a:solidFill>
                <a:latin typeface="Consolas" panose="020B0609020204030204" pitchFamily="49" charset="0"/>
              </a:rPr>
              <a:t>st.checkbox</a:t>
            </a:r>
            <a:r>
              <a:rPr lang="en-US" sz="1200">
                <a:latin typeface="Consolas" panose="020B0609020204030204" pitchFamily="49" charset="0"/>
              </a:rPr>
              <a:t>(</a:t>
            </a:r>
            <a:r>
              <a:rPr lang="en-US" sz="1200">
                <a:solidFill>
                  <a:srgbClr val="C00000"/>
                </a:solidFill>
                <a:latin typeface="Consolas" panose="020B0609020204030204" pitchFamily="49" charset="0"/>
              </a:rPr>
              <a:t>"Checked/Unchecked"</a:t>
            </a:r>
            <a:r>
              <a:rPr lang="en-US" sz="1200">
                <a:latin typeface="Consolas" panose="020B0609020204030204" pitchFamily="49" charset="0"/>
              </a:rPr>
              <a:t>)</a:t>
            </a:r>
          </a:p>
          <a:p>
            <a:pPr fontAlgn="base"/>
            <a:r>
              <a:rPr lang="en-US" sz="1200">
                <a:solidFill>
                  <a:schemeClr val="bg1"/>
                </a:solidFill>
                <a:latin typeface="Consolas" panose="020B0609020204030204" pitchFamily="49" charset="0"/>
              </a:rPr>
              <a:t>#radio</a:t>
            </a:r>
          </a:p>
          <a:p>
            <a:pPr fontAlgn="base"/>
            <a:r>
              <a:rPr lang="en-GB" sz="1200">
                <a:solidFill>
                  <a:srgbClr val="7030A0"/>
                </a:solidFill>
                <a:latin typeface="Consolas" panose="020B0609020204030204" pitchFamily="49" charset="0"/>
              </a:rPr>
              <a:t>st.radio</a:t>
            </a:r>
            <a:r>
              <a:rPr lang="en-GB" sz="1200">
                <a:latin typeface="Consolas" panose="020B0609020204030204" pitchFamily="49" charset="0"/>
              </a:rPr>
              <a:t>(</a:t>
            </a:r>
            <a:r>
              <a:rPr lang="en-US" sz="1200">
                <a:solidFill>
                  <a:srgbClr val="C00000"/>
                </a:solidFill>
                <a:latin typeface="Consolas" panose="020B0609020204030204" pitchFamily="49" charset="0"/>
              </a:rPr>
              <a:t>"</a:t>
            </a:r>
            <a:r>
              <a:rPr lang="en-GB" sz="1200">
                <a:solidFill>
                  <a:srgbClr val="C00000"/>
                </a:solidFill>
                <a:latin typeface="Consolas" panose="020B0609020204030204" pitchFamily="49" charset="0"/>
              </a:rPr>
              <a:t>Gender</a:t>
            </a:r>
            <a:r>
              <a:rPr lang="en-US" sz="1200">
                <a:solidFill>
                  <a:srgbClr val="C00000"/>
                </a:solidFill>
                <a:latin typeface="Consolas" panose="020B0609020204030204" pitchFamily="49" charset="0"/>
              </a:rPr>
              <a:t>"</a:t>
            </a:r>
            <a:r>
              <a:rPr lang="en-GB" sz="1200">
                <a:solidFill>
                  <a:srgbClr val="C00000"/>
                </a:solidFill>
                <a:latin typeface="Consolas" panose="020B0609020204030204" pitchFamily="49" charset="0"/>
              </a:rPr>
              <a:t>,[</a:t>
            </a:r>
            <a:r>
              <a:rPr lang="en-US" sz="1200">
                <a:solidFill>
                  <a:srgbClr val="C00000"/>
                </a:solidFill>
                <a:latin typeface="Consolas" panose="020B0609020204030204" pitchFamily="49" charset="0"/>
              </a:rPr>
              <a:t>"</a:t>
            </a:r>
            <a:r>
              <a:rPr lang="en-GB" sz="1200">
                <a:solidFill>
                  <a:srgbClr val="C00000"/>
                </a:solidFill>
                <a:latin typeface="Consolas" panose="020B0609020204030204" pitchFamily="49" charset="0"/>
              </a:rPr>
              <a:t>Male</a:t>
            </a:r>
            <a:r>
              <a:rPr lang="en-US" sz="1200">
                <a:solidFill>
                  <a:srgbClr val="C00000"/>
                </a:solidFill>
                <a:latin typeface="Consolas" panose="020B0609020204030204" pitchFamily="49" charset="0"/>
              </a:rPr>
              <a:t>"</a:t>
            </a:r>
            <a:r>
              <a:rPr lang="en-GB" sz="1200">
                <a:solidFill>
                  <a:srgbClr val="C00000"/>
                </a:solidFill>
                <a:latin typeface="Consolas" panose="020B0609020204030204" pitchFamily="49" charset="0"/>
              </a:rPr>
              <a:t>, </a:t>
            </a:r>
            <a:r>
              <a:rPr lang="en-US" sz="1200">
                <a:solidFill>
                  <a:srgbClr val="C00000"/>
                </a:solidFill>
                <a:latin typeface="Consolas" panose="020B0609020204030204" pitchFamily="49" charset="0"/>
              </a:rPr>
              <a:t>"</a:t>
            </a:r>
            <a:r>
              <a:rPr lang="en-GB" sz="1200">
                <a:solidFill>
                  <a:srgbClr val="C00000"/>
                </a:solidFill>
                <a:latin typeface="Consolas" panose="020B0609020204030204" pitchFamily="49" charset="0"/>
              </a:rPr>
              <a:t>Female</a:t>
            </a:r>
            <a:r>
              <a:rPr lang="en-US" sz="1200">
                <a:solidFill>
                  <a:srgbClr val="C00000"/>
                </a:solidFill>
                <a:latin typeface="Consolas" panose="020B0609020204030204" pitchFamily="49" charset="0"/>
              </a:rPr>
              <a:t>"</a:t>
            </a:r>
            <a:r>
              <a:rPr lang="en-GB" sz="1200">
                <a:solidFill>
                  <a:srgbClr val="C00000"/>
                </a:solidFill>
                <a:latin typeface="Consolas" panose="020B0609020204030204" pitchFamily="49" charset="0"/>
              </a:rPr>
              <a:t>]</a:t>
            </a:r>
            <a:r>
              <a:rPr lang="en-GB" sz="1200">
                <a:latin typeface="Consolas" panose="020B0609020204030204" pitchFamily="49" charset="0"/>
              </a:rPr>
              <a:t>) </a:t>
            </a:r>
          </a:p>
          <a:p>
            <a:pPr fontAlgn="base"/>
            <a:r>
              <a:rPr lang="en-GB" sz="1200">
                <a:solidFill>
                  <a:schemeClr val="bg1"/>
                </a:solidFill>
                <a:latin typeface="Consolas" panose="020B0609020204030204" pitchFamily="49" charset="0"/>
              </a:rPr>
              <a:t>#selectbox</a:t>
            </a:r>
          </a:p>
          <a:p>
            <a:pPr fontAlgn="base"/>
            <a:r>
              <a:rPr lang="en-US" sz="1200">
                <a:solidFill>
                  <a:srgbClr val="7030A0"/>
                </a:solidFill>
                <a:latin typeface="Consolas" panose="020B0609020204030204" pitchFamily="49" charset="0"/>
              </a:rPr>
              <a:t>st.selectbox</a:t>
            </a:r>
            <a:r>
              <a:rPr lang="en-US" sz="1200">
                <a:latin typeface="Consolas" panose="020B0609020204030204" pitchFamily="49" charset="0"/>
              </a:rPr>
              <a:t>(</a:t>
            </a:r>
            <a:r>
              <a:rPr lang="en-US" sz="1200">
                <a:solidFill>
                  <a:srgbClr val="C00000"/>
                </a:solidFill>
                <a:latin typeface="Consolas" panose="020B0609020204030204" pitchFamily="49" charset="0"/>
              </a:rPr>
              <a:t>"Size:",["M", "L", "XL"]</a:t>
            </a:r>
            <a:r>
              <a:rPr lang="en-US" sz="1200">
                <a:latin typeface="Consolas" panose="020B0609020204030204" pitchFamily="49" charset="0"/>
              </a:rPr>
              <a:t>)</a:t>
            </a:r>
          </a:p>
          <a:p>
            <a:pPr fontAlgn="base"/>
            <a:r>
              <a:rPr lang="en-US" sz="1200">
                <a:solidFill>
                  <a:srgbClr val="7030A0"/>
                </a:solidFill>
                <a:latin typeface="Consolas" panose="020B0609020204030204" pitchFamily="49" charset="0"/>
              </a:rPr>
              <a:t>st.multiselect</a:t>
            </a:r>
            <a:r>
              <a:rPr lang="en-US" sz="1200">
                <a:latin typeface="Consolas" panose="020B0609020204030204" pitchFamily="49" charset="0"/>
              </a:rPr>
              <a:t>(</a:t>
            </a:r>
            <a:r>
              <a:rPr lang="en-US" sz="1200">
                <a:solidFill>
                  <a:srgbClr val="C00000"/>
                </a:solidFill>
                <a:latin typeface="Consolas" panose="020B0609020204030204" pitchFamily="49" charset="0"/>
              </a:rPr>
              <a:t>"Size:",["M", "L", "XL"]</a:t>
            </a:r>
            <a:r>
              <a:rPr lang="en-US" sz="1200">
                <a:latin typeface="Consolas" panose="020B0609020204030204" pitchFamily="49" charset="0"/>
              </a:rPr>
              <a:t>)</a:t>
            </a:r>
          </a:p>
          <a:p>
            <a:pPr fontAlgn="base"/>
            <a:r>
              <a:rPr lang="en-US" sz="1200">
                <a:solidFill>
                  <a:schemeClr val="bg1"/>
                </a:solidFill>
                <a:latin typeface="Consolas" panose="020B0609020204030204" pitchFamily="49" charset="0"/>
              </a:rPr>
              <a:t>#button</a:t>
            </a:r>
          </a:p>
          <a:p>
            <a:pPr fontAlgn="base"/>
            <a:r>
              <a:rPr lang="en-GB" sz="1200">
                <a:solidFill>
                  <a:srgbClr val="7030A0"/>
                </a:solidFill>
                <a:latin typeface="Consolas" panose="020B0609020204030204" pitchFamily="49" charset="0"/>
              </a:rPr>
              <a:t>st.button</a:t>
            </a:r>
            <a:r>
              <a:rPr lang="en-GB" sz="1200">
                <a:latin typeface="Consolas" panose="020B0609020204030204" pitchFamily="49" charset="0"/>
              </a:rPr>
              <a:t>(</a:t>
            </a:r>
            <a:r>
              <a:rPr lang="en-US" sz="1200">
                <a:solidFill>
                  <a:srgbClr val="C00000"/>
                </a:solidFill>
                <a:latin typeface="Consolas" panose="020B0609020204030204" pitchFamily="49" charset="0"/>
              </a:rPr>
              <a:t>"</a:t>
            </a:r>
            <a:r>
              <a:rPr lang="en-GB" sz="1200">
                <a:solidFill>
                  <a:srgbClr val="C00000"/>
                </a:solidFill>
                <a:latin typeface="Consolas" panose="020B0609020204030204" pitchFamily="49" charset="0"/>
              </a:rPr>
              <a:t>Submit</a:t>
            </a:r>
            <a:r>
              <a:rPr lang="en-US" sz="1200">
                <a:solidFill>
                  <a:srgbClr val="C00000"/>
                </a:solidFill>
                <a:latin typeface="Consolas" panose="020B0609020204030204" pitchFamily="49" charset="0"/>
              </a:rPr>
              <a:t>"</a:t>
            </a:r>
            <a:r>
              <a:rPr lang="en-GB" sz="1200">
                <a:latin typeface="Consolas" panose="020B0609020204030204" pitchFamily="49" charset="0"/>
              </a:rPr>
              <a:t>)</a:t>
            </a:r>
          </a:p>
          <a:p>
            <a:br>
              <a:rPr lang="en-GB" sz="1200">
                <a:latin typeface="Consolas" panose="020B0609020204030204" pitchFamily="49" charset="0"/>
              </a:rPr>
            </a:br>
            <a:r>
              <a:rPr lang="vi-VN" sz="1200">
                <a:solidFill>
                  <a:schemeClr val="bg1"/>
                </a:solidFill>
                <a:latin typeface="Consolas" panose="020B0609020204030204" pitchFamily="49" charset="0"/>
              </a:rPr>
              <a:t># </a:t>
            </a:r>
            <a:r>
              <a:rPr lang="en-US" sz="1200">
                <a:solidFill>
                  <a:schemeClr val="bg1"/>
                </a:solidFill>
                <a:latin typeface="Consolas" panose="020B0609020204030204" pitchFamily="49" charset="0"/>
              </a:rPr>
              <a:t>Input</a:t>
            </a:r>
            <a:endParaRPr lang="vi-VN" sz="1200">
              <a:solidFill>
                <a:schemeClr val="bg1"/>
              </a:solidFill>
              <a:latin typeface="Consolas" panose="020B0609020204030204" pitchFamily="49" charset="0"/>
            </a:endParaRPr>
          </a:p>
          <a:p>
            <a:r>
              <a:rPr lang="en-US" sz="1200">
                <a:latin typeface="Consolas" panose="020B0609020204030204" pitchFamily="49" charset="0"/>
              </a:rPr>
              <a:t>name = </a:t>
            </a:r>
            <a:r>
              <a:rPr lang="en-US" sz="1200">
                <a:solidFill>
                  <a:srgbClr val="7030A0"/>
                </a:solidFill>
                <a:latin typeface="Consolas" panose="020B0609020204030204" pitchFamily="49" charset="0"/>
              </a:rPr>
              <a:t>st.text_input</a:t>
            </a:r>
            <a:r>
              <a:rPr lang="en-US" sz="1200">
                <a:latin typeface="Consolas" panose="020B0609020204030204" pitchFamily="49" charset="0"/>
              </a:rPr>
              <a:t>(</a:t>
            </a:r>
            <a:r>
              <a:rPr lang="en-US" sz="1200">
                <a:solidFill>
                  <a:srgbClr val="C00000"/>
                </a:solidFill>
                <a:latin typeface="Consolas" panose="020B0609020204030204" pitchFamily="49" charset="0"/>
              </a:rPr>
              <a:t>"Username:"</a:t>
            </a:r>
            <a:r>
              <a:rPr lang="en-US" sz="1200">
                <a:latin typeface="Consolas" panose="020B0609020204030204" pitchFamily="49" charset="0"/>
              </a:rPr>
              <a:t>)</a:t>
            </a:r>
          </a:p>
          <a:p>
            <a:r>
              <a:rPr lang="en-US" sz="1200">
                <a:latin typeface="Consolas" panose="020B0609020204030204" pitchFamily="49" charset="0"/>
              </a:rPr>
              <a:t>age = </a:t>
            </a:r>
            <a:r>
              <a:rPr lang="en-US" sz="1200">
                <a:solidFill>
                  <a:srgbClr val="7030A0"/>
                </a:solidFill>
                <a:latin typeface="Consolas" panose="020B0609020204030204" pitchFamily="49" charset="0"/>
              </a:rPr>
              <a:t>st.number_input</a:t>
            </a:r>
            <a:r>
              <a:rPr lang="en-US" sz="1200">
                <a:latin typeface="Consolas" panose="020B0609020204030204" pitchFamily="49" charset="0"/>
              </a:rPr>
              <a:t>(</a:t>
            </a:r>
            <a:r>
              <a:rPr lang="en-US" sz="1200">
                <a:solidFill>
                  <a:srgbClr val="C00000"/>
                </a:solidFill>
                <a:latin typeface="Consolas" panose="020B0609020204030204" pitchFamily="49" charset="0"/>
              </a:rPr>
              <a:t>"Age:", min_value=0, max_value=120</a:t>
            </a:r>
            <a:r>
              <a:rPr lang="en-US" sz="1200">
                <a:latin typeface="Consolas" panose="020B0609020204030204" pitchFamily="49" charset="0"/>
              </a:rPr>
              <a:t>)</a:t>
            </a:r>
          </a:p>
          <a:p>
            <a:r>
              <a:rPr lang="en-US" sz="1200">
                <a:latin typeface="Consolas" panose="020B0609020204030204" pitchFamily="49" charset="0"/>
              </a:rPr>
              <a:t># Sliders</a:t>
            </a:r>
          </a:p>
          <a:p>
            <a:r>
              <a:rPr lang="en-US" sz="1200">
                <a:latin typeface="Consolas" panose="020B0609020204030204" pitchFamily="49" charset="0"/>
              </a:rPr>
              <a:t>value = </a:t>
            </a:r>
            <a:r>
              <a:rPr lang="en-US" sz="1200">
                <a:solidFill>
                  <a:srgbClr val="7030A0"/>
                </a:solidFill>
                <a:latin typeface="Consolas" panose="020B0609020204030204" pitchFamily="49" charset="0"/>
              </a:rPr>
              <a:t>st.slider</a:t>
            </a:r>
            <a:r>
              <a:rPr lang="en-US" sz="1200">
                <a:latin typeface="Consolas" panose="020B0609020204030204" pitchFamily="49" charset="0"/>
              </a:rPr>
              <a:t>(</a:t>
            </a:r>
            <a:r>
              <a:rPr lang="en-US" sz="1200">
                <a:solidFill>
                  <a:srgbClr val="C00000"/>
                </a:solidFill>
                <a:latin typeface="Consolas" panose="020B0609020204030204" pitchFamily="49" charset="0"/>
              </a:rPr>
              <a:t>“Level:", min_value=1, max_value=5</a:t>
            </a:r>
            <a:r>
              <a:rPr lang="en-US" sz="1200">
                <a:latin typeface="Consolas" panose="020B0609020204030204" pitchFamily="49" charset="0"/>
              </a:rPr>
              <a:t>)</a:t>
            </a:r>
          </a:p>
          <a:p>
            <a:endParaRPr lang="en-US" sz="1200">
              <a:latin typeface="Consolas" panose="020B0609020204030204" pitchFamily="49" charset="0"/>
            </a:endParaRPr>
          </a:p>
        </p:txBody>
      </p:sp>
      <p:sp>
        <p:nvSpPr>
          <p:cNvPr id="4" name="Rectangle: Rounded Corners 3">
            <a:extLst>
              <a:ext uri="{FF2B5EF4-FFF2-40B4-BE49-F238E27FC236}">
                <a16:creationId xmlns:a16="http://schemas.microsoft.com/office/drawing/2014/main" id="{26CFE2BF-6224-CF3F-1D29-71CBEBD7C64F}"/>
              </a:ext>
            </a:extLst>
          </p:cNvPr>
          <p:cNvSpPr/>
          <p:nvPr/>
        </p:nvSpPr>
        <p:spPr>
          <a:xfrm>
            <a:off x="8206390" y="1800734"/>
            <a:ext cx="3761267" cy="3969435"/>
          </a:xfrm>
          <a:prstGeom prst="roundRect">
            <a:avLst>
              <a:gd name="adj" fmla="val 6798"/>
            </a:avLst>
          </a:prstGeom>
        </p:spPr>
        <p:style>
          <a:lnRef idx="3">
            <a:schemeClr val="lt1"/>
          </a:lnRef>
          <a:fillRef idx="1">
            <a:schemeClr val="dk1"/>
          </a:fillRef>
          <a:effectRef idx="1">
            <a:schemeClr val="dk1"/>
          </a:effectRef>
          <a:fontRef idx="minor">
            <a:schemeClr val="lt1"/>
          </a:fontRef>
        </p:style>
        <p:txBody>
          <a:bodyPr rtlCol="0" anchor="t"/>
          <a:lstStyle/>
          <a:p>
            <a:r>
              <a:rPr lang="en-US" sz="1200">
                <a:latin typeface="Consolas" panose="020B0609020204030204" pitchFamily="49" charset="0"/>
              </a:rPr>
              <a:t># Biểu đồ tích hợp</a:t>
            </a:r>
          </a:p>
          <a:p>
            <a:r>
              <a:rPr lang="en-US" sz="1200">
                <a:solidFill>
                  <a:srgbClr val="7030A0"/>
                </a:solidFill>
                <a:latin typeface="Consolas" panose="020B0609020204030204" pitchFamily="49" charset="0"/>
              </a:rPr>
              <a:t>st.line_chart</a:t>
            </a:r>
            <a:r>
              <a:rPr lang="en-US" sz="1200">
                <a:latin typeface="Consolas" panose="020B0609020204030204" pitchFamily="49" charset="0"/>
              </a:rPr>
              <a:t>(data)</a:t>
            </a:r>
          </a:p>
          <a:p>
            <a:r>
              <a:rPr lang="en-US" sz="1200">
                <a:solidFill>
                  <a:srgbClr val="7030A0"/>
                </a:solidFill>
                <a:latin typeface="Consolas" panose="020B0609020204030204" pitchFamily="49" charset="0"/>
              </a:rPr>
              <a:t>st.bar_chart</a:t>
            </a:r>
            <a:r>
              <a:rPr lang="en-US" sz="1200">
                <a:latin typeface="Consolas" panose="020B0609020204030204" pitchFamily="49" charset="0"/>
              </a:rPr>
              <a:t>(data)</a:t>
            </a:r>
          </a:p>
          <a:p>
            <a:r>
              <a:rPr lang="en-US" sz="1200">
                <a:solidFill>
                  <a:srgbClr val="7030A0"/>
                </a:solidFill>
                <a:latin typeface="Consolas" panose="020B0609020204030204" pitchFamily="49" charset="0"/>
              </a:rPr>
              <a:t>st.area_chart</a:t>
            </a:r>
            <a:r>
              <a:rPr lang="en-US" sz="1200">
                <a:latin typeface="Consolas" panose="020B0609020204030204" pitchFamily="49" charset="0"/>
              </a:rPr>
              <a:t>(data)</a:t>
            </a:r>
          </a:p>
          <a:p>
            <a:endParaRPr lang="en-US" sz="1200">
              <a:latin typeface="Consolas" panose="020B0609020204030204" pitchFamily="49" charset="0"/>
            </a:endParaRPr>
          </a:p>
          <a:p>
            <a:r>
              <a:rPr lang="en-US" sz="1200">
                <a:latin typeface="Consolas" panose="020B0609020204030204" pitchFamily="49" charset="0"/>
              </a:rPr>
              <a:t># Sử dụng matplotlib</a:t>
            </a:r>
          </a:p>
          <a:p>
            <a:r>
              <a:rPr lang="en-US" sz="1200">
                <a:solidFill>
                  <a:srgbClr val="C00000"/>
                </a:solidFill>
                <a:latin typeface="Consolas" panose="020B0609020204030204" pitchFamily="49" charset="0"/>
              </a:rPr>
              <a:t>import</a:t>
            </a:r>
            <a:r>
              <a:rPr lang="en-US" sz="1200">
                <a:latin typeface="Consolas" panose="020B0609020204030204" pitchFamily="49" charset="0"/>
              </a:rPr>
              <a:t> matplotlib.pyplot </a:t>
            </a:r>
            <a:r>
              <a:rPr lang="en-US" sz="1200">
                <a:solidFill>
                  <a:srgbClr val="C00000"/>
                </a:solidFill>
                <a:latin typeface="Consolas" panose="020B0609020204030204" pitchFamily="49" charset="0"/>
              </a:rPr>
              <a:t>as</a:t>
            </a:r>
            <a:r>
              <a:rPr lang="en-US" sz="1200">
                <a:latin typeface="Consolas" panose="020B0609020204030204" pitchFamily="49" charset="0"/>
              </a:rPr>
              <a:t> plt</a:t>
            </a:r>
          </a:p>
          <a:p>
            <a:endParaRPr lang="en-US" sz="1200">
              <a:latin typeface="Consolas" panose="020B0609020204030204" pitchFamily="49" charset="0"/>
            </a:endParaRPr>
          </a:p>
          <a:p>
            <a:r>
              <a:rPr lang="en-US" sz="1200">
                <a:latin typeface="Consolas" panose="020B0609020204030204" pitchFamily="49" charset="0"/>
              </a:rPr>
              <a:t>fig, ax = </a:t>
            </a:r>
            <a:r>
              <a:rPr lang="en-US" sz="1200">
                <a:solidFill>
                  <a:srgbClr val="7030A0"/>
                </a:solidFill>
                <a:latin typeface="Consolas" panose="020B0609020204030204" pitchFamily="49" charset="0"/>
              </a:rPr>
              <a:t>plt.subplots</a:t>
            </a:r>
            <a:r>
              <a:rPr lang="en-US" sz="1200">
                <a:latin typeface="Consolas" panose="020B0609020204030204" pitchFamily="49" charset="0"/>
              </a:rPr>
              <a:t>()</a:t>
            </a:r>
          </a:p>
          <a:p>
            <a:r>
              <a:rPr lang="en-US" sz="1200">
                <a:solidFill>
                  <a:srgbClr val="7030A0"/>
                </a:solidFill>
                <a:latin typeface="Consolas" panose="020B0609020204030204" pitchFamily="49" charset="0"/>
              </a:rPr>
              <a:t>ax.plot</a:t>
            </a:r>
            <a:r>
              <a:rPr lang="en-US" sz="1200">
                <a:latin typeface="Consolas" panose="020B0609020204030204" pitchFamily="49" charset="0"/>
              </a:rPr>
              <a:t>([</a:t>
            </a:r>
            <a:r>
              <a:rPr lang="en-US" sz="1200">
                <a:solidFill>
                  <a:srgbClr val="C00000"/>
                </a:solidFill>
                <a:latin typeface="Consolas" panose="020B0609020204030204" pitchFamily="49" charset="0"/>
              </a:rPr>
              <a:t>1, 2, 3</a:t>
            </a:r>
            <a:r>
              <a:rPr lang="en-US" sz="1200">
                <a:latin typeface="Consolas" panose="020B0609020204030204" pitchFamily="49" charset="0"/>
              </a:rPr>
              <a:t>], [</a:t>
            </a:r>
            <a:r>
              <a:rPr lang="en-US" sz="1200">
                <a:solidFill>
                  <a:srgbClr val="C00000"/>
                </a:solidFill>
                <a:latin typeface="Consolas" panose="020B0609020204030204" pitchFamily="49" charset="0"/>
              </a:rPr>
              <a:t>1, 4, 9</a:t>
            </a:r>
            <a:r>
              <a:rPr lang="en-US" sz="1200">
                <a:latin typeface="Consolas" panose="020B0609020204030204" pitchFamily="49" charset="0"/>
              </a:rPr>
              <a:t>])</a:t>
            </a:r>
          </a:p>
          <a:p>
            <a:r>
              <a:rPr lang="en-US" sz="1200">
                <a:solidFill>
                  <a:srgbClr val="7030A0"/>
                </a:solidFill>
                <a:latin typeface="Consolas" panose="020B0609020204030204" pitchFamily="49" charset="0"/>
              </a:rPr>
              <a:t>st.pyplot</a:t>
            </a:r>
            <a:r>
              <a:rPr lang="en-US" sz="1200">
                <a:latin typeface="Consolas" panose="020B0609020204030204" pitchFamily="49" charset="0"/>
              </a:rPr>
              <a:t>(</a:t>
            </a:r>
            <a:r>
              <a:rPr lang="en-US" sz="1200">
                <a:solidFill>
                  <a:srgbClr val="C00000"/>
                </a:solidFill>
                <a:latin typeface="Consolas" panose="020B0609020204030204" pitchFamily="49" charset="0"/>
              </a:rPr>
              <a:t>fig</a:t>
            </a:r>
            <a:r>
              <a:rPr lang="en-US" sz="1200">
                <a:latin typeface="Consolas" panose="020B0609020204030204" pitchFamily="49" charset="0"/>
              </a:rPr>
              <a:t>)</a:t>
            </a:r>
          </a:p>
          <a:p>
            <a:pPr fontAlgn="base"/>
            <a:endParaRPr lang="en-US" sz="1200">
              <a:latin typeface="Consolas" panose="020B0609020204030204" pitchFamily="49" charset="0"/>
            </a:endParaRPr>
          </a:p>
        </p:txBody>
      </p:sp>
      <p:sp>
        <p:nvSpPr>
          <p:cNvPr id="9" name="TextBox 8">
            <a:extLst>
              <a:ext uri="{FF2B5EF4-FFF2-40B4-BE49-F238E27FC236}">
                <a16:creationId xmlns:a16="http://schemas.microsoft.com/office/drawing/2014/main" id="{9F7B98D1-E223-2B89-FD7E-29B25B8FF2DF}"/>
              </a:ext>
            </a:extLst>
          </p:cNvPr>
          <p:cNvSpPr txBox="1"/>
          <p:nvPr/>
        </p:nvSpPr>
        <p:spPr>
          <a:xfrm>
            <a:off x="2312323" y="1212889"/>
            <a:ext cx="7567353" cy="445443"/>
          </a:xfrm>
          <a:prstGeom prst="rect">
            <a:avLst/>
          </a:prstGeom>
          <a:noFill/>
        </p:spPr>
        <p:txBody>
          <a:bodyPr wrap="square">
            <a:spAutoFit/>
          </a:bodyPr>
          <a:lstStyle/>
          <a:p>
            <a:pPr algn="l">
              <a:lnSpc>
                <a:spcPts val="2700"/>
              </a:lnSpc>
              <a:spcAft>
                <a:spcPts val="2400"/>
              </a:spcAft>
              <a:buNone/>
            </a:pPr>
            <a:r>
              <a:rPr lang="en-GB" sz="3200" b="1" i="0">
                <a:solidFill>
                  <a:srgbClr val="161A1D"/>
                </a:solidFill>
                <a:effectLst/>
                <a:latin typeface="Arial" panose="020B0604020202020204" pitchFamily="34" charset="0"/>
                <a:cs typeface="Arial" panose="020B0604020202020204" pitchFamily="34" charset="0"/>
              </a:rPr>
              <a:t>Các component chính trong Streamlit</a:t>
            </a:r>
          </a:p>
        </p:txBody>
      </p:sp>
    </p:spTree>
    <p:extLst>
      <p:ext uri="{BB962C8B-B14F-4D97-AF65-F5344CB8AC3E}">
        <p14:creationId xmlns:p14="http://schemas.microsoft.com/office/powerpoint/2010/main" val="3388012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3230</TotalTime>
  <Words>2133</Words>
  <Application>Microsoft Office PowerPoint</Application>
  <PresentationFormat>Widescreen</PresentationFormat>
  <Paragraphs>207</Paragraphs>
  <Slides>23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Consolas</vt:lpstr>
      <vt:lpstr>Courier New</vt:lpstr>
      <vt:lpstr>Roboto</vt:lpstr>
      <vt:lpstr>Roboto Black</vt:lpstr>
      <vt:lpstr>Times New Roman</vt:lpstr>
      <vt:lpstr>Wingdings</vt:lpstr>
      <vt:lpstr>Office Theme</vt:lpstr>
      <vt:lpstr>PowerPoint Presentation</vt:lpstr>
      <vt:lpstr>🏗️ Xây dựng Ứng dụng dự đoán Doanh thu trong Excel với Python &amp; Streamlit</vt:lpstr>
      <vt:lpstr>Tại sao cần Dự đoán Doanh thu? 🤔</vt:lpstr>
      <vt:lpstr>Quy trình phát triển ứng dụng</vt:lpstr>
      <vt:lpstr>Các công cụ chính 🛠️</vt:lpstr>
      <vt:lpstr>Làm quen với Streamlit</vt:lpstr>
      <vt:lpstr>Làm quen với Streamlit</vt:lpstr>
      <vt:lpstr>Làm quen với Streamlit</vt:lpstr>
      <vt:lpstr>Làm quen với Streamlit</vt:lpstr>
      <vt:lpstr>Xử lý dữ liệu Excel với Pandas</vt:lpstr>
      <vt:lpstr>Xử lý dữ liệu Excel với Pandas</vt:lpstr>
      <vt:lpstr>Xử lý dữ liệu Excel với Pandas</vt:lpstr>
      <vt:lpstr>Mô hình học máy đơn giản</vt:lpstr>
      <vt:lpstr>Mô hình học máy đơn giản</vt:lpstr>
      <vt:lpstr>Mô hình học máy đơn giản</vt:lpstr>
      <vt:lpstr>Mô hình học máy đơn giản</vt:lpstr>
      <vt:lpstr>Mô hình học máy đơn giản</vt:lpstr>
      <vt:lpstr>Các dạng biểu đồ</vt:lpstr>
      <vt:lpstr>Thực hành</vt:lpstr>
      <vt:lpstr>Triển khai lên Streamlit Cloud</vt:lpstr>
      <vt:lpstr>Triển khai lên Streamlit Cloud</vt:lpstr>
      <vt:lpstr>Kết quả và Hướng phát triển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Phạm Hồng Vinh</dc:creator>
  <cp:lastModifiedBy>Nguyễn Văn Huy</cp:lastModifiedBy>
  <cp:revision>221</cp:revision>
  <dcterms:created xsi:type="dcterms:W3CDTF">2015-01-07T03:20:15Z</dcterms:created>
  <dcterms:modified xsi:type="dcterms:W3CDTF">2025-09-19T17:11:40Z</dcterms:modified>
</cp:coreProperties>
</file>