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9" r:id="rId9"/>
    <p:sldId id="280" r:id="rId10"/>
    <p:sldId id="259" r:id="rId11"/>
    <p:sldId id="260" r:id="rId12"/>
    <p:sldId id="261" r:id="rId13"/>
    <p:sldId id="262" r:id="rId14"/>
    <p:sldId id="281" r:id="rId15"/>
    <p:sldId id="282" r:id="rId16"/>
    <p:sldId id="263" r:id="rId17"/>
    <p:sldId id="264" r:id="rId18"/>
    <p:sldId id="265" r:id="rId19"/>
    <p:sldId id="283" r:id="rId20"/>
    <p:sldId id="284" r:id="rId21"/>
    <p:sldId id="269" r:id="rId22"/>
    <p:sldId id="285" r:id="rId23"/>
    <p:sldId id="286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F91A-A50D-48C9-A00E-6C4EAE332A0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D899-5D7D-41D7-BA89-C30E3A93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326-467D-43E5-AB23-95748BA7E78E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AF94-EEB3-414D-937D-15C3D087C7B0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402A-3332-4819-A064-BABC0322C89C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67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9C04-BB03-41AF-A477-ADA0BB48A746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8250-C725-4903-A044-E3248FC69B66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572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27AD-49AC-4FDF-B0B4-0F0970D6DD21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DB93-EA23-4C8F-B243-F2237F2922D0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BA2E-30BE-4E94-ACE3-2800E0EF3E33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A5-77FD-4D07-80BD-D2217DF44F89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A390-8FD4-4077-92AF-B5F5C441029B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4DCF-1908-468D-9F50-607EABA68810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87C9-78A9-43DA-821B-457907B03330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3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B0-5E60-485A-A1D7-C54D2085DCBD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5349-C710-45FA-ACDD-05383B11B07A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B5A9-94D8-4C9B-BC29-D77C76BF1FC8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DD75-DBF3-41F3-B5C7-1AFA01D812E1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35B4-DE93-4E77-9922-CBE4D4FDC4BA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SVTH: Lê Thị Hà Bình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F49CBB-ED72-4955-B2BF-EB1FA5D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964" y="1558637"/>
            <a:ext cx="8977746" cy="15561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NGÀNH MẠNG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3308797"/>
            <a:ext cx="8915400" cy="233824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Helper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my_netstat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GVHD: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SVTH: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.fdad3-2.fna.fbcdn.net/v/t1.0-1/c2.0.200.200/p200x200/11041045_1006573112710406_1897356517165106340_n.png?_nc_cat=0&amp;_nc_eui2=AeEBFVXkzWXsr9IkL8yWUfenrqI2U5Blfn2bNp_lRR4VElmq9_Ma2fZhrdXmgj6FSZypoklHaXTG5nc6PyBgLXYV2ukOetxqnoaNNFr43arFcA&amp;oh=631b40cbb6f7cec5ea17e392460380b9&amp;oe=5B819F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17" y="152405"/>
            <a:ext cx="969818" cy="9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ISEhISExAVFRUXEBkQGRcVGBgYFRgXFxcWFxcYHBUZHCkgGBolHBUaIjEhJSkrMC4uFx8zODMtOCgwLisBCgoKDg0OGxAQGi8jHyYrLS0wMDcrNzcuKy0vLS0tNy4tLy0uNS8tKy0rLTUtLS0tLS0rNS0tLS0tLS0uLS0tLf/AABEIAOEA4QMBIgACEQEDEQH/xAAcAAACAgMBAQAAAAAAAAAAAAAACAUHAgQGAwH/xABVEAABAwECBgoMCggFAwUAAAABAAIDBAURBgcSITFREyIyNUFVcYGRsxQWF1JUYXR1k5Sx0ggVQmJygpKhotEjMzRTo7LB0yRDRHPDJcLwNkVjhMT/xAAaAQEAAwEBAQAAAAAAAAAAAAAAAgMEBQEG/8QAMhEBAAICAAIHBwMEAwAAAAAAAAECAxEEMQUSEyFBUXEUMoGRodHwImGxFUJSwUPh8f/aAAwDAQACEQMRAD8AvFCEjiB40JHEIHjQkcQgeNCRxe4pJDn2N32T+SB3EJIjSyfu3fZK+djP7x3QUNneQkgMD+8d0FGwu709BQO+hI/sTu9PQV82M6j0IHhQkeyDqKMg6kDwoSO5J1IuQPEhI4vtyB4kJHUXIHiQkcQgeNCRxCB40JHE4+Am9tneb6fqWIJxCEIBI4njSOIGtwMwSs99BRPfQUznOo4XOc6GMucTG0kkluckqZ7S7N4upfQR+6vuAu9tB5DD1TVOIILtLs3i6l9BH7q5zC3FJZ9Yz9FE2llA2r4WgN8WVELmuHJcfGrAQgUDDPAmrsyTJnjvYTcyVmeN/DmPyXfNNxzas69cDcMZKJ4D42Twk7aOQAkeNjiNofuOrhTY2jQRTxuimjbJG4XOa4Xgj/zhS4Y0cV0lnl1TTZUlITeeF8N/A7WzU7mPAT7E6RtWLRqVv4NVdn10Imp44nN0OaWND2O71zeA/ceC9S3xRT+DxfYb+SVnBXCSegnbNA646HNO4e3vXD+vAmZwSwlhtCnbPCfmvYd1G/haf6HhCvpfbl8RgnH3xybvxRT+DxfYb+SPiin8Hi+w38luoU2XctL4pp/B4vsN/JHxRT+DxfYb+S3UIblo/FFP4PF9hv5I+J6bweL7DfyW8hDctH4npvB4vsN/JHxNTeDRfYb+S3kIblo/E1N4NF9hv5L58TU3g0Xo2/kt9CG5aHxLTeDQ+jb+SVzDOuZPXVMkbWtYZnNYGgBuQ3atIA1ht/OmTw8tbsSgqpgbnCItZ9N+0Z+JwPMlnwVsk1dZTUwH6ydrD9G+955mgnmVOWfB0eBrztPoYrFvgLRss2k7IooJJXxbM50kTHP/AEhywCXC/M0gcy6btLs3i6l9BH7qm2MAAAFwAuA1AaFkqm9Bdpdm8XUvoI/dWL8DLNuP/TqXR+4j91T6xfoPIgSGXdHlKcTATe2zvN9P1LEnc26dyn2pxMBN7bO830/UsQTiEIQCRxPGkcQOPgLvbQeQw9U1Tig8Bd7aDyGHqmqcQCEIQCwmia9pa5oc1wLSCLwQcxBB0hZoQLHjexemzpdngaTSSuzf/E859jPzTpaeUcF55vATCuSzqlszb3Ru2krAd2y/oyhpB5tBKbK27Kiq4JaeZuVHIwscPYRqINxB4CAlCwtwfkoKualk0sdtXXZnsOdjxyjoN44EidPLVi0ak1tBWMmjZLG4OY9ge1w0EEXhbCpbERhVcXWdI7MQZYb+A6ZGc+6A8TtaulaqzuNuJmxzjt1QhCF6qCEIQCEIQCEIQVH8IK1smGmpQc75DO64/JYMloOsEvJ+ooT4O9j7LXy1JALaeDN4pJb2t/AJFAY4LW7ItOcA3thDaZv1M7/xud0K48QVj7BZglI21RK6bPpyW7Rg5NqT9ZZrzuXb4enVxxCyUIQorgsX6DyLJYv0HkQJDNuncp9qcTATe2zvN9P1LEnc26dyn2pxMBN7bO830/UsQTiEIQCRxPGkcQOPgLvbQeQw9U1Tig8Bd7aDyGHqmqcQCELm8NML4rObC6RpdskwjubpawZ5JLuENF2bhLgp0pa9orWNy8mdc3SIXnBM17Wva4Oa5ocCM4IIvBB1LJzwBeSABwnQoPWSqL4QuC+zU0dexu3gOxyXaTC85uC85Lz0Pcu1tbGDZtPeH1bHOGbJivlN+o5AIHOQuHwnxs008M1OyikkZJG6ImV7Y8zgReA3LPj4Fpx8Hnye7Sf4/lGb1jxURZFoPp5op4zc+OQSDlab7j4joPKm2sqvZUQxTs3EkbZW8jgDdy50rLLMYNJJ+5dNZuFVbTwsp4alzI2AhoAYSASXHbOaTpJ4VvxdE5/HUfFi4mIya1zMWhLq/C2vOmtm5nkexeXbLW+Gz+lf+a0f0rJ/lDL7PPmY9CXNmFVcNFbP6Rx9q2ocObSborHn6TWO9rV5PRWXwtH58D2efMwSFR1PjPtBul0L/pR3fyOCmKPG7ICNlo2kcJjkLTzNc039Kqt0bnjlET8fujOCy2Vp2vXtp4Jp3bmOJ0p+q0m77lyln40aCS4P2WE6Nuy8dMZdm5blD438KoHWYWU87JNnlbEdjcCQ1u3deBnG5AuPfLJlxZMcfqrMFMVpvETCjA2Sonu3Uk03S+R39S5OXY1ntpqeGnZuYoWRDka0C/7ksmJSx+ybWgvF7YQ6qdf8y4M/G5iahYHbCEIQCxfoPIsli/QeRAkM26dyn2pxMBN7bO830/UsSdzbp3KfanEwE3ts7zfT9SxBOIQhAJHE8aRxA4+Au9tB5DD1TVOKDwF3toPIYeqapxAFLdjJwh7NrpHNN8Uf6CPUQ07Z31nXnkDVb+NXCLsOicGOulm/QM1gEbd/M2+46y1LuAu90Nw3PNPpH+/t82fNbwdhg9jFrKOl7GjDHAOvY+S9xjadLQ28Ai/OL9F91xF10DbFv1VWb6iokk+aTczmjFzR0KNVi4rcE7Pr2yGd8rpoztocrIZkHcvBbt3DgOcXHgzgrp5YwcNE5pr6zEd6uOtbu2rpozgDScwA0nkCnrNwNtCe4x0Utx4XjYx0yEJirKsGlphdBTRReNjQHHldpPOVJLl5Om7f8dPmtjB5yUrCSmkoZ3U07LpGta4hpBbc5ocLncOnpBUpi8sdlpzyQmQxZEWyggBxdtg0jORduhrW98IiK61GHvqKN345W/8AatXEQ+60yNdLIPvYf6LL/VOJtPPXweZccVpMwsFmKOm4aqoPJsY9rCvXuSUfhFV9qH+0rBQpe25/8pcrtb+auX4o6b5NVOOXYz7GBaE+KE/IrhyOh/qJP6K1UL2OO4iP7v4e9tfzUvVYqa1u4kgk+s5p6C2771CVuBFoxbqke4a4y1/3NJP3Jg0K6vSeaOepSjPbxK9PC5hyXscx2p4LT0HOsLkztZTxvaRKxrm3XkPAcLuHMUqVpWzlTzPjY1sbpXOYwC4NYXHJaANGa5aa9L4+WSuvq04ZnLvXg6vA3CWWzZXywRxuy2hr2vBztBJuDgb2nPpz8GYq5cF8aFHVFrJP8NKc2TIQYydTZcw+0GnxKtq/FdXshjmY1s2VE17o2G6Rhc0EtyXZn3X3Xg3nUuKmic1zmPaWuBuc1wIcDqLTnCnbheE4uN49b/b/AHC/r3pzNuCvqXfArGFU0JbG8man0bG47Zg1xuOj6JzcmlX1YtrQ1ULZ4Hh7HaCNIPC0jSHDhBXD4vgsnDz+rvjzX0vFm8sX6DyLJYv0HkWNMkM26dyn2pxMBN7bO830/UsSdzbp3KfanEwE3ts7zfT9SxBOIQhAJHE8aRxA4+Au9tB5DD1TVOKDwF3toPIYeqapxBVeH+BVo2jV5bTCyBjRHHlvN92l7slrTcSfHoaFE0+JaoO7rIm/RY9/3ktV1LEOF91+ccHLoW+nSWelIpSYiI/b7q5x1mdyqunxKxf5ldIfoRtb/MXLocG8WtLRTMnjmqHSNvF7nsySDpBa1gvB1HUNS7VCrvx3EXjVr9z2KVjwCEIWRMuHwjD/ANTh8VAwfxZz/VaGIll9p36qaQ/ewf1XzHzV5dryt/dwxRdLNk/5FJfB8pb6upl7ymDPtvB/4ypU5qeInWO3ovdCELS4gQhCAQhCDk8aNrdjWZUvBuc9nY7c9xvlOSbjrDS48yX/ABf2P2ZaNJBpa6YOd9CP9I8c7Wkc6sX4QdrZ6WkB0ZVS4dLI/wDvWPwb7HyqiqqyM0cQgbqypDlOPKGsA+us+Sdy6/B06uPfmv8AuXP4V4H0tey6Zl0gFzZWZpG8/wAofNN49q6BfCV5S9qW61Z1LTMRPNWFg4nIGHKqp3T58zGAxsu4LyCXHmI51Ytm2bDTsEcETImDPksaGi/hObSfGsai16ePd1ETPpSNb7SsrOtOGoaXQzMlaHZBdG4OaHAAkXjNfcR0q7NnzZu/JMzH0+zytaxybaxfoPIsli/QeRZ0iQzbp3KfanEwE3ts7zfT9SxJ3Nuncp9qcTATe2zvN9P1LEE4hCEAkcTxpHEDj4C720HkMPVNU4oPAXe2g8hh6pqnEFT418JLUpZMhl0NM/MyaIXvcbs7XPd+rdqAAJ0g6QKwsnCCqppuyIp3iQ7ouJfsg1PDjtxy5xwEJoK2jjmY6OVjXscMlzXAFpHjBVQ4XYo3typKB2W3TsDzth4mSHM7kd0ldzo/jOHinZZKxH7+E+v5pRkpbe4TuDGNqmmuZVDseTRlZzCfraWfWzeMqw6eoZI0PY9r2kXhzSC08hGYpUKylkheY5Y3RvGlrwWuHjuPB417WXa1RTOyqeeSI33nIcQD9Ju5dzgq7P0PS/6sVtfWPz5o1zTHM1yFRFk4366O4TRxVA13bE/nLb2/hC6Z2OOmdDL+gmjm2J2QDkuYX5JyRlA3gX3ZyAuZk6N4mn9u/T82tjLWVG4wLQ7ItKtlvvBqXtB1tYchv4WhWv8AB+oMmlqZ7rtkqBGOSNgPRfIehUlJRSaS0nh1plsV1K2GzKWMOaXGPZnAEEh0hL7iBoIDgOZZ4xXpb9UTHwUcXeOz1Hi61CEKxyQhCEAheU9Qxgve9rRrcQB0lc5hDhtRwwzGOpifKInZDGODiX5JyRe28DPdnKlWlre7G0q1mZ7lCYz7V7JtKpeDe1smwN+jFtM3iLg486u/Fdg5JHYbGxSmCaoDqkSNAJa512xkgi4jIa28aibtaXplluJve7Sbzwnx59asquxn1zo2xQbHTRtYI2iNuU8NaLgMt9/AOABW4ujeJvPW1r1+3/TsxelY0iraty02SyQ1FZUtkY4sc0SvaLxqDSAQRnB4QQoWeqkfu5Xv+m9zvaV8qqqSVxfJI+R50ue4uceVzjevJfTY8cViO6N/tDPM7Z0tKZHsjjZe97wxoHC5xAA6SmiwXsVlHSw07fkMznvnnO93O4kqo8SeD+y1D6x7dpBtGX6DK4Z/ssP8QaleK4HTHEda8Yo5Rz9f/GjDXUbCxfoPIsli/QeRcZcSGbdO5T7U4mAm9tneb6fqWJO5t07lPtTiYCb22d5vp+pYgnEIQgEjieNI4gcfAXe2g8hh6pqnFB4C720HkMPVNU4gEIQg0LXsanqmZFRAyVvBltBIOtp0tPjFyr228TcD73Us74T3sg2RnMbw4c5KtFCvw8Tlw+5aY/j5I2rE8y72pixtKG+6FszdcLwTd9F2S7oBXKVlHJC7IlifG+6/Jka5jrs4vucAbsxz+JNfUztjY573BrWtL3OOgNAvJPiACULDvCV1oV01TnyS7IjB+TE3MweInSfG4rpY+mcke/WJ+iucMeD3XzIGm4XrtMSuCzKoT1NTHskQ/QMa+8tL8znuu8QyQD84qxajFzZr/wDTlv0JJB92Ut1Olscx31mGPJkrS3VlSUNpzs3FRMz6MsjfY5bbMJ64aK6o55Xn2lWpLiqoTofO3ke0+1q1TikpfCajpj9xT9v4aecfRDtaK3dhVXn/AF1RzSOHsK1ZbZqnbqrqHfSmlPtcrTbikpOGoqDzx+4tqLFXQDSZ3crwP5WhPbuFjlH0O1pClHi83nOdZznpKFfdNi9s1n+lDvpve77i65UpjdlibXugp42RxwxtiLY2hoLyMtxN2k7YDP3qrydL46x3Vmfz4rMVoyW1DGx7IqKt5jp4XSuAvIbdtQcwJJIDecruLHxP1klxnljgbqF8j+gXNB+sVPfB3sjY6GWpI2085APzIr2j8RerWWDL0xmt7kRH1n8+DXGGI5uJsLFfZ9Pc50ZqHjhmuc2/xRgBvSCuBxq4FOgnbPTR3xTyBmQ0bidxuAA4GvOjUbxwhXosXsB0gHODnz5wbweUEXrLh4/NjydpM79U5x1mNIjBGw20VJDTjOWtvee+kdne7pJ5rlMoQslrTa02nnKcRoLF+g8iyWL9B5FEJDNuncp9qcTATe2zvN9P1LEnc26dyn2pxMBN7bO830/UsQTiEIQCRxPGkcQOPgLvbQeQw9U1Tig8Bd7aDyGHqmqcQCEIQCEKu8a2MiOzozBC4Oq3tzDSIgflu8epvDpObSHL4+8OQ1psyB+2dc6oc06BpbFm4Tpd4rhwlUnZVnyVE0cETcp8jwxo8Z4TqA0k8ABXhPM57nPe4uc5xe5xN5LibySeEklXtiYwINOzs2dl00jbomnSyM/KI4HO+4cpClWu5VZssY67WBg1YzKOmhpo9zGzJv75xzucfGXEnnUmhC0uJMzM7kIQhHgQhCDxrKlsUb5Hm5jGOkcdTWguJ6AlEtOsfUTySuF75ZXSXDPne4m4dNyYnHHa3Y9mTAG50zm0w5HZ3/ga4c6pnFRY/Zdq0jCL2sk7Id4mxbcX+IuDW/WVOWe/Tp8DTVZsZ/BSyRSUdNTD/Kgaw+N123PO4k86lUIVTcEIQgEIQgFi/QeRZLF+g8iBIZt07lPtTiYCb22d5vp+pYk7m3TuU+1OJgJvbZ3m+n6liCcQhCASOJ40jiBx8Bd7aDyGHqmqcVV4J417Kho6SGSoc18dLFE4bFIQHNY1pzhpvzhTXdfsW79t5thqL+rQd0sJZGtBc5wa0C8km4ADSSToCp/CDH1TsBbSUz5XaA+W6NnKGi9zh4jkqpMK8Oq+0SRUTnY77xEzaRD6o3WjS4koLYxiY6I4w+ns4h8mdpqLr42cH6MHdu+cdrqylQ9TO+R7pJHue5zspznElxJ0kk6SvezaRsrrnzxwjhdJlkdEbXOJ5la2BXa7Qlsr64TzjOHvimDGH5keRmPjN51XL2I2ryZOpHLb7itxYuJZWVsdzRc+KFwzk6Q+QcA1NOnh8d1LkRjLsnw5v2JfcWXdJsnw5n2ZPdWivViHKy9rktuYn5OsQuUGMeyvDo+h/urIYxbK8Pj6He6vdwq7K/lPydShcuMYdleHxfi/Jfe6FZfh8XSfyTcHZ38pdOhc0MP7MP8Arouk/kshh1Zp/wBbH+L8k3B2dvJV/wAIG1cqenpQc0cRmcODKkNzecNb+JTHwbLH/a6wjvaVh6Hyf8fQqqw2tjsuuqZwb2vlIZ9Bu1Z+FoPOrkxZ4eWPQWdT08lbky3GSQbDObnvJcRe2O43C5t471ZrTuXaw06lIhcSFw3ddsXw7+DUf2kd12xfDv4NR/aXix3KFw3ddsXw7+DUf2kd12xfDv4NR/aQdyhcN3XbF8O/g1H9pHddsXw7+DUf2kHcrF+g8i4juu2L4d/BqP7S+Oxu2Lcf8dwfuaj+0gVmbdO5T7U4mAm9tneb6fqWJOpDeTylOLgJvbZ3m+n6liCcQhCASOJ40jiDoabAe0pGNkZQTuY9oe1wYSHNcLwQdRBXp3P7V4uqPRlNFgLvbQeQw9U1TiBQe5/avF1R6Mo7n9q8XVHoym+QgUHuf2rxdUejK+9oFq8XVHoym9QgULtAtXi6o9GUdoNq8XVHoym9QgULtBtXi6p9GUdoNq8XVHoym9QgULtBtXi6o9GUdoNq8XVHoym9QgULtAtXi6o9GUdoFq8XVHoym9QgULtAtXi6o9GV87n9q8XVHoym+QgUHuf2rxdUejKO5/avF1R6MpvkIFB7n9q8XVHoyjuf2rxdUejKb5CBQe5/avF1R6Mo7n9q8XVHoym+QgUHuf2rxdUejKO5/avF1R6Mpvli/QeRAj5CcbATe2zvN9P1LEnc26dyn2pxMBN7bO830/UsQTiEIQCRxPGkcQOPgLvbQeQw9U1ROM02m2BklmyNYWZckpdsedjW35g9pz5joUtgLvbQeQw9U1beEf7JVeTS9W5BRuAOF1v2lOGx1bXMjfG+UFkLf0ZeA67aZzcDoUvhPVYVQGrna8Npo3yytP8AhSRC1zi03XZR2t3jUb8Gr9orf9hn85VuYxN67Q8il/kcgpbBbCzCa0dl7EnEmxZOXe2mZdl5WTu2i/cHRqV4YFisFHD2f+1bfZNx+8dkfq9ruMnQqp+DL/7l/wDW/wD0K8UFY48cKauz4qR1LNsZfI9rtqx14DWkbtpu08C5Wy6zC6phjnikDo5GB7T/AIQXtOg3EXhSPwlv1FD/AL0n8rVC4MWdhQ6kpzS1DRTmIGIZUGZnANs2/pQXFgc+sZQxutEgVLRI6U7S4ASPLT+j2t2x5Ojnzqg58clpdlOkbUf4fsjLEWxxfqsu8R5WTfuc1996tDGHbM9HYIFQ/wDxUsLKRxvGeR4/Sm9ubch+jxKnI6Oj+I3ONRF2Z2aJxHeNk2IDYsi7nL+S5A08NWx0bZg4bG6MSh3BkEZQdfquzqirWxnWnaVX2LZLSxl5DSGtMj2jTI90gujb0XXjPeVN4HW86owYq2Bx2SnpZ6Y68kRksIu4Mhwb9QqI+DQ1myV5N2XscQGvJJkyrucNv5kGw+0MJ7OfFJUubPA6RrHm5kjGhzgNsWBr26dOhemMXDm0KW2GUsNTkQkwXsyIzuyMrbOaTnv1q6yL0uWNz/1DFy03taguvGLaUtNZtXPC/IlZGHNdcDccpo0OBBzHhC47FLhbWVtDXzVE+ySRE5ByWNyboi7Q1oBz5866XG3vRXf7I/nYq/xD72Wpyu6koN/EfhnXV89SyqqNlayFrmjIjbcS64naNF+Zd5h+20DSH4tN1Rsrf3e4z5X63a6vGqk+DX+01vk7P5yr/QLhhRhlhJZ7mMqqgRue0vaAymfeAbjuGm5dRYLMK5nwmWfIgkucZGikJaxwvDsm686QbrlDfCU/aaPyd/8AOrwwe/ZabyaP+RqCncBsYtfFahoLUmDg55ps7GMyJb9ob2tF7XaM/fNK98Y2MKuNpss+zJclzSIXXMY/LmeReL3NNwYMxI4cq/Qj4QmCoyY7Ti2r2ubDLdmJH+W8eMHa8hbqXn8HvBoP2a1JjlvL3Qx5RvIJAMshPfHKyde61oLlsuCRkMbJZTLIGAPkIDct122dktAABPAth+g8iyWL9B5ECQzbp3KfanEwE3ts7zfT9SxJ3Nuncp9qcTATe2zvN9P1LEE4hCEAkcTxpHEDj4C720HkMPVNUTjOqrRbA1ln0zZzLlxSgi/JY5t1427bjnOtSmArh8W0GcfsMPVtU5ljWEC8YurEtyzKjKjs45ErmRyGQA5LA/ORkvFxuJ1q7sN6R81n1sUbS976WRjWjSXOYQB0qZyxrCMsawgqbEJgzWUXZ3ZVO6HZNgyMq7bZOz5V1xOjKHSrbWOWNYRljWEFXY+MHaqtipG0sDpSySRzsm7MC1oF95C7TAGikgs6jilYWSMp2sc06QRpCncsawjLGsIKcx5WHaNfPTQ01LJJDFGXlwIDTJIbjmJ+S1oz/OKn24l7K2INML9k2PJy9lk3V12Vk33ac911ysTLGsIyxrCClMTODNoUdRUwVdG9tPPCWOJILMpt4Gg6C1zxzhQ1XgFa9jVhqLNa6aO8hpaA5xjJB2OWI5zo0jUDmOYMJljWEZQ1hBSTq7Ca0nRRPpexodkaZC1phDmggkOdI8vIzaG6eFb+OjF3U1crK6jGXI2MRvjBDXHJJLXsJuvIvuIv4BcreyxrCMsawgX23bQwltGn7Bks9wa7JD3CIxukySCMp73ZAF4BzXaNSsjALAt9nWXNA4h88rJJHhucZbmZLWA8NwAz6yV3WWNYRljWEC2YHWHhDZj5H01nm+RgY7LDHZgbxdtxcrRxe2tbktS5to0wih2BzmuDGtvkymAC8OPyS7oVhZY1hGWNYQU3j2wUra2opXUtM+VrIHNcW3XAl14GchWzYkTmU9Oxwuc2CNpB0ghgBHStvLGsIyxrCDi8cNkz1dmSQ08RkkMsZDW3X3BwJOdeOJaxqiks7YaiJ0UnZD3ZLrr7iG3HMfEu6yxrCMsawgyWL9B5EZY1hfHvFxzjQgSKbdO5T7U4mAm9tneb6fqWJO5t07lPtTiYCb22d5vp+pYgnEIQgEjieNQfabZvFlH6vD7qBOxI7vj0o2V3fHpKcTtNs3iyj9Xh91HabZvFlH6vD7qBO9ld3x6SjZXd8ekpxO02zeLKP1eH3Udptm8WUfq8PuoE72V3fHpKNld3x6SnE7TbN4so/V4fdR2m2bxZR+rw+6gTvZXd8eko2V3fHpKcTtNs3iyj9Xh91HabZvFlH6vD7qBO9ld3x6SjZXd8ekpxO02zeLKP1eH3Udptm8WUfq8PuoE72V3fHpKNld3x6SnE7TbN4so/V4fdR2m2bxZR+rw+6gTvZXd8eko2V3fHpKcTtNs3iyj9Xh91HabZvFlH6vD7qBO9ld3x6SjZXd8ekpxO02zeLKP1eH3Udptm8WUfq8PuoE72V3fHpKNld3x6SnE7TbN4so/V4fdR2m2bxZR+rw+6gTvZXd8eko2V3fHpKcTtNs3iyj9Xh91HabZvFlH6vD7qBO9ld3x6SjZXd8ekpxO02zeLKP1eH3Udptm8WUfq8PuoE72V3fHpKNld3x6SnE7TbN4so/V4fdR2m2bxZR+rw+6gThOPgJvbZ3m+n6liO02zeLKP1eH3VMQQtY1rGNDWNaGNa0ANa0C4NDRmAAF1wQeiEIQCEIQCEIQCEIQCEIQCEIQCEIQCEIQCEIQCEIQCEIQCEIQCEIQCEIQCEIQCEI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ISEhISExAVFRUXEBkQGRcVGBgYFRgXFxcWFxcYHBUZHCkgGBolHBUaIjEhJSkrMC4uFx8zODMtOCgwLisBCgoKDg0OGxAQGi8jHyYrLS0wMDcrNzcuKy0vLS0tNy4tLy0uNS8tKy0rLTUtLS0tLS0rNS0tLS0tLS0uLS0tLf/AABEIAOEA4QMBIgACEQEDEQH/xAAcAAACAgMBAQAAAAAAAAAAAAAACAUHAgQGAwH/xABVEAABAwECBgoMCggFAwUAAAABAAIDBAURBgcSITFREyIyNUFVcYGRsxQWF1JUYXR1k5Sx0ggVQmJygpKhotEjMzRTo7LB0yRDRHPDJcLwNkVjhMT/xAAaAQEAAwEBAQAAAAAAAAAAAAAAAgMEBQEG/8QAMhEBAAICAAIHBwMEAwAAAAAAAAECAxEEMQUSEyFBUXEUMoGRodHwImGxFUJSwUPh8f/aAAwDAQACEQMRAD8AvFCEjiB40JHEIHjQkcQgeNCRxe4pJDn2N32T+SB3EJIjSyfu3fZK+djP7x3QUNneQkgMD+8d0FGwu709BQO+hI/sTu9PQV82M6j0IHhQkeyDqKMg6kDwoSO5J1IuQPEhI4vtyB4kJHUXIHiQkcQgeNCRxCB40JHE4+Am9tneb6fqWIJxCEIBI4njSOIGtwMwSs99BRPfQUznOo4XOc6GMucTG0kkluckqZ7S7N4upfQR+6vuAu9tB5DD1TVOIILtLs3i6l9BH7q5zC3FJZ9Yz9FE2llA2r4WgN8WVELmuHJcfGrAQgUDDPAmrsyTJnjvYTcyVmeN/DmPyXfNNxzas69cDcMZKJ4D42Twk7aOQAkeNjiNofuOrhTY2jQRTxuimjbJG4XOa4Xgj/zhS4Y0cV0lnl1TTZUlITeeF8N/A7WzU7mPAT7E6RtWLRqVv4NVdn10Imp44nN0OaWND2O71zeA/ceC9S3xRT+DxfYb+SVnBXCSegnbNA646HNO4e3vXD+vAmZwSwlhtCnbPCfmvYd1G/haf6HhCvpfbl8RgnH3xybvxRT+DxfYb+SPiin8Hi+w38luoU2XctL4pp/B4vsN/JHxRT+DxfYb+S3UIblo/FFP4PF9hv5I+J6bweL7DfyW8hDctH4npvB4vsN/JHxNTeDRfYb+S3kIblo/E1N4NF9hv5L58TU3g0Xo2/kt9CG5aHxLTeDQ+jb+SVzDOuZPXVMkbWtYZnNYGgBuQ3atIA1ht/OmTw8tbsSgqpgbnCItZ9N+0Z+JwPMlnwVsk1dZTUwH6ydrD9G+955mgnmVOWfB0eBrztPoYrFvgLRss2k7IooJJXxbM50kTHP/AEhywCXC/M0gcy6btLs3i6l9BH7qm2MAAAFwAuA1AaFkqm9Bdpdm8XUvoI/dWL8DLNuP/TqXR+4j91T6xfoPIgSGXdHlKcTATe2zvN9P1LEnc26dyn2pxMBN7bO830/UsQTiEIQCRxPGkcQOPgLvbQeQw9U1Tig8Bd7aDyGHqmqcQCEIQCwmia9pa5oc1wLSCLwQcxBB0hZoQLHjexemzpdngaTSSuzf/E859jPzTpaeUcF55vATCuSzqlszb3Ru2krAd2y/oyhpB5tBKbK27Kiq4JaeZuVHIwscPYRqINxB4CAlCwtwfkoKualk0sdtXXZnsOdjxyjoN44EidPLVi0ak1tBWMmjZLG4OY9ge1w0EEXhbCpbERhVcXWdI7MQZYb+A6ZGc+6A8TtaulaqzuNuJmxzjt1QhCF6qCEIQCEIQCEIQVH8IK1smGmpQc75DO64/JYMloOsEvJ+ooT4O9j7LXy1JALaeDN4pJb2t/AJFAY4LW7ItOcA3thDaZv1M7/xud0K48QVj7BZglI21RK6bPpyW7Rg5NqT9ZZrzuXb4enVxxCyUIQorgsX6DyLJYv0HkQJDNuncp9qcTATe2zvN9P1LEnc26dyn2pxMBN7bO830/UsQTiEIQCRxPGkcQOPgLvbQeQw9U1Tig8Bd7aDyGHqmqcQCELm8NML4rObC6RpdskwjubpawZ5JLuENF2bhLgp0pa9orWNy8mdc3SIXnBM17Wva4Oa5ocCM4IIvBB1LJzwBeSABwnQoPWSqL4QuC+zU0dexu3gOxyXaTC85uC85Lz0Pcu1tbGDZtPeH1bHOGbJivlN+o5AIHOQuHwnxs008M1OyikkZJG6ImV7Y8zgReA3LPj4Fpx8Hnye7Sf4/lGb1jxURZFoPp5op4zc+OQSDlab7j4joPKm2sqvZUQxTs3EkbZW8jgDdy50rLLMYNJJ+5dNZuFVbTwsp4alzI2AhoAYSASXHbOaTpJ4VvxdE5/HUfFi4mIya1zMWhLq/C2vOmtm5nkexeXbLW+Gz+lf+a0f0rJ/lDL7PPmY9CXNmFVcNFbP6Rx9q2ocObSborHn6TWO9rV5PRWXwtH58D2efMwSFR1PjPtBul0L/pR3fyOCmKPG7ICNlo2kcJjkLTzNc039Kqt0bnjlET8fujOCy2Vp2vXtp4Jp3bmOJ0p+q0m77lyln40aCS4P2WE6Nuy8dMZdm5blD438KoHWYWU87JNnlbEdjcCQ1u3deBnG5AuPfLJlxZMcfqrMFMVpvETCjA2Sonu3Uk03S+R39S5OXY1ntpqeGnZuYoWRDka0C/7ksmJSx+ybWgvF7YQ6qdf8y4M/G5iahYHbCEIQCxfoPIsli/QeRAkM26dyn2pxMBN7bO830/UsSdzbp3KfanEwE3ts7zfT9SxBOIQhAJHE8aRxA4+Au9tB5DD1TVOKDwF3toPIYeqapxAFLdjJwh7NrpHNN8Uf6CPUQ07Z31nXnkDVb+NXCLsOicGOulm/QM1gEbd/M2+46y1LuAu90Nw3PNPpH+/t82fNbwdhg9jFrKOl7GjDHAOvY+S9xjadLQ28Ai/OL9F91xF10DbFv1VWb6iokk+aTczmjFzR0KNVi4rcE7Pr2yGd8rpoztocrIZkHcvBbt3DgOcXHgzgrp5YwcNE5pr6zEd6uOtbu2rpozgDScwA0nkCnrNwNtCe4x0Utx4XjYx0yEJirKsGlphdBTRReNjQHHldpPOVJLl5Om7f8dPmtjB5yUrCSmkoZ3U07LpGta4hpBbc5ocLncOnpBUpi8sdlpzyQmQxZEWyggBxdtg0jORduhrW98IiK61GHvqKN345W/8AatXEQ+60yNdLIPvYf6LL/VOJtPPXweZccVpMwsFmKOm4aqoPJsY9rCvXuSUfhFV9qH+0rBQpe25/8pcrtb+auX4o6b5NVOOXYz7GBaE+KE/IrhyOh/qJP6K1UL2OO4iP7v4e9tfzUvVYqa1u4kgk+s5p6C2771CVuBFoxbqke4a4y1/3NJP3Jg0K6vSeaOepSjPbxK9PC5hyXscx2p4LT0HOsLkztZTxvaRKxrm3XkPAcLuHMUqVpWzlTzPjY1sbpXOYwC4NYXHJaANGa5aa9L4+WSuvq04ZnLvXg6vA3CWWzZXywRxuy2hr2vBztBJuDgb2nPpz8GYq5cF8aFHVFrJP8NKc2TIQYydTZcw+0GnxKtq/FdXshjmY1s2VE17o2G6Rhc0EtyXZn3X3Xg3nUuKmic1zmPaWuBuc1wIcDqLTnCnbheE4uN49b/b/AHC/r3pzNuCvqXfArGFU0JbG8man0bG47Zg1xuOj6JzcmlX1YtrQ1ULZ4Hh7HaCNIPC0jSHDhBXD4vgsnDz+rvjzX0vFm8sX6DyLJYv0HkWNMkM26dyn2pxMBN7bO830/UsSdzbp3KfanEwE3ts7zfT9SxBOIQhAJHE8aRxA4+Au9tB5DD1TVOKDwF3toPIYeqapxBVeH+BVo2jV5bTCyBjRHHlvN92l7slrTcSfHoaFE0+JaoO7rIm/RY9/3ktV1LEOF91+ccHLoW+nSWelIpSYiI/b7q5x1mdyqunxKxf5ldIfoRtb/MXLocG8WtLRTMnjmqHSNvF7nsySDpBa1gvB1HUNS7VCrvx3EXjVr9z2KVjwCEIWRMuHwjD/ANTh8VAwfxZz/VaGIll9p36qaQ/ewf1XzHzV5dryt/dwxRdLNk/5FJfB8pb6upl7ymDPtvB/4ypU5qeInWO3ovdCELS4gQhCAQhCDk8aNrdjWZUvBuc9nY7c9xvlOSbjrDS48yX/ABf2P2ZaNJBpa6YOd9CP9I8c7Wkc6sX4QdrZ6WkB0ZVS4dLI/wDvWPwb7HyqiqqyM0cQgbqypDlOPKGsA+us+Sdy6/B06uPfmv8AuXP4V4H0tey6Zl0gFzZWZpG8/wAofNN49q6BfCV5S9qW61Z1LTMRPNWFg4nIGHKqp3T58zGAxsu4LyCXHmI51Ytm2bDTsEcETImDPksaGi/hObSfGsai16ePd1ETPpSNb7SsrOtOGoaXQzMlaHZBdG4OaHAAkXjNfcR0q7NnzZu/JMzH0+zytaxybaxfoPIsli/QeRZ0iQzbp3KfanEwE3ts7zfT9SxJ3Nuncp9qcTATe2zvN9P1LEE4hCEAkcTxpHEDj4C720HkMPVNU4oPAXe2g8hh6pqnEFT418JLUpZMhl0NM/MyaIXvcbs7XPd+rdqAAJ0g6QKwsnCCqppuyIp3iQ7ouJfsg1PDjtxy5xwEJoK2jjmY6OVjXscMlzXAFpHjBVQ4XYo3typKB2W3TsDzth4mSHM7kd0ldzo/jOHinZZKxH7+E+v5pRkpbe4TuDGNqmmuZVDseTRlZzCfraWfWzeMqw6eoZI0PY9r2kXhzSC08hGYpUKylkheY5Y3RvGlrwWuHjuPB417WXa1RTOyqeeSI33nIcQD9Ju5dzgq7P0PS/6sVtfWPz5o1zTHM1yFRFk4366O4TRxVA13bE/nLb2/hC6Z2OOmdDL+gmjm2J2QDkuYX5JyRlA3gX3ZyAuZk6N4mn9u/T82tjLWVG4wLQ7ItKtlvvBqXtB1tYchv4WhWv8AB+oMmlqZ7rtkqBGOSNgPRfIehUlJRSaS0nh1plsV1K2GzKWMOaXGPZnAEEh0hL7iBoIDgOZZ4xXpb9UTHwUcXeOz1Hi61CEKxyQhCEAheU9Qxgve9rRrcQB0lc5hDhtRwwzGOpifKInZDGODiX5JyRe28DPdnKlWlre7G0q1mZ7lCYz7V7JtKpeDe1smwN+jFtM3iLg486u/Fdg5JHYbGxSmCaoDqkSNAJa512xkgi4jIa28aibtaXplluJve7Sbzwnx59asquxn1zo2xQbHTRtYI2iNuU8NaLgMt9/AOABW4ujeJvPW1r1+3/TsxelY0iraty02SyQ1FZUtkY4sc0SvaLxqDSAQRnB4QQoWeqkfu5Xv+m9zvaV8qqqSVxfJI+R50ue4uceVzjevJfTY8cViO6N/tDPM7Z0tKZHsjjZe97wxoHC5xAA6SmiwXsVlHSw07fkMznvnnO93O4kqo8SeD+y1D6x7dpBtGX6DK4Z/ssP8QaleK4HTHEda8Yo5Rz9f/GjDXUbCxfoPIsli/QeRcZcSGbdO5T7U4mAm9tneb6fqWJO5t07lPtTiYCb22d5vp+pYgnEIQgEjieNI4gcfAXe2g8hh6pqnFB4C720HkMPVNU4gEIQg0LXsanqmZFRAyVvBltBIOtp0tPjFyr228TcD73Us74T3sg2RnMbw4c5KtFCvw8Tlw+5aY/j5I2rE8y72pixtKG+6FszdcLwTd9F2S7oBXKVlHJC7IlifG+6/Jka5jrs4vucAbsxz+JNfUztjY573BrWtL3OOgNAvJPiACULDvCV1oV01TnyS7IjB+TE3MweInSfG4rpY+mcke/WJ+iucMeD3XzIGm4XrtMSuCzKoT1NTHskQ/QMa+8tL8znuu8QyQD84qxajFzZr/wDTlv0JJB92Ut1Olscx31mGPJkrS3VlSUNpzs3FRMz6MsjfY5bbMJ64aK6o55Xn2lWpLiqoTofO3ke0+1q1TikpfCajpj9xT9v4aecfRDtaK3dhVXn/AF1RzSOHsK1ZbZqnbqrqHfSmlPtcrTbikpOGoqDzx+4tqLFXQDSZ3crwP5WhPbuFjlH0O1pClHi83nOdZznpKFfdNi9s1n+lDvpve77i65UpjdlibXugp42RxwxtiLY2hoLyMtxN2k7YDP3qrydL46x3Vmfz4rMVoyW1DGx7IqKt5jp4XSuAvIbdtQcwJJIDecruLHxP1klxnljgbqF8j+gXNB+sVPfB3sjY6GWpI2085APzIr2j8RerWWDL0xmt7kRH1n8+DXGGI5uJsLFfZ9Pc50ZqHjhmuc2/xRgBvSCuBxq4FOgnbPTR3xTyBmQ0bidxuAA4GvOjUbxwhXosXsB0gHODnz5wbweUEXrLh4/NjydpM79U5x1mNIjBGw20VJDTjOWtvee+kdne7pJ5rlMoQslrTa02nnKcRoLF+g8iyWL9B5FEJDNuncp9qcTATe2zvN9P1LEnc26dyn2pxMBN7bO830/UsQTiEIQCRxPGkcQOPgLvbQeQw9U1Tig8Bd7aDyGHqmqcQCEIQCEKu8a2MiOzozBC4Oq3tzDSIgflu8epvDpObSHL4+8OQ1psyB+2dc6oc06BpbFm4Tpd4rhwlUnZVnyVE0cETcp8jwxo8Z4TqA0k8ABXhPM57nPe4uc5xe5xN5LibySeEklXtiYwINOzs2dl00jbomnSyM/KI4HO+4cpClWu5VZssY67WBg1YzKOmhpo9zGzJv75xzucfGXEnnUmhC0uJMzM7kIQhHgQhCDxrKlsUb5Hm5jGOkcdTWguJ6AlEtOsfUTySuF75ZXSXDPne4m4dNyYnHHa3Y9mTAG50zm0w5HZ3/ga4c6pnFRY/Zdq0jCL2sk7Id4mxbcX+IuDW/WVOWe/Tp8DTVZsZ/BSyRSUdNTD/Kgaw+N123PO4k86lUIVTcEIQgEIQgFi/QeRZLF+g8iBIZt07lPtTiYCb22d5vp+pYk7m3TuU+1OJgJvbZ3m+n6liCcQhCASOJ40jiBx8Bd7aDyGHqmqcVV4J417Kho6SGSoc18dLFE4bFIQHNY1pzhpvzhTXdfsW79t5thqL+rQd0sJZGtBc5wa0C8km4ADSSToCp/CDH1TsBbSUz5XaA+W6NnKGi9zh4jkqpMK8Oq+0SRUTnY77xEzaRD6o3WjS4koLYxiY6I4w+ns4h8mdpqLr42cH6MHdu+cdrqylQ9TO+R7pJHue5zspznElxJ0kk6SvezaRsrrnzxwjhdJlkdEbXOJ5la2BXa7Qlsr64TzjOHvimDGH5keRmPjN51XL2I2ryZOpHLb7itxYuJZWVsdzRc+KFwzk6Q+QcA1NOnh8d1LkRjLsnw5v2JfcWXdJsnw5n2ZPdWivViHKy9rktuYn5OsQuUGMeyvDo+h/urIYxbK8Pj6He6vdwq7K/lPydShcuMYdleHxfi/Jfe6FZfh8XSfyTcHZ38pdOhc0MP7MP8Arouk/kshh1Zp/wBbH+L8k3B2dvJV/wAIG1cqenpQc0cRmcODKkNzecNb+JTHwbLH/a6wjvaVh6Hyf8fQqqw2tjsuuqZwb2vlIZ9Bu1Z+FoPOrkxZ4eWPQWdT08lbky3GSQbDObnvJcRe2O43C5t471ZrTuXaw06lIhcSFw3ddsXw7+DUf2kd12xfDv4NR/aXix3KFw3ddsXw7+DUf2kd12xfDv4NR/aQdyhcN3XbF8O/g1H9pHddsXw7+DUf2kHcrF+g8i4juu2L4d/BqP7S+Oxu2Lcf8dwfuaj+0gVmbdO5T7U4mAm9tneb6fqWJOpDeTylOLgJvbZ3m+n6liCcQhCASOJ40jiDoabAe0pGNkZQTuY9oe1wYSHNcLwQdRBXp3P7V4uqPRlNFgLvbQeQw9U1TiBQe5/avF1R6Mo7n9q8XVHoym+QgUHuf2rxdUejK+9oFq8XVHoym9QgULtAtXi6o9GUdoNq8XVHoym9QgULtBtXi6p9GUdoNq8XVHoym9QgULtBtXi6o9GUdoNq8XVHoym9QgULtAtXi6o9GUdoFq8XVHoym9QgULtAtXi6o9GV87n9q8XVHoym+QgUHuf2rxdUejKO5/avF1R6MpvkIFB7n9q8XVHoyjuf2rxdUejKb5CBQe5/avF1R6Mo7n9q8XVHoym+QgUHuf2rxdUejKO5/avF1R6Mpvli/QeRAj5CcbATe2zvN9P1LEnc26dyn2pxMBN7bO830/UsQTiEIQCRxPGkcQOPgLvbQeQw9U1ROM02m2BklmyNYWZckpdsedjW35g9pz5joUtgLvbQeQw9U1beEf7JVeTS9W5BRuAOF1v2lOGx1bXMjfG+UFkLf0ZeA67aZzcDoUvhPVYVQGrna8Npo3yytP8AhSRC1zi03XZR2t3jUb8Gr9orf9hn85VuYxN67Q8il/kcgpbBbCzCa0dl7EnEmxZOXe2mZdl5WTu2i/cHRqV4YFisFHD2f+1bfZNx+8dkfq9ruMnQqp+DL/7l/wDW/wD0K8UFY48cKauz4qR1LNsZfI9rtqx14DWkbtpu08C5Wy6zC6phjnikDo5GB7T/AIQXtOg3EXhSPwlv1FD/AL0n8rVC4MWdhQ6kpzS1DRTmIGIZUGZnANs2/pQXFgc+sZQxutEgVLRI6U7S4ASPLT+j2t2x5Ojnzqg58clpdlOkbUf4fsjLEWxxfqsu8R5WTfuc1996tDGHbM9HYIFQ/wDxUsLKRxvGeR4/Sm9ubch+jxKnI6Oj+I3ONRF2Z2aJxHeNk2IDYsi7nL+S5A08NWx0bZg4bG6MSh3BkEZQdfquzqirWxnWnaVX2LZLSxl5DSGtMj2jTI90gujb0XXjPeVN4HW86owYq2Bx2SnpZ6Y68kRksIu4Mhwb9QqI+DQ1myV5N2XscQGvJJkyrucNv5kGw+0MJ7OfFJUubPA6RrHm5kjGhzgNsWBr26dOhemMXDm0KW2GUsNTkQkwXsyIzuyMrbOaTnv1q6yL0uWNz/1DFy03taguvGLaUtNZtXPC/IlZGHNdcDccpo0OBBzHhC47FLhbWVtDXzVE+ySRE5ByWNyboi7Q1oBz5866XG3vRXf7I/nYq/xD72Wpyu6koN/EfhnXV89SyqqNlayFrmjIjbcS64naNF+Zd5h+20DSH4tN1Rsrf3e4z5X63a6vGqk+DX+01vk7P5yr/QLhhRhlhJZ7mMqqgRue0vaAymfeAbjuGm5dRYLMK5nwmWfIgkucZGikJaxwvDsm686QbrlDfCU/aaPyd/8AOrwwe/ZabyaP+RqCncBsYtfFahoLUmDg55ps7GMyJb9ob2tF7XaM/fNK98Y2MKuNpss+zJclzSIXXMY/LmeReL3NNwYMxI4cq/Qj4QmCoyY7Ti2r2ubDLdmJH+W8eMHa8hbqXn8HvBoP2a1JjlvL3Qx5RvIJAMshPfHKyde61oLlsuCRkMbJZTLIGAPkIDct122dktAABPAth+g8iyWL9B5ECQzbp3KfanEwE3ts7zfT9SxJ3Nuncp9qcTATe2zvN9P1LEE4hCEAkcTxpHEDj4C720HkMPVNUTjOqrRbA1ln0zZzLlxSgi/JY5t1427bjnOtSmArh8W0GcfsMPVtU5ljWEC8YurEtyzKjKjs45ErmRyGQA5LA/ORkvFxuJ1q7sN6R81n1sUbS976WRjWjSXOYQB0qZyxrCMsawgqbEJgzWUXZ3ZVO6HZNgyMq7bZOz5V1xOjKHSrbWOWNYRljWEFXY+MHaqtipG0sDpSySRzsm7MC1oF95C7TAGikgs6jilYWSMp2sc06QRpCncsawjLGsIKcx5WHaNfPTQ01LJJDFGXlwIDTJIbjmJ+S1oz/OKn24l7K2INML9k2PJy9lk3V12Vk33ac911ysTLGsIyxrCClMTODNoUdRUwVdG9tPPCWOJILMpt4Gg6C1zxzhQ1XgFa9jVhqLNa6aO8hpaA5xjJB2OWI5zo0jUDmOYMJljWEZQ1hBSTq7Ca0nRRPpexodkaZC1phDmggkOdI8vIzaG6eFb+OjF3U1crK6jGXI2MRvjBDXHJJLXsJuvIvuIv4BcreyxrCMsawgX23bQwltGn7Bks9wa7JD3CIxukySCMp73ZAF4BzXaNSsjALAt9nWXNA4h88rJJHhucZbmZLWA8NwAz6yV3WWNYRljWEC2YHWHhDZj5H01nm+RgY7LDHZgbxdtxcrRxe2tbktS5to0wih2BzmuDGtvkymAC8OPyS7oVhZY1hGWNYQU3j2wUra2opXUtM+VrIHNcW3XAl14GchWzYkTmU9Oxwuc2CNpB0ghgBHStvLGsIyxrCDi8cNkz1dmSQ08RkkMsZDW3X3BwJOdeOJaxqiks7YaiJ0UnZD3ZLrr7iG3HMfEu6yxrCMsawgyWL9B5EZY1hfHvFxzjQgSKbdO5T7U4mAm9tneb6fqWJO5t07lPtTiYCb22d5vp+pYgnEIQgEjieNQfabZvFlH6vD7qBOxI7vj0o2V3fHpKcTtNs3iyj9Xh91HabZvFlH6vD7qBO9ld3x6SjZXd8ekpxO02zeLKP1eH3Udptm8WUfq8PuoE72V3fHpKNld3x6SnE7TbN4so/V4fdR2m2bxZR+rw+6gTvZXd8eko2V3fHpKcTtNs3iyj9Xh91HabZvFlH6vD7qBO9ld3x6SjZXd8ekpxO02zeLKP1eH3Udptm8WUfq8PuoE72V3fHpKNld3x6SnE7TbN4so/V4fdR2m2bxZR+rw+6gTvZXd8eko2V3fHpKcTtNs3iyj9Xh91HabZvFlH6vD7qBO9ld3x6SjZXd8ekpxO02zeLKP1eH3Udptm8WUfq8PuoE72V3fHpKNld3x6SnE7TbN4so/V4fdR2m2bxZR+rw+6gTvZXd8eko2V3fHpKcTtNs3iyj9Xh91HabZvFlH6vD7qBO9ld3x6SjZXd8ekpxO02zeLKP1eH3Udptm8WUfq8PuoE72V3fHpKNld3x6SnE7TbN4so/V4fdR2m2bxZR+rw+6gThOPgJvbZ3m+n6liO02zeLKP1eH3VMQQtY1rGNDWNaGNa0ANa0C4NDRmAAF1wQeiEIQCEIQCEIQCEIQCEIQCEIQCEIQCEIQCEIQCEIQCEIQCEIQCEIQCEIQCEIQCEIQf/9k="/>
          <p:cNvSpPr>
            <a:spLocks noChangeAspect="1" noChangeArrowheads="1"/>
          </p:cNvSpPr>
          <p:nvPr/>
        </p:nvSpPr>
        <p:spPr bwMode="auto">
          <a:xfrm>
            <a:off x="307974" y="7937"/>
            <a:ext cx="3815905" cy="38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27" y="152404"/>
            <a:ext cx="1066799" cy="1034599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3284" y="160343"/>
            <a:ext cx="12008715" cy="961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ĐÀ NẴNG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1612" y="2105892"/>
            <a:ext cx="8245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bài toán: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08909" y="2022763"/>
                <a:ext cx="976745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thực hiện của chương trình như sau</a:t>
                </a: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Hyper Period = LCM(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sẵn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sàng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tùy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vi-V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sẵn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sàng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</a:t>
                </a:r>
                <a:endParaRPr lang="vi-V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09" y="2022763"/>
                <a:ext cx="9767455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437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ĐÁNH GIÁ KẾT QUẢ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08909" y="2022763"/>
            <a:ext cx="1005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làm việc</a:t>
            </a:r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 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cụ IDE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ĐÁNH GIÁ KẾT QUẢ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2092041"/>
            <a:ext cx="7472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Deadline Monotonic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27512" y="2739810"/>
            <a:ext cx="5943600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ĐÁNH GIÁ KẾT QUẢ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2092041"/>
            <a:ext cx="7472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Rate Monotonic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27512" y="2739810"/>
            <a:ext cx="5943600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VÀ ĐÁNH GIÁ KẾT QUẢ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2092041"/>
            <a:ext cx="7472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Earlier Deadline First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27512" y="2789398"/>
            <a:ext cx="5943600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15145" y="1974664"/>
            <a:ext cx="8871510" cy="386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en-US" b="1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b="1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Những </a:t>
            </a:r>
            <a:r>
              <a:rPr lang="vi-VN" b="1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vấn đề đã đạt được:</a:t>
            </a:r>
            <a:endParaRPr lang="en-US" b="1" kern="15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phỏng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en-US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Nâng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được kĩ năng lập trình với ngôn ngữ 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</a:t>
            </a:r>
            <a:endParaRPr lang="en-US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b="1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Những </a:t>
            </a:r>
            <a:r>
              <a:rPr lang="vi-VN" b="1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vấn đề chưa đạt được:</a:t>
            </a:r>
            <a:endParaRPr lang="en-US" b="1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r>
              <a:rPr lang="en-US" b="1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b="1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Hướng </a:t>
            </a:r>
            <a:r>
              <a:rPr lang="vi-VN" b="1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phát triển</a:t>
            </a:r>
            <a:r>
              <a:rPr lang="en-US" b="1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vi-VN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Tiếp tục nghiên cứu lý thuyết và thực hành.</a:t>
            </a:r>
            <a:endParaRPr lang="en-US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Khắc </a:t>
            </a:r>
            <a:r>
              <a:rPr lang="vi-VN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phục những vấn đề còn tồn tại chưa giải quyết được.</a:t>
            </a:r>
            <a:endParaRPr lang="en-US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1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5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ĐỀ TÀI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0565" y="2099351"/>
            <a:ext cx="887151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IP Helper</a:t>
            </a:r>
          </a:p>
          <a:p>
            <a:pPr marL="342900" lvl="0" indent="-342900" algn="just"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IP Helper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ây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200" kern="15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kern="15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my_netstat</a:t>
            </a:r>
            <a:endParaRPr lang="vi-VN" sz="2200" kern="1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CƠ SỞ LÝ THUYẾT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40024" y="1922918"/>
            <a:ext cx="659610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Helper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alt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en-US" sz="2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Sockets 2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internet, intranet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kumimoji="0" lang="en-US" altLang="en-US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PHÂN TÍCH THIẾT KẾ HỆ 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38436" y="1953757"/>
            <a:ext cx="65961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my_netstat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07354"/>
              </p:ext>
            </p:extLst>
          </p:nvPr>
        </p:nvGraphicFramePr>
        <p:xfrm>
          <a:off x="3224710" y="3061753"/>
          <a:ext cx="5623560" cy="273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80"/>
                <a:gridCol w="4183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Tuỳ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chọn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tả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my_netstat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nối</a:t>
                      </a:r>
                      <a:r>
                        <a:rPr lang="en-US" sz="1200" dirty="0">
                          <a:effectLst/>
                        </a:rPr>
                        <a:t> TCP </a:t>
                      </a:r>
                      <a:r>
                        <a:rPr lang="en-US" sz="1200" dirty="0" err="1">
                          <a:effectLst/>
                        </a:rPr>
                        <a:t>đang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my_netstat</a:t>
                      </a:r>
                      <a:r>
                        <a:rPr lang="en-US" sz="1200" dirty="0">
                          <a:effectLst/>
                        </a:rPr>
                        <a:t> -p </a:t>
                      </a:r>
                      <a:r>
                        <a:rPr lang="en-US" sz="1200" dirty="0" err="1">
                          <a:effectLst/>
                        </a:rPr>
                        <a:t>tcp</a:t>
                      </a:r>
                      <a:r>
                        <a:rPr lang="en-US" sz="1200" dirty="0">
                          <a:effectLst/>
                        </a:rPr>
                        <a:t> -a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my_netstat</a:t>
                      </a:r>
                      <a:r>
                        <a:rPr lang="en-US" sz="1200" dirty="0">
                          <a:effectLst/>
                        </a:rPr>
                        <a:t> -a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nối</a:t>
                      </a:r>
                      <a:r>
                        <a:rPr lang="en-US" sz="1200" dirty="0">
                          <a:effectLst/>
                        </a:rPr>
                        <a:t> TCP </a:t>
                      </a:r>
                      <a:r>
                        <a:rPr lang="en-US" sz="1200" dirty="0" err="1">
                          <a:effectLst/>
                        </a:rPr>
                        <a:t>đang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cũng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cổng</a:t>
                      </a:r>
                      <a:r>
                        <a:rPr lang="en-US" sz="1200" dirty="0">
                          <a:effectLst/>
                        </a:rPr>
                        <a:t> TCP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UDP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lắng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nghe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my_netstat</a:t>
                      </a:r>
                      <a:r>
                        <a:rPr lang="en-US" sz="1200" dirty="0">
                          <a:effectLst/>
                        </a:rPr>
                        <a:t> -p </a:t>
                      </a:r>
                      <a:r>
                        <a:rPr lang="en-US" sz="1200" dirty="0" err="1">
                          <a:effectLst/>
                        </a:rPr>
                        <a:t>udp</a:t>
                      </a:r>
                      <a:r>
                        <a:rPr lang="en-US" sz="1200" dirty="0">
                          <a:effectLst/>
                        </a:rPr>
                        <a:t> -a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Hiển thị tất cả các cổng UDP mà trên đó máy tính đang lắng nghe</a:t>
                      </a:r>
                      <a:endParaRPr lang="en-US" sz="14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my_netstat</a:t>
                      </a:r>
                      <a:r>
                        <a:rPr lang="en-US" sz="1200" dirty="0">
                          <a:effectLst/>
                        </a:rPr>
                        <a:t> -s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kê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theo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. Theo </a:t>
                      </a:r>
                      <a:r>
                        <a:rPr lang="en-US" sz="1200" dirty="0" err="1">
                          <a:effectLst/>
                        </a:rPr>
                        <a:t>mặc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kê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 TCP, UDP, ICMP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IP. </a:t>
                      </a:r>
                      <a:r>
                        <a:rPr lang="en-US" sz="1200" dirty="0" err="1">
                          <a:effectLst/>
                        </a:rPr>
                        <a:t>Nếu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 IPv6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đặt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thống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kê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giao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 TCP </a:t>
                      </a:r>
                      <a:r>
                        <a:rPr lang="en-US" sz="1200" dirty="0" err="1">
                          <a:effectLst/>
                        </a:rPr>
                        <a:t>thông</a:t>
                      </a:r>
                      <a:r>
                        <a:rPr lang="en-US" sz="1200" dirty="0">
                          <a:effectLst/>
                        </a:rPr>
                        <a:t> qua IPv6, UDP qua IPv6, ICMPv6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IPv6.</a:t>
                      </a:r>
                      <a:endParaRPr lang="en-US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1612" y="4364181"/>
            <a:ext cx="8646824" cy="217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Helper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my_netstat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CỞ SỞ LÍ THUYẾT	</a:t>
            </a: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PHÂN TÍCH VÀ THIẾT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TRIỂN KHAI VÀ ĐÁNH GIÁ KẾT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LUẬN VÀ HƯỚNG PHÁT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4" y="3630546"/>
            <a:ext cx="8911687" cy="73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II: LẬP TRÌNH 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57745"/>
            <a:ext cx="8915400" cy="2022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 SỞ LÝ THUYẾT</a:t>
            </a:r>
            <a:endParaRPr lang="vi-V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endParaRPr lang="vi-V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TRIỂN KHAI VÀ ĐÁNH GIÁ KẾT QUẢ</a:t>
            </a:r>
          </a:p>
          <a:p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PHÂN TÍCH THIẾT KẾ HỆ 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7667" y="1900672"/>
            <a:ext cx="6596108" cy="331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Helper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kumimoji="0" lang="en-US" altLang="en-US" sz="2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kumimoji="0" lang="en-US" altLang="en-US" sz="22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GetTcpTable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GetUdpTable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GetIpStatisticsEx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GetIcmpStatisticsEx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GetTcpStatisticsEx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GetUdpStatisticsEx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kumimoji="0" lang="en-US" altLang="en-US" sz="20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TRIỂN KHAI VÀ ĐÁNH GIÁ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41068" y="106034"/>
            <a:ext cx="8952718" cy="2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7588" y="2083433"/>
            <a:ext cx="708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my_netstat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483543"/>
            <a:ext cx="5943600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TRIỂN KHAI VÀ ĐÁNH GIÁ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41068" y="106034"/>
            <a:ext cx="8952718" cy="2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7588" y="2083433"/>
            <a:ext cx="7908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my_netstat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-a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483543"/>
            <a:ext cx="5943600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TRIỂN KHAI VÀ ĐÁNH GIÁ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41068" y="106034"/>
            <a:ext cx="8952718" cy="2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7588" y="2083433"/>
            <a:ext cx="7908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my_netstat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–s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483543"/>
            <a:ext cx="5943600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TRIỂN KHAI VÀ ĐÁNH GIÁ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41068" y="106034"/>
            <a:ext cx="8952718" cy="2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93739" y="3130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33700" y="1946530"/>
            <a:ext cx="7367588" cy="1093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netstat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II: LẬP TRÌNH MẠNG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317530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41068" y="106034"/>
            <a:ext cx="8952718" cy="2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793739" y="3130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1613" y="1820724"/>
            <a:ext cx="8915400" cy="397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Qua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IP Helper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IP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Herlper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Rèn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C++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lvl="0" indent="-285750" algn="just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my_netstat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vi-VN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016" y="2702292"/>
            <a:ext cx="8911687" cy="1280890"/>
          </a:xfrm>
        </p:spPr>
        <p:txBody>
          <a:bodyPr>
            <a:noAutofit/>
          </a:bodyPr>
          <a:lstStyle/>
          <a:p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8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8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CỞ SỞ LÍ THUYẾT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1612" y="2105893"/>
            <a:ext cx="66240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Monotonic (DM):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(Deadline).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42" y="3702849"/>
            <a:ext cx="3886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6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CỞ SỞ LÍ THUYẾT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1612" y="2105893"/>
            <a:ext cx="6624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Monotonic (RM):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(Period).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42" y="3883824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CỞ SỞ LÍ THUYẾT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1612" y="2105893"/>
            <a:ext cx="6624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RTOS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Earlier Deadline First (EDF):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42" y="3929990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9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CỞ SỞ LÍ THUYẾT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41611" y="2105893"/>
                <a:ext cx="6624061" cy="303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xấu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(WCET)</a:t>
                </a:r>
              </a:p>
              <a:p>
                <a:pPr marL="742950" lvl="1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1" y="2105893"/>
                <a:ext cx="6624061" cy="3037498"/>
              </a:xfrm>
              <a:prstGeom prst="rect">
                <a:avLst/>
              </a:prstGeom>
              <a:blipFill rotWithShape="1"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CỞ SỞ LÍ THUYẾT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41611" y="2105893"/>
                <a:ext cx="6624061" cy="4029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Utilization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𝑈</m:t>
                      </m:r>
                      <m:r>
                        <a:rPr lang="en-US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𝐶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𝑃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U &gt; 1 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Quá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tải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– Overload):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vụ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sẽ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đáp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hạn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U &lt;= 1: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Sẽ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phụ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thuộc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thuật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lập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lịch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U = 1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CPU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luôn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bận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tất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cả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hạn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sẽ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đáp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Utilization bound: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Tất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cả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tác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vụ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sẽ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đảm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bảo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lên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lịch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 ≤ </m:t>
                        </m:r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1" y="2105893"/>
                <a:ext cx="6624061" cy="4029886"/>
              </a:xfrm>
              <a:prstGeom prst="rect">
                <a:avLst/>
              </a:prstGeom>
              <a:blipFill rotWithShape="1"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CỞ SỞ LÍ THUYẾT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41611" y="2105893"/>
                <a:ext cx="6624061" cy="318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 Utilization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 ∗(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 −1)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EDF Utilization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b="0" dirty="0" smtClean="0"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đủ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DM </a:t>
                </a:r>
              </a:p>
              <a:p>
                <a:pPr lvl="1"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∗(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 −1</m:t>
                        </m:r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đủ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DM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(Response Time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1" y="2105893"/>
                <a:ext cx="6624061" cy="3184077"/>
              </a:xfrm>
              <a:prstGeom prst="rect">
                <a:avLst/>
              </a:prstGeom>
              <a:blipFill rotWithShape="1"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5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I: NGUYÊN LÝ HỆ ĐIỀU HÀNH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1612" y="1510146"/>
            <a:ext cx="8915400" cy="443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CỞ SỞ LÍ THUYẾT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9CBB-ED72-4955-B2BF-EB1FA5DA96E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41611" y="2105893"/>
                <a:ext cx="6624061" cy="2125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Time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tĩnh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</a:p>
              <a:p>
                <a:pPr lvl="2"/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  <a:cs typeface="Times New Roman" panose="02020603050405020304" pitchFamily="18" charset="0"/>
                      </a:rPr>
                      <m:t>&gt;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lịch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1" y="2105893"/>
                <a:ext cx="6624061" cy="2125775"/>
              </a:xfrm>
              <a:prstGeom prst="rect">
                <a:avLst/>
              </a:prstGeom>
              <a:blipFill rotWithShape="1">
                <a:blip r:embed="rId2"/>
                <a:stretch>
                  <a:fillRect l="-645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707</TotalTime>
  <Words>1550</Words>
  <Application>Microsoft Office PowerPoint</Application>
  <PresentationFormat>Custom</PresentationFormat>
  <Paragraphs>202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Wisp</vt:lpstr>
      <vt:lpstr>Báo cáo đồ án CƠ SỞ NGÀNH MẠNG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I: NGUYÊN LÝ HỆ ĐIỀU HÀNH</vt:lpstr>
      <vt:lpstr>PHẦN II: LẬP TRÌNH MẠNG</vt:lpstr>
      <vt:lpstr>PHẦN II: LẬP TRÌNH MẠNG</vt:lpstr>
      <vt:lpstr>PHẦN II: LẬP TRÌNH MẠNG</vt:lpstr>
      <vt:lpstr>PHẦN II: LẬP TRÌNH MẠNG</vt:lpstr>
      <vt:lpstr>PHẦN II: LẬP TRÌNH MẠNG</vt:lpstr>
      <vt:lpstr>PHẦN II: LẬP TRÌNH MẠNG</vt:lpstr>
      <vt:lpstr>PHẦN II: LẬP TRÌNH MẠNG</vt:lpstr>
      <vt:lpstr>PHẦN II: LẬP TRÌNH MẠNG</vt:lpstr>
      <vt:lpstr>PHẦN II: LẬP TRÌNH MẠNG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CƠ SỞ NGÀNH MẠNG</dc:title>
  <dc:creator>Admin</dc:creator>
  <cp:lastModifiedBy>Windows User</cp:lastModifiedBy>
  <cp:revision>103</cp:revision>
  <dcterms:created xsi:type="dcterms:W3CDTF">2018-05-31T02:12:34Z</dcterms:created>
  <dcterms:modified xsi:type="dcterms:W3CDTF">2018-12-21T15:53:47Z</dcterms:modified>
</cp:coreProperties>
</file>