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2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373" r:id="rId11"/>
    <p:sldId id="374" r:id="rId12"/>
    <p:sldId id="375" r:id="rId13"/>
  </p:sldIdLst>
  <p:sldSz cx="12192000" cy="6858000"/>
  <p:notesSz cx="6858000" cy="9144000"/>
  <p:custDataLst>
    <p:tags r:id="rId15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8" autoAdjust="0"/>
    <p:restoredTop sz="94694"/>
  </p:normalViewPr>
  <p:slideViewPr>
    <p:cSldViewPr snapToGrid="0">
      <p:cViewPr varScale="1">
        <p:scale>
          <a:sx n="70" d="100"/>
          <a:sy n="70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04/29/2025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jpeg"/><Relationship Id="rId7" Type="http://schemas.openxmlformats.org/officeDocument/2006/relationships/oleObject" Target="../embeddings/oleObject1.bin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April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5">
            <a:extLst>
              <a:ext uri="{FF2B5EF4-FFF2-40B4-BE49-F238E27FC236}">
                <a16:creationId xmlns:a16="http://schemas.microsoft.com/office/drawing/2014/main" id="{917C3A16-5CB0-4759-B40E-0A1E019EA6AE}"/>
              </a:ext>
            </a:extLst>
          </p:cNvPr>
          <p:cNvSpPr>
            <a:spLocks/>
          </p:cNvSpPr>
          <p:nvPr userDrawn="1"/>
        </p:nvSpPr>
        <p:spPr bwMode="gray">
          <a:xfrm rot="10800000">
            <a:off x="92737" y="865724"/>
            <a:ext cx="12023461" cy="372280"/>
          </a:xfrm>
          <a:custGeom>
            <a:avLst/>
            <a:gdLst/>
            <a:ahLst/>
            <a:cxnLst>
              <a:cxn ang="0">
                <a:pos x="5626" y="349"/>
              </a:cxn>
              <a:cxn ang="0">
                <a:pos x="0" y="349"/>
              </a:cxn>
              <a:cxn ang="0">
                <a:pos x="0" y="187"/>
              </a:cxn>
              <a:cxn ang="0">
                <a:pos x="0" y="114"/>
              </a:cxn>
              <a:cxn ang="0">
                <a:pos x="4082" y="118"/>
              </a:cxn>
              <a:cxn ang="0">
                <a:pos x="4345" y="0"/>
              </a:cxn>
              <a:cxn ang="0">
                <a:pos x="5623" y="6"/>
              </a:cxn>
              <a:cxn ang="0">
                <a:pos x="5626" y="349"/>
              </a:cxn>
            </a:cxnLst>
            <a:rect l="0" t="0" r="r" b="b"/>
            <a:pathLst>
              <a:path w="5626" h="349">
                <a:moveTo>
                  <a:pt x="5626" y="349"/>
                </a:moveTo>
                <a:lnTo>
                  <a:pt x="0" y="349"/>
                </a:lnTo>
                <a:lnTo>
                  <a:pt x="0" y="187"/>
                </a:lnTo>
                <a:lnTo>
                  <a:pt x="0" y="114"/>
                </a:lnTo>
                <a:cubicBezTo>
                  <a:pt x="680" y="103"/>
                  <a:pt x="3358" y="137"/>
                  <a:pt x="4082" y="118"/>
                </a:cubicBezTo>
                <a:lnTo>
                  <a:pt x="4345" y="0"/>
                </a:lnTo>
                <a:lnTo>
                  <a:pt x="5623" y="6"/>
                </a:lnTo>
                <a:lnTo>
                  <a:pt x="5626" y="349"/>
                </a:lnTo>
                <a:close/>
              </a:path>
            </a:pathLst>
          </a:custGeom>
          <a:solidFill>
            <a:srgbClr val="094AB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483A6-196C-4D1E-B5B4-124A937AE1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84" y="6609810"/>
            <a:ext cx="11908367" cy="148178"/>
          </a:xfrm>
          <a:prstGeom prst="rect">
            <a:avLst/>
          </a:prstGeom>
        </p:spPr>
      </p:pic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5" y="5954716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938"/>
              <a:ext cx="5626" cy="211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0950B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2" y="6196016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5" y="6445250"/>
            <a:ext cx="2940050" cy="317500"/>
          </a:xfrm>
        </p:spPr>
        <p:txBody>
          <a:bodyPr/>
          <a:lstStyle>
            <a:lvl1pPr>
              <a:defRPr/>
            </a:lvl1pPr>
          </a:lstStyle>
          <a:p>
            <a:fld id="{A1542159-38F2-4E01-8DBE-20960B7A904F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1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3"/>
            <a:ext cx="8026400" cy="1470025"/>
          </a:xfr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325832" y="4784598"/>
            <a:ext cx="992718" cy="7429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2" name="Picture 43" descr="1">
            <a:extLst>
              <a:ext uri="{FF2B5EF4-FFF2-40B4-BE49-F238E27FC236}">
                <a16:creationId xmlns:a16="http://schemas.microsoft.com/office/drawing/2014/main" id="{A3B707F9-CBB6-47CB-AC89-C6A4D371F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61435" y="3282818"/>
            <a:ext cx="1797051" cy="1531938"/>
          </a:xfrm>
          <a:prstGeom prst="rect">
            <a:avLst/>
          </a:prstGeom>
          <a:noFill/>
        </p:spPr>
      </p:pic>
      <p:sp>
        <p:nvSpPr>
          <p:cNvPr id="53" name="Rectangle 44" descr="3">
            <a:extLst>
              <a:ext uri="{FF2B5EF4-FFF2-40B4-BE49-F238E27FC236}">
                <a16:creationId xmlns:a16="http://schemas.microsoft.com/office/drawing/2014/main" id="{E8163FE3-EB25-4EED-BDFF-91860EA07B3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72368" y="5603130"/>
            <a:ext cx="990601" cy="74453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31" name="Shape 569">
            <a:extLst>
              <a:ext uri="{FF2B5EF4-FFF2-40B4-BE49-F238E27FC236}">
                <a16:creationId xmlns:a16="http://schemas.microsoft.com/office/drawing/2014/main" id="{0751F039-9307-418B-BC1D-98F6FF5E5AFD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 flipV="1">
            <a:off x="90066" y="19358"/>
            <a:ext cx="12023461" cy="76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36D9FC1-AC1F-4EF1-8BE5-62C5BF2A7B9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92737" y="105176"/>
          <a:ext cx="12023461" cy="98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23520" imgH="114120" progId="">
                  <p:embed/>
                </p:oleObj>
              </mc:Choice>
              <mc:Fallback>
                <p:oleObj r:id="rId7" imgW="1523520" imgH="114120" progId="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C36D9FC1-AC1F-4EF1-8BE5-62C5BF2A7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37" y="105176"/>
                        <a:ext cx="12023461" cy="981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5">
            <a:extLst>
              <a:ext uri="{FF2B5EF4-FFF2-40B4-BE49-F238E27FC236}">
                <a16:creationId xmlns:a16="http://schemas.microsoft.com/office/drawing/2014/main" id="{776F6F38-BCBF-4FC6-A6AF-9DCC36BB1D5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947336" y="175512"/>
            <a:ext cx="50101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</a:rPr>
              <a:t>TRƯỜNG</a:t>
            </a:r>
            <a:r>
              <a:rPr lang="en-US" sz="2200" b="1" baseline="0" dirty="0">
                <a:solidFill>
                  <a:srgbClr val="FFFFFF"/>
                </a:solidFill>
                <a:latin typeface="+mj-lt"/>
              </a:rPr>
              <a:t> ĐẠI HỌC CÔNG NGHỆ </a:t>
            </a:r>
            <a:r>
              <a:rPr lang="en-US" sz="2200" b="1" baseline="0" dirty="0" err="1">
                <a:solidFill>
                  <a:srgbClr val="FFFFFF"/>
                </a:solidFill>
                <a:latin typeface="+mj-lt"/>
              </a:rPr>
              <a:t>THÔNG</a:t>
            </a:r>
            <a:r>
              <a:rPr lang="en-US" sz="2200" b="1" baseline="0" dirty="0">
                <a:solidFill>
                  <a:srgbClr val="FFFFFF"/>
                </a:solidFill>
                <a:latin typeface="+mj-lt"/>
              </a:rPr>
              <a:t> TIN</a:t>
            </a:r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423C7BB7-BDE0-4627-8405-6ACAA8840E1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6419" y="5579622"/>
            <a:ext cx="990601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776F6F38-BCBF-4FC6-A6AF-9DCC36BB1D5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249085" y="569940"/>
            <a:ext cx="2996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C000"/>
                </a:solidFill>
                <a:latin typeface="+mj-lt"/>
              </a:rPr>
              <a:t>KHOA</a:t>
            </a:r>
            <a:r>
              <a:rPr lang="en-US" sz="20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+mj-lt"/>
              </a:rPr>
              <a:t>KHOA</a:t>
            </a:r>
            <a:r>
              <a:rPr lang="en-US" sz="2000" b="1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+mj-lt"/>
              </a:rPr>
              <a:t>HỌC</a:t>
            </a:r>
            <a:r>
              <a:rPr lang="en-US" sz="2000" b="1" baseline="0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baseline="0" dirty="0" err="1">
                <a:solidFill>
                  <a:srgbClr val="FFC000"/>
                </a:solidFill>
                <a:latin typeface="+mj-lt"/>
              </a:rPr>
              <a:t>MÁY</a:t>
            </a:r>
            <a:r>
              <a:rPr lang="en-US" sz="2000" b="1" baseline="0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baseline="0" dirty="0" err="1">
                <a:solidFill>
                  <a:srgbClr val="FFC000"/>
                </a:solidFill>
                <a:latin typeface="+mj-lt"/>
              </a:rPr>
              <a:t>TÍNH</a:t>
            </a:r>
            <a:endParaRPr lang="en-US" sz="2000" b="1" baseline="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446927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6173A-B2B7-4B93-9279-E141FA6911CA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079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D9962-DF4D-4141-A870-BBFA812E37A9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57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14198"/>
            <a:ext cx="11173883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600062"/>
            <a:ext cx="11173883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831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April 29,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April 29, 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  <p:sldLayoutId id="2147483675" r:id="rId12"/>
    <p:sldLayoutId id="2147483676" r:id="rId13"/>
    <p:sldLayoutId id="2147483677" r:id="rId14"/>
    <p:sldLayoutId id="2147483678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CS231.Nhập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000"/>
              <a:t>Giới </a:t>
            </a:r>
            <a:r>
              <a:rPr lang="en-US" sz="4000" err="1"/>
              <a:t>thiệu</a:t>
            </a:r>
            <a:r>
              <a:rPr lang="en-US" sz="4000"/>
              <a:t> Đồ án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thành phần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b="1">
                <a:solidFill>
                  <a:srgbClr val="FF0000"/>
                </a:solidFill>
              </a:rPr>
              <a:t>1</a:t>
            </a:r>
            <a:r>
              <a:rPr lang="vi-VN" b="1" dirty="0">
                <a:solidFill>
                  <a:srgbClr val="FF0000"/>
                </a:solidFill>
              </a:rPr>
              <a:t>. Báo cáo  tổng kết</a:t>
            </a:r>
            <a:r>
              <a:rPr lang="vi-VN" b="1">
                <a:solidFill>
                  <a:srgbClr val="FF0000"/>
                </a:solidFill>
              </a:rPr>
              <a:t>: </a:t>
            </a:r>
            <a:endParaRPr lang="en-US" b="1">
              <a:solidFill>
                <a:srgbClr val="FF0000"/>
              </a:solidFill>
            </a:endParaRPr>
          </a:p>
          <a:p>
            <a:r>
              <a:rPr lang="vi-VN"/>
              <a:t>Nội </a:t>
            </a:r>
            <a:r>
              <a:rPr lang="vi-VN" dirty="0"/>
              <a:t>dung báo cáo tổng kết được trình bài trong file pdf hoặc docx, có ít nhất các nội dung:</a:t>
            </a:r>
          </a:p>
          <a:p>
            <a:pPr lvl="1"/>
            <a:r>
              <a:rPr lang="vi-VN" dirty="0"/>
              <a:t>Thông tin các thành viên và đánh giá mức độ hoàn thành</a:t>
            </a:r>
          </a:p>
          <a:p>
            <a:pPr lvl="1"/>
            <a:r>
              <a:rPr lang="vi-VN" dirty="0"/>
              <a:t>Những lý do hoặc tầm quan trọng của bài toán</a:t>
            </a:r>
          </a:p>
          <a:p>
            <a:pPr lvl="1"/>
            <a:r>
              <a:rPr lang="vi-VN" dirty="0"/>
              <a:t>Phát biểu bài toán (Input, Output)</a:t>
            </a:r>
          </a:p>
          <a:p>
            <a:pPr lvl="1"/>
            <a:r>
              <a:rPr lang="vi-VN" dirty="0"/>
              <a:t>Phương pháp giải quyết</a:t>
            </a:r>
          </a:p>
          <a:p>
            <a:pPr lvl="1"/>
            <a:r>
              <a:rPr lang="vi-VN" dirty="0"/>
              <a:t>Kết quả thực nghiệm (dataset, độ đo, lập trình, kết quả,...)</a:t>
            </a:r>
          </a:p>
          <a:p>
            <a:pPr lvl="1"/>
            <a:r>
              <a:rPr lang="vi-VN" dirty="0"/>
              <a:t>Đánh giá, nhận xét những ưu điểm và hạn chế</a:t>
            </a:r>
          </a:p>
          <a:p>
            <a:pPr lvl="1"/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57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thành phần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</a:rPr>
              <a:t>2. Source code:</a:t>
            </a:r>
          </a:p>
          <a:p>
            <a:r>
              <a:rPr lang="en-US"/>
              <a:t>C</a:t>
            </a:r>
            <a:r>
              <a:rPr lang="vi-VN"/>
              <a:t>ó </a:t>
            </a:r>
            <a:r>
              <a:rPr lang="vi-VN" dirty="0"/>
              <a:t>thể nộp link github</a:t>
            </a:r>
            <a:r>
              <a:rPr lang="vi-VN"/>
              <a:t>, </a:t>
            </a:r>
            <a:endParaRPr lang="en-US"/>
          </a:p>
          <a:p>
            <a:r>
              <a:rPr lang="vi-VN"/>
              <a:t>hoặc gdrive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734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thành phần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vi-VN" b="1" dirty="0">
                <a:solidFill>
                  <a:srgbClr val="FF0000"/>
                </a:solidFill>
              </a:rPr>
              <a:t>3. Side trình bày: slide trình bày trên lớp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Thông tin các thành viên</a:t>
            </a:r>
          </a:p>
          <a:p>
            <a:pPr lvl="1"/>
            <a:r>
              <a:rPr lang="vi-VN" dirty="0"/>
              <a:t>Những lý do hoặc tầm quan trọng của bài toán</a:t>
            </a:r>
          </a:p>
          <a:p>
            <a:pPr lvl="1"/>
            <a:r>
              <a:rPr lang="vi-VN" dirty="0"/>
              <a:t>Phát biểu bài toán (Input, Output)</a:t>
            </a:r>
          </a:p>
          <a:p>
            <a:pPr lvl="1"/>
            <a:r>
              <a:rPr lang="vi-VN" dirty="0"/>
              <a:t>Phương pháp giải quyết</a:t>
            </a:r>
          </a:p>
          <a:p>
            <a:pPr lvl="1"/>
            <a:r>
              <a:rPr lang="vi-VN" dirty="0"/>
              <a:t>Kết quả thực nghiệm (dataset, độ đo, lập trình, kết quả,...)</a:t>
            </a:r>
          </a:p>
          <a:p>
            <a:pPr lvl="1"/>
            <a:r>
              <a:rPr lang="vi-VN" dirty="0"/>
              <a:t>Đánh giá, nhận xét những ưu điểm và hạn chế</a:t>
            </a:r>
          </a:p>
          <a:p>
            <a:pPr lvl="1"/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48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Phạm vi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  <p:sp>
        <p:nvSpPr>
          <p:cNvPr id="7" name="AutoShape 4" descr="What is image classification? Basics you need to know | SuperAnnot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57" t="47180" r="357" b="-2554"/>
          <a:stretch/>
        </p:blipFill>
        <p:spPr>
          <a:xfrm>
            <a:off x="0" y="2017486"/>
            <a:ext cx="12192000" cy="37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/>
              <a:t>Phân loại biển báo giao thông bằng xử lý ảnh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Mục tiêu: Nhận diện các loại biển báo dựa trên màu sắc và hình dạng.</a:t>
            </a:r>
          </a:p>
          <a:p>
            <a:endParaRPr/>
          </a:p>
          <a:p>
            <a:r>
              <a:t>Kỹ thuật chính: Xử lý màu HSV, phát hiện hình tròn/tam giác, k-NN hoặc SVM.</a:t>
            </a:r>
          </a:p>
          <a:p>
            <a:endParaRPr/>
          </a:p>
          <a:p>
            <a:r>
              <a:t>Công cụ gợi ý: Python, OpenCV, scikit-learn.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/>
              <a:t>Phân đoạn ảnh tự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Mục tiêu: Tách vùng foreground/background hiệu quả trong ảnh xám.</a:t>
            </a:r>
          </a:p>
          <a:p>
            <a:endParaRPr/>
          </a:p>
          <a:p>
            <a:r>
              <a:t>Kỹ thuật chính: Threshold toàn cục (Otsu), threshold cục bộ.</a:t>
            </a:r>
          </a:p>
          <a:p>
            <a:endParaRPr/>
          </a:p>
          <a:p>
            <a:r>
              <a:t>Công cụ gợi ý: Python, OpenCV.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Nhận diện </a:t>
            </a:r>
            <a:r>
              <a:t>khuôn mặt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Mục tiêu: Nhận diện khuôn mặt từ webcam</a:t>
            </a:r>
            <a:r>
              <a:rPr lang="en-US"/>
              <a:t>/ ảnh</a:t>
            </a:r>
            <a:r>
              <a:t>.</a:t>
            </a:r>
          </a:p>
          <a:p>
            <a:endParaRPr/>
          </a:p>
          <a:p>
            <a:r>
              <a:t>Kỹ thuật chính: Haar Cascade, video stream.</a:t>
            </a:r>
          </a:p>
          <a:p>
            <a:endParaRPr/>
          </a:p>
          <a:p>
            <a:r>
              <a:t>Công cụ gợi ý: Python, OpenCV.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Đếm số lượng vật thể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Mục tiêu: Tự động đếm số lượng đồng xu, viên bi... trong ảnh.</a:t>
            </a:r>
          </a:p>
          <a:p>
            <a:endParaRPr/>
          </a:p>
          <a:p>
            <a:r>
              <a:t>Kỹ thuật chính: Xử lý nhị phân, tìm contour, lọc kích thước.</a:t>
            </a:r>
          </a:p>
          <a:p>
            <a:endParaRPr/>
          </a:p>
          <a:p>
            <a:r>
              <a:t>Công cụ gợi ý: Python, OpenCV.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Phân </a:t>
            </a:r>
            <a:r>
              <a:rPr lang="en-US"/>
              <a:t>loại nhị phân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Mục tiêu: Phân loại ảnh chụp vào ban ngày hay ban đêm.</a:t>
            </a:r>
          </a:p>
          <a:p>
            <a:endParaRPr/>
          </a:p>
          <a:p>
            <a:r>
              <a:t>Kỹ thuật chính: Histogram màu RGB hoặc HSV.</a:t>
            </a:r>
          </a:p>
          <a:p>
            <a:endParaRPr/>
          </a:p>
          <a:p>
            <a:r>
              <a:t>Công cụ gợi ý: Python, OpenCV, NumPy.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Tìm vật thể nhỏ bằng Template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Mục tiêu: Xác định vị trí mẫu nhỏ trong ảnh lớn.</a:t>
            </a:r>
          </a:p>
          <a:p>
            <a:endParaRPr/>
          </a:p>
          <a:p>
            <a:r>
              <a:t>Kỹ thuật chính: Correlation, Template Matching.</a:t>
            </a:r>
          </a:p>
          <a:p>
            <a:endParaRPr/>
          </a:p>
          <a:p>
            <a:r>
              <a:t>Công cụ gợi ý: Python, OpenCV.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Phân đoạn ảnh theo màu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Mục tiêu: Tách đối tượng ra khỏi nền bằng phân cụm màu.</a:t>
            </a:r>
          </a:p>
          <a:p>
            <a:endParaRPr/>
          </a:p>
          <a:p>
            <a:r>
              <a:t>Kỹ thuật chính: K-means, không gian màu RGB/HSV.</a:t>
            </a:r>
          </a:p>
          <a:p>
            <a:endParaRPr/>
          </a:p>
          <a:p>
            <a:r>
              <a:t>Công cụ gợi ý: Python, OpenCV, scikit-learn.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3 - &amp;quot;Thông tin chung&amp;quot;&quot;/&gt;&lt;property id=&quot;20307&quot; value=&quot;257&quot;/&gt;&lt;/object&gt;&lt;object type=&quot;3&quot; unique_id=&quot;11213&quot;&gt;&lt;property id=&quot;20148&quot; value=&quot;5&quot;/&gt;&lt;property id=&quot;20300&quot; value=&quot;Slide 17 - &amp;quot;What is computer vision ?&amp;quot;&quot;/&gt;&lt;property id=&quot;20307&quot; value=&quot;287&quot;/&gt;&lt;/object&gt;&lt;object type=&quot;3&quot; unique_id=&quot;11214&quot;&gt;&lt;property id=&quot;20148&quot; value=&quot;5&quot;/&gt;&lt;property id=&quot;20300&quot; value=&quot;Slide 18 - &amp;quot;What is computer vision ?&amp;quot;&quot;/&gt;&lt;property id=&quot;20307&quot; value=&quot;288&quot;/&gt;&lt;/object&gt;&lt;object type=&quot;3&quot; unique_id=&quot;11453&quot;&gt;&lt;property id=&quot;20148&quot; value=&quot;5&quot;/&gt;&lt;property id=&quot;20300&quot; value=&quot;Slide 26 - &amp;quot;What is computer vision ?&amp;quot;&quot;/&gt;&lt;property id=&quot;20307&quot; value=&quot;296&quot;/&gt;&lt;/object&gt;&lt;object type=&quot;3&quot; unique_id=&quot;11454&quot;&gt;&lt;property id=&quot;20148&quot; value=&quot;5&quot;/&gt;&lt;property id=&quot;20300&quot; value=&quot;Slide 27&quot;/&gt;&lt;property id=&quot;20307&quot; value=&quot;297&quot;/&gt;&lt;/object&gt;&lt;object type=&quot;3&quot; unique_id=&quot;11455&quot;&gt;&lt;property id=&quot;20148&quot; value=&quot;5&quot;/&gt;&lt;property id=&quot;20300&quot; value=&quot;Slide 20 - &amp;quot;What is computer vision ?&amp;quot;&quot;/&gt;&lt;property id=&quot;20307&quot; value=&quot;290&quot;/&gt;&lt;/object&gt;&lt;object type=&quot;3&quot; unique_id=&quot;11456&quot;&gt;&lt;property id=&quot;20148&quot; value=&quot;5&quot;/&gt;&lt;property id=&quot;20300&quot; value=&quot;Slide 21 - &amp;quot;What is computer vision ?&amp;quot;&quot;/&gt;&lt;property id=&quot;20307&quot; value=&quot;291&quot;/&gt;&lt;/object&gt;&lt;object type=&quot;3&quot; unique_id=&quot;11457&quot;&gt;&lt;property id=&quot;20148&quot; value=&quot;5&quot;/&gt;&lt;property id=&quot;20300&quot; value=&quot;Slide 22 - &amp;quot;What is computer vision ?&amp;quot;&quot;/&gt;&lt;property id=&quot;20307&quot; value=&quot;292&quot;/&gt;&lt;/object&gt;&lt;object type=&quot;3&quot; unique_id=&quot;11458&quot;&gt;&lt;property id=&quot;20148&quot; value=&quot;5&quot;/&gt;&lt;property id=&quot;20300&quot; value=&quot;Slide 23 - &amp;quot;What is computer vision ?&amp;quot;&quot;/&gt;&lt;property id=&quot;20307&quot; value=&quot;293&quot;/&gt;&lt;/object&gt;&lt;object type=&quot;3&quot; unique_id=&quot;11459&quot;&gt;&lt;property id=&quot;20148&quot; value=&quot;5&quot;/&gt;&lt;property id=&quot;20300&quot; value=&quot;Slide 24 - &amp;quot;What is computer vision ?&amp;quot;&quot;/&gt;&lt;property id=&quot;20307&quot; value=&quot;294&quot;/&gt;&lt;/object&gt;&lt;object type=&quot;3&quot; unique_id=&quot;11460&quot;&gt;&lt;property id=&quot;20148&quot; value=&quot;5&quot;/&gt;&lt;property id=&quot;20300&quot; value=&quot;Slide 25 - &amp;quot;What is computer vision ?&amp;quot;&quot;/&gt;&lt;property id=&quot;20307&quot; value=&quot;295&quot;/&gt;&lt;/object&gt;&lt;object type=&quot;3&quot; unique_id=&quot;11461&quot;&gt;&lt;property id=&quot;20148&quot; value=&quot;5&quot;/&gt;&lt;property id=&quot;20300&quot; value=&quot;Slide 19 - &amp;quot;What is computer vision ?&amp;quot;&quot;/&gt;&lt;property id=&quot;20307&quot; value=&quot;289&quot;/&gt;&lt;/object&gt;&lt;object type=&quot;3&quot; unique_id=&quot;11462&quot;&gt;&lt;property id=&quot;20148&quot; value=&quot;5&quot;/&gt;&lt;property id=&quot;20300&quot; value=&quot;Slide 28 - &amp;quot;Computer vision applications&amp;quot;&quot;/&gt;&lt;property id=&quot;20307&quot; value=&quot;298&quot;/&gt;&lt;/object&gt;&lt;object type=&quot;3&quot; unique_id=&quot;11463&quot;&gt;&lt;property id=&quot;20148&quot; value=&quot;5&quot;/&gt;&lt;property id=&quot;20300&quot; value=&quot;Slide 30 - &amp;quot;Computer vision examples&amp;quot;&quot;/&gt;&lt;property id=&quot;20307&quot; value=&quot;300&quot;/&gt;&lt;/object&gt;&lt;object type=&quot;3&quot; unique_id=&quot;11464&quot;&gt;&lt;property id=&quot;20148&quot; value=&quot;5&quot;/&gt;&lt;property id=&quot;20300&quot; value=&quot;Slide 29 - &amp;quot;Computer vision examples&amp;quot;&quot;/&gt;&lt;property id=&quot;20307&quot; value=&quot;299&quot;/&gt;&lt;/object&gt;&lt;object type=&quot;3&quot; unique_id=&quot;11621&quot;&gt;&lt;property id=&quot;20148&quot; value=&quot;5&quot;/&gt;&lt;property id=&quot;20300&quot; value=&quot;Slide 31 - &amp;quot;Computer vision examples&amp;quot;&quot;/&gt;&lt;property id=&quot;20307&quot; value=&quot;301&quot;/&gt;&lt;/object&gt;&lt;object type=&quot;3&quot; unique_id=&quot;11622&quot;&gt;&lt;property id=&quot;20148&quot; value=&quot;5&quot;/&gt;&lt;property id=&quot;20300&quot; value=&quot;Slide 32 - &amp;quot;Computer vision examples&amp;quot;&quot;/&gt;&lt;property id=&quot;20307&quot; value=&quot;302&quot;/&gt;&lt;/object&gt;&lt;object type=&quot;3&quot; unique_id=&quot;11623&quot;&gt;&lt;property id=&quot;20148&quot; value=&quot;5&quot;/&gt;&lt;property id=&quot;20300&quot; value=&quot;Slide 33 - &amp;quot;Computer vision examples&amp;quot;&quot;/&gt;&lt;property id=&quot;20307&quot; value=&quot;303&quot;/&gt;&lt;/object&gt;&lt;object type=&quot;3&quot; unique_id=&quot;11624&quot;&gt;&lt;property id=&quot;20148&quot; value=&quot;5&quot;/&gt;&lt;property id=&quot;20300&quot; value=&quot;Slide 34 - &amp;quot;Computer vision examples&amp;quot;&quot;/&gt;&lt;property id=&quot;20307&quot; value=&quot;304&quot;/&gt;&lt;/object&gt;&lt;object type=&quot;3&quot; unique_id=&quot;67704&quot;&gt;&lt;property id=&quot;20148&quot; value=&quot;5&quot;/&gt;&lt;property id=&quot;20300&quot; value=&quot;Slide 2&quot;/&gt;&lt;property id=&quot;20307&quot; value=&quot;370&quot;/&gt;&lt;/object&gt;&lt;object type=&quot;3&quot; unique_id=&quot;67710&quot;&gt;&lt;property id=&quot;20148&quot; value=&quot;5&quot;/&gt;&lt;property id=&quot;20300&quot; value=&quot;Slide 4 - &amp;quot;Mục tiêu môn học&amp;quot;&quot;/&gt;&lt;property id=&quot;20307&quot; value=&quot;266&quot;/&gt;&lt;/object&gt;&lt;object type=&quot;3&quot; unique_id=&quot;67711&quot;&gt;&lt;property id=&quot;20148&quot; value=&quot;5&quot;/&gt;&lt;property id=&quot;20300&quot; value=&quot;Slide 5 - &amp;quot;Mục tiêu môn học&amp;quot;&quot;/&gt;&lt;property id=&quot;20307&quot; value=&quot;267&quot;/&gt;&lt;/object&gt;&lt;object type=&quot;3&quot; unique_id=&quot;67716&quot;&gt;&lt;property id=&quot;20148&quot; value=&quot;5&quot;/&gt;&lt;property id=&quot;20300&quot; value=&quot;Slide 6 - &amp;quot; Đánh giá&amp;quot;&quot;/&gt;&lt;property id=&quot;20307&quot; value=&quot;272&quot;/&gt;&lt;/object&gt;&lt;object type=&quot;3&quot; unique_id=&quot;67718&quot;&gt;&lt;property id=&quot;20148&quot; value=&quot;5&quot;/&gt;&lt;property id=&quot;20300&quot; value=&quot;Slide 11 - &amp;quot;What is computer vision ?&amp;quot;&quot;/&gt;&lt;property id=&quot;20307&quot; value=&quot;274&quot;/&gt;&lt;/object&gt;&lt;object type=&quot;3&quot; unique_id=&quot;67719&quot;&gt;&lt;property id=&quot;20148&quot; value=&quot;5&quot;/&gt;&lt;property id=&quot;20300&quot; value=&quot;Slide 12 - &amp;quot;What is vision ?&amp;quot;&quot;/&gt;&lt;property id=&quot;20307&quot; value=&quot;275&quot;/&gt;&lt;/object&gt;&lt;object type=&quot;3&quot; unique_id=&quot;67720&quot;&gt;&lt;property id=&quot;20148&quot; value=&quot;5&quot;/&gt;&lt;property id=&quot;20300&quot; value=&quot;Slide 13 - &amp;quot;What is vision ?&amp;quot;&quot;/&gt;&lt;property id=&quot;20307&quot; value=&quot;276&quot;/&gt;&lt;/object&gt;&lt;object type=&quot;3&quot; unique_id=&quot;67721&quot;&gt;&lt;property id=&quot;20148&quot; value=&quot;5&quot;/&gt;&lt;property id=&quot;20300&quot; value=&quot;Slide 14 - &amp;quot;What is vision ?&amp;quot;&quot;/&gt;&lt;property id=&quot;20307&quot; value=&quot;277&quot;/&gt;&lt;/object&gt;&lt;object type=&quot;3&quot; unique_id=&quot;67722&quot;&gt;&lt;property id=&quot;20148&quot; value=&quot;5&quot;/&gt;&lt;property id=&quot;20300&quot; value=&quot;Slide 15 - &amp;quot;What is vision ?&amp;quot;&quot;/&gt;&lt;property id=&quot;20307&quot; value=&quot;278&quot;/&gt;&lt;/object&gt;&lt;object type=&quot;3&quot; unique_id=&quot;67723&quot;&gt;&lt;property id=&quot;20148&quot; value=&quot;5&quot;/&gt;&lt;property id=&quot;20300&quot; value=&quot;Slide 16 - &amp;quot;What is vision ?&amp;quot;&quot;/&gt;&lt;property id=&quot;20307&quot; value=&quot;279&quot;/&gt;&lt;/object&gt;&lt;object type=&quot;3&quot; unique_id=&quot;67726&quot;&gt;&lt;property id=&quot;20148&quot; value=&quot;5&quot;/&gt;&lt;property id=&quot;20300&quot; value=&quot;Slide 35 - &amp;quot;Computer vision examples&amp;quot;&quot;/&gt;&lt;property id=&quot;20307&quot; value=&quot;305&quot;/&gt;&lt;/object&gt;&lt;object type=&quot;3&quot; unique_id=&quot;67727&quot;&gt;&lt;property id=&quot;20148&quot; value=&quot;5&quot;/&gt;&lt;property id=&quot;20300&quot; value=&quot;Slide 36 - &amp;quot;Computer vision examples&amp;quot;&quot;/&gt;&lt;property id=&quot;20307&quot; value=&quot;306&quot;/&gt;&lt;/object&gt;&lt;object type=&quot;3&quot; unique_id=&quot;67728&quot;&gt;&lt;property id=&quot;20148&quot; value=&quot;5&quot;/&gt;&lt;property id=&quot;20300&quot; value=&quot;Slide 37 - &amp;quot;Smile detection&amp;quot;&quot;/&gt;&lt;property id=&quot;20307&quot; value=&quot;307&quot;/&gt;&lt;/object&gt;&lt;object type=&quot;3&quot; unique_id=&quot;67729&quot;&gt;&lt;property id=&quot;20148&quot; value=&quot;5&quot;/&gt;&lt;property id=&quot;20300&quot; value=&quot;Slide 38 - &amp;quot;Face recognition: Apple iPhoto, Facebook, Google, etc&amp;quot;&quot;/&gt;&lt;property id=&quot;20307&quot; value=&quot;308&quot;/&gt;&lt;/object&gt;&lt;object type=&quot;3&quot; unique_id=&quot;67730&quot;&gt;&lt;property id=&quot;20148&quot; value=&quot;5&quot;/&gt;&lt;property id=&quot;20300&quot; value=&quot;Slide 39 - &amp;quot;Computer vision examples&amp;quot;&quot;/&gt;&lt;property id=&quot;20307&quot; value=&quot;309&quot;/&gt;&lt;/object&gt;&lt;object type=&quot;3&quot; unique_id=&quot;67731&quot;&gt;&lt;property id=&quot;20148&quot; value=&quot;5&quot;/&gt;&lt;property id=&quot;20300&quot; value=&quot;Slide 40 - &amp;quot;Computer vision examples&amp;quot;&quot;/&gt;&lt;property id=&quot;20307&quot; value=&quot;310&quot;/&gt;&lt;/object&gt;&lt;object type=&quot;3&quot; unique_id=&quot;67732&quot;&gt;&lt;property id=&quot;20148&quot; value=&quot;5&quot;/&gt;&lt;property id=&quot;20300&quot; value=&quot;Slide 41 - &amp;quot;Computer vision examples&amp;quot;&quot;/&gt;&lt;property id=&quot;20307&quot; value=&quot;311&quot;/&gt;&lt;/object&gt;&lt;object type=&quot;3&quot; unique_id=&quot;67733&quot;&gt;&lt;property id=&quot;20148&quot; value=&quot;5&quot;/&gt;&lt;property id=&quot;20300&quot; value=&quot;Slide 42 - &amp;quot;Computer vision examples&amp;quot;&quot;/&gt;&lt;property id=&quot;20307&quot; value=&quot;312&quot;/&gt;&lt;/object&gt;&lt;object type=&quot;3&quot; unique_id=&quot;67734&quot;&gt;&lt;property id=&quot;20148&quot; value=&quot;5&quot;/&gt;&lt;property id=&quot;20300&quot; value=&quot;Slide 43 - &amp;quot;Computer vision examples&amp;quot;&quot;/&gt;&lt;property id=&quot;20307&quot; value=&quot;313&quot;/&gt;&lt;/object&gt;&lt;object type=&quot;3&quot; unique_id=&quot;67735&quot;&gt;&lt;property id=&quot;20148&quot; value=&quot;5&quot;/&gt;&lt;property id=&quot;20300&quot; value=&quot;Slide 44 - &amp;quot;Computer vision examples&amp;quot;&quot;/&gt;&lt;property id=&quot;20307&quot; value=&quot;314&quot;/&gt;&lt;/object&gt;&lt;object type=&quot;3&quot; unique_id=&quot;67736&quot;&gt;&lt;property id=&quot;20148&quot; value=&quot;5&quot;/&gt;&lt;property id=&quot;20300&quot; value=&quot;Slide 45 - &amp;quot;Computer vision examples&amp;quot;&quot;/&gt;&lt;property id=&quot;20307&quot; value=&quot;315&quot;/&gt;&lt;/object&gt;&lt;object type=&quot;3&quot; unique_id=&quot;67737&quot;&gt;&lt;property id=&quot;20148&quot; value=&quot;5&quot;/&gt;&lt;property id=&quot;20300&quot; value=&quot;Slide 46 - &amp;quot;Computer vision examples&amp;quot;&quot;/&gt;&lt;property id=&quot;20307&quot; value=&quot;316&quot;/&gt;&lt;/object&gt;&lt;object type=&quot;3&quot; unique_id=&quot;67738&quot;&gt;&lt;property id=&quot;20148&quot; value=&quot;5&quot;/&gt;&lt;property id=&quot;20300&quot; value=&quot;Slide 47 - &amp;quot;Computer vision examples&amp;quot;&quot;/&gt;&lt;property id=&quot;20307&quot; value=&quot;317&quot;/&gt;&lt;/object&gt;&lt;object type=&quot;3&quot; unique_id=&quot;67739&quot;&gt;&lt;property id=&quot;20148&quot; value=&quot;5&quot;/&gt;&lt;property id=&quot;20300&quot; value=&quot;Slide 48 - &amp;quot;Computer vision examples&amp;quot;&quot;/&gt;&lt;property id=&quot;20307&quot; value=&quot;318&quot;/&gt;&lt;/object&gt;&lt;object type=&quot;3&quot; unique_id=&quot;67740&quot;&gt;&lt;property id=&quot;20148&quot; value=&quot;5&quot;/&gt;&lt;property id=&quot;20300&quot; value=&quot;Slide 49&quot;/&gt;&lt;property id=&quot;20307&quot; value=&quot;319&quot;/&gt;&lt;/object&gt;&lt;object type=&quot;3&quot; unique_id=&quot;67741&quot;&gt;&lt;property id=&quot;20148&quot; value=&quot;5&quot;/&gt;&lt;property id=&quot;20300&quot; value=&quot;Slide 50 - &amp;quot;Why is vision so hard?&amp;quot;&quot;/&gt;&lt;property id=&quot;20307&quot; value=&quot;320&quot;/&gt;&lt;/object&gt;&lt;object type=&quot;3&quot; unique_id=&quot;67742&quot;&gt;&lt;property id=&quot;20148&quot; value=&quot;5&quot;/&gt;&lt;property id=&quot;20300&quot; value=&quot;Slide 51&quot;/&gt;&lt;property id=&quot;20307&quot; value=&quot;321&quot;/&gt;&lt;/object&gt;&lt;object type=&quot;3&quot; unique_id=&quot;67743&quot;&gt;&lt;property id=&quot;20148&quot; value=&quot;5&quot;/&gt;&lt;property id=&quot;20300&quot; value=&quot;Slide 52&quot;/&gt;&lt;property id=&quot;20307&quot; value=&quot;322&quot;/&gt;&lt;/object&gt;&lt;object type=&quot;3&quot; unique_id=&quot;67744&quot;&gt;&lt;property id=&quot;20148&quot; value=&quot;5&quot;/&gt;&lt;property id=&quot;20300&quot; value=&quot;Slide 53&quot;/&gt;&lt;property id=&quot;20307&quot; value=&quot;323&quot;/&gt;&lt;/object&gt;&lt;object type=&quot;3&quot; unique_id=&quot;67745&quot;&gt;&lt;property id=&quot;20148&quot; value=&quot;5&quot;/&gt;&lt;property id=&quot;20300&quot; value=&quot;Slide 54&quot;/&gt;&lt;property id=&quot;20307&quot; value=&quot;324&quot;/&gt;&lt;/object&gt;&lt;object type=&quot;3&quot; unique_id=&quot;67746&quot;&gt;&lt;property id=&quot;20148&quot; value=&quot;5&quot;/&gt;&lt;property id=&quot;20300&quot; value=&quot;Slide 55&quot;/&gt;&lt;property id=&quot;20307&quot; value=&quot;325&quot;/&gt;&lt;/object&gt;&lt;object type=&quot;3&quot; unique_id=&quot;67747&quot;&gt;&lt;property id=&quot;20148&quot; value=&quot;5&quot;/&gt;&lt;property id=&quot;20300&quot; value=&quot;Slide 56&quot;/&gt;&lt;property id=&quot;20307&quot; value=&quot;326&quot;/&gt;&lt;/object&gt;&lt;object type=&quot;3&quot; unique_id=&quot;67748&quot;&gt;&lt;property id=&quot;20148&quot; value=&quot;5&quot;/&gt;&lt;property id=&quot;20300&quot; value=&quot;Slide 57 - &amp;quot;Challenges 7: object intra-class variation&amp;quot;&quot;/&gt;&lt;property id=&quot;20307&quot; value=&quot;327&quot;/&gt;&lt;/object&gt;&lt;object type=&quot;3&quot; unique_id=&quot;67749&quot;&gt;&lt;property id=&quot;20148&quot; value=&quot;5&quot;/&gt;&lt;property id=&quot;20300&quot; value=&quot;Slide 58 - &amp;quot;Challenges 8:  local ambiguity&amp;quot;&quot;/&gt;&lt;property id=&quot;20307&quot; value=&quot;328&quot;/&gt;&lt;/object&gt;&lt;object type=&quot;3&quot; unique_id=&quot;67750&quot;&gt;&lt;property id=&quot;20148&quot; value=&quot;5&quot;/&gt;&lt;property id=&quot;20300&quot; value=&quot;Slide 59 - &amp;quot;Challenges 9:  the world behind the image   &amp;quot;&quot;/&gt;&lt;property id=&quot;20307&quot; value=&quot;329&quot;/&gt;&lt;/object&gt;&lt;object type=&quot;3&quot; unique_id=&quot;68402&quot;&gt;&lt;property id=&quot;20148&quot; value=&quot;5&quot;/&gt;&lt;property id=&quot;20300&quot; value=&quot;Slide 60 - &amp;quot;Các bài toán trong thị giác máy tính&amp;quot;&quot;/&gt;&lt;property id=&quot;20307&quot; value=&quot;371&quot;/&gt;&lt;/object&gt;&lt;object type=&quot;3&quot; unique_id=&quot;68403&quot;&gt;&lt;property id=&quot;20148&quot; value=&quot;5&quot;/&gt;&lt;property id=&quot;20300&quot; value=&quot;Slide 61 - &amp;quot;Ví dụ&amp;quot;&quot;/&gt;&lt;property id=&quot;20307&quot; value=&quot;372&quot;/&gt;&lt;/object&gt;&lt;object type=&quot;3&quot; unique_id=&quot;68769&quot;&gt;&lt;property id=&quot;20148&quot; value=&quot;5&quot;/&gt;&lt;property id=&quot;20300&quot; value=&quot;Slide 7 - &amp;quot;Bài tập&amp;quot;&quot;/&gt;&lt;property id=&quot;20307&quot; value=&quot;376&quot;/&gt;&lt;/object&gt;&lt;object type=&quot;3&quot; unique_id=&quot;68770&quot;&gt;&lt;property id=&quot;20148&quot; value=&quot;5&quot;/&gt;&lt;property id=&quot;20300&quot; value=&quot;Slide 8&quot;/&gt;&lt;property id=&quot;20307&quot; value=&quot;373&quot;/&gt;&lt;/object&gt;&lt;object type=&quot;3&quot; unique_id=&quot;68771&quot;&gt;&lt;property id=&quot;20148&quot; value=&quot;5&quot;/&gt;&lt;property id=&quot;20300&quot; value=&quot;Slide 9&quot;/&gt;&lt;property id=&quot;20307&quot; value=&quot;374&quot;/&gt;&lt;/object&gt;&lt;object type=&quot;3&quot; unique_id=&quot;68772&quot;&gt;&lt;property id=&quot;20148&quot; value=&quot;5&quot;/&gt;&lt;property id=&quot;20300&quot; value=&quot;Slide 10&quot;/&gt;&lt;property id=&quot;20307&quot; value=&quot;375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578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</vt:lpstr>
      <vt:lpstr>Tahoma</vt:lpstr>
      <vt:lpstr>Times New Roman</vt:lpstr>
      <vt:lpstr>Office Theme</vt:lpstr>
      <vt:lpstr>PowerPoint Presentation</vt:lpstr>
      <vt:lpstr>Phạm vi</vt:lpstr>
      <vt:lpstr>Phân loại biển báo giao thông bằng xử lý ảnh</vt:lpstr>
      <vt:lpstr>Phân đoạn ảnh tự động</vt:lpstr>
      <vt:lpstr>Nhận diện khuôn mặt</vt:lpstr>
      <vt:lpstr>Đếm số lượng vật thể</vt:lpstr>
      <vt:lpstr>Phân loại nhị phân</vt:lpstr>
      <vt:lpstr>Tìm vật thể nhỏ bằng Template Matching</vt:lpstr>
      <vt:lpstr>Phân đoạn ảnh theo màu</vt:lpstr>
      <vt:lpstr>Các thành phần đồ án</vt:lpstr>
      <vt:lpstr>Các thành phần đồ án</vt:lpstr>
      <vt:lpstr>Các thành phần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Tiến Dũng</cp:lastModifiedBy>
  <cp:revision>142</cp:revision>
  <dcterms:created xsi:type="dcterms:W3CDTF">2023-03-03T01:55:04Z</dcterms:created>
  <dcterms:modified xsi:type="dcterms:W3CDTF">2025-04-29T08:57:26Z</dcterms:modified>
</cp:coreProperties>
</file>