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  <p:embeddedFont>
      <p:font typeface="Questrial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F0FDA5-406F-4D18-BD32-0BA40AD27B16}">
  <a:tblStyle styleId="{35F0FDA5-406F-4D18-BD32-0BA40AD27B1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schemas.openxmlformats.org/officeDocument/2006/relationships/font" Target="fonts/Questrial-regular.fnt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ForkJoinPool commonPool = ForkJoinPool.commonPool();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System.out.println(commonPool.getParallelism());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Mặc định là 3.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9343646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2100046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338858" y="1362666"/>
            <a:ext cx="951555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338868" y="5292001"/>
            <a:ext cx="951555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361611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89211" y="6135807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 flipH="1" rot="10800000">
            <a:off x="-4189" y="714371"/>
            <a:ext cx="15885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66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53666" y="701800"/>
            <a:ext cx="74847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15600" y="5640966"/>
            <a:ext cx="7998300" cy="798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9" Type="http://schemas.openxmlformats.org/officeDocument/2006/relationships/hyperlink" Target="https://docs.oracle.com/javase/8/docs/api/java/util/function/Supplier.html" TargetMode="External"/><Relationship Id="rId5" Type="http://schemas.openxmlformats.org/officeDocument/2006/relationships/hyperlink" Target="https://docs.oracle.com/javase/8/docs/api/java/util/stream/Stream.html" TargetMode="External"/><Relationship Id="rId6" Type="http://schemas.openxmlformats.org/officeDocument/2006/relationships/hyperlink" Target="https://docs.oracle.com/javase/8/docs/api/java/util/function/UnaryOperator.html" TargetMode="External"/><Relationship Id="rId7" Type="http://schemas.openxmlformats.org/officeDocument/2006/relationships/hyperlink" Target="https://docs.oracle.com/javase/8/docs/api/java/util/function/UnaryOperator.html" TargetMode="External"/><Relationship Id="rId8" Type="http://schemas.openxmlformats.org/officeDocument/2006/relationships/hyperlink" Target="https://docs.oracle.com/javase/8/docs/api/java/util/stream/Stream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java2s.com/Tutorials/Java/java.util.stream/Stream.Builder/Stream.Builder.add_T_t_.ht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oracle.com/javase/8/docs/api/java/util/stream/Stream.html" TargetMode="External"/><Relationship Id="rId4" Type="http://schemas.openxmlformats.org/officeDocument/2006/relationships/hyperlink" Target="https://learnit.itu.dk/pluginfile.php/131905/course/section/72476/adpro-2015-java-streams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00.jp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0.jp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0.jp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0.jpg"/><Relationship Id="rId5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041050" y="3321650"/>
            <a:ext cx="99090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65E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6" marL="457200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GV: KHUẤT THÙY PHƯƠNG</a:t>
            </a: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</a:p>
          <a:p>
            <a:pPr indent="457200" lvl="6" marL="41148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</a:endParaRPr>
          </a:p>
          <a:p>
            <a:pPr indent="457200" lvl="6" marL="41148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Nhóm thực hiện : </a:t>
            </a:r>
            <a:r>
              <a:rPr b="1" lang="en-US" sz="2000">
                <a:solidFill>
                  <a:srgbClr val="20124D"/>
                </a:solidFill>
              </a:rPr>
              <a:t>	VÕ VĂN MINH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									NGUYỄN VĂN NHỰT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									LÊ PHƯƠNG THANH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</a:rPr>
              <a:t>								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88750" y="224562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741B47"/>
                </a:solidFill>
              </a:rPr>
              <a:t>STREAM API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29" name="Shape 229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30" name="Shape 230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31" name="Shape 231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34" name="Shape 234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35" name="Shape 23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6" name="Shape 236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37" name="Shape 23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8" name="Shape 238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39" name="Shape 239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475" y="2102175"/>
            <a:ext cx="6772275" cy="29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48" name="Shape 248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49" name="Shape 249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50" name="Shape 250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51" name="Shape 251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53" name="Shape 253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54" name="Shape 25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55" name="Shape 255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56" name="Shape 25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7" name="Shape 257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58" name="Shape 258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175" y="1632550"/>
            <a:ext cx="70961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66" name="Shape 266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67" name="Shape 26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68" name="Shape 26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69" name="Shape 26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71" name="Shape 27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72" name="Shape 27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73" name="Shape 27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74" name="Shape 27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75" name="Shape 27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76" name="Shape 276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77" name="Shape 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450" y="2338400"/>
            <a:ext cx="7227999" cy="26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Shape 283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284" name="Shape 284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85" name="Shape 285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86" name="Shape 286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88" name="Shape 288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89" name="Shape 28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90" name="Shape 290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91" name="Shape 29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2" name="Shape 292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93" name="Shape 293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graphicFrame>
        <p:nvGraphicFramePr>
          <p:cNvPr id="294" name="Shape 294"/>
          <p:cNvGraphicFramePr/>
          <p:nvPr/>
        </p:nvGraphicFramePr>
        <p:xfrm>
          <a:off x="749925" y="158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{35F0FDA5-406F-4D18-BD32-0BA40AD27B16}</a:tableStyleId>
              </a:tblPr>
              <a:tblGrid>
                <a:gridCol w="5202850"/>
                <a:gridCol w="5985900"/>
              </a:tblGrid>
              <a:tr h="123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rgbClr val="0000FF"/>
                          </a:solidFill>
                        </a:rPr>
                        <a:t>Steam.iterate()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0000FF"/>
                          </a:solidFill>
                        </a:rPr>
                        <a:t>Stream.generate()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44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/>
                        <a:t>static 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Stream</a:t>
                      </a:r>
                      <a:r>
                        <a:rPr lang="en-US" sz="1800"/>
                        <a:t>&lt;T&gt; iterate(T seed,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hlinkClick r:id="rId6"/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UnaryOperator</a:t>
                      </a:r>
                      <a:r>
                        <a:rPr lang="en-US" sz="1800"/>
                        <a:t>&lt;T&gt; f)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Returns an infinite sequential </a:t>
                      </a:r>
                      <a:r>
                        <a:rPr b="1" lang="en-US" sz="2400"/>
                        <a:t>ordered</a:t>
                      </a:r>
                      <a:r>
                        <a:rPr lang="en-US" sz="2400"/>
                        <a:t> Stream produced by iterative application of a function f to an initial element seed, producing a Stream consisting of seed, f(seed), f(f(seed)), etc. </a:t>
                      </a: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/>
                        <a:t>static 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Stream</a:t>
                      </a:r>
                      <a:r>
                        <a:rPr lang="en-US" sz="1800"/>
                        <a:t>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/>
                        <a:t>generate(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Supplier</a:t>
                      </a:r>
                      <a:r>
                        <a:rPr lang="en-US" sz="1800"/>
                        <a:t>&lt;T&gt; s)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</a:t>
                      </a:r>
                      <a:r>
                        <a:rPr lang="en-US" sz="2400"/>
                        <a:t>Returns an infinite sequential </a:t>
                      </a:r>
                      <a:r>
                        <a:rPr b="1" lang="en-US" sz="2400"/>
                        <a:t>unordered</a:t>
                      </a:r>
                      <a:r>
                        <a:rPr lang="en-US" sz="2400"/>
                        <a:t> stream where each element is generated by the provided Supplier. This is suitable for generating constant streams, streams of random elements, etc.</a:t>
                      </a: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95" name="Shape 295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00" y="132175"/>
            <a:ext cx="8194375" cy="65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09" name="Shape 309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10" name="Shape 310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11" name="Shape 311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13" name="Shape 313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14" name="Shape 3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15" name="Shape 315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16" name="Shape 3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7" name="Shape 317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18" name="Shape 318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00" y="1973375"/>
            <a:ext cx="5795549" cy="41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725" y="1973375"/>
            <a:ext cx="5944125" cy="4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28" name="Shape 328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32" name="Shape 332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33" name="Shape 33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34" name="Shape 334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35" name="Shape 33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6" name="Shape 336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37" name="Shape 337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725" y="2004625"/>
            <a:ext cx="5109800" cy="41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2674" y="2004625"/>
            <a:ext cx="4745825" cy="42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47" name="Shape 34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48" name="Shape 34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49" name="Shape 34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51" name="Shape 35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52" name="Shape 3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53" name="Shape 35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54" name="Shape 35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5" name="Shape 35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56" name="Shape 356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sp>
        <p:nvSpPr>
          <p:cNvPr id="357" name="Shape 35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750" y="1988050"/>
            <a:ext cx="90011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Stream.builder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311498" y="1477700"/>
            <a:ext cx="10193100" cy="44334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Chúng ta có thể sử dụng </a:t>
            </a:r>
            <a:r>
              <a:rPr lang="en-US" sz="240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Stream.Builder add(T t)</a:t>
            </a:r>
            <a:r>
              <a:rPr lang="en-US" sz="2400">
                <a:solidFill>
                  <a:srgbClr val="C7254E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để khởi tạo stream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ví dụ: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600" y="2677525"/>
            <a:ext cx="7277625" cy="2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475" y="5072300"/>
            <a:ext cx="1032549" cy="8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>
            <p:ph type="title"/>
          </p:nvPr>
        </p:nvSpPr>
        <p:spPr>
          <a:xfrm>
            <a:off x="1913600" y="5072300"/>
            <a:ext cx="2615400" cy="7263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Stream.builder (tt)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311498" y="1717650"/>
            <a:ext cx="9931800" cy="4312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7254E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Stream.Builder accept(T t)</a:t>
            </a:r>
          </a:p>
          <a:p>
            <a:pPr indent="0" lvl="0" marL="11430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98" y="3050000"/>
            <a:ext cx="8057775" cy="22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138" y="5260226"/>
            <a:ext cx="1450449" cy="8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title"/>
          </p:nvPr>
        </p:nvSpPr>
        <p:spPr>
          <a:xfrm>
            <a:off x="2327775" y="5344825"/>
            <a:ext cx="2031600" cy="685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2070097" y="2740146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Tìm hiểu thêm về Stream.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2844800" y="635000"/>
            <a:ext cx="7365999" cy="1409700"/>
            <a:chOff x="0" y="0"/>
            <a:chExt cx="7365999" cy="1409700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7365999" cy="140970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41289" y="41289"/>
              <a:ext cx="7283421" cy="1327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rIns="152400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 CƠ BẢN</a:t>
              </a:r>
            </a:p>
          </p:txBody>
        </p:sp>
      </p:grpSp>
      <p:pic>
        <p:nvPicPr>
          <p:cNvPr descr="Kết quả hình ảnh cho traini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325" y="2402425"/>
            <a:ext cx="43815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Stream.concat(stream1,Stream2)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923524" y="1779975"/>
            <a:ext cx="8915400" cy="3777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114300">
              <a:spcBef>
                <a:spcPts val="0"/>
              </a:spcBef>
              <a:buNone/>
            </a:pPr>
            <a:r>
              <a:rPr lang="en-US" sz="2400"/>
              <a:t>Ví dụ: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900" y="1905100"/>
            <a:ext cx="6876824" cy="2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880" y="4456300"/>
            <a:ext cx="521524" cy="22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>
            <p:ph type="title"/>
          </p:nvPr>
        </p:nvSpPr>
        <p:spPr>
          <a:xfrm>
            <a:off x="2592925" y="5266050"/>
            <a:ext cx="21150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Stream.toArray()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473498" y="2133600"/>
            <a:ext cx="10031100" cy="4651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lang="en-US"/>
              <a:t>  Stream&lt;Integer&gt; stream = Stream.of(1, 2, 3, 4);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Integer[] array = stream.toArray(size -&gt; new Integer[size]);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System.out.println(Arrays.toString(array));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for (int i = 0; i &lt; array.length; i++) {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System.out.println(array[i]);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output: 1, 2, 3, 4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770550" y="535985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660000"/>
                </a:solidFill>
              </a:rPr>
              <a:t>References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7" name="Shape 407"/>
          <p:cNvSpPr txBox="1"/>
          <p:nvPr/>
        </p:nvSpPr>
        <p:spPr>
          <a:xfrm>
            <a:off x="1105125" y="2129350"/>
            <a:ext cx="102432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https://docs.oracle.com/javase/8/docs/api/java/util/stream/Stream.html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https://learnit.itu.dk/pluginfile.php/131905/course/section/72476/adpro-2015-java-streams.pdf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797615" y="1037005"/>
            <a:ext cx="85968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5643E"/>
              </a:buClr>
              <a:buSzPct val="25000"/>
              <a:buFont typeface="Arial"/>
              <a:buNone/>
            </a:pPr>
            <a:r>
              <a:rPr i="1" lang="en-US" sz="4800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  <a:t>Thank you for your time and attention!</a:t>
            </a:r>
          </a:p>
        </p:txBody>
      </p:sp>
      <p:sp>
        <p:nvSpPr>
          <p:cNvPr id="414" name="Shape 414"/>
          <p:cNvSpPr/>
          <p:nvPr/>
        </p:nvSpPr>
        <p:spPr>
          <a:xfrm>
            <a:off x="6003633" y="2967334"/>
            <a:ext cx="18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400" cap="none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78" y="3368200"/>
            <a:ext cx="4756724" cy="3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97" name="Shape 9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98" name="Shape 9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99" name="Shape 9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01" name="Shape 10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02" name="Shape 10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3" name="Shape 10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04" name="Shape 10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5" name="Shape 10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06" name="Shape 106"/>
            <p:cNvSpPr/>
            <p:nvPr/>
          </p:nvSpPr>
          <p:spPr>
            <a:xfrm>
              <a:off x="2872444" y="670550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 </a:t>
              </a:r>
            </a:p>
          </p:txBody>
        </p:sp>
      </p:grpSp>
      <p:sp>
        <p:nvSpPr>
          <p:cNvPr id="107" name="Shape 10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850" y="1938450"/>
            <a:ext cx="8654475" cy="28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15" name="Shape 115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16" name="Shape 116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17" name="Shape 117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19" name="Shape 119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20" name="Shape 12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21" name="Shape 121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22" name="Shape 12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3" name="Shape 123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24" name="Shape 124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descr="Kết quả hình ảnh cho java 8 stream vs parallel stream"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75" y="2204050"/>
            <a:ext cx="10751499" cy="29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ết quả hình ảnh cho java 8 stream vs parallel stream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599225"/>
            <a:ext cx="9397998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35" name="Shape 135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36" name="Shape 136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37" name="Shape 137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38" name="Shape 138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40" name="Shape 140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41" name="Shape 14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42" name="Shape 142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43" name="Shape 14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4" name="Shape 144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45" name="Shape 145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ết quả hình ảnh cho java 8 stream vs parallel stream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00" y="1599225"/>
            <a:ext cx="6692900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54" name="Shape 154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55" name="Shape 155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56" name="Shape 156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59" name="Shape 159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60" name="Shape 1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61" name="Shape 161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62" name="Shape 162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3" name="Shape 163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64" name="Shape 164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12" y="1752237"/>
            <a:ext cx="7373875" cy="472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73" name="Shape 173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74" name="Shape 174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78" name="Shape 178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79" name="Shape 17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80" name="Shape 180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81" name="Shape 18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82" name="Shape 182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83" name="Shape 183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75" y="1689000"/>
            <a:ext cx="8134350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92" name="Shape 192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93" name="Shape 193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94" name="Shape 194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95" name="Shape 195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97" name="Shape 197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98" name="Shape 19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9" name="Shape 199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00" name="Shape 20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01" name="Shape 201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02" name="Shape 202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10" name="Shape 210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11" name="Shape 211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12" name="Shape 212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15" name="Shape 215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16" name="Shape 2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7" name="Shape 217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18" name="Shape 21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19" name="Shape 219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20" name="Shape 220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800" y="1584937"/>
            <a:ext cx="71628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