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66" r:id="rId5"/>
    <p:sldId id="264" r:id="rId6"/>
    <p:sldId id="267" r:id="rId7"/>
    <p:sldId id="259" r:id="rId8"/>
    <p:sldId id="260" r:id="rId9"/>
    <p:sldId id="261" r:id="rId10"/>
    <p:sldId id="262" r:id="rId11"/>
    <p:sldId id="269" r:id="rId12"/>
    <p:sldId id="271" r:id="rId13"/>
    <p:sldId id="270" r:id="rId14"/>
    <p:sldId id="268"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1D5348-317E-49C9-9CAC-C14348F3080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052AC8D-6760-4910-91C5-E41CC46D2C8D}">
      <dgm:prSet phldrT="[Text]"/>
      <dgm:spPr/>
      <dgm:t>
        <a:bodyPr/>
        <a:lstStyle/>
        <a:p>
          <a:r>
            <a:rPr lang="vi-VN" dirty="0" smtClean="0"/>
            <a:t>WildCards</a:t>
          </a:r>
          <a:endParaRPr lang="en-US" dirty="0"/>
        </a:p>
      </dgm:t>
    </dgm:pt>
    <dgm:pt modelId="{334A7670-B7B6-4835-9F6F-EF77AE0D506B}" type="parTrans" cxnId="{ADD7FE02-9511-45B8-B373-BF70FDC97F8E}">
      <dgm:prSet/>
      <dgm:spPr/>
      <dgm:t>
        <a:bodyPr/>
        <a:lstStyle/>
        <a:p>
          <a:endParaRPr lang="en-US"/>
        </a:p>
      </dgm:t>
    </dgm:pt>
    <dgm:pt modelId="{23E2A119-87C0-4D1C-A2D6-B84808C3C5E5}" type="sibTrans" cxnId="{ADD7FE02-9511-45B8-B373-BF70FDC97F8E}">
      <dgm:prSet/>
      <dgm:spPr/>
      <dgm:t>
        <a:bodyPr/>
        <a:lstStyle/>
        <a:p>
          <a:endParaRPr lang="en-US"/>
        </a:p>
      </dgm:t>
    </dgm:pt>
    <dgm:pt modelId="{97FF4BBF-EE9F-430B-B9D1-32FA2EC3DBA9}">
      <dgm:prSet phldrT="[Text]"/>
      <dgm:spPr/>
      <dgm:t>
        <a:bodyPr/>
        <a:lstStyle/>
        <a:p>
          <a:r>
            <a:rPr lang="vi-VN" dirty="0" smtClean="0"/>
            <a:t>&lt;?&gt;</a:t>
          </a:r>
          <a:endParaRPr lang="en-US" dirty="0"/>
        </a:p>
      </dgm:t>
    </dgm:pt>
    <dgm:pt modelId="{D1D2CAB7-1B67-4614-9F96-D2C848205DF1}" type="parTrans" cxnId="{83FF6850-4DF0-4A13-BABB-97C65DAE4670}">
      <dgm:prSet/>
      <dgm:spPr/>
      <dgm:t>
        <a:bodyPr/>
        <a:lstStyle/>
        <a:p>
          <a:endParaRPr lang="en-US"/>
        </a:p>
      </dgm:t>
    </dgm:pt>
    <dgm:pt modelId="{9383FE97-0A3D-474D-917E-CC09AF7FCF5B}" type="sibTrans" cxnId="{83FF6850-4DF0-4A13-BABB-97C65DAE4670}">
      <dgm:prSet/>
      <dgm:spPr/>
      <dgm:t>
        <a:bodyPr/>
        <a:lstStyle/>
        <a:p>
          <a:endParaRPr lang="en-US"/>
        </a:p>
      </dgm:t>
    </dgm:pt>
    <dgm:pt modelId="{2DB3B0B9-6D18-45E1-AADF-43997D024D44}">
      <dgm:prSet phldrT="[Text]"/>
      <dgm:spPr/>
      <dgm:t>
        <a:bodyPr/>
        <a:lstStyle/>
        <a:p>
          <a:r>
            <a:rPr lang="vi-VN" dirty="0" smtClean="0"/>
            <a:t>&lt;? Extend Type&gt;</a:t>
          </a:r>
          <a:endParaRPr lang="en-US" dirty="0"/>
        </a:p>
      </dgm:t>
    </dgm:pt>
    <dgm:pt modelId="{576C587D-75D2-42FC-A5D0-828B9296B777}" type="parTrans" cxnId="{EB6726BB-2D36-4D71-A73A-5742A2CE347A}">
      <dgm:prSet/>
      <dgm:spPr/>
      <dgm:t>
        <a:bodyPr/>
        <a:lstStyle/>
        <a:p>
          <a:endParaRPr lang="en-US"/>
        </a:p>
      </dgm:t>
    </dgm:pt>
    <dgm:pt modelId="{31969208-9AE3-40B1-8F32-15F724FD1A1B}" type="sibTrans" cxnId="{EB6726BB-2D36-4D71-A73A-5742A2CE347A}">
      <dgm:prSet/>
      <dgm:spPr/>
      <dgm:t>
        <a:bodyPr/>
        <a:lstStyle/>
        <a:p>
          <a:endParaRPr lang="en-US"/>
        </a:p>
      </dgm:t>
    </dgm:pt>
    <dgm:pt modelId="{4409B91F-16AE-42C6-8E16-564420F8939B}">
      <dgm:prSet phldrT="[Text]"/>
      <dgm:spPr/>
      <dgm:t>
        <a:bodyPr/>
        <a:lstStyle/>
        <a:p>
          <a:r>
            <a:rPr lang="vi-VN" dirty="0" smtClean="0"/>
            <a:t>&lt;? Super Type&gt;</a:t>
          </a:r>
          <a:endParaRPr lang="en-US" dirty="0"/>
        </a:p>
      </dgm:t>
    </dgm:pt>
    <dgm:pt modelId="{8898964A-06A3-49A6-B685-9119FAAB5074}" type="parTrans" cxnId="{346DFA01-5699-405B-A9E7-2A91559DF0EB}">
      <dgm:prSet/>
      <dgm:spPr/>
      <dgm:t>
        <a:bodyPr/>
        <a:lstStyle/>
        <a:p>
          <a:endParaRPr lang="en-US"/>
        </a:p>
      </dgm:t>
    </dgm:pt>
    <dgm:pt modelId="{2FCE433F-7D23-4D78-80ED-9DB384BE330B}" type="sibTrans" cxnId="{346DFA01-5699-405B-A9E7-2A91559DF0EB}">
      <dgm:prSet/>
      <dgm:spPr/>
      <dgm:t>
        <a:bodyPr/>
        <a:lstStyle/>
        <a:p>
          <a:endParaRPr lang="en-US"/>
        </a:p>
      </dgm:t>
    </dgm:pt>
    <dgm:pt modelId="{0D2203B1-50CB-4283-8DAE-1DBCBA22FD61}" type="pres">
      <dgm:prSet presAssocID="{221D5348-317E-49C9-9CAC-C14348F30804}" presName="hierChild1" presStyleCnt="0">
        <dgm:presLayoutVars>
          <dgm:orgChart val="1"/>
          <dgm:chPref val="1"/>
          <dgm:dir/>
          <dgm:animOne val="branch"/>
          <dgm:animLvl val="lvl"/>
          <dgm:resizeHandles/>
        </dgm:presLayoutVars>
      </dgm:prSet>
      <dgm:spPr/>
      <dgm:t>
        <a:bodyPr/>
        <a:lstStyle/>
        <a:p>
          <a:endParaRPr lang="en-US"/>
        </a:p>
      </dgm:t>
    </dgm:pt>
    <dgm:pt modelId="{14F8183D-5E0F-470D-8697-69F384191AC6}" type="pres">
      <dgm:prSet presAssocID="{8052AC8D-6760-4910-91C5-E41CC46D2C8D}" presName="hierRoot1" presStyleCnt="0">
        <dgm:presLayoutVars>
          <dgm:hierBranch val="init"/>
        </dgm:presLayoutVars>
      </dgm:prSet>
      <dgm:spPr/>
    </dgm:pt>
    <dgm:pt modelId="{837AA302-5380-4F7D-9D58-80C8C84B8203}" type="pres">
      <dgm:prSet presAssocID="{8052AC8D-6760-4910-91C5-E41CC46D2C8D}" presName="rootComposite1" presStyleCnt="0"/>
      <dgm:spPr/>
    </dgm:pt>
    <dgm:pt modelId="{2F8D8A22-6FD2-4F45-884A-6E513591644F}" type="pres">
      <dgm:prSet presAssocID="{8052AC8D-6760-4910-91C5-E41CC46D2C8D}" presName="rootText1" presStyleLbl="node0" presStyleIdx="0" presStyleCnt="1">
        <dgm:presLayoutVars>
          <dgm:chPref val="3"/>
        </dgm:presLayoutVars>
      </dgm:prSet>
      <dgm:spPr/>
      <dgm:t>
        <a:bodyPr/>
        <a:lstStyle/>
        <a:p>
          <a:endParaRPr lang="en-US"/>
        </a:p>
      </dgm:t>
    </dgm:pt>
    <dgm:pt modelId="{CF3FA7B0-7B25-4C1E-99BA-A62B666907DB}" type="pres">
      <dgm:prSet presAssocID="{8052AC8D-6760-4910-91C5-E41CC46D2C8D}" presName="rootConnector1" presStyleLbl="node1" presStyleIdx="0" presStyleCnt="0"/>
      <dgm:spPr/>
      <dgm:t>
        <a:bodyPr/>
        <a:lstStyle/>
        <a:p>
          <a:endParaRPr lang="en-US"/>
        </a:p>
      </dgm:t>
    </dgm:pt>
    <dgm:pt modelId="{0C6E2FFC-4BBC-46F1-991A-359FED91A7EF}" type="pres">
      <dgm:prSet presAssocID="{8052AC8D-6760-4910-91C5-E41CC46D2C8D}" presName="hierChild2" presStyleCnt="0"/>
      <dgm:spPr/>
    </dgm:pt>
    <dgm:pt modelId="{4DDE3C7A-1E1A-4273-8C62-7C46D630B752}" type="pres">
      <dgm:prSet presAssocID="{D1D2CAB7-1B67-4614-9F96-D2C848205DF1}" presName="Name37" presStyleLbl="parChTrans1D2" presStyleIdx="0" presStyleCnt="3"/>
      <dgm:spPr/>
      <dgm:t>
        <a:bodyPr/>
        <a:lstStyle/>
        <a:p>
          <a:endParaRPr lang="en-US"/>
        </a:p>
      </dgm:t>
    </dgm:pt>
    <dgm:pt modelId="{EE34FA51-1182-4805-80E2-50DF5E0163D7}" type="pres">
      <dgm:prSet presAssocID="{97FF4BBF-EE9F-430B-B9D1-32FA2EC3DBA9}" presName="hierRoot2" presStyleCnt="0">
        <dgm:presLayoutVars>
          <dgm:hierBranch val="init"/>
        </dgm:presLayoutVars>
      </dgm:prSet>
      <dgm:spPr/>
    </dgm:pt>
    <dgm:pt modelId="{00D3E3B5-9631-4AF0-9075-EDAC25850657}" type="pres">
      <dgm:prSet presAssocID="{97FF4BBF-EE9F-430B-B9D1-32FA2EC3DBA9}" presName="rootComposite" presStyleCnt="0"/>
      <dgm:spPr/>
    </dgm:pt>
    <dgm:pt modelId="{8411B027-3AA5-483A-B0C2-D63C75E761FC}" type="pres">
      <dgm:prSet presAssocID="{97FF4BBF-EE9F-430B-B9D1-32FA2EC3DBA9}" presName="rootText" presStyleLbl="node2" presStyleIdx="0" presStyleCnt="3">
        <dgm:presLayoutVars>
          <dgm:chPref val="3"/>
        </dgm:presLayoutVars>
      </dgm:prSet>
      <dgm:spPr/>
      <dgm:t>
        <a:bodyPr/>
        <a:lstStyle/>
        <a:p>
          <a:endParaRPr lang="en-US"/>
        </a:p>
      </dgm:t>
    </dgm:pt>
    <dgm:pt modelId="{E03F89BE-B843-49B4-8925-3D875F021FA6}" type="pres">
      <dgm:prSet presAssocID="{97FF4BBF-EE9F-430B-B9D1-32FA2EC3DBA9}" presName="rootConnector" presStyleLbl="node2" presStyleIdx="0" presStyleCnt="3"/>
      <dgm:spPr/>
      <dgm:t>
        <a:bodyPr/>
        <a:lstStyle/>
        <a:p>
          <a:endParaRPr lang="en-US"/>
        </a:p>
      </dgm:t>
    </dgm:pt>
    <dgm:pt modelId="{05171EA7-390C-4DF4-B86C-4630770BD87F}" type="pres">
      <dgm:prSet presAssocID="{97FF4BBF-EE9F-430B-B9D1-32FA2EC3DBA9}" presName="hierChild4" presStyleCnt="0"/>
      <dgm:spPr/>
    </dgm:pt>
    <dgm:pt modelId="{0417BFEB-7B70-40B7-9640-CEEF0A94C4BC}" type="pres">
      <dgm:prSet presAssocID="{97FF4BBF-EE9F-430B-B9D1-32FA2EC3DBA9}" presName="hierChild5" presStyleCnt="0"/>
      <dgm:spPr/>
    </dgm:pt>
    <dgm:pt modelId="{A262C33D-B217-4273-B573-16C704DBCBE1}" type="pres">
      <dgm:prSet presAssocID="{576C587D-75D2-42FC-A5D0-828B9296B777}" presName="Name37" presStyleLbl="parChTrans1D2" presStyleIdx="1" presStyleCnt="3"/>
      <dgm:spPr/>
      <dgm:t>
        <a:bodyPr/>
        <a:lstStyle/>
        <a:p>
          <a:endParaRPr lang="en-US"/>
        </a:p>
      </dgm:t>
    </dgm:pt>
    <dgm:pt modelId="{D788F4A0-0CB5-4AB9-9A39-B35CA92E92AF}" type="pres">
      <dgm:prSet presAssocID="{2DB3B0B9-6D18-45E1-AADF-43997D024D44}" presName="hierRoot2" presStyleCnt="0">
        <dgm:presLayoutVars>
          <dgm:hierBranch val="init"/>
        </dgm:presLayoutVars>
      </dgm:prSet>
      <dgm:spPr/>
    </dgm:pt>
    <dgm:pt modelId="{3E3FD6B1-0050-4EE3-8694-19EEB580603B}" type="pres">
      <dgm:prSet presAssocID="{2DB3B0B9-6D18-45E1-AADF-43997D024D44}" presName="rootComposite" presStyleCnt="0"/>
      <dgm:spPr/>
    </dgm:pt>
    <dgm:pt modelId="{B773D268-AA87-4DCD-8BC2-D4D4B0537B43}" type="pres">
      <dgm:prSet presAssocID="{2DB3B0B9-6D18-45E1-AADF-43997D024D44}" presName="rootText" presStyleLbl="node2" presStyleIdx="1" presStyleCnt="3">
        <dgm:presLayoutVars>
          <dgm:chPref val="3"/>
        </dgm:presLayoutVars>
      </dgm:prSet>
      <dgm:spPr/>
      <dgm:t>
        <a:bodyPr/>
        <a:lstStyle/>
        <a:p>
          <a:endParaRPr lang="en-US"/>
        </a:p>
      </dgm:t>
    </dgm:pt>
    <dgm:pt modelId="{1A584201-A853-41B5-8162-281B0A4E7055}" type="pres">
      <dgm:prSet presAssocID="{2DB3B0B9-6D18-45E1-AADF-43997D024D44}" presName="rootConnector" presStyleLbl="node2" presStyleIdx="1" presStyleCnt="3"/>
      <dgm:spPr/>
      <dgm:t>
        <a:bodyPr/>
        <a:lstStyle/>
        <a:p>
          <a:endParaRPr lang="en-US"/>
        </a:p>
      </dgm:t>
    </dgm:pt>
    <dgm:pt modelId="{29057374-6307-4F3E-99DD-A77DB7BB0047}" type="pres">
      <dgm:prSet presAssocID="{2DB3B0B9-6D18-45E1-AADF-43997D024D44}" presName="hierChild4" presStyleCnt="0"/>
      <dgm:spPr/>
    </dgm:pt>
    <dgm:pt modelId="{C96CFF6E-E2C1-465C-B70A-013DF61E371D}" type="pres">
      <dgm:prSet presAssocID="{2DB3B0B9-6D18-45E1-AADF-43997D024D44}" presName="hierChild5" presStyleCnt="0"/>
      <dgm:spPr/>
    </dgm:pt>
    <dgm:pt modelId="{09A8B106-EC98-45AA-8456-A58557F24B4B}" type="pres">
      <dgm:prSet presAssocID="{8898964A-06A3-49A6-B685-9119FAAB5074}" presName="Name37" presStyleLbl="parChTrans1D2" presStyleIdx="2" presStyleCnt="3"/>
      <dgm:spPr/>
      <dgm:t>
        <a:bodyPr/>
        <a:lstStyle/>
        <a:p>
          <a:endParaRPr lang="en-US"/>
        </a:p>
      </dgm:t>
    </dgm:pt>
    <dgm:pt modelId="{1E39D8DD-34B5-47BE-B538-077FF106965F}" type="pres">
      <dgm:prSet presAssocID="{4409B91F-16AE-42C6-8E16-564420F8939B}" presName="hierRoot2" presStyleCnt="0">
        <dgm:presLayoutVars>
          <dgm:hierBranch val="init"/>
        </dgm:presLayoutVars>
      </dgm:prSet>
      <dgm:spPr/>
    </dgm:pt>
    <dgm:pt modelId="{9B03E80C-125D-47CD-8D41-500748C29707}" type="pres">
      <dgm:prSet presAssocID="{4409B91F-16AE-42C6-8E16-564420F8939B}" presName="rootComposite" presStyleCnt="0"/>
      <dgm:spPr/>
    </dgm:pt>
    <dgm:pt modelId="{257ED95E-62FD-4A2A-9B9C-078159A658CD}" type="pres">
      <dgm:prSet presAssocID="{4409B91F-16AE-42C6-8E16-564420F8939B}" presName="rootText" presStyleLbl="node2" presStyleIdx="2" presStyleCnt="3">
        <dgm:presLayoutVars>
          <dgm:chPref val="3"/>
        </dgm:presLayoutVars>
      </dgm:prSet>
      <dgm:spPr/>
      <dgm:t>
        <a:bodyPr/>
        <a:lstStyle/>
        <a:p>
          <a:endParaRPr lang="en-US"/>
        </a:p>
      </dgm:t>
    </dgm:pt>
    <dgm:pt modelId="{B220FF92-2653-4049-9DA1-6AE75D5A8B64}" type="pres">
      <dgm:prSet presAssocID="{4409B91F-16AE-42C6-8E16-564420F8939B}" presName="rootConnector" presStyleLbl="node2" presStyleIdx="2" presStyleCnt="3"/>
      <dgm:spPr/>
      <dgm:t>
        <a:bodyPr/>
        <a:lstStyle/>
        <a:p>
          <a:endParaRPr lang="en-US"/>
        </a:p>
      </dgm:t>
    </dgm:pt>
    <dgm:pt modelId="{B9E6CD2D-284A-416F-BAFD-06DE550C4623}" type="pres">
      <dgm:prSet presAssocID="{4409B91F-16AE-42C6-8E16-564420F8939B}" presName="hierChild4" presStyleCnt="0"/>
      <dgm:spPr/>
    </dgm:pt>
    <dgm:pt modelId="{BBA5B279-C040-428D-BC7B-4E4B30618544}" type="pres">
      <dgm:prSet presAssocID="{4409B91F-16AE-42C6-8E16-564420F8939B}" presName="hierChild5" presStyleCnt="0"/>
      <dgm:spPr/>
    </dgm:pt>
    <dgm:pt modelId="{CBEEA526-AA00-4AA2-A1B6-BE58B45733C4}" type="pres">
      <dgm:prSet presAssocID="{8052AC8D-6760-4910-91C5-E41CC46D2C8D}" presName="hierChild3" presStyleCnt="0"/>
      <dgm:spPr/>
    </dgm:pt>
  </dgm:ptLst>
  <dgm:cxnLst>
    <dgm:cxn modelId="{346DFA01-5699-405B-A9E7-2A91559DF0EB}" srcId="{8052AC8D-6760-4910-91C5-E41CC46D2C8D}" destId="{4409B91F-16AE-42C6-8E16-564420F8939B}" srcOrd="2" destOrd="0" parTransId="{8898964A-06A3-49A6-B685-9119FAAB5074}" sibTransId="{2FCE433F-7D23-4D78-80ED-9DB384BE330B}"/>
    <dgm:cxn modelId="{83FF6850-4DF0-4A13-BABB-97C65DAE4670}" srcId="{8052AC8D-6760-4910-91C5-E41CC46D2C8D}" destId="{97FF4BBF-EE9F-430B-B9D1-32FA2EC3DBA9}" srcOrd="0" destOrd="0" parTransId="{D1D2CAB7-1B67-4614-9F96-D2C848205DF1}" sibTransId="{9383FE97-0A3D-474D-917E-CC09AF7FCF5B}"/>
    <dgm:cxn modelId="{A78F9D28-5174-4944-A2BA-FEE86923E65B}" type="presOf" srcId="{2DB3B0B9-6D18-45E1-AADF-43997D024D44}" destId="{B773D268-AA87-4DCD-8BC2-D4D4B0537B43}" srcOrd="0" destOrd="0" presId="urn:microsoft.com/office/officeart/2005/8/layout/orgChart1"/>
    <dgm:cxn modelId="{52D783DE-DA05-46D0-839F-562D96F00B41}" type="presOf" srcId="{8052AC8D-6760-4910-91C5-E41CC46D2C8D}" destId="{CF3FA7B0-7B25-4C1E-99BA-A62B666907DB}" srcOrd="1" destOrd="0" presId="urn:microsoft.com/office/officeart/2005/8/layout/orgChart1"/>
    <dgm:cxn modelId="{C4DA9015-C9AE-4C2F-B45A-8C982C4C2793}" type="presOf" srcId="{2DB3B0B9-6D18-45E1-AADF-43997D024D44}" destId="{1A584201-A853-41B5-8162-281B0A4E7055}" srcOrd="1" destOrd="0" presId="urn:microsoft.com/office/officeart/2005/8/layout/orgChart1"/>
    <dgm:cxn modelId="{0D634B66-E463-45C1-B89D-F2FE0AC20362}" type="presOf" srcId="{8052AC8D-6760-4910-91C5-E41CC46D2C8D}" destId="{2F8D8A22-6FD2-4F45-884A-6E513591644F}" srcOrd="0" destOrd="0" presId="urn:microsoft.com/office/officeart/2005/8/layout/orgChart1"/>
    <dgm:cxn modelId="{EFE14D07-AE65-454F-9237-BC614620DBAC}" type="presOf" srcId="{8898964A-06A3-49A6-B685-9119FAAB5074}" destId="{09A8B106-EC98-45AA-8456-A58557F24B4B}" srcOrd="0" destOrd="0" presId="urn:microsoft.com/office/officeart/2005/8/layout/orgChart1"/>
    <dgm:cxn modelId="{51BE34A1-4953-45C6-8B92-04AB21AE8DC9}" type="presOf" srcId="{97FF4BBF-EE9F-430B-B9D1-32FA2EC3DBA9}" destId="{8411B027-3AA5-483A-B0C2-D63C75E761FC}" srcOrd="0" destOrd="0" presId="urn:microsoft.com/office/officeart/2005/8/layout/orgChart1"/>
    <dgm:cxn modelId="{A625DD82-1FFD-4329-94D7-095D31D3D407}" type="presOf" srcId="{4409B91F-16AE-42C6-8E16-564420F8939B}" destId="{257ED95E-62FD-4A2A-9B9C-078159A658CD}" srcOrd="0" destOrd="0" presId="urn:microsoft.com/office/officeart/2005/8/layout/orgChart1"/>
    <dgm:cxn modelId="{6B4B8A2A-56CF-4087-B26C-A9793DF93AF9}" type="presOf" srcId="{221D5348-317E-49C9-9CAC-C14348F30804}" destId="{0D2203B1-50CB-4283-8DAE-1DBCBA22FD61}" srcOrd="0" destOrd="0" presId="urn:microsoft.com/office/officeart/2005/8/layout/orgChart1"/>
    <dgm:cxn modelId="{D14CD63D-CC36-4DAB-A18B-CC43B4587D11}" type="presOf" srcId="{576C587D-75D2-42FC-A5D0-828B9296B777}" destId="{A262C33D-B217-4273-B573-16C704DBCBE1}" srcOrd="0" destOrd="0" presId="urn:microsoft.com/office/officeart/2005/8/layout/orgChart1"/>
    <dgm:cxn modelId="{EB6726BB-2D36-4D71-A73A-5742A2CE347A}" srcId="{8052AC8D-6760-4910-91C5-E41CC46D2C8D}" destId="{2DB3B0B9-6D18-45E1-AADF-43997D024D44}" srcOrd="1" destOrd="0" parTransId="{576C587D-75D2-42FC-A5D0-828B9296B777}" sibTransId="{31969208-9AE3-40B1-8F32-15F724FD1A1B}"/>
    <dgm:cxn modelId="{DF312CCD-3FC4-4814-AD64-13C64FDBC294}" type="presOf" srcId="{4409B91F-16AE-42C6-8E16-564420F8939B}" destId="{B220FF92-2653-4049-9DA1-6AE75D5A8B64}" srcOrd="1" destOrd="0" presId="urn:microsoft.com/office/officeart/2005/8/layout/orgChart1"/>
    <dgm:cxn modelId="{DB161192-9845-465F-8926-1710496DCFD1}" type="presOf" srcId="{D1D2CAB7-1B67-4614-9F96-D2C848205DF1}" destId="{4DDE3C7A-1E1A-4273-8C62-7C46D630B752}" srcOrd="0" destOrd="0" presId="urn:microsoft.com/office/officeart/2005/8/layout/orgChart1"/>
    <dgm:cxn modelId="{ADD7FE02-9511-45B8-B373-BF70FDC97F8E}" srcId="{221D5348-317E-49C9-9CAC-C14348F30804}" destId="{8052AC8D-6760-4910-91C5-E41CC46D2C8D}" srcOrd="0" destOrd="0" parTransId="{334A7670-B7B6-4835-9F6F-EF77AE0D506B}" sibTransId="{23E2A119-87C0-4D1C-A2D6-B84808C3C5E5}"/>
    <dgm:cxn modelId="{7080E04F-A52F-42F7-A93D-6C2B5877B095}" type="presOf" srcId="{97FF4BBF-EE9F-430B-B9D1-32FA2EC3DBA9}" destId="{E03F89BE-B843-49B4-8925-3D875F021FA6}" srcOrd="1" destOrd="0" presId="urn:microsoft.com/office/officeart/2005/8/layout/orgChart1"/>
    <dgm:cxn modelId="{81A3DC28-5722-4942-B48C-15CB133A33B0}" type="presParOf" srcId="{0D2203B1-50CB-4283-8DAE-1DBCBA22FD61}" destId="{14F8183D-5E0F-470D-8697-69F384191AC6}" srcOrd="0" destOrd="0" presId="urn:microsoft.com/office/officeart/2005/8/layout/orgChart1"/>
    <dgm:cxn modelId="{EF477302-2D90-40F6-AE93-B5C0DA47C37B}" type="presParOf" srcId="{14F8183D-5E0F-470D-8697-69F384191AC6}" destId="{837AA302-5380-4F7D-9D58-80C8C84B8203}" srcOrd="0" destOrd="0" presId="urn:microsoft.com/office/officeart/2005/8/layout/orgChart1"/>
    <dgm:cxn modelId="{1809EDC8-C049-4A72-8756-2D76BFBAC7F4}" type="presParOf" srcId="{837AA302-5380-4F7D-9D58-80C8C84B8203}" destId="{2F8D8A22-6FD2-4F45-884A-6E513591644F}" srcOrd="0" destOrd="0" presId="urn:microsoft.com/office/officeart/2005/8/layout/orgChart1"/>
    <dgm:cxn modelId="{9C33E92A-1582-4F45-99EA-AD660369E44C}" type="presParOf" srcId="{837AA302-5380-4F7D-9D58-80C8C84B8203}" destId="{CF3FA7B0-7B25-4C1E-99BA-A62B666907DB}" srcOrd="1" destOrd="0" presId="urn:microsoft.com/office/officeart/2005/8/layout/orgChart1"/>
    <dgm:cxn modelId="{E32977AE-3C69-4F88-ADBE-9CD9C767774A}" type="presParOf" srcId="{14F8183D-5E0F-470D-8697-69F384191AC6}" destId="{0C6E2FFC-4BBC-46F1-991A-359FED91A7EF}" srcOrd="1" destOrd="0" presId="urn:microsoft.com/office/officeart/2005/8/layout/orgChart1"/>
    <dgm:cxn modelId="{AACF9430-276E-409A-8636-83633A0301A8}" type="presParOf" srcId="{0C6E2FFC-4BBC-46F1-991A-359FED91A7EF}" destId="{4DDE3C7A-1E1A-4273-8C62-7C46D630B752}" srcOrd="0" destOrd="0" presId="urn:microsoft.com/office/officeart/2005/8/layout/orgChart1"/>
    <dgm:cxn modelId="{6F5090CB-B569-4047-9E56-C5533F0BD7B6}" type="presParOf" srcId="{0C6E2FFC-4BBC-46F1-991A-359FED91A7EF}" destId="{EE34FA51-1182-4805-80E2-50DF5E0163D7}" srcOrd="1" destOrd="0" presId="urn:microsoft.com/office/officeart/2005/8/layout/orgChart1"/>
    <dgm:cxn modelId="{7AF04E0C-6348-4364-ACDA-28BA9214CCCF}" type="presParOf" srcId="{EE34FA51-1182-4805-80E2-50DF5E0163D7}" destId="{00D3E3B5-9631-4AF0-9075-EDAC25850657}" srcOrd="0" destOrd="0" presId="urn:microsoft.com/office/officeart/2005/8/layout/orgChart1"/>
    <dgm:cxn modelId="{C8AFBE98-68C1-4F8F-8896-51BF156DF7C7}" type="presParOf" srcId="{00D3E3B5-9631-4AF0-9075-EDAC25850657}" destId="{8411B027-3AA5-483A-B0C2-D63C75E761FC}" srcOrd="0" destOrd="0" presId="urn:microsoft.com/office/officeart/2005/8/layout/orgChart1"/>
    <dgm:cxn modelId="{C45581D8-FE82-455A-820D-0F25990AA108}" type="presParOf" srcId="{00D3E3B5-9631-4AF0-9075-EDAC25850657}" destId="{E03F89BE-B843-49B4-8925-3D875F021FA6}" srcOrd="1" destOrd="0" presId="urn:microsoft.com/office/officeart/2005/8/layout/orgChart1"/>
    <dgm:cxn modelId="{CEF64C0D-4E59-4AAB-842B-53ED04B4CE10}" type="presParOf" srcId="{EE34FA51-1182-4805-80E2-50DF5E0163D7}" destId="{05171EA7-390C-4DF4-B86C-4630770BD87F}" srcOrd="1" destOrd="0" presId="urn:microsoft.com/office/officeart/2005/8/layout/orgChart1"/>
    <dgm:cxn modelId="{AB7AB134-5712-4EF8-B37B-C60B1AC6DC41}" type="presParOf" srcId="{EE34FA51-1182-4805-80E2-50DF5E0163D7}" destId="{0417BFEB-7B70-40B7-9640-CEEF0A94C4BC}" srcOrd="2" destOrd="0" presId="urn:microsoft.com/office/officeart/2005/8/layout/orgChart1"/>
    <dgm:cxn modelId="{6BC36BFF-57CD-4A87-9A6D-54776C795D68}" type="presParOf" srcId="{0C6E2FFC-4BBC-46F1-991A-359FED91A7EF}" destId="{A262C33D-B217-4273-B573-16C704DBCBE1}" srcOrd="2" destOrd="0" presId="urn:microsoft.com/office/officeart/2005/8/layout/orgChart1"/>
    <dgm:cxn modelId="{E900A193-8195-4AC0-B358-05D0798B4363}" type="presParOf" srcId="{0C6E2FFC-4BBC-46F1-991A-359FED91A7EF}" destId="{D788F4A0-0CB5-4AB9-9A39-B35CA92E92AF}" srcOrd="3" destOrd="0" presId="urn:microsoft.com/office/officeart/2005/8/layout/orgChart1"/>
    <dgm:cxn modelId="{CE875AD4-7463-4D76-B62F-91B44765BA62}" type="presParOf" srcId="{D788F4A0-0CB5-4AB9-9A39-B35CA92E92AF}" destId="{3E3FD6B1-0050-4EE3-8694-19EEB580603B}" srcOrd="0" destOrd="0" presId="urn:microsoft.com/office/officeart/2005/8/layout/orgChart1"/>
    <dgm:cxn modelId="{14F60A6F-4428-4FAE-978E-D52B01B01741}" type="presParOf" srcId="{3E3FD6B1-0050-4EE3-8694-19EEB580603B}" destId="{B773D268-AA87-4DCD-8BC2-D4D4B0537B43}" srcOrd="0" destOrd="0" presId="urn:microsoft.com/office/officeart/2005/8/layout/orgChart1"/>
    <dgm:cxn modelId="{9D0A2875-26EA-445D-B3CF-DF4D6740084A}" type="presParOf" srcId="{3E3FD6B1-0050-4EE3-8694-19EEB580603B}" destId="{1A584201-A853-41B5-8162-281B0A4E7055}" srcOrd="1" destOrd="0" presId="urn:microsoft.com/office/officeart/2005/8/layout/orgChart1"/>
    <dgm:cxn modelId="{C05428E2-5620-465F-93AA-8204697F0DA2}" type="presParOf" srcId="{D788F4A0-0CB5-4AB9-9A39-B35CA92E92AF}" destId="{29057374-6307-4F3E-99DD-A77DB7BB0047}" srcOrd="1" destOrd="0" presId="urn:microsoft.com/office/officeart/2005/8/layout/orgChart1"/>
    <dgm:cxn modelId="{8E276F22-3FC2-44D1-9FBA-44E9933B5D20}" type="presParOf" srcId="{D788F4A0-0CB5-4AB9-9A39-B35CA92E92AF}" destId="{C96CFF6E-E2C1-465C-B70A-013DF61E371D}" srcOrd="2" destOrd="0" presId="urn:microsoft.com/office/officeart/2005/8/layout/orgChart1"/>
    <dgm:cxn modelId="{D1932B0F-F95C-4085-A3A8-ED689874F8BD}" type="presParOf" srcId="{0C6E2FFC-4BBC-46F1-991A-359FED91A7EF}" destId="{09A8B106-EC98-45AA-8456-A58557F24B4B}" srcOrd="4" destOrd="0" presId="urn:microsoft.com/office/officeart/2005/8/layout/orgChart1"/>
    <dgm:cxn modelId="{43DB72E9-1F91-452D-BCAA-86B54BD0DE26}" type="presParOf" srcId="{0C6E2FFC-4BBC-46F1-991A-359FED91A7EF}" destId="{1E39D8DD-34B5-47BE-B538-077FF106965F}" srcOrd="5" destOrd="0" presId="urn:microsoft.com/office/officeart/2005/8/layout/orgChart1"/>
    <dgm:cxn modelId="{3A495F84-6BD9-47E0-83C7-FECE70BC31A3}" type="presParOf" srcId="{1E39D8DD-34B5-47BE-B538-077FF106965F}" destId="{9B03E80C-125D-47CD-8D41-500748C29707}" srcOrd="0" destOrd="0" presId="urn:microsoft.com/office/officeart/2005/8/layout/orgChart1"/>
    <dgm:cxn modelId="{60D3AA13-9ACA-49AC-B4A4-243CAED903E4}" type="presParOf" srcId="{9B03E80C-125D-47CD-8D41-500748C29707}" destId="{257ED95E-62FD-4A2A-9B9C-078159A658CD}" srcOrd="0" destOrd="0" presId="urn:microsoft.com/office/officeart/2005/8/layout/orgChart1"/>
    <dgm:cxn modelId="{157A44E9-3950-4056-B739-193D1B7D9B38}" type="presParOf" srcId="{9B03E80C-125D-47CD-8D41-500748C29707}" destId="{B220FF92-2653-4049-9DA1-6AE75D5A8B64}" srcOrd="1" destOrd="0" presId="urn:microsoft.com/office/officeart/2005/8/layout/orgChart1"/>
    <dgm:cxn modelId="{63BFB4E8-F281-40A9-97D6-26D166E26E0C}" type="presParOf" srcId="{1E39D8DD-34B5-47BE-B538-077FF106965F}" destId="{B9E6CD2D-284A-416F-BAFD-06DE550C4623}" srcOrd="1" destOrd="0" presId="urn:microsoft.com/office/officeart/2005/8/layout/orgChart1"/>
    <dgm:cxn modelId="{E5523A0E-3A1A-4220-A725-3174127A4F28}" type="presParOf" srcId="{1E39D8DD-34B5-47BE-B538-077FF106965F}" destId="{BBA5B279-C040-428D-BC7B-4E4B30618544}" srcOrd="2" destOrd="0" presId="urn:microsoft.com/office/officeart/2005/8/layout/orgChart1"/>
    <dgm:cxn modelId="{E16FD224-D583-4503-B4BB-063F41EADDC4}" type="presParOf" srcId="{14F8183D-5E0F-470D-8697-69F384191AC6}" destId="{CBEEA526-AA00-4AA2-A1B6-BE58B45733C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8B106-EC98-45AA-8456-A58557F24B4B}">
      <dsp:nvSpPr>
        <dsp:cNvPr id="0" name=""/>
        <dsp:cNvSpPr/>
      </dsp:nvSpPr>
      <dsp:spPr>
        <a:xfrm>
          <a:off x="3505200" y="928964"/>
          <a:ext cx="2246973" cy="389970"/>
        </a:xfrm>
        <a:custGeom>
          <a:avLst/>
          <a:gdLst/>
          <a:ahLst/>
          <a:cxnLst/>
          <a:rect l="0" t="0" r="0" b="0"/>
          <a:pathLst>
            <a:path>
              <a:moveTo>
                <a:pt x="0" y="0"/>
              </a:moveTo>
              <a:lnTo>
                <a:pt x="0" y="194985"/>
              </a:lnTo>
              <a:lnTo>
                <a:pt x="2246973" y="194985"/>
              </a:lnTo>
              <a:lnTo>
                <a:pt x="2246973" y="3899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2C33D-B217-4273-B573-16C704DBCBE1}">
      <dsp:nvSpPr>
        <dsp:cNvPr id="0" name=""/>
        <dsp:cNvSpPr/>
      </dsp:nvSpPr>
      <dsp:spPr>
        <a:xfrm>
          <a:off x="3459480" y="928964"/>
          <a:ext cx="91440" cy="389970"/>
        </a:xfrm>
        <a:custGeom>
          <a:avLst/>
          <a:gdLst/>
          <a:ahLst/>
          <a:cxnLst/>
          <a:rect l="0" t="0" r="0" b="0"/>
          <a:pathLst>
            <a:path>
              <a:moveTo>
                <a:pt x="45720" y="0"/>
              </a:moveTo>
              <a:lnTo>
                <a:pt x="45720" y="3899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DE3C7A-1E1A-4273-8C62-7C46D630B752}">
      <dsp:nvSpPr>
        <dsp:cNvPr id="0" name=""/>
        <dsp:cNvSpPr/>
      </dsp:nvSpPr>
      <dsp:spPr>
        <a:xfrm>
          <a:off x="1258226" y="928964"/>
          <a:ext cx="2246973" cy="389970"/>
        </a:xfrm>
        <a:custGeom>
          <a:avLst/>
          <a:gdLst/>
          <a:ahLst/>
          <a:cxnLst/>
          <a:rect l="0" t="0" r="0" b="0"/>
          <a:pathLst>
            <a:path>
              <a:moveTo>
                <a:pt x="2246973" y="0"/>
              </a:moveTo>
              <a:lnTo>
                <a:pt x="2246973" y="194985"/>
              </a:lnTo>
              <a:lnTo>
                <a:pt x="0" y="194985"/>
              </a:lnTo>
              <a:lnTo>
                <a:pt x="0" y="3899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D8A22-6FD2-4F45-884A-6E513591644F}">
      <dsp:nvSpPr>
        <dsp:cNvPr id="0" name=""/>
        <dsp:cNvSpPr/>
      </dsp:nvSpPr>
      <dsp:spPr>
        <a:xfrm>
          <a:off x="2576698" y="463"/>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WildCards</a:t>
          </a:r>
          <a:endParaRPr lang="en-US" sz="2500" kern="1200" dirty="0"/>
        </a:p>
      </dsp:txBody>
      <dsp:txXfrm>
        <a:off x="2576698" y="463"/>
        <a:ext cx="1857002" cy="928501"/>
      </dsp:txXfrm>
    </dsp:sp>
    <dsp:sp modelId="{8411B027-3AA5-483A-B0C2-D63C75E761FC}">
      <dsp:nvSpPr>
        <dsp:cNvPr id="0" name=""/>
        <dsp:cNvSpPr/>
      </dsp:nvSpPr>
      <dsp:spPr>
        <a:xfrm>
          <a:off x="329724" y="1318935"/>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&lt;?&gt;</a:t>
          </a:r>
          <a:endParaRPr lang="en-US" sz="2500" kern="1200" dirty="0"/>
        </a:p>
      </dsp:txBody>
      <dsp:txXfrm>
        <a:off x="329724" y="1318935"/>
        <a:ext cx="1857002" cy="928501"/>
      </dsp:txXfrm>
    </dsp:sp>
    <dsp:sp modelId="{B773D268-AA87-4DCD-8BC2-D4D4B0537B43}">
      <dsp:nvSpPr>
        <dsp:cNvPr id="0" name=""/>
        <dsp:cNvSpPr/>
      </dsp:nvSpPr>
      <dsp:spPr>
        <a:xfrm>
          <a:off x="2576698" y="1318935"/>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&lt;? Extend Type&gt;</a:t>
          </a:r>
          <a:endParaRPr lang="en-US" sz="2500" kern="1200" dirty="0"/>
        </a:p>
      </dsp:txBody>
      <dsp:txXfrm>
        <a:off x="2576698" y="1318935"/>
        <a:ext cx="1857002" cy="928501"/>
      </dsp:txXfrm>
    </dsp:sp>
    <dsp:sp modelId="{257ED95E-62FD-4A2A-9B9C-078159A658CD}">
      <dsp:nvSpPr>
        <dsp:cNvPr id="0" name=""/>
        <dsp:cNvSpPr/>
      </dsp:nvSpPr>
      <dsp:spPr>
        <a:xfrm>
          <a:off x="4823672" y="1318935"/>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&lt;? Super Type&gt;</a:t>
          </a:r>
          <a:endParaRPr lang="en-US" sz="2500" kern="1200" dirty="0"/>
        </a:p>
      </dsp:txBody>
      <dsp:txXfrm>
        <a:off x="4823672" y="1318935"/>
        <a:ext cx="1857002" cy="9285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39B41-0DF2-4EBF-8235-16176D764243}" type="datetimeFigureOut">
              <a:rPr lang="en-US" smtClean="0"/>
              <a:t>7/31/2016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6DACB-1244-4FB8-A7A7-08918E3A5C1C}" type="slidenum">
              <a:rPr lang="en-US" smtClean="0"/>
              <a:t>‹#›</a:t>
            </a:fld>
            <a:endParaRPr lang="en-US"/>
          </a:p>
        </p:txBody>
      </p:sp>
    </p:spTree>
    <p:extLst>
      <p:ext uri="{BB962C8B-B14F-4D97-AF65-F5344CB8AC3E}">
        <p14:creationId xmlns:p14="http://schemas.microsoft.com/office/powerpoint/2010/main" val="362034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nó</a:t>
            </a:r>
            <a:r>
              <a:rPr lang="en-US" baseline="0" dirty="0" smtClean="0"/>
              <a:t> hay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khác</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truyền</a:t>
            </a:r>
            <a:r>
              <a:rPr lang="en-US" baseline="0" dirty="0" smtClean="0"/>
              <a:t> </a:t>
            </a:r>
            <a:r>
              <a:rPr lang="en-US" baseline="0" dirty="0" err="1" smtClean="0"/>
              <a:t>vào</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2</a:t>
            </a:fld>
            <a:endParaRPr lang="en-US"/>
          </a:p>
        </p:txBody>
      </p:sp>
    </p:spTree>
    <p:extLst>
      <p:ext uri="{BB962C8B-B14F-4D97-AF65-F5344CB8AC3E}">
        <p14:creationId xmlns:p14="http://schemas.microsoft.com/office/powerpoint/2010/main" val="2107012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silde</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nosiv</a:t>
            </a:r>
            <a:r>
              <a:rPr lang="en-US" baseline="0" dirty="0" smtClean="0"/>
              <a:t> ề </a:t>
            </a:r>
            <a:r>
              <a:rPr lang="en-US" baseline="0" dirty="0" err="1" smtClean="0"/>
              <a:t>biến</a:t>
            </a:r>
            <a:r>
              <a:rPr lang="en-US" baseline="0" dirty="0" smtClean="0"/>
              <a:t> static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cho</a:t>
            </a:r>
            <a:r>
              <a:rPr lang="en-US" baseline="0" dirty="0" smtClean="0"/>
              <a:t> slide </a:t>
            </a:r>
            <a:r>
              <a:rPr lang="en-US" baseline="0" dirty="0" err="1" smtClean="0"/>
              <a:t>phương</a:t>
            </a:r>
            <a:r>
              <a:rPr lang="en-US" baseline="0" dirty="0" smtClean="0"/>
              <a:t> </a:t>
            </a:r>
            <a:r>
              <a:rPr lang="en-US" baseline="0" dirty="0" err="1" smtClean="0"/>
              <a:t>thức</a:t>
            </a:r>
            <a:r>
              <a:rPr lang="en-US" baseline="0" dirty="0" smtClean="0"/>
              <a:t> static</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19</a:t>
            </a:fld>
            <a:endParaRPr lang="en-US"/>
          </a:p>
        </p:txBody>
      </p:sp>
    </p:spTree>
    <p:extLst>
      <p:ext uri="{BB962C8B-B14F-4D97-AF65-F5344CB8AC3E}">
        <p14:creationId xmlns:p14="http://schemas.microsoft.com/office/powerpoint/2010/main" val="3803117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silde</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nosiv</a:t>
            </a:r>
            <a:r>
              <a:rPr lang="en-US" baseline="0" dirty="0" smtClean="0"/>
              <a:t> ề </a:t>
            </a:r>
            <a:r>
              <a:rPr lang="en-US" baseline="0" dirty="0" err="1" smtClean="0"/>
              <a:t>biến</a:t>
            </a:r>
            <a:r>
              <a:rPr lang="en-US" baseline="0" dirty="0" smtClean="0"/>
              <a:t> static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cho</a:t>
            </a:r>
            <a:r>
              <a:rPr lang="en-US" baseline="0" dirty="0" smtClean="0"/>
              <a:t> slide </a:t>
            </a:r>
            <a:r>
              <a:rPr lang="en-US" baseline="0" dirty="0" err="1" smtClean="0"/>
              <a:t>phương</a:t>
            </a:r>
            <a:r>
              <a:rPr lang="en-US" baseline="0" dirty="0" smtClean="0"/>
              <a:t> </a:t>
            </a:r>
            <a:r>
              <a:rPr lang="en-US" baseline="0" dirty="0" err="1" smtClean="0"/>
              <a:t>thức</a:t>
            </a:r>
            <a:r>
              <a:rPr lang="en-US" baseline="0" dirty="0" smtClean="0"/>
              <a:t> static</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20</a:t>
            </a:fld>
            <a:endParaRPr lang="en-US"/>
          </a:p>
        </p:txBody>
      </p:sp>
    </p:spTree>
    <p:extLst>
      <p:ext uri="{BB962C8B-B14F-4D97-AF65-F5344CB8AC3E}">
        <p14:creationId xmlns:p14="http://schemas.microsoft.com/office/powerpoint/2010/main" val="43508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silde</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nosiv</a:t>
            </a:r>
            <a:r>
              <a:rPr lang="en-US" baseline="0" dirty="0" smtClean="0"/>
              <a:t> ề </a:t>
            </a:r>
            <a:r>
              <a:rPr lang="en-US" baseline="0" dirty="0" err="1" smtClean="0"/>
              <a:t>biến</a:t>
            </a:r>
            <a:r>
              <a:rPr lang="en-US" baseline="0" dirty="0" smtClean="0"/>
              <a:t> static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cho</a:t>
            </a:r>
            <a:r>
              <a:rPr lang="en-US" baseline="0" dirty="0" smtClean="0"/>
              <a:t> slide </a:t>
            </a:r>
            <a:r>
              <a:rPr lang="en-US" baseline="0" dirty="0" err="1" smtClean="0"/>
              <a:t>phương</a:t>
            </a:r>
            <a:r>
              <a:rPr lang="en-US" baseline="0" dirty="0" smtClean="0"/>
              <a:t> </a:t>
            </a:r>
            <a:r>
              <a:rPr lang="en-US" baseline="0" dirty="0" err="1" smtClean="0"/>
              <a:t>thức</a:t>
            </a:r>
            <a:r>
              <a:rPr lang="en-US" baseline="0" dirty="0" smtClean="0"/>
              <a:t> static</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21</a:t>
            </a:fld>
            <a:endParaRPr lang="en-US"/>
          </a:p>
        </p:txBody>
      </p:sp>
    </p:spTree>
    <p:extLst>
      <p:ext uri="{BB962C8B-B14F-4D97-AF65-F5344CB8AC3E}">
        <p14:creationId xmlns:p14="http://schemas.microsoft.com/office/powerpoint/2010/main" val="2520064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silde</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nosiv</a:t>
            </a:r>
            <a:r>
              <a:rPr lang="en-US" baseline="0" dirty="0" smtClean="0"/>
              <a:t> ề </a:t>
            </a:r>
            <a:r>
              <a:rPr lang="en-US" baseline="0" dirty="0" err="1" smtClean="0"/>
              <a:t>biến</a:t>
            </a:r>
            <a:r>
              <a:rPr lang="en-US" baseline="0" dirty="0" smtClean="0"/>
              <a:t> static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cho</a:t>
            </a:r>
            <a:r>
              <a:rPr lang="en-US" baseline="0" dirty="0" smtClean="0"/>
              <a:t> slide </a:t>
            </a:r>
            <a:r>
              <a:rPr lang="en-US" baseline="0" dirty="0" err="1" smtClean="0"/>
              <a:t>phương</a:t>
            </a:r>
            <a:r>
              <a:rPr lang="en-US" baseline="0" dirty="0" smtClean="0"/>
              <a:t> </a:t>
            </a:r>
            <a:r>
              <a:rPr lang="en-US" baseline="0" dirty="0" err="1" smtClean="0"/>
              <a:t>thức</a:t>
            </a:r>
            <a:r>
              <a:rPr lang="en-US" baseline="0" dirty="0" smtClean="0"/>
              <a:t> static</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22</a:t>
            </a:fld>
            <a:endParaRPr lang="en-US"/>
          </a:p>
        </p:txBody>
      </p:sp>
    </p:spTree>
    <p:extLst>
      <p:ext uri="{BB962C8B-B14F-4D97-AF65-F5344CB8AC3E}">
        <p14:creationId xmlns:p14="http://schemas.microsoft.com/office/powerpoint/2010/main" val="2418118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silde</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nosiv</a:t>
            </a:r>
            <a:r>
              <a:rPr lang="en-US" baseline="0" dirty="0" smtClean="0"/>
              <a:t> ề </a:t>
            </a:r>
            <a:r>
              <a:rPr lang="en-US" baseline="0" dirty="0" err="1" smtClean="0"/>
              <a:t>biến</a:t>
            </a:r>
            <a:r>
              <a:rPr lang="en-US" baseline="0" dirty="0" smtClean="0"/>
              <a:t> static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cho</a:t>
            </a:r>
            <a:r>
              <a:rPr lang="en-US" baseline="0" dirty="0" smtClean="0"/>
              <a:t> slide </a:t>
            </a:r>
            <a:r>
              <a:rPr lang="en-US" baseline="0" dirty="0" err="1" smtClean="0"/>
              <a:t>phương</a:t>
            </a:r>
            <a:r>
              <a:rPr lang="en-US" baseline="0" dirty="0" smtClean="0"/>
              <a:t> </a:t>
            </a:r>
            <a:r>
              <a:rPr lang="en-US" baseline="0" dirty="0" err="1" smtClean="0"/>
              <a:t>thức</a:t>
            </a:r>
            <a:r>
              <a:rPr lang="en-US" baseline="0" dirty="0" smtClean="0"/>
              <a:t> static</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23</a:t>
            </a:fld>
            <a:endParaRPr lang="en-US"/>
          </a:p>
        </p:txBody>
      </p:sp>
    </p:spTree>
    <p:extLst>
      <p:ext uri="{BB962C8B-B14F-4D97-AF65-F5344CB8AC3E}">
        <p14:creationId xmlns:p14="http://schemas.microsoft.com/office/powerpoint/2010/main" val="332945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nó</a:t>
            </a:r>
            <a:r>
              <a:rPr lang="en-US" baseline="0" dirty="0" smtClean="0"/>
              <a:t> </a:t>
            </a:r>
            <a:r>
              <a:rPr lang="vi-VN" sz="1200" b="0" i="0" kern="1200" dirty="0" smtClean="0">
                <a:solidFill>
                  <a:schemeClr val="tx1"/>
                </a:solidFill>
                <a:effectLst/>
                <a:latin typeface="+mn-lt"/>
                <a:ea typeface="+mn-ea"/>
                <a:cs typeface="+mn-cs"/>
              </a:rPr>
              <a:t>được sử dụng trong một loạt các tình huống: như kiểu của một tham số, trường (field), hoặc biến địa phương; đôi khi như một kiểu trả về</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5</a:t>
            </a:fld>
            <a:endParaRPr lang="en-US"/>
          </a:p>
        </p:txBody>
      </p:sp>
    </p:spTree>
    <p:extLst>
      <p:ext uri="{BB962C8B-B14F-4D97-AF65-F5344CB8AC3E}">
        <p14:creationId xmlns:p14="http://schemas.microsoft.com/office/powerpoint/2010/main" val="286667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them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bổ</a:t>
            </a:r>
            <a:r>
              <a:rPr lang="en-US" baseline="0" dirty="0" smtClean="0"/>
              <a:t> </a:t>
            </a:r>
            <a:r>
              <a:rPr lang="en-US" baseline="0" dirty="0" err="1" smtClean="0"/>
              <a:t>từ</a:t>
            </a:r>
            <a:r>
              <a:rPr lang="en-US" baseline="0" dirty="0" smtClean="0"/>
              <a:t> modifier </a:t>
            </a:r>
            <a:r>
              <a:rPr lang="en-US" baseline="0" dirty="0" err="1" smtClean="0"/>
              <a:t>và</a:t>
            </a:r>
            <a:r>
              <a:rPr lang="en-US" baseline="0" dirty="0" smtClean="0"/>
              <a:t> </a:t>
            </a:r>
            <a:r>
              <a:rPr lang="en-US" baseline="0" dirty="0" err="1" smtClean="0"/>
              <a:t>phạm</a:t>
            </a:r>
            <a:r>
              <a:rPr lang="en-US" baseline="0" dirty="0" smtClean="0"/>
              <a:t> vi </a:t>
            </a:r>
            <a:r>
              <a:rPr lang="en-US" baseline="0" dirty="0" err="1" smtClean="0"/>
              <a:t>sử</a:t>
            </a:r>
            <a:r>
              <a:rPr lang="en-US" baseline="0" dirty="0" smtClean="0"/>
              <a:t> </a:t>
            </a:r>
            <a:r>
              <a:rPr lang="en-US" baseline="0" dirty="0" err="1" smtClean="0"/>
              <a:t>dụng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7</a:t>
            </a:fld>
            <a:endParaRPr lang="en-US"/>
          </a:p>
        </p:txBody>
      </p:sp>
    </p:spTree>
    <p:extLst>
      <p:ext uri="{BB962C8B-B14F-4D97-AF65-F5344CB8AC3E}">
        <p14:creationId xmlns:p14="http://schemas.microsoft.com/office/powerpoint/2010/main" val="366161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contructor</a:t>
            </a:r>
            <a:r>
              <a:rPr lang="en-US" baseline="0" dirty="0" smtClean="0"/>
              <a:t> </a:t>
            </a:r>
            <a:r>
              <a:rPr lang="en-US" baseline="0" dirty="0" err="1" smtClean="0"/>
              <a:t>vì</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class</a:t>
            </a:r>
          </a:p>
        </p:txBody>
      </p:sp>
      <p:sp>
        <p:nvSpPr>
          <p:cNvPr id="4" name="Slide Number Placeholder 3"/>
          <p:cNvSpPr>
            <a:spLocks noGrp="1"/>
          </p:cNvSpPr>
          <p:nvPr>
            <p:ph type="sldNum" sz="quarter" idx="10"/>
          </p:nvPr>
        </p:nvSpPr>
        <p:spPr/>
        <p:txBody>
          <a:bodyPr/>
          <a:lstStyle/>
          <a:p>
            <a:fld id="{5EC6DACB-1244-4FB8-A7A7-08918E3A5C1C}" type="slidenum">
              <a:rPr lang="en-US" smtClean="0"/>
              <a:t>11</a:t>
            </a:fld>
            <a:endParaRPr lang="en-US"/>
          </a:p>
        </p:txBody>
      </p:sp>
    </p:spTree>
    <p:extLst>
      <p:ext uri="{BB962C8B-B14F-4D97-AF65-F5344CB8AC3E}">
        <p14:creationId xmlns:p14="http://schemas.microsoft.com/office/powerpoint/2010/main" val="119767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Finalize </a:t>
            </a:r>
            <a:r>
              <a:rPr lang="en-US" baseline="0" dirty="0" err="1" smtClean="0"/>
              <a:t>vì</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nó</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dọn</a:t>
            </a:r>
            <a:r>
              <a:rPr lang="en-US" baseline="0" dirty="0" smtClean="0"/>
              <a:t> </a:t>
            </a:r>
            <a:r>
              <a:rPr lang="en-US" baseline="0" dirty="0" err="1" smtClean="0"/>
              <a:t>rác</a:t>
            </a:r>
            <a:r>
              <a:rPr lang="en-US" baseline="0" dirty="0" smtClean="0"/>
              <a:t> </a:t>
            </a:r>
            <a:r>
              <a:rPr lang="en-US" baseline="0" dirty="0" err="1" smtClean="0"/>
              <a:t>của</a:t>
            </a:r>
            <a:r>
              <a:rPr lang="en-US" baseline="0" dirty="0" smtClean="0"/>
              <a:t> </a:t>
            </a:r>
            <a:r>
              <a:rPr lang="en-US" baseline="0" dirty="0" err="1" smtClean="0"/>
              <a:t>ava</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14</a:t>
            </a:fld>
            <a:endParaRPr lang="en-US"/>
          </a:p>
        </p:txBody>
      </p:sp>
    </p:spTree>
    <p:extLst>
      <p:ext uri="{BB962C8B-B14F-4D97-AF65-F5344CB8AC3E}">
        <p14:creationId xmlns:p14="http://schemas.microsoft.com/office/powerpoint/2010/main" val="366207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15</a:t>
            </a:fld>
            <a:endParaRPr lang="en-US"/>
          </a:p>
        </p:txBody>
      </p:sp>
    </p:spTree>
    <p:extLst>
      <p:ext uri="{BB962C8B-B14F-4D97-AF65-F5344CB8AC3E}">
        <p14:creationId xmlns:p14="http://schemas.microsoft.com/office/powerpoint/2010/main" val="120695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muốn</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method overloading</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16</a:t>
            </a:fld>
            <a:endParaRPr lang="en-US"/>
          </a:p>
        </p:txBody>
      </p:sp>
    </p:spTree>
    <p:extLst>
      <p:ext uri="{BB962C8B-B14F-4D97-AF65-F5344CB8AC3E}">
        <p14:creationId xmlns:p14="http://schemas.microsoft.com/office/powerpoint/2010/main" val="405953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17</a:t>
            </a:fld>
            <a:endParaRPr lang="en-US"/>
          </a:p>
        </p:txBody>
      </p:sp>
    </p:spTree>
    <p:extLst>
      <p:ext uri="{BB962C8B-B14F-4D97-AF65-F5344CB8AC3E}">
        <p14:creationId xmlns:p14="http://schemas.microsoft.com/office/powerpoint/2010/main" val="2575171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18</a:t>
            </a:fld>
            <a:endParaRPr lang="en-US"/>
          </a:p>
        </p:txBody>
      </p:sp>
    </p:spTree>
    <p:extLst>
      <p:ext uri="{BB962C8B-B14F-4D97-AF65-F5344CB8AC3E}">
        <p14:creationId xmlns:p14="http://schemas.microsoft.com/office/powerpoint/2010/main" val="2803162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200E0C-DD79-4F5D-993E-AA582C523564}" type="datetimeFigureOut">
              <a:rPr lang="en-US" smtClean="0"/>
              <a:t>7/31/2016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236466D-39E4-446B-9C19-8E88890ADD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200E0C-DD79-4F5D-993E-AA582C523564}" type="datetimeFigureOut">
              <a:rPr lang="en-US" smtClean="0"/>
              <a:t>7/31/2016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200E0C-DD79-4F5D-993E-AA582C523564}" type="datetimeFigureOut">
              <a:rPr lang="en-US" smtClean="0"/>
              <a:t>7/31/2016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200E0C-DD79-4F5D-993E-AA582C523564}" type="datetimeFigureOut">
              <a:rPr lang="en-US" smtClean="0"/>
              <a:t>7/31/2016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236466D-39E4-446B-9C19-8E88890ADD9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200E0C-DD79-4F5D-993E-AA582C523564}" type="datetimeFigureOut">
              <a:rPr lang="en-US" smtClean="0"/>
              <a:t>7/31/2016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236466D-39E4-446B-9C19-8E88890ADD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FF0000"/>
                </a:solidFill>
                <a:latin typeface="Times New Roman" pitchFamily="18" charset="0"/>
                <a:cs typeface="Times New Roman" pitchFamily="18" charset="0"/>
              </a:rPr>
              <a:t>T</a:t>
            </a:r>
            <a:r>
              <a:rPr lang="vi-VN" dirty="0" smtClean="0">
                <a:solidFill>
                  <a:srgbClr val="FF0000"/>
                </a:solidFill>
                <a:latin typeface="Times New Roman" pitchFamily="18" charset="0"/>
                <a:cs typeface="Times New Roman" pitchFamily="18" charset="0"/>
              </a:rPr>
              <a:t>ÌM HIỂU VỀ PHƯƠNG THỨC HÀM</a:t>
            </a:r>
            <a:endParaRPr lang="en-US"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943600" y="3611607"/>
            <a:ext cx="2514600" cy="1199704"/>
          </a:xfrm>
        </p:spPr>
        <p:txBody>
          <a:bodyPr>
            <a:normAutofit fontScale="92500"/>
          </a:bodyPr>
          <a:lstStyle/>
          <a:p>
            <a:pPr algn="l"/>
            <a:r>
              <a:rPr lang="vi-VN" dirty="0" smtClean="0">
                <a:latin typeface="Times New Roman" pitchFamily="18" charset="0"/>
                <a:cs typeface="Times New Roman" pitchFamily="18" charset="0"/>
              </a:rPr>
              <a:t>Lê Trọng Nghĩa</a:t>
            </a:r>
          </a:p>
          <a:p>
            <a:pPr algn="l"/>
            <a:r>
              <a:rPr lang="vi-VN" dirty="0" smtClean="0">
                <a:latin typeface="Times New Roman" pitchFamily="18" charset="0"/>
                <a:cs typeface="Times New Roman" pitchFamily="18" charset="0"/>
              </a:rPr>
              <a:t>Nguyễn Văn Nhựt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85243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7476"/>
            <a:ext cx="8229600" cy="4525963"/>
          </a:xfrm>
        </p:spPr>
        <p:txBody>
          <a:bodyPr/>
          <a:lstStyle/>
          <a:p>
            <a:r>
              <a:rPr lang="vi-VN" dirty="0" smtClean="0">
                <a:latin typeface="Times New Roman" pitchFamily="18" charset="0"/>
                <a:cs typeface="Times New Roman" pitchFamily="18" charset="0"/>
              </a:rPr>
              <a:t>No modifier</a:t>
            </a:r>
          </a:p>
          <a:p>
            <a:pPr>
              <a:buFont typeface="Wingdings" pitchFamily="2" charset="2"/>
              <a:buChar char="q"/>
            </a:pPr>
            <a:r>
              <a:rPr lang="vi-VN" dirty="0" smtClean="0">
                <a:latin typeface="Times New Roman" pitchFamily="18" charset="0"/>
                <a:cs typeface="Times New Roman" pitchFamily="18" charset="0"/>
              </a:rPr>
              <a:t>Ví dụ:</a:t>
            </a: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String version = "1.5.1"; </a:t>
            </a:r>
            <a:endParaRPr lang="vi-VN" dirty="0" smtClean="0">
              <a:latin typeface="Times New Roman" pitchFamily="18" charset="0"/>
              <a:cs typeface="Times New Roman" pitchFamily="18" charset="0"/>
            </a:endParaRPr>
          </a:p>
          <a:p>
            <a:pPr marL="109728" indent="0">
              <a:buNone/>
            </a:pPr>
            <a:r>
              <a:rPr lang="vi-VN"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processOrder</a:t>
            </a: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	</a:t>
            </a: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return true; </a:t>
            </a:r>
            <a:endParaRPr lang="vi-VN" dirty="0" smtClean="0">
              <a:latin typeface="Times New Roman" pitchFamily="18" charset="0"/>
              <a:cs typeface="Times New Roman" pitchFamily="18" charset="0"/>
            </a:endParaRP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a:latin typeface="Times New Roman" pitchFamily="18" charset="0"/>
                <a:cs typeface="Times New Roman" pitchFamily="18" charset="0"/>
              </a:rPr>
              <a:t>BỔ TỪ TRUY XUẤT (MODIFIER)</a:t>
            </a:r>
            <a:endParaRPr lang="en-US" sz="2800" dirty="0"/>
          </a:p>
        </p:txBody>
      </p:sp>
    </p:spTree>
    <p:extLst>
      <p:ext uri="{BB962C8B-B14F-4D97-AF65-F5344CB8AC3E}">
        <p14:creationId xmlns:p14="http://schemas.microsoft.com/office/powerpoint/2010/main" val="2597701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7476"/>
            <a:ext cx="8229600" cy="4098923"/>
          </a:xfrm>
        </p:spPr>
        <p:txBody>
          <a:bodyPr>
            <a:normAutofit fontScale="92500" lnSpcReduction="10000"/>
          </a:bodyPr>
          <a:lstStyle/>
          <a:p>
            <a:pPr>
              <a:lnSpc>
                <a:spcPct val="150000"/>
              </a:lnSpc>
            </a:pPr>
            <a:r>
              <a:rPr lang="vi-VN" sz="2800" dirty="0">
                <a:latin typeface="Times New Roman" pitchFamily="18" charset="0"/>
                <a:cs typeface="Times New Roman" pitchFamily="18" charset="0"/>
              </a:rPr>
              <a:t>Contructor là một loại phương thức đặc biệt của lớp.</a:t>
            </a:r>
            <a:endParaRPr lang="en-US" sz="2800" dirty="0">
              <a:latin typeface="Times New Roman" pitchFamily="18" charset="0"/>
              <a:cs typeface="Times New Roman" pitchFamily="18" charset="0"/>
            </a:endParaRPr>
          </a:p>
          <a:p>
            <a:pPr>
              <a:lnSpc>
                <a:spcPct val="150000"/>
              </a:lnSpc>
            </a:pPr>
            <a:r>
              <a:rPr lang="vi-VN" sz="2800" dirty="0">
                <a:latin typeface="Times New Roman" pitchFamily="18" charset="0"/>
                <a:cs typeface="Times New Roman" pitchFamily="18" charset="0"/>
              </a:rPr>
              <a:t>Constructor dùng gọi tự động khi khởi tạo một thể hiện của lớp, có thể dùng để khởi gán những giá trị măc định. Các constructor không có giá trị trả về, và có thể có tham số hoặc</a:t>
            </a: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không có tham số.</a:t>
            </a:r>
            <a:endParaRPr lang="en-US" sz="2800" dirty="0">
              <a:latin typeface="Times New Roman" pitchFamily="18" charset="0"/>
              <a:cs typeface="Times New Roman" pitchFamily="18" charset="0"/>
            </a:endParaRPr>
          </a:p>
          <a:p>
            <a:pPr>
              <a:lnSpc>
                <a:spcPct val="150000"/>
              </a:lnSpc>
            </a:pPr>
            <a:r>
              <a:rPr lang="vi-VN" sz="2800" dirty="0">
                <a:latin typeface="Times New Roman" pitchFamily="18" charset="0"/>
                <a:cs typeface="Times New Roman" pitchFamily="18" charset="0"/>
              </a:rPr>
              <a:t>Constructor phải có cùng tên với lớp và được gọi đến dùng từ khóa new</a:t>
            </a:r>
            <a:r>
              <a:rPr lang="vi-VN"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CONTRUCTOR</a:t>
            </a:r>
            <a:endParaRPr lang="en-US" sz="2800" dirty="0"/>
          </a:p>
        </p:txBody>
      </p:sp>
    </p:spTree>
    <p:extLst>
      <p:ext uri="{BB962C8B-B14F-4D97-AF65-F5344CB8AC3E}">
        <p14:creationId xmlns:p14="http://schemas.microsoft.com/office/powerpoint/2010/main" val="3924584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7476"/>
            <a:ext cx="8229600" cy="4098923"/>
          </a:xfrm>
        </p:spPr>
        <p:txBody>
          <a:bodyPr>
            <a:normAutofit/>
          </a:bodyPr>
          <a:lstStyle/>
          <a:p>
            <a:r>
              <a:rPr lang="vi-VN" sz="2800" dirty="0">
                <a:latin typeface="Times New Roman" pitchFamily="18" charset="0"/>
                <a:cs typeface="Times New Roman" pitchFamily="18" charset="0"/>
              </a:rPr>
              <a:t>Nếu một lớp không có constructor thì java sẽ cung cấp cho lớp một constructor mặc định (default constructor). Những thuộc tính, biến của lớp sẽ được khởi tạo bởi các giá trị mặc định (số: thường là giá trị 0, kiểu luận lý là giá trị false, kiểu đối tượng giá trị null, …)</a:t>
            </a:r>
            <a:br>
              <a:rPr lang="vi-VN" sz="2800" dirty="0">
                <a:latin typeface="Times New Roman" pitchFamily="18" charset="0"/>
                <a:cs typeface="Times New Roman" pitchFamily="18" charset="0"/>
              </a:rPr>
            </a:b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 ta </a:t>
            </a:r>
            <a:r>
              <a:rPr lang="vi-VN" sz="2800" dirty="0">
                <a:latin typeface="Times New Roman" pitchFamily="18" charset="0"/>
                <a:cs typeface="Times New Roman" pitchFamily="18" charset="0"/>
              </a:rPr>
              <a:t>có thể định nghĩa nhiều phương thức khởi tạo cho một lớp.</a:t>
            </a:r>
            <a:endParaRPr lang="en-US" sz="2800" dirty="0">
              <a:latin typeface="Times New Roman" pitchFamily="18" charset="0"/>
              <a:cs typeface="Times New Roman" pitchFamily="18" charset="0"/>
            </a:endParaRPr>
          </a:p>
          <a:p>
            <a:pPr marL="109728" indent="0">
              <a:buNone/>
            </a:pP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CONTRUCTOR</a:t>
            </a:r>
            <a:endParaRPr lang="en-US" sz="2800" dirty="0"/>
          </a:p>
        </p:txBody>
      </p:sp>
    </p:spTree>
    <p:extLst>
      <p:ext uri="{BB962C8B-B14F-4D97-AF65-F5344CB8AC3E}">
        <p14:creationId xmlns:p14="http://schemas.microsoft.com/office/powerpoint/2010/main" val="874422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CONTRUCTOR</a:t>
            </a:r>
            <a:endParaRPr lang="en-US" sz="2800" dirty="0"/>
          </a:p>
        </p:txBody>
      </p:sp>
      <p:sp>
        <p:nvSpPr>
          <p:cNvPr id="5" name="Content Placeholder 1"/>
          <p:cNvSpPr>
            <a:spLocks noGrp="1"/>
          </p:cNvSpPr>
          <p:nvPr>
            <p:ph idx="1"/>
          </p:nvPr>
        </p:nvSpPr>
        <p:spPr>
          <a:xfrm>
            <a:off x="457200" y="1481329"/>
            <a:ext cx="1676400" cy="423672"/>
          </a:xfrm>
        </p:spPr>
        <p:txBody>
          <a:bodyPr>
            <a:normAutofit fontScale="92500" lnSpcReduction="20000"/>
          </a:bodyPr>
          <a:lstStyle/>
          <a:p>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endParaRPr lang="en-US"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5638801"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952625"/>
            <a:ext cx="464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91200" y="1524000"/>
            <a:ext cx="27432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699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normAutofit fontScale="92500" lnSpcReduction="10000"/>
          </a:bodyPr>
          <a:lstStyle/>
          <a:p>
            <a:r>
              <a:rPr lang="vi-VN" dirty="0">
                <a:latin typeface="Times New Roman" panose="02020603050405020304" pitchFamily="18" charset="0"/>
                <a:cs typeface="Times New Roman" panose="02020603050405020304" pitchFamily="18" charset="0"/>
              </a:rPr>
              <a:t>Nó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để </a:t>
            </a:r>
            <a:r>
              <a:rPr lang="vi-VN" dirty="0">
                <a:latin typeface="Times New Roman" panose="02020603050405020304" pitchFamily="18" charset="0"/>
                <a:cs typeface="Times New Roman" panose="02020603050405020304" pitchFamily="18" charset="0"/>
              </a:rPr>
              <a:t>định nghĩa một phương thức mà sẽ được gọi ngay trước khi hủy một đối tượng bởi Garbage Collector. Phương thức này được gọi là </a:t>
            </a:r>
            <a:r>
              <a:rPr lang="vi-VN" i="1" dirty="0">
                <a:latin typeface="Times New Roman" panose="02020603050405020304" pitchFamily="18" charset="0"/>
                <a:cs typeface="Times New Roman" panose="02020603050405020304" pitchFamily="18" charset="0"/>
              </a:rPr>
              <a:t>finalize()</a:t>
            </a:r>
            <a:r>
              <a:rPr lang="vi-VN" dirty="0">
                <a:latin typeface="Times New Roman" panose="02020603050405020304" pitchFamily="18" charset="0"/>
                <a:cs typeface="Times New Roman" panose="02020603050405020304" pitchFamily="18" charset="0"/>
              </a:rPr>
              <a:t>, và nó có thể được sử dụng để chắc chắn rằng một đối tượng hoàn toàn kết thúc.</a:t>
            </a:r>
          </a:p>
          <a:p>
            <a:r>
              <a:rPr lang="vi-VN" dirty="0">
                <a:latin typeface="Times New Roman" panose="02020603050405020304" pitchFamily="18" charset="0"/>
                <a:cs typeface="Times New Roman" panose="02020603050405020304" pitchFamily="18" charset="0"/>
              </a:rPr>
              <a:t>Ví dụ, bạn có thể sử dụng finalize() để đảm bảo rằng một open file mà sở hữu bởi một đối tượng nào đó đã được đóng.</a:t>
            </a:r>
          </a:p>
          <a:p>
            <a:r>
              <a:rPr lang="vi-VN" dirty="0">
                <a:latin typeface="Times New Roman" panose="02020603050405020304" pitchFamily="18" charset="0"/>
                <a:cs typeface="Times New Roman" panose="02020603050405020304" pitchFamily="18" charset="0"/>
              </a:rPr>
              <a:t>Để thêm một finalizer tới một lớp, đơn giản bạn định nghĩa phương thức finalize(). Java runtime gọi phương thức đó bất cứ khi nào nó chuẩn bị để tái chế một đối tượng của lớp đó.</a:t>
            </a: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1143000"/>
          </a:xfrm>
        </p:spPr>
        <p:txBody>
          <a:bodyPr>
            <a:noAutofit/>
          </a:bodyPr>
          <a:lstStyle/>
          <a:p>
            <a:pPr algn="ctr"/>
            <a:r>
              <a:rPr lang="en-US" sz="2800" dirty="0" smtClean="0"/>
              <a:t>PHƯƠNG THỨC FINALIZE() TRONG JAVA</a:t>
            </a:r>
            <a:endParaRPr lang="en-US" sz="2800" dirty="0"/>
          </a:p>
        </p:txBody>
      </p:sp>
    </p:spTree>
    <p:extLst>
      <p:ext uri="{BB962C8B-B14F-4D97-AF65-F5344CB8AC3E}">
        <p14:creationId xmlns:p14="http://schemas.microsoft.com/office/powerpoint/2010/main" val="654361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normAutofit/>
          </a:bodyPr>
          <a:lstStyle/>
          <a:p>
            <a:r>
              <a:rPr lang="vi-VN" dirty="0">
                <a:latin typeface="Times New Roman" panose="02020603050405020304" pitchFamily="18" charset="0"/>
                <a:cs typeface="Times New Roman" panose="02020603050405020304" pitchFamily="18" charset="0"/>
              </a:rPr>
              <a:t>Bên trong phương thức finalize(), bạn sẽ xác định những hành động nào phải được thực hiện trước khi một đối tượng bị phá hủy</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finalize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1143000"/>
          </a:xfrm>
        </p:spPr>
        <p:txBody>
          <a:bodyPr>
            <a:noAutofit/>
          </a:bodyPr>
          <a:lstStyle/>
          <a:p>
            <a:pPr algn="ctr"/>
            <a:r>
              <a:rPr lang="en-US" sz="2800" dirty="0" smtClean="0"/>
              <a:t>PHƯƠNG THỨC FINALIZE() TRONG JAVA</a:t>
            </a:r>
            <a:endParaRPr lang="en-US" sz="2800" dirty="0"/>
          </a:p>
        </p:txBody>
      </p:sp>
      <p:sp>
        <p:nvSpPr>
          <p:cNvPr id="5" name="Rectangle 4"/>
          <p:cNvSpPr/>
          <p:nvPr/>
        </p:nvSpPr>
        <p:spPr>
          <a:xfrm>
            <a:off x="2286000" y="3048000"/>
            <a:ext cx="4572000" cy="1815882"/>
          </a:xfrm>
          <a:prstGeom prst="rect">
            <a:avLst/>
          </a:prstGeom>
        </p:spPr>
        <p:txBody>
          <a:bodyPr>
            <a:spAutoFit/>
          </a:bodyPr>
          <a:lstStyle/>
          <a:p>
            <a:r>
              <a:rPr lang="en-US" sz="2800" dirty="0">
                <a:solidFill>
                  <a:srgbClr val="000088"/>
                </a:solidFill>
                <a:latin typeface="Menlo"/>
              </a:rPr>
              <a:t>protected</a:t>
            </a:r>
            <a:r>
              <a:rPr lang="en-US" sz="2800" dirty="0">
                <a:solidFill>
                  <a:srgbClr val="313131"/>
                </a:solidFill>
                <a:latin typeface="Menlo"/>
              </a:rPr>
              <a:t> </a:t>
            </a:r>
            <a:r>
              <a:rPr lang="en-US" sz="2800" dirty="0">
                <a:solidFill>
                  <a:srgbClr val="000088"/>
                </a:solidFill>
                <a:latin typeface="Menlo"/>
              </a:rPr>
              <a:t>void</a:t>
            </a:r>
            <a:r>
              <a:rPr lang="en-US" sz="2800" dirty="0">
                <a:solidFill>
                  <a:srgbClr val="313131"/>
                </a:solidFill>
                <a:latin typeface="Menlo"/>
              </a:rPr>
              <a:t> finalize</a:t>
            </a:r>
            <a:r>
              <a:rPr lang="en-US" sz="2800" dirty="0">
                <a:solidFill>
                  <a:srgbClr val="666600"/>
                </a:solidFill>
                <a:latin typeface="Menlo"/>
              </a:rPr>
              <a:t>(</a:t>
            </a:r>
            <a:r>
              <a:rPr lang="en-US" sz="2800" dirty="0">
                <a:solidFill>
                  <a:srgbClr val="313131"/>
                </a:solidFill>
                <a:latin typeface="Menlo"/>
              </a:rPr>
              <a:t> </a:t>
            </a:r>
            <a:r>
              <a:rPr lang="en-US" sz="2800" dirty="0">
                <a:solidFill>
                  <a:srgbClr val="666600"/>
                </a:solidFill>
                <a:latin typeface="Menlo"/>
              </a:rPr>
              <a:t>)</a:t>
            </a:r>
            <a:r>
              <a:rPr lang="en-US" sz="2800" dirty="0">
                <a:solidFill>
                  <a:srgbClr val="313131"/>
                </a:solidFill>
                <a:latin typeface="Menlo"/>
              </a:rPr>
              <a:t> </a:t>
            </a:r>
            <a:r>
              <a:rPr lang="en-US" sz="2800" dirty="0">
                <a:solidFill>
                  <a:srgbClr val="666600"/>
                </a:solidFill>
                <a:latin typeface="Menlo"/>
              </a:rPr>
              <a:t>{</a:t>
            </a:r>
            <a:r>
              <a:rPr lang="en-US" sz="2800" dirty="0">
                <a:solidFill>
                  <a:srgbClr val="313131"/>
                </a:solidFill>
                <a:latin typeface="Menlo"/>
              </a:rPr>
              <a:t> </a:t>
            </a:r>
          </a:p>
          <a:p>
            <a:r>
              <a:rPr lang="en-US" sz="2800" dirty="0" smtClean="0">
                <a:solidFill>
                  <a:srgbClr val="313131"/>
                </a:solidFill>
                <a:latin typeface="Menlo"/>
              </a:rPr>
              <a:t>	</a:t>
            </a:r>
            <a:r>
              <a:rPr lang="en-US" sz="2800" dirty="0" smtClean="0">
                <a:solidFill>
                  <a:srgbClr val="880000"/>
                </a:solidFill>
                <a:latin typeface="Menlo"/>
              </a:rPr>
              <a:t>// </a:t>
            </a:r>
            <a:r>
              <a:rPr lang="en-US" sz="2800" dirty="0">
                <a:solidFill>
                  <a:srgbClr val="880000"/>
                </a:solidFill>
                <a:latin typeface="Menlo"/>
              </a:rPr>
              <a:t>finalization code here</a:t>
            </a:r>
            <a:r>
              <a:rPr lang="en-US" sz="2800" dirty="0">
                <a:solidFill>
                  <a:srgbClr val="313131"/>
                </a:solidFill>
                <a:latin typeface="Menlo"/>
              </a:rPr>
              <a:t> </a:t>
            </a:r>
            <a:endParaRPr lang="en-US" sz="2800" dirty="0" smtClean="0">
              <a:solidFill>
                <a:srgbClr val="313131"/>
              </a:solidFill>
              <a:latin typeface="Menlo"/>
            </a:endParaRPr>
          </a:p>
          <a:p>
            <a:r>
              <a:rPr lang="en-US" sz="2800" dirty="0" smtClean="0">
                <a:solidFill>
                  <a:srgbClr val="313131"/>
                </a:solidFill>
                <a:latin typeface="Menlo"/>
              </a:rPr>
              <a:t>}</a:t>
            </a:r>
            <a:endParaRPr lang="en-US" sz="2800" dirty="0"/>
          </a:p>
        </p:txBody>
      </p:sp>
    </p:spTree>
    <p:extLst>
      <p:ext uri="{BB962C8B-B14F-4D97-AF65-F5344CB8AC3E}">
        <p14:creationId xmlns:p14="http://schemas.microsoft.com/office/powerpoint/2010/main" val="2129728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5410200"/>
          </a:xfrm>
        </p:spPr>
        <p:txBody>
          <a:bodyPr>
            <a:normAutofit/>
          </a:bodyPr>
          <a:lstStyle/>
          <a:p>
            <a:r>
              <a:rPr lang="vi-VN" dirty="0">
                <a:latin typeface="Times New Roman" panose="02020603050405020304" pitchFamily="18" charset="0"/>
                <a:cs typeface="Times New Roman" panose="02020603050405020304" pitchFamily="18" charset="0"/>
              </a:rPr>
              <a:t>Khi một lớp có hai hoặc nhiều phương thức cùng tên nhưng khác nhau về tham số, nó được biết đến như là Phương thức overloading. Nó khác với Overriding. Trong overriding, một phương thức có một phương thức khác cùng tên, kiểu, số tham số, </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vi-VN" sz="2800" dirty="0"/>
              <a:t>Nạp chồng phương thức (Method overloading</a:t>
            </a:r>
            <a:r>
              <a:rPr lang="vi-VN" sz="2800" dirty="0" smtClean="0"/>
              <a:t>)</a:t>
            </a:r>
            <a:endParaRPr lang="en-US" sz="2800" dirty="0"/>
          </a:p>
        </p:txBody>
      </p:sp>
    </p:spTree>
    <p:extLst>
      <p:ext uri="{BB962C8B-B14F-4D97-AF65-F5344CB8AC3E}">
        <p14:creationId xmlns:p14="http://schemas.microsoft.com/office/powerpoint/2010/main" val="1161113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112" y="1066800"/>
            <a:ext cx="8229600" cy="5410200"/>
          </a:xfrm>
        </p:spPr>
        <p:txBody>
          <a:bodyPr>
            <a:normAutofit/>
          </a:bodyPr>
          <a:lstStyle/>
          <a:p>
            <a:pPr marL="109728" indent="0">
              <a:buNone/>
            </a:pP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vi-VN" sz="2800" dirty="0"/>
              <a:t>Nạp chồng phương thức (Method overloading)</a:t>
            </a:r>
            <a:endParaRPr lang="en-US" sz="2800" dirty="0"/>
          </a:p>
        </p:txBody>
      </p:sp>
      <p:sp>
        <p:nvSpPr>
          <p:cNvPr id="4" name="Rectangle 3"/>
          <p:cNvSpPr/>
          <p:nvPr/>
        </p:nvSpPr>
        <p:spPr>
          <a:xfrm>
            <a:off x="626268" y="1524000"/>
            <a:ext cx="8043863" cy="4247317"/>
          </a:xfrm>
          <a:prstGeom prst="rect">
            <a:avLst/>
          </a:prstGeom>
        </p:spPr>
        <p:txBody>
          <a:bodyPr wrap="square">
            <a:spAutoFit/>
          </a:bodyPr>
          <a:lstStyle/>
          <a:p>
            <a:r>
              <a:rPr lang="en-US" b="1" dirty="0" smtClean="0">
                <a:solidFill>
                  <a:srgbClr val="7F0055"/>
                </a:solidFill>
                <a:latin typeface="Monospace"/>
              </a:rPr>
              <a:t>public</a:t>
            </a:r>
            <a:r>
              <a:rPr lang="en-US" b="1" dirty="0" smtClean="0">
                <a:solidFill>
                  <a:srgbClr val="000000"/>
                </a:solidFill>
                <a:latin typeface="Monospace"/>
              </a:rPr>
              <a:t> </a:t>
            </a:r>
            <a:r>
              <a:rPr lang="en-US" b="1" dirty="0">
                <a:solidFill>
                  <a:srgbClr val="7F0055"/>
                </a:solidFill>
                <a:latin typeface="Monospace"/>
              </a:rPr>
              <a:t>class</a:t>
            </a:r>
            <a:r>
              <a:rPr lang="en-US" b="1" dirty="0">
                <a:solidFill>
                  <a:srgbClr val="000000"/>
                </a:solidFill>
                <a:latin typeface="Monospace"/>
              </a:rPr>
              <a:t> test {</a:t>
            </a:r>
          </a:p>
          <a:p>
            <a:r>
              <a:rPr lang="en-US" dirty="0" smtClean="0">
                <a:solidFill>
                  <a:srgbClr val="000000"/>
                </a:solidFill>
                <a:latin typeface="Monospace"/>
              </a:rPr>
              <a:t>	 </a:t>
            </a:r>
            <a:r>
              <a:rPr lang="en-US" dirty="0">
                <a:solidFill>
                  <a:srgbClr val="3F7F5F"/>
                </a:solidFill>
                <a:latin typeface="Monospace"/>
              </a:rPr>
              <a:t>// </a:t>
            </a:r>
            <a:r>
              <a:rPr lang="en-US" u="sng" dirty="0" err="1">
                <a:solidFill>
                  <a:srgbClr val="3F7F5F"/>
                </a:solidFill>
                <a:latin typeface="Monospace"/>
              </a:rPr>
              <a:t>cho</a:t>
            </a:r>
            <a:r>
              <a:rPr lang="en-US" u="sng" dirty="0">
                <a:solidFill>
                  <a:srgbClr val="3F7F5F"/>
                </a:solidFill>
                <a:latin typeface="Monospace"/>
              </a:rPr>
              <a:t> integer</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public</a:t>
            </a:r>
            <a:r>
              <a:rPr lang="en-US" b="1" dirty="0" smtClean="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a:t>
            </a:r>
            <a:r>
              <a:rPr lang="en-US" b="1" dirty="0" err="1">
                <a:solidFill>
                  <a:srgbClr val="7F0055"/>
                </a:solidFill>
                <a:latin typeface="Monospace"/>
              </a:rPr>
              <a:t>int</a:t>
            </a:r>
            <a:r>
              <a:rPr lang="en-US" b="1" dirty="0">
                <a:solidFill>
                  <a:srgbClr val="000000"/>
                </a:solidFill>
                <a:latin typeface="Monospace"/>
              </a:rPr>
              <a:t> </a:t>
            </a:r>
            <a:r>
              <a:rPr lang="en-US" b="1" dirty="0" err="1">
                <a:solidFill>
                  <a:srgbClr val="000000"/>
                </a:solidFill>
                <a:latin typeface="Monospace"/>
              </a:rPr>
              <a:t>minFunction</a:t>
            </a:r>
            <a:r>
              <a:rPr lang="en-US" b="1" dirty="0">
                <a:solidFill>
                  <a:srgbClr val="000000"/>
                </a:solidFill>
                <a:latin typeface="Monospace"/>
              </a:rPr>
              <a:t>(</a:t>
            </a:r>
            <a:r>
              <a:rPr lang="en-US" b="1" dirty="0" err="1">
                <a:solidFill>
                  <a:srgbClr val="7F0055"/>
                </a:solidFill>
                <a:latin typeface="Monospace"/>
              </a:rPr>
              <a:t>int</a:t>
            </a:r>
            <a:r>
              <a:rPr lang="en-US" b="1" dirty="0">
                <a:solidFill>
                  <a:srgbClr val="000000"/>
                </a:solidFill>
                <a:latin typeface="Monospace"/>
              </a:rPr>
              <a:t> </a:t>
            </a:r>
            <a:r>
              <a:rPr lang="en-US" b="1" dirty="0">
                <a:solidFill>
                  <a:srgbClr val="6A3E3E"/>
                </a:solidFill>
                <a:latin typeface="Monospace"/>
              </a:rPr>
              <a:t>n1</a:t>
            </a:r>
            <a:r>
              <a:rPr lang="en-US" b="1" dirty="0">
                <a:solidFill>
                  <a:srgbClr val="000000"/>
                </a:solidFill>
                <a:latin typeface="Monospace"/>
              </a:rPr>
              <a:t>, </a:t>
            </a:r>
            <a:r>
              <a:rPr lang="en-US" b="1" dirty="0" err="1">
                <a:solidFill>
                  <a:srgbClr val="7F0055"/>
                </a:solidFill>
                <a:latin typeface="Monospace"/>
              </a:rPr>
              <a:t>int</a:t>
            </a:r>
            <a:r>
              <a:rPr lang="en-US" b="1" dirty="0">
                <a:solidFill>
                  <a:srgbClr val="000000"/>
                </a:solidFill>
                <a:latin typeface="Monospace"/>
              </a:rPr>
              <a:t> </a:t>
            </a:r>
            <a:r>
              <a:rPr lang="en-US" b="1" dirty="0">
                <a:solidFill>
                  <a:srgbClr val="6A3E3E"/>
                </a:solidFill>
                <a:latin typeface="Monospace"/>
              </a:rPr>
              <a:t>n2</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b="1" dirty="0" err="1" smtClean="0">
                <a:solidFill>
                  <a:srgbClr val="7F0055"/>
                </a:solidFill>
                <a:latin typeface="Monospace"/>
              </a:rPr>
              <a:t>int</a:t>
            </a:r>
            <a:r>
              <a:rPr lang="en-US" b="1" dirty="0" smtClean="0">
                <a:solidFill>
                  <a:srgbClr val="000000"/>
                </a:solidFill>
                <a:latin typeface="Monospace"/>
              </a:rPr>
              <a:t> </a:t>
            </a:r>
            <a:r>
              <a:rPr lang="en-US" b="1" dirty="0">
                <a:solidFill>
                  <a:srgbClr val="6A3E3E"/>
                </a:solidFill>
                <a:latin typeface="Monospace"/>
              </a:rPr>
              <a:t>min</a:t>
            </a:r>
            <a:r>
              <a:rPr lang="en-US" b="1" dirty="0">
                <a:solidFill>
                  <a:srgbClr val="000000"/>
                </a:solidFill>
                <a:latin typeface="Monospace"/>
              </a:rPr>
              <a:t>;</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if</a:t>
            </a:r>
            <a:r>
              <a:rPr lang="en-US" b="1" dirty="0" smtClean="0">
                <a:solidFill>
                  <a:srgbClr val="000000"/>
                </a:solidFill>
                <a:latin typeface="Monospace"/>
              </a:rPr>
              <a:t> </a:t>
            </a:r>
            <a:r>
              <a:rPr lang="en-US" b="1" dirty="0">
                <a:solidFill>
                  <a:srgbClr val="000000"/>
                </a:solidFill>
                <a:latin typeface="Monospace"/>
              </a:rPr>
              <a:t>(</a:t>
            </a:r>
            <a:r>
              <a:rPr lang="en-US" b="1" dirty="0">
                <a:solidFill>
                  <a:srgbClr val="6A3E3E"/>
                </a:solidFill>
                <a:latin typeface="Monospace"/>
              </a:rPr>
              <a:t>n1</a:t>
            </a:r>
            <a:r>
              <a:rPr lang="en-US" b="1" dirty="0">
                <a:solidFill>
                  <a:srgbClr val="000000"/>
                </a:solidFill>
                <a:latin typeface="Monospace"/>
              </a:rPr>
              <a:t> &gt; </a:t>
            </a:r>
            <a:r>
              <a:rPr lang="en-US" b="1" dirty="0" smtClean="0">
                <a:solidFill>
                  <a:srgbClr val="6A3E3E"/>
                </a:solidFill>
                <a:latin typeface="Monospace"/>
              </a:rPr>
              <a:t>n2</a:t>
            </a:r>
            <a:r>
              <a:rPr lang="en-US" b="1" dirty="0" smtClean="0">
                <a:solidFill>
                  <a:srgbClr val="000000"/>
                </a:solidFill>
                <a:latin typeface="Monospace"/>
              </a:rPr>
              <a:t>) </a:t>
            </a:r>
            <a:r>
              <a:rPr lang="en-US" dirty="0" smtClean="0">
                <a:solidFill>
                  <a:srgbClr val="6A3E3E"/>
                </a:solidFill>
                <a:latin typeface="Monospace"/>
              </a:rPr>
              <a:t>min</a:t>
            </a:r>
            <a:r>
              <a:rPr lang="en-US" dirty="0" smtClean="0">
                <a:solidFill>
                  <a:srgbClr val="000000"/>
                </a:solidFill>
                <a:latin typeface="Monospace"/>
              </a:rPr>
              <a:t> = </a:t>
            </a:r>
            <a:r>
              <a:rPr lang="en-US" dirty="0" smtClean="0">
                <a:solidFill>
                  <a:srgbClr val="6A3E3E"/>
                </a:solidFill>
                <a:latin typeface="Monospace"/>
              </a:rPr>
              <a:t>n2</a:t>
            </a:r>
            <a:r>
              <a:rPr lang="en-US" dirty="0" smtClean="0">
                <a:solidFill>
                  <a:srgbClr val="000000"/>
                </a:solidFill>
                <a:latin typeface="Monospace"/>
              </a:rPr>
              <a:t>;</a:t>
            </a:r>
          </a:p>
          <a:p>
            <a:r>
              <a:rPr lang="en-US" dirty="0" smtClean="0">
                <a:solidFill>
                  <a:srgbClr val="000000"/>
                </a:solidFill>
                <a:latin typeface="Monospace"/>
              </a:rPr>
              <a:t>     	 	</a:t>
            </a:r>
            <a:r>
              <a:rPr lang="en-US" b="1" dirty="0" smtClean="0">
                <a:solidFill>
                  <a:srgbClr val="7F0055"/>
                </a:solidFill>
                <a:latin typeface="Monospace"/>
              </a:rPr>
              <a:t>else </a:t>
            </a:r>
            <a:r>
              <a:rPr lang="en-US" dirty="0" smtClean="0">
                <a:solidFill>
                  <a:srgbClr val="6A3E3E"/>
                </a:solidFill>
                <a:latin typeface="Monospace"/>
              </a:rPr>
              <a:t>min</a:t>
            </a:r>
            <a:r>
              <a:rPr lang="en-US" dirty="0" smtClean="0">
                <a:solidFill>
                  <a:srgbClr val="000000"/>
                </a:solidFill>
                <a:latin typeface="Monospace"/>
              </a:rPr>
              <a:t> </a:t>
            </a:r>
            <a:r>
              <a:rPr lang="en-US" dirty="0">
                <a:solidFill>
                  <a:srgbClr val="000000"/>
                </a:solidFill>
                <a:latin typeface="Monospace"/>
              </a:rPr>
              <a:t>= </a:t>
            </a:r>
            <a:r>
              <a:rPr lang="en-US" dirty="0" smtClean="0">
                <a:solidFill>
                  <a:srgbClr val="6A3E3E"/>
                </a:solidFill>
                <a:latin typeface="Monospace"/>
              </a:rPr>
              <a:t>n1</a:t>
            </a:r>
            <a:r>
              <a:rPr lang="en-US" dirty="0">
                <a:solidFill>
                  <a:srgbClr val="000000"/>
                </a:solidFill>
                <a:latin typeface="Monospace"/>
              </a:rPr>
              <a:t>;</a:t>
            </a:r>
            <a:endParaRPr lang="en-US" dirty="0">
              <a:latin typeface="Monospace"/>
            </a:endParaRP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return</a:t>
            </a:r>
            <a:r>
              <a:rPr lang="en-US" b="1" dirty="0" smtClean="0">
                <a:solidFill>
                  <a:srgbClr val="000000"/>
                </a:solidFill>
                <a:latin typeface="Monospace"/>
              </a:rPr>
              <a:t> </a:t>
            </a:r>
            <a:r>
              <a:rPr lang="en-US" b="1" dirty="0">
                <a:solidFill>
                  <a:srgbClr val="6A3E3E"/>
                </a:solidFill>
                <a:latin typeface="Monospace"/>
              </a:rPr>
              <a:t>min</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dirty="0">
                <a:solidFill>
                  <a:srgbClr val="000000"/>
                </a:solidFill>
                <a:latin typeface="Monospace"/>
              </a:rPr>
              <a:t>}</a:t>
            </a:r>
          </a:p>
          <a:p>
            <a:r>
              <a:rPr lang="en-US" dirty="0">
                <a:solidFill>
                  <a:srgbClr val="000000"/>
                </a:solidFill>
                <a:latin typeface="Monospace"/>
              </a:rPr>
              <a:t>  </a:t>
            </a:r>
            <a:r>
              <a:rPr lang="en-US" dirty="0" smtClean="0">
                <a:solidFill>
                  <a:srgbClr val="000000"/>
                </a:solidFill>
                <a:latin typeface="Monospace"/>
              </a:rPr>
              <a:t>	 </a:t>
            </a:r>
            <a:r>
              <a:rPr lang="en-US" dirty="0">
                <a:solidFill>
                  <a:srgbClr val="3F7F5F"/>
                </a:solidFill>
                <a:latin typeface="Monospace"/>
              </a:rPr>
              <a:t>// </a:t>
            </a:r>
            <a:r>
              <a:rPr lang="en-US" u="sng" dirty="0" err="1">
                <a:solidFill>
                  <a:srgbClr val="3F7F5F"/>
                </a:solidFill>
                <a:latin typeface="Monospace"/>
              </a:rPr>
              <a:t>cho</a:t>
            </a:r>
            <a:r>
              <a:rPr lang="en-US" u="sng" dirty="0">
                <a:solidFill>
                  <a:srgbClr val="3F7F5F"/>
                </a:solidFill>
                <a:latin typeface="Monospace"/>
              </a:rPr>
              <a:t> double</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public</a:t>
            </a:r>
            <a:r>
              <a:rPr lang="en-US" b="1" dirty="0" smtClean="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a:t>
            </a:r>
            <a:r>
              <a:rPr lang="en-US" b="1" dirty="0">
                <a:solidFill>
                  <a:srgbClr val="7F0055"/>
                </a:solidFill>
                <a:latin typeface="Monospace"/>
              </a:rPr>
              <a:t>double</a:t>
            </a:r>
            <a:r>
              <a:rPr lang="en-US" b="1" dirty="0">
                <a:solidFill>
                  <a:srgbClr val="000000"/>
                </a:solidFill>
                <a:latin typeface="Monospace"/>
              </a:rPr>
              <a:t> </a:t>
            </a:r>
            <a:r>
              <a:rPr lang="en-US" b="1" dirty="0" err="1">
                <a:solidFill>
                  <a:srgbClr val="000000"/>
                </a:solidFill>
                <a:latin typeface="Monospace"/>
              </a:rPr>
              <a:t>minFunction</a:t>
            </a:r>
            <a:r>
              <a:rPr lang="en-US" b="1" dirty="0">
                <a:solidFill>
                  <a:srgbClr val="000000"/>
                </a:solidFill>
                <a:latin typeface="Monospace"/>
              </a:rPr>
              <a:t>(</a:t>
            </a:r>
            <a:r>
              <a:rPr lang="en-US" b="1" dirty="0">
                <a:solidFill>
                  <a:srgbClr val="7F0055"/>
                </a:solidFill>
                <a:latin typeface="Monospace"/>
              </a:rPr>
              <a:t>double</a:t>
            </a:r>
            <a:r>
              <a:rPr lang="en-US" b="1" dirty="0">
                <a:solidFill>
                  <a:srgbClr val="000000"/>
                </a:solidFill>
                <a:latin typeface="Monospace"/>
              </a:rPr>
              <a:t> </a:t>
            </a:r>
            <a:r>
              <a:rPr lang="en-US" b="1" dirty="0">
                <a:solidFill>
                  <a:srgbClr val="6A3E3E"/>
                </a:solidFill>
                <a:latin typeface="Monospace"/>
              </a:rPr>
              <a:t>n1</a:t>
            </a:r>
            <a:r>
              <a:rPr lang="en-US" b="1" dirty="0">
                <a:solidFill>
                  <a:srgbClr val="000000"/>
                </a:solidFill>
                <a:latin typeface="Monospace"/>
              </a:rPr>
              <a:t>, </a:t>
            </a:r>
            <a:r>
              <a:rPr lang="en-US" b="1" dirty="0">
                <a:solidFill>
                  <a:srgbClr val="7F0055"/>
                </a:solidFill>
                <a:latin typeface="Monospace"/>
              </a:rPr>
              <a:t>double</a:t>
            </a:r>
            <a:r>
              <a:rPr lang="en-US" b="1" dirty="0">
                <a:solidFill>
                  <a:srgbClr val="000000"/>
                </a:solidFill>
                <a:latin typeface="Monospace"/>
              </a:rPr>
              <a:t> </a:t>
            </a:r>
            <a:r>
              <a:rPr lang="en-US" b="1" dirty="0">
                <a:solidFill>
                  <a:srgbClr val="6A3E3E"/>
                </a:solidFill>
                <a:latin typeface="Monospace"/>
              </a:rPr>
              <a:t>n2</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double</a:t>
            </a:r>
            <a:r>
              <a:rPr lang="en-US" b="1" dirty="0" smtClean="0">
                <a:solidFill>
                  <a:srgbClr val="000000"/>
                </a:solidFill>
                <a:latin typeface="Monospace"/>
              </a:rPr>
              <a:t> </a:t>
            </a:r>
            <a:r>
              <a:rPr lang="en-US" b="1" dirty="0">
                <a:solidFill>
                  <a:srgbClr val="6A3E3E"/>
                </a:solidFill>
                <a:latin typeface="Monospace"/>
              </a:rPr>
              <a:t>min</a:t>
            </a:r>
            <a:r>
              <a:rPr lang="en-US" b="1" dirty="0">
                <a:solidFill>
                  <a:srgbClr val="000000"/>
                </a:solidFill>
                <a:latin typeface="Monospace"/>
              </a:rPr>
              <a:t>;</a:t>
            </a:r>
          </a:p>
          <a:p>
            <a:r>
              <a:rPr lang="en-US" dirty="0">
                <a:solidFill>
                  <a:srgbClr val="000000"/>
                </a:solidFill>
                <a:latin typeface="Monospace"/>
              </a:rPr>
              <a:t>     </a:t>
            </a:r>
            <a:r>
              <a:rPr lang="en-US" dirty="0" smtClean="0">
                <a:solidFill>
                  <a:srgbClr val="000000"/>
                </a:solidFill>
                <a:latin typeface="Monospace"/>
              </a:rPr>
              <a:t>	 </a:t>
            </a:r>
            <a:r>
              <a:rPr lang="en-US" b="1" dirty="0">
                <a:solidFill>
                  <a:srgbClr val="7F0055"/>
                </a:solidFill>
                <a:latin typeface="Monospace"/>
              </a:rPr>
              <a:t>if</a:t>
            </a:r>
            <a:r>
              <a:rPr lang="en-US" b="1" dirty="0">
                <a:solidFill>
                  <a:srgbClr val="000000"/>
                </a:solidFill>
                <a:latin typeface="Monospace"/>
              </a:rPr>
              <a:t> (</a:t>
            </a:r>
            <a:r>
              <a:rPr lang="en-US" b="1" dirty="0">
                <a:solidFill>
                  <a:srgbClr val="6A3E3E"/>
                </a:solidFill>
                <a:latin typeface="Monospace"/>
              </a:rPr>
              <a:t>n1</a:t>
            </a:r>
            <a:r>
              <a:rPr lang="en-US" b="1" dirty="0">
                <a:solidFill>
                  <a:srgbClr val="000000"/>
                </a:solidFill>
                <a:latin typeface="Monospace"/>
              </a:rPr>
              <a:t> &gt; </a:t>
            </a:r>
            <a:r>
              <a:rPr lang="en-US" b="1" dirty="0" smtClean="0">
                <a:solidFill>
                  <a:srgbClr val="6A3E3E"/>
                </a:solidFill>
                <a:latin typeface="Monospace"/>
              </a:rPr>
              <a:t>n2</a:t>
            </a:r>
            <a:r>
              <a:rPr lang="en-US" b="1" dirty="0" smtClean="0">
                <a:solidFill>
                  <a:srgbClr val="000000"/>
                </a:solidFill>
                <a:latin typeface="Monospace"/>
              </a:rPr>
              <a:t>) </a:t>
            </a:r>
            <a:r>
              <a:rPr lang="en-US" dirty="0" smtClean="0">
                <a:solidFill>
                  <a:srgbClr val="6A3E3E"/>
                </a:solidFill>
                <a:latin typeface="Monospace"/>
              </a:rPr>
              <a:t>min</a:t>
            </a:r>
            <a:r>
              <a:rPr lang="en-US" dirty="0" smtClean="0">
                <a:solidFill>
                  <a:srgbClr val="000000"/>
                </a:solidFill>
                <a:latin typeface="Monospace"/>
              </a:rPr>
              <a:t> </a:t>
            </a:r>
            <a:r>
              <a:rPr lang="en-US" dirty="0">
                <a:solidFill>
                  <a:srgbClr val="000000"/>
                </a:solidFill>
                <a:latin typeface="Monospace"/>
              </a:rPr>
              <a:t>= </a:t>
            </a:r>
            <a:r>
              <a:rPr lang="en-US" dirty="0">
                <a:solidFill>
                  <a:srgbClr val="6A3E3E"/>
                </a:solidFill>
                <a:latin typeface="Monospace"/>
              </a:rPr>
              <a:t>n2</a:t>
            </a:r>
            <a:r>
              <a:rPr lang="en-US" dirty="0">
                <a:solidFill>
                  <a:srgbClr val="000000"/>
                </a:solidFill>
                <a:latin typeface="Monospace"/>
              </a:rPr>
              <a:t>;</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else </a:t>
            </a:r>
            <a:r>
              <a:rPr lang="en-US" dirty="0" smtClean="0">
                <a:solidFill>
                  <a:srgbClr val="6A3E3E"/>
                </a:solidFill>
                <a:latin typeface="Monospace"/>
              </a:rPr>
              <a:t>min</a:t>
            </a:r>
            <a:r>
              <a:rPr lang="en-US" dirty="0" smtClean="0">
                <a:solidFill>
                  <a:srgbClr val="000000"/>
                </a:solidFill>
                <a:latin typeface="Monospace"/>
              </a:rPr>
              <a:t> </a:t>
            </a:r>
            <a:r>
              <a:rPr lang="en-US" dirty="0">
                <a:solidFill>
                  <a:srgbClr val="000000"/>
                </a:solidFill>
                <a:latin typeface="Monospace"/>
              </a:rPr>
              <a:t>= </a:t>
            </a:r>
            <a:r>
              <a:rPr lang="en-US" dirty="0">
                <a:solidFill>
                  <a:srgbClr val="6A3E3E"/>
                </a:solidFill>
                <a:latin typeface="Monospace"/>
              </a:rPr>
              <a:t>n1</a:t>
            </a:r>
            <a:r>
              <a:rPr lang="en-US" dirty="0">
                <a:solidFill>
                  <a:srgbClr val="000000"/>
                </a:solidFill>
                <a:latin typeface="Monospace"/>
              </a:rPr>
              <a:t>;</a:t>
            </a:r>
          </a:p>
          <a:p>
            <a:r>
              <a:rPr lang="en-US" dirty="0" smtClean="0">
                <a:latin typeface="Monospace"/>
              </a:rPr>
              <a:t>	</a:t>
            </a:r>
            <a:r>
              <a:rPr lang="en-US" b="1" dirty="0" smtClean="0">
                <a:solidFill>
                  <a:srgbClr val="7F0055"/>
                </a:solidFill>
                <a:latin typeface="Monospace"/>
              </a:rPr>
              <a:t>return</a:t>
            </a:r>
            <a:r>
              <a:rPr lang="en-US" b="1" dirty="0" smtClean="0">
                <a:solidFill>
                  <a:srgbClr val="000000"/>
                </a:solidFill>
                <a:latin typeface="Monospace"/>
              </a:rPr>
              <a:t> </a:t>
            </a:r>
            <a:r>
              <a:rPr lang="en-US" b="1" dirty="0">
                <a:solidFill>
                  <a:srgbClr val="6A3E3E"/>
                </a:solidFill>
                <a:latin typeface="Monospace"/>
              </a:rPr>
              <a:t>min</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endParaRPr lang="en-US" dirty="0">
              <a:solidFill>
                <a:srgbClr val="000000"/>
              </a:solidFill>
              <a:latin typeface="Monospace"/>
            </a:endParaRPr>
          </a:p>
        </p:txBody>
      </p:sp>
    </p:spTree>
    <p:extLst>
      <p:ext uri="{BB962C8B-B14F-4D97-AF65-F5344CB8AC3E}">
        <p14:creationId xmlns:p14="http://schemas.microsoft.com/office/powerpoint/2010/main" val="3783697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112" y="1066800"/>
            <a:ext cx="8229600" cy="5410200"/>
          </a:xfrm>
        </p:spPr>
        <p:txBody>
          <a:bodyPr>
            <a:normAutofit/>
          </a:bodyPr>
          <a:lstStyle/>
          <a:p>
            <a:pPr marL="109728" indent="0">
              <a:buNone/>
            </a:pP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vi-VN" sz="2800" dirty="0"/>
              <a:t>Nạp chồng phương thức (Method overloading)</a:t>
            </a:r>
            <a:endParaRPr lang="en-US" sz="2800" dirty="0"/>
          </a:p>
        </p:txBody>
      </p:sp>
      <p:sp>
        <p:nvSpPr>
          <p:cNvPr id="4" name="Rectangle 3"/>
          <p:cNvSpPr/>
          <p:nvPr/>
        </p:nvSpPr>
        <p:spPr>
          <a:xfrm>
            <a:off x="33337" y="1524000"/>
            <a:ext cx="8043863" cy="4247317"/>
          </a:xfrm>
          <a:prstGeom prst="rect">
            <a:avLst/>
          </a:prstGeom>
        </p:spPr>
        <p:txBody>
          <a:bodyPr wrap="square">
            <a:spAutoFit/>
          </a:bodyPr>
          <a:lstStyle/>
          <a:p>
            <a:r>
              <a:rPr lang="en-US" b="1" dirty="0" smtClean="0">
                <a:solidFill>
                  <a:srgbClr val="7F0055"/>
                </a:solidFill>
                <a:latin typeface="Monospace"/>
              </a:rPr>
              <a:t>	public</a:t>
            </a:r>
            <a:r>
              <a:rPr lang="en-US" b="1" dirty="0" smtClean="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a:t>
            </a:r>
            <a:r>
              <a:rPr lang="en-US" b="1" dirty="0">
                <a:solidFill>
                  <a:srgbClr val="7F0055"/>
                </a:solidFill>
                <a:latin typeface="Monospace"/>
              </a:rPr>
              <a:t>void</a:t>
            </a:r>
            <a:r>
              <a:rPr lang="en-US" b="1" dirty="0">
                <a:solidFill>
                  <a:srgbClr val="000000"/>
                </a:solidFill>
                <a:latin typeface="Monospace"/>
              </a:rPr>
              <a:t> main(String[] </a:t>
            </a:r>
            <a:r>
              <a:rPr lang="en-US" b="1" dirty="0" err="1">
                <a:solidFill>
                  <a:srgbClr val="6A3E3E"/>
                </a:solidFill>
                <a:latin typeface="Monospace"/>
              </a:rPr>
              <a:t>args</a:t>
            </a:r>
            <a:r>
              <a:rPr lang="en-US" b="1" dirty="0">
                <a:solidFill>
                  <a:srgbClr val="000000"/>
                </a:solidFill>
                <a:latin typeface="Monospace"/>
              </a:rPr>
              <a:t>) {</a:t>
            </a:r>
          </a:p>
          <a:p>
            <a:r>
              <a:rPr lang="en-US" dirty="0" smtClean="0">
                <a:solidFill>
                  <a:srgbClr val="3F7F5F"/>
                </a:solidFill>
                <a:latin typeface="Monospace"/>
              </a:rPr>
              <a:t>	// </a:t>
            </a:r>
            <a:r>
              <a:rPr lang="en-US" b="1" dirty="0">
                <a:solidFill>
                  <a:srgbClr val="7F9FBF"/>
                </a:solidFill>
                <a:latin typeface="Monospace"/>
              </a:rPr>
              <a:t>TODO</a:t>
            </a:r>
            <a:r>
              <a:rPr lang="en-US" b="1" dirty="0">
                <a:solidFill>
                  <a:srgbClr val="3F7F5F"/>
                </a:solidFill>
                <a:latin typeface="Monospace"/>
              </a:rPr>
              <a:t> Auto-generated method stub</a:t>
            </a:r>
          </a:p>
          <a:p>
            <a:endParaRPr lang="en-US" dirty="0">
              <a:latin typeface="Monospace"/>
            </a:endParaRPr>
          </a:p>
          <a:p>
            <a:r>
              <a:rPr lang="en-US" dirty="0">
                <a:solidFill>
                  <a:srgbClr val="000000"/>
                </a:solidFill>
                <a:latin typeface="Monospace"/>
              </a:rPr>
              <a:t> </a:t>
            </a:r>
            <a:r>
              <a:rPr lang="en-US" dirty="0" smtClean="0">
                <a:solidFill>
                  <a:srgbClr val="000000"/>
                </a:solidFill>
                <a:latin typeface="Monospace"/>
              </a:rPr>
              <a:t>	</a:t>
            </a:r>
            <a:r>
              <a:rPr lang="en-US" b="1" dirty="0" err="1" smtClean="0">
                <a:solidFill>
                  <a:srgbClr val="7F0055"/>
                </a:solidFill>
                <a:latin typeface="Monospace"/>
              </a:rPr>
              <a:t>int</a:t>
            </a:r>
            <a:r>
              <a:rPr lang="en-US" b="1" dirty="0" smtClean="0">
                <a:solidFill>
                  <a:srgbClr val="000000"/>
                </a:solidFill>
                <a:latin typeface="Monospace"/>
              </a:rPr>
              <a:t> </a:t>
            </a:r>
            <a:r>
              <a:rPr lang="en-US" b="1" dirty="0">
                <a:solidFill>
                  <a:srgbClr val="6A3E3E"/>
                </a:solidFill>
                <a:latin typeface="Monospace"/>
              </a:rPr>
              <a:t>a</a:t>
            </a:r>
            <a:r>
              <a:rPr lang="en-US" b="1" dirty="0">
                <a:solidFill>
                  <a:srgbClr val="000000"/>
                </a:solidFill>
                <a:latin typeface="Monospace"/>
              </a:rPr>
              <a:t> = 11;</a:t>
            </a:r>
          </a:p>
          <a:p>
            <a:r>
              <a:rPr lang="en-US" dirty="0">
                <a:solidFill>
                  <a:srgbClr val="000000"/>
                </a:solidFill>
                <a:latin typeface="Monospace"/>
              </a:rPr>
              <a:t>     </a:t>
            </a:r>
            <a:r>
              <a:rPr lang="en-US" dirty="0" smtClean="0">
                <a:solidFill>
                  <a:srgbClr val="000000"/>
                </a:solidFill>
                <a:latin typeface="Monospace"/>
              </a:rPr>
              <a:t>	 </a:t>
            </a:r>
            <a:r>
              <a:rPr lang="en-US" b="1" dirty="0" err="1">
                <a:solidFill>
                  <a:srgbClr val="7F0055"/>
                </a:solidFill>
                <a:latin typeface="Monospace"/>
              </a:rPr>
              <a:t>int</a:t>
            </a:r>
            <a:r>
              <a:rPr lang="en-US" b="1" dirty="0">
                <a:solidFill>
                  <a:srgbClr val="000000"/>
                </a:solidFill>
                <a:latin typeface="Monospace"/>
              </a:rPr>
              <a:t> </a:t>
            </a:r>
            <a:r>
              <a:rPr lang="en-US" b="1" dirty="0">
                <a:solidFill>
                  <a:srgbClr val="6A3E3E"/>
                </a:solidFill>
                <a:latin typeface="Monospace"/>
              </a:rPr>
              <a:t>b</a:t>
            </a:r>
            <a:r>
              <a:rPr lang="en-US" b="1" dirty="0">
                <a:solidFill>
                  <a:srgbClr val="000000"/>
                </a:solidFill>
                <a:latin typeface="Monospace"/>
              </a:rPr>
              <a:t> = 6;</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double</a:t>
            </a:r>
            <a:r>
              <a:rPr lang="en-US" b="1" dirty="0" smtClean="0">
                <a:solidFill>
                  <a:srgbClr val="000000"/>
                </a:solidFill>
                <a:latin typeface="Monospace"/>
              </a:rPr>
              <a:t> </a:t>
            </a:r>
            <a:r>
              <a:rPr lang="en-US" b="1" dirty="0">
                <a:solidFill>
                  <a:srgbClr val="6A3E3E"/>
                </a:solidFill>
                <a:latin typeface="Monospace"/>
              </a:rPr>
              <a:t>c</a:t>
            </a:r>
            <a:r>
              <a:rPr lang="en-US" b="1" dirty="0">
                <a:solidFill>
                  <a:srgbClr val="000000"/>
                </a:solidFill>
                <a:latin typeface="Monospace"/>
              </a:rPr>
              <a:t> = 7.3;</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double</a:t>
            </a:r>
            <a:r>
              <a:rPr lang="en-US" b="1" dirty="0" smtClean="0">
                <a:solidFill>
                  <a:srgbClr val="000000"/>
                </a:solidFill>
                <a:latin typeface="Monospace"/>
              </a:rPr>
              <a:t> </a:t>
            </a:r>
            <a:r>
              <a:rPr lang="en-US" b="1" dirty="0">
                <a:solidFill>
                  <a:srgbClr val="6A3E3E"/>
                </a:solidFill>
                <a:latin typeface="Monospace"/>
              </a:rPr>
              <a:t>d</a:t>
            </a:r>
            <a:r>
              <a:rPr lang="en-US" b="1" dirty="0">
                <a:solidFill>
                  <a:srgbClr val="000000"/>
                </a:solidFill>
                <a:latin typeface="Monospace"/>
              </a:rPr>
              <a:t> = 9.4;</a:t>
            </a:r>
          </a:p>
          <a:p>
            <a:r>
              <a:rPr lang="en-US" dirty="0">
                <a:solidFill>
                  <a:srgbClr val="000000"/>
                </a:solidFill>
                <a:latin typeface="Monospace"/>
              </a:rPr>
              <a:t>      </a:t>
            </a:r>
            <a:r>
              <a:rPr lang="en-US" dirty="0" smtClean="0">
                <a:solidFill>
                  <a:srgbClr val="000000"/>
                </a:solidFill>
                <a:latin typeface="Monospace"/>
              </a:rPr>
              <a:t>	</a:t>
            </a:r>
            <a:r>
              <a:rPr lang="en-US" b="1" dirty="0" err="1" smtClean="0">
                <a:solidFill>
                  <a:srgbClr val="7F0055"/>
                </a:solidFill>
                <a:latin typeface="Monospace"/>
              </a:rPr>
              <a:t>int</a:t>
            </a:r>
            <a:r>
              <a:rPr lang="en-US" b="1" dirty="0" smtClean="0">
                <a:solidFill>
                  <a:srgbClr val="000000"/>
                </a:solidFill>
                <a:latin typeface="Monospace"/>
              </a:rPr>
              <a:t> </a:t>
            </a:r>
            <a:r>
              <a:rPr lang="en-US" b="1" dirty="0">
                <a:solidFill>
                  <a:srgbClr val="6A3E3E"/>
                </a:solidFill>
                <a:latin typeface="Monospace"/>
              </a:rPr>
              <a:t>result1</a:t>
            </a:r>
            <a:r>
              <a:rPr lang="en-US" b="1" dirty="0">
                <a:solidFill>
                  <a:srgbClr val="000000"/>
                </a:solidFill>
                <a:latin typeface="Monospace"/>
              </a:rPr>
              <a:t> = </a:t>
            </a:r>
            <a:r>
              <a:rPr lang="en-US" b="1" i="1" dirty="0" err="1">
                <a:solidFill>
                  <a:srgbClr val="000000"/>
                </a:solidFill>
                <a:latin typeface="Monospace"/>
              </a:rPr>
              <a:t>minFunction</a:t>
            </a:r>
            <a:r>
              <a:rPr lang="en-US" b="1" i="1" dirty="0">
                <a:solidFill>
                  <a:srgbClr val="000000"/>
                </a:solidFill>
                <a:latin typeface="Monospace"/>
              </a:rPr>
              <a:t>(</a:t>
            </a:r>
            <a:r>
              <a:rPr lang="en-US" b="1" i="1" dirty="0">
                <a:solidFill>
                  <a:srgbClr val="6A3E3E"/>
                </a:solidFill>
                <a:latin typeface="Monospace"/>
              </a:rPr>
              <a:t>a</a:t>
            </a:r>
            <a:r>
              <a:rPr lang="en-US" b="1" i="1" dirty="0">
                <a:solidFill>
                  <a:srgbClr val="000000"/>
                </a:solidFill>
                <a:latin typeface="Monospace"/>
              </a:rPr>
              <a:t>, </a:t>
            </a:r>
            <a:r>
              <a:rPr lang="en-US" b="1" i="1" dirty="0">
                <a:solidFill>
                  <a:srgbClr val="6A3E3E"/>
                </a:solidFill>
                <a:latin typeface="Monospace"/>
              </a:rPr>
              <a:t>b</a:t>
            </a:r>
            <a:r>
              <a:rPr lang="en-US" b="1" i="1" dirty="0">
                <a:solidFill>
                  <a:srgbClr val="000000"/>
                </a:solidFill>
                <a:latin typeface="Monospace"/>
              </a:rPr>
              <a:t>);</a:t>
            </a:r>
          </a:p>
          <a:p>
            <a:r>
              <a:rPr lang="de-DE" dirty="0">
                <a:solidFill>
                  <a:srgbClr val="000000"/>
                </a:solidFill>
                <a:latin typeface="Monospace"/>
              </a:rPr>
              <a:t>      </a:t>
            </a:r>
            <a:r>
              <a:rPr lang="de-DE" dirty="0" smtClean="0">
                <a:solidFill>
                  <a:srgbClr val="000000"/>
                </a:solidFill>
                <a:latin typeface="Monospace"/>
              </a:rPr>
              <a:t>	</a:t>
            </a:r>
            <a:r>
              <a:rPr lang="de-DE" dirty="0" smtClean="0">
                <a:solidFill>
                  <a:srgbClr val="3F7F5F"/>
                </a:solidFill>
                <a:latin typeface="Monospace"/>
              </a:rPr>
              <a:t>// </a:t>
            </a:r>
            <a:r>
              <a:rPr lang="de-DE" u="sng" dirty="0">
                <a:solidFill>
                  <a:srgbClr val="3F7F5F"/>
                </a:solidFill>
                <a:latin typeface="Monospace"/>
              </a:rPr>
              <a:t>cung ten ham voi tham so khac nhau</a:t>
            </a: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double</a:t>
            </a:r>
            <a:r>
              <a:rPr lang="en-US" b="1" dirty="0" smtClean="0">
                <a:solidFill>
                  <a:srgbClr val="000000"/>
                </a:solidFill>
                <a:latin typeface="Monospace"/>
              </a:rPr>
              <a:t> </a:t>
            </a:r>
            <a:r>
              <a:rPr lang="en-US" b="1" dirty="0">
                <a:solidFill>
                  <a:srgbClr val="6A3E3E"/>
                </a:solidFill>
                <a:latin typeface="Monospace"/>
              </a:rPr>
              <a:t>result2</a:t>
            </a:r>
            <a:r>
              <a:rPr lang="en-US" b="1" dirty="0">
                <a:solidFill>
                  <a:srgbClr val="000000"/>
                </a:solidFill>
                <a:latin typeface="Monospace"/>
              </a:rPr>
              <a:t> = </a:t>
            </a:r>
            <a:r>
              <a:rPr lang="en-US" b="1" i="1" dirty="0" err="1">
                <a:solidFill>
                  <a:srgbClr val="000000"/>
                </a:solidFill>
                <a:latin typeface="Monospace"/>
              </a:rPr>
              <a:t>minFunction</a:t>
            </a:r>
            <a:r>
              <a:rPr lang="en-US" b="1" i="1" dirty="0">
                <a:solidFill>
                  <a:srgbClr val="000000"/>
                </a:solidFill>
                <a:latin typeface="Monospace"/>
              </a:rPr>
              <a:t>(</a:t>
            </a:r>
            <a:r>
              <a:rPr lang="en-US" b="1" i="1" dirty="0">
                <a:solidFill>
                  <a:srgbClr val="6A3E3E"/>
                </a:solidFill>
                <a:latin typeface="Monospace"/>
              </a:rPr>
              <a:t>c</a:t>
            </a:r>
            <a:r>
              <a:rPr lang="en-US" b="1" i="1" dirty="0">
                <a:solidFill>
                  <a:srgbClr val="000000"/>
                </a:solidFill>
                <a:latin typeface="Monospace"/>
              </a:rPr>
              <a:t>, </a:t>
            </a:r>
            <a:r>
              <a:rPr lang="en-US" b="1" i="1" dirty="0">
                <a:solidFill>
                  <a:srgbClr val="6A3E3E"/>
                </a:solidFill>
                <a:latin typeface="Monospace"/>
              </a:rPr>
              <a:t>d</a:t>
            </a:r>
            <a:r>
              <a:rPr lang="en-US" b="1" i="1" dirty="0">
                <a:solidFill>
                  <a:srgbClr val="000000"/>
                </a:solidFill>
                <a:latin typeface="Monospace"/>
              </a:rPr>
              <a:t>);</a:t>
            </a:r>
          </a:p>
          <a:p>
            <a:r>
              <a:rPr lang="en-US" dirty="0">
                <a:solidFill>
                  <a:srgbClr val="000000"/>
                </a:solidFill>
                <a:latin typeface="Monospace"/>
              </a:rPr>
              <a:t>      </a:t>
            </a:r>
            <a:r>
              <a:rPr lang="en-US" dirty="0" smtClean="0">
                <a:solidFill>
                  <a:srgbClr val="000000"/>
                </a:solidFill>
                <a:latin typeface="Monospace"/>
              </a:rPr>
              <a:t>	</a:t>
            </a:r>
            <a:r>
              <a:rPr lang="en-US" dirty="0" err="1" smtClean="0">
                <a:solidFill>
                  <a:srgbClr val="000000"/>
                </a:solidFill>
                <a:latin typeface="Monospace"/>
              </a:rPr>
              <a:t>System.</a:t>
            </a:r>
            <a:r>
              <a:rPr lang="en-US" b="1" i="1" dirty="0" err="1" smtClean="0">
                <a:solidFill>
                  <a:srgbClr val="0000C0"/>
                </a:solidFill>
                <a:latin typeface="Monospace"/>
              </a:rPr>
              <a:t>out</a:t>
            </a:r>
            <a:r>
              <a:rPr lang="en-US" b="1" i="1" dirty="0" err="1" smtClean="0">
                <a:solidFill>
                  <a:srgbClr val="000000"/>
                </a:solidFill>
                <a:latin typeface="Monospace"/>
              </a:rPr>
              <a:t>.println</a:t>
            </a:r>
            <a:r>
              <a:rPr lang="en-US" b="1" i="1" dirty="0">
                <a:solidFill>
                  <a:srgbClr val="000000"/>
                </a:solidFill>
                <a:latin typeface="Monospace"/>
              </a:rPr>
              <a:t>(</a:t>
            </a:r>
            <a:r>
              <a:rPr lang="en-US" b="1" i="1" dirty="0">
                <a:solidFill>
                  <a:srgbClr val="2A00FF"/>
                </a:solidFill>
                <a:latin typeface="Monospace"/>
              </a:rPr>
              <a:t>"</a:t>
            </a:r>
            <a:r>
              <a:rPr lang="en-US" b="1" i="1" dirty="0" err="1">
                <a:solidFill>
                  <a:srgbClr val="2A00FF"/>
                </a:solidFill>
                <a:latin typeface="Monospace"/>
              </a:rPr>
              <a:t>Gia</a:t>
            </a:r>
            <a:r>
              <a:rPr lang="en-US" b="1" i="1" dirty="0">
                <a:solidFill>
                  <a:srgbClr val="2A00FF"/>
                </a:solidFill>
                <a:latin typeface="Monospace"/>
              </a:rPr>
              <a:t> tri </a:t>
            </a:r>
            <a:r>
              <a:rPr lang="en-US" b="1" i="1" dirty="0" err="1">
                <a:solidFill>
                  <a:srgbClr val="2A00FF"/>
                </a:solidFill>
                <a:latin typeface="Monospace"/>
              </a:rPr>
              <a:t>nho</a:t>
            </a:r>
            <a:r>
              <a:rPr lang="en-US" b="1" i="1" dirty="0">
                <a:solidFill>
                  <a:srgbClr val="2A00FF"/>
                </a:solidFill>
                <a:latin typeface="Monospace"/>
              </a:rPr>
              <a:t> </a:t>
            </a:r>
            <a:r>
              <a:rPr lang="en-US" b="1" i="1" dirty="0" err="1">
                <a:solidFill>
                  <a:srgbClr val="2A00FF"/>
                </a:solidFill>
                <a:latin typeface="Monospace"/>
              </a:rPr>
              <a:t>nhat</a:t>
            </a:r>
            <a:r>
              <a:rPr lang="en-US" b="1" i="1" dirty="0">
                <a:solidFill>
                  <a:srgbClr val="2A00FF"/>
                </a:solidFill>
                <a:latin typeface="Monospace"/>
              </a:rPr>
              <a:t> = "</a:t>
            </a:r>
            <a:r>
              <a:rPr lang="en-US" b="1" i="1" dirty="0">
                <a:solidFill>
                  <a:srgbClr val="000000"/>
                </a:solidFill>
                <a:latin typeface="Monospace"/>
              </a:rPr>
              <a:t> + </a:t>
            </a:r>
            <a:r>
              <a:rPr lang="en-US" b="1" i="1" dirty="0">
                <a:solidFill>
                  <a:srgbClr val="6A3E3E"/>
                </a:solidFill>
                <a:latin typeface="Monospace"/>
              </a:rPr>
              <a:t>result1</a:t>
            </a:r>
            <a:r>
              <a:rPr lang="en-US" b="1" i="1" dirty="0">
                <a:solidFill>
                  <a:srgbClr val="000000"/>
                </a:solidFill>
                <a:latin typeface="Monospace"/>
              </a:rPr>
              <a:t>);</a:t>
            </a:r>
          </a:p>
          <a:p>
            <a:r>
              <a:rPr lang="en-US" dirty="0">
                <a:solidFill>
                  <a:srgbClr val="000000"/>
                </a:solidFill>
                <a:latin typeface="Monospace"/>
              </a:rPr>
              <a:t>      </a:t>
            </a:r>
            <a:r>
              <a:rPr lang="en-US" dirty="0" smtClean="0">
                <a:solidFill>
                  <a:srgbClr val="000000"/>
                </a:solidFill>
                <a:latin typeface="Monospace"/>
              </a:rPr>
              <a:t>	</a:t>
            </a:r>
            <a:r>
              <a:rPr lang="en-US" dirty="0" err="1" smtClean="0">
                <a:solidFill>
                  <a:srgbClr val="000000"/>
                </a:solidFill>
                <a:latin typeface="Monospace"/>
              </a:rPr>
              <a:t>System.</a:t>
            </a:r>
            <a:r>
              <a:rPr lang="en-US" b="1" i="1" dirty="0" err="1" smtClean="0">
                <a:solidFill>
                  <a:srgbClr val="0000C0"/>
                </a:solidFill>
                <a:latin typeface="Monospace"/>
              </a:rPr>
              <a:t>out</a:t>
            </a:r>
            <a:r>
              <a:rPr lang="en-US" b="1" i="1" dirty="0" err="1" smtClean="0">
                <a:solidFill>
                  <a:srgbClr val="000000"/>
                </a:solidFill>
                <a:latin typeface="Monospace"/>
              </a:rPr>
              <a:t>.println</a:t>
            </a:r>
            <a:r>
              <a:rPr lang="en-US" b="1" i="1" dirty="0">
                <a:solidFill>
                  <a:srgbClr val="000000"/>
                </a:solidFill>
                <a:latin typeface="Monospace"/>
              </a:rPr>
              <a:t>(</a:t>
            </a:r>
            <a:r>
              <a:rPr lang="en-US" b="1" i="1" dirty="0">
                <a:solidFill>
                  <a:srgbClr val="2A00FF"/>
                </a:solidFill>
                <a:latin typeface="Monospace"/>
              </a:rPr>
              <a:t>"</a:t>
            </a:r>
            <a:r>
              <a:rPr lang="en-US" b="1" i="1" dirty="0" err="1">
                <a:solidFill>
                  <a:srgbClr val="2A00FF"/>
                </a:solidFill>
                <a:latin typeface="Monospace"/>
              </a:rPr>
              <a:t>Gia</a:t>
            </a:r>
            <a:r>
              <a:rPr lang="en-US" b="1" i="1" dirty="0">
                <a:solidFill>
                  <a:srgbClr val="2A00FF"/>
                </a:solidFill>
                <a:latin typeface="Monospace"/>
              </a:rPr>
              <a:t> tri </a:t>
            </a:r>
            <a:r>
              <a:rPr lang="en-US" b="1" i="1" dirty="0" err="1">
                <a:solidFill>
                  <a:srgbClr val="2A00FF"/>
                </a:solidFill>
                <a:latin typeface="Monospace"/>
              </a:rPr>
              <a:t>nho</a:t>
            </a:r>
            <a:r>
              <a:rPr lang="en-US" b="1" i="1" dirty="0">
                <a:solidFill>
                  <a:srgbClr val="2A00FF"/>
                </a:solidFill>
                <a:latin typeface="Monospace"/>
              </a:rPr>
              <a:t> </a:t>
            </a:r>
            <a:r>
              <a:rPr lang="en-US" b="1" i="1" dirty="0" err="1">
                <a:solidFill>
                  <a:srgbClr val="2A00FF"/>
                </a:solidFill>
                <a:latin typeface="Monospace"/>
              </a:rPr>
              <a:t>nhat</a:t>
            </a:r>
            <a:r>
              <a:rPr lang="en-US" b="1" i="1" dirty="0">
                <a:solidFill>
                  <a:srgbClr val="2A00FF"/>
                </a:solidFill>
                <a:latin typeface="Monospace"/>
              </a:rPr>
              <a:t> = "</a:t>
            </a:r>
            <a:r>
              <a:rPr lang="en-US" b="1" i="1" dirty="0">
                <a:solidFill>
                  <a:srgbClr val="000000"/>
                </a:solidFill>
                <a:latin typeface="Monospace"/>
              </a:rPr>
              <a:t> + </a:t>
            </a:r>
            <a:r>
              <a:rPr lang="en-US" b="1" i="1" dirty="0">
                <a:solidFill>
                  <a:srgbClr val="6A3E3E"/>
                </a:solidFill>
                <a:latin typeface="Monospace"/>
              </a:rPr>
              <a:t>result2</a:t>
            </a:r>
            <a:r>
              <a:rPr lang="en-US" b="1" i="1" dirty="0" smtClean="0">
                <a:solidFill>
                  <a:srgbClr val="000000"/>
                </a:solidFill>
                <a:latin typeface="Monospace"/>
              </a:rPr>
              <a:t>);</a:t>
            </a:r>
            <a:endParaRPr lang="en-US" dirty="0">
              <a:latin typeface="Monospace"/>
            </a:endParaRPr>
          </a:p>
          <a:p>
            <a:r>
              <a:rPr lang="en-US" dirty="0" smtClean="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a:t>
            </a:r>
            <a:endParaRPr lang="en-US" dirty="0">
              <a:latin typeface="Monospace"/>
            </a:endParaRPr>
          </a:p>
          <a:p>
            <a:r>
              <a:rPr lang="en-US" dirty="0">
                <a:solidFill>
                  <a:srgbClr val="000000"/>
                </a:solidFill>
                <a:latin typeface="Monospace"/>
              </a:rPr>
              <a:t>}</a:t>
            </a:r>
            <a:endParaRPr lang="en-US" dirty="0"/>
          </a:p>
        </p:txBody>
      </p:sp>
      <p:sp>
        <p:nvSpPr>
          <p:cNvPr id="5" name="Rectangle 1"/>
          <p:cNvSpPr>
            <a:spLocks noChangeArrowheads="1"/>
          </p:cNvSpPr>
          <p:nvPr/>
        </p:nvSpPr>
        <p:spPr bwMode="auto">
          <a:xfrm>
            <a:off x="-152400" y="1064405"/>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888614" y="1761291"/>
            <a:ext cx="3164649" cy="830997"/>
          </a:xfrm>
          <a:prstGeom prst="rect">
            <a:avLst/>
          </a:prstGeom>
        </p:spPr>
        <p:txBody>
          <a:bodyPr wrap="none">
            <a:spAutoFit/>
          </a:bodyPr>
          <a:lstStyle/>
          <a:p>
            <a:pPr lvl="0" eaLnBrk="0" fontAlgn="base" hangingPunct="0">
              <a:spcBef>
                <a:spcPct val="0"/>
              </a:spcBef>
              <a:spcAft>
                <a:spcPct val="0"/>
              </a:spcAft>
            </a:pPr>
            <a:r>
              <a:rPr lang="en-US" sz="2400" dirty="0" err="1">
                <a:solidFill>
                  <a:srgbClr val="7F0055"/>
                </a:solidFill>
                <a:latin typeface="Menlo"/>
              </a:rPr>
              <a:t>Gia</a:t>
            </a:r>
            <a:r>
              <a:rPr lang="en-US" sz="2400" dirty="0">
                <a:solidFill>
                  <a:srgbClr val="313131"/>
                </a:solidFill>
                <a:latin typeface="Menlo"/>
              </a:rPr>
              <a:t> tri </a:t>
            </a:r>
            <a:r>
              <a:rPr lang="en-US" sz="2400" dirty="0" err="1">
                <a:solidFill>
                  <a:srgbClr val="313131"/>
                </a:solidFill>
                <a:latin typeface="Menlo"/>
              </a:rPr>
              <a:t>nho</a:t>
            </a:r>
            <a:r>
              <a:rPr lang="en-US" sz="2400" dirty="0">
                <a:solidFill>
                  <a:srgbClr val="313131"/>
                </a:solidFill>
                <a:latin typeface="Menlo"/>
              </a:rPr>
              <a:t> </a:t>
            </a:r>
            <a:r>
              <a:rPr lang="en-US" sz="2400" dirty="0" err="1">
                <a:solidFill>
                  <a:srgbClr val="313131"/>
                </a:solidFill>
                <a:latin typeface="Menlo"/>
              </a:rPr>
              <a:t>nhat</a:t>
            </a:r>
            <a:r>
              <a:rPr lang="en-US" sz="2400" dirty="0">
                <a:solidFill>
                  <a:srgbClr val="313131"/>
                </a:solidFill>
                <a:latin typeface="Menlo"/>
              </a:rPr>
              <a:t> </a:t>
            </a:r>
            <a:r>
              <a:rPr lang="en-US" sz="2400" dirty="0">
                <a:solidFill>
                  <a:srgbClr val="666600"/>
                </a:solidFill>
                <a:latin typeface="Menlo"/>
              </a:rPr>
              <a:t>=</a:t>
            </a:r>
            <a:r>
              <a:rPr lang="en-US" sz="2400" dirty="0">
                <a:solidFill>
                  <a:srgbClr val="313131"/>
                </a:solidFill>
                <a:latin typeface="Menlo"/>
              </a:rPr>
              <a:t> </a:t>
            </a:r>
            <a:r>
              <a:rPr lang="en-US" sz="2400" dirty="0">
                <a:solidFill>
                  <a:srgbClr val="006666"/>
                </a:solidFill>
                <a:latin typeface="Menlo"/>
              </a:rPr>
              <a:t>6</a:t>
            </a:r>
            <a:r>
              <a:rPr lang="en-US" sz="2400" dirty="0">
                <a:solidFill>
                  <a:srgbClr val="313131"/>
                </a:solidFill>
                <a:latin typeface="Menlo"/>
              </a:rPr>
              <a:t> </a:t>
            </a:r>
            <a:endParaRPr lang="en-US" sz="2400" dirty="0" smtClean="0">
              <a:solidFill>
                <a:srgbClr val="313131"/>
              </a:solidFill>
              <a:latin typeface="Menlo"/>
            </a:endParaRPr>
          </a:p>
          <a:p>
            <a:pPr lvl="0" eaLnBrk="0" fontAlgn="base" hangingPunct="0">
              <a:spcBef>
                <a:spcPct val="0"/>
              </a:spcBef>
              <a:spcAft>
                <a:spcPct val="0"/>
              </a:spcAft>
            </a:pPr>
            <a:r>
              <a:rPr lang="en-US" sz="2400" dirty="0" err="1" smtClean="0">
                <a:solidFill>
                  <a:srgbClr val="7F0055"/>
                </a:solidFill>
                <a:latin typeface="Menlo"/>
              </a:rPr>
              <a:t>Gia</a:t>
            </a:r>
            <a:r>
              <a:rPr lang="en-US" sz="2400" dirty="0" smtClean="0">
                <a:solidFill>
                  <a:srgbClr val="313131"/>
                </a:solidFill>
                <a:latin typeface="Menlo"/>
              </a:rPr>
              <a:t> </a:t>
            </a:r>
            <a:r>
              <a:rPr lang="en-US" sz="2400" dirty="0">
                <a:solidFill>
                  <a:srgbClr val="313131"/>
                </a:solidFill>
                <a:latin typeface="Menlo"/>
              </a:rPr>
              <a:t>tri </a:t>
            </a:r>
            <a:r>
              <a:rPr lang="en-US" sz="2400" dirty="0" err="1">
                <a:solidFill>
                  <a:srgbClr val="313131"/>
                </a:solidFill>
                <a:latin typeface="Menlo"/>
              </a:rPr>
              <a:t>nho</a:t>
            </a:r>
            <a:r>
              <a:rPr lang="en-US" sz="2400" dirty="0">
                <a:solidFill>
                  <a:srgbClr val="313131"/>
                </a:solidFill>
                <a:latin typeface="Menlo"/>
              </a:rPr>
              <a:t> </a:t>
            </a:r>
            <a:r>
              <a:rPr lang="en-US" sz="2400" dirty="0" err="1">
                <a:solidFill>
                  <a:srgbClr val="313131"/>
                </a:solidFill>
                <a:latin typeface="Menlo"/>
              </a:rPr>
              <a:t>nhat</a:t>
            </a:r>
            <a:r>
              <a:rPr lang="en-US" sz="2400" dirty="0">
                <a:solidFill>
                  <a:srgbClr val="313131"/>
                </a:solidFill>
                <a:latin typeface="Menlo"/>
              </a:rPr>
              <a:t> </a:t>
            </a:r>
            <a:r>
              <a:rPr lang="en-US" sz="2400" dirty="0">
                <a:solidFill>
                  <a:srgbClr val="666600"/>
                </a:solidFill>
                <a:latin typeface="Menlo"/>
              </a:rPr>
              <a:t>=</a:t>
            </a:r>
            <a:r>
              <a:rPr lang="en-US" sz="2400" dirty="0">
                <a:solidFill>
                  <a:srgbClr val="313131"/>
                </a:solidFill>
                <a:latin typeface="Menlo"/>
              </a:rPr>
              <a:t> </a:t>
            </a:r>
            <a:r>
              <a:rPr lang="en-US" sz="2400" dirty="0">
                <a:solidFill>
                  <a:srgbClr val="006666"/>
                </a:solidFill>
                <a:latin typeface="Menlo"/>
              </a:rPr>
              <a:t>7.3</a:t>
            </a:r>
            <a:r>
              <a:rPr lang="en-US" sz="2400" dirty="0"/>
              <a:t> </a:t>
            </a:r>
            <a:endParaRPr lang="en-US" sz="2400" dirty="0">
              <a:latin typeface="Arial" panose="020B0604020202020204" pitchFamily="34" charset="0"/>
            </a:endParaRPr>
          </a:p>
        </p:txBody>
      </p:sp>
      <p:sp>
        <p:nvSpPr>
          <p:cNvPr id="7" name="Rectangle 6"/>
          <p:cNvSpPr/>
          <p:nvPr/>
        </p:nvSpPr>
        <p:spPr>
          <a:xfrm>
            <a:off x="5888614" y="1033790"/>
            <a:ext cx="1520288" cy="523220"/>
          </a:xfrm>
          <a:prstGeom prst="rect">
            <a:avLst/>
          </a:prstGeom>
        </p:spPr>
        <p:txBody>
          <a:bodyPr wrap="none">
            <a:spAutoFit/>
          </a:bodyPr>
          <a:lstStyle/>
          <a:p>
            <a:pPr marL="109728" indent="0">
              <a:buNone/>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81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112" y="1066800"/>
            <a:ext cx="8229600" cy="5410200"/>
          </a:xfrm>
        </p:spPr>
        <p:txBody>
          <a:bodyPr>
            <a:normAutofit/>
          </a:bodyPr>
          <a:lstStyle/>
          <a:p>
            <a:r>
              <a:rPr lang="vi-VN" sz="2800" dirty="0">
                <a:latin typeface="Times New Roman" panose="02020603050405020304" pitchFamily="18" charset="0"/>
                <a:cs typeface="Times New Roman" panose="02020603050405020304" pitchFamily="18" charset="0"/>
              </a:rPr>
              <a:t>Khi bạn khai báo một biến là static, thì biến đó được gọi là biến tĩnh, hay biến static.</a:t>
            </a:r>
          </a:p>
          <a:p>
            <a:r>
              <a:rPr lang="vi-VN" sz="2800" dirty="0">
                <a:latin typeface="Times New Roman" panose="02020603050405020304" pitchFamily="18" charset="0"/>
                <a:cs typeface="Times New Roman" panose="02020603050405020304" pitchFamily="18" charset="0"/>
              </a:rPr>
              <a:t>Biến static có thể được sử dụng để tham chiếu thuộc tính chung của tất cả đối tượng (mà không là duy nhất cho mỗi đối tượng), ví dụ như tên công ty của nhân viên, tên trường học của các sinh viên, …</a:t>
            </a:r>
          </a:p>
          <a:p>
            <a:r>
              <a:rPr lang="vi-VN" sz="2800" dirty="0">
                <a:latin typeface="Times New Roman" panose="02020603050405020304" pitchFamily="18" charset="0"/>
                <a:cs typeface="Times New Roman" panose="02020603050405020304" pitchFamily="18" charset="0"/>
              </a:rPr>
              <a:t>Biến static lấy bộ</a:t>
            </a:r>
            <a:r>
              <a:rPr lang="vi-VN" sz="2800" dirty="0">
                <a:latin typeface="Times New Roman" panose="02020603050405020304" pitchFamily="18" charset="0"/>
                <a:cs typeface="Times New Roman" panose="02020603050405020304" pitchFamily="18" charset="0"/>
              </a:rPr>
              <a:t> nhớ chỉ một lần trong Class Area tại thời gian tải lớp </a:t>
            </a:r>
            <a:r>
              <a:rPr lang="vi-VN" sz="2800" dirty="0">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giúp </a:t>
            </a:r>
            <a:r>
              <a:rPr lang="vi-VN" sz="2800" dirty="0">
                <a:latin typeface="Times New Roman" panose="02020603050405020304" pitchFamily="18" charset="0"/>
                <a:cs typeface="Times New Roman" panose="02020603050405020304" pitchFamily="18" charset="0"/>
              </a:rPr>
              <a:t>bộ nhớ chương trình của bạn được sử dụng hiệu quả hơn (tiết kiệm bộ nhớ).</a:t>
            </a:r>
          </a:p>
          <a:p>
            <a:pPr marL="109728"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en-US" sz="2800" dirty="0" smtClean="0"/>
              <a:t>BIẾN STATIC</a:t>
            </a:r>
            <a:endParaRPr lang="en-US" sz="2800" dirty="0"/>
          </a:p>
        </p:txBody>
      </p:sp>
      <p:sp>
        <p:nvSpPr>
          <p:cNvPr id="5" name="Rectangle 1"/>
          <p:cNvSpPr>
            <a:spLocks noChangeArrowheads="1"/>
          </p:cNvSpPr>
          <p:nvPr/>
        </p:nvSpPr>
        <p:spPr bwMode="auto">
          <a:xfrm>
            <a:off x="-152400" y="1064405"/>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09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smtClean="0">
                <a:latin typeface="Times New Roman" pitchFamily="18" charset="0"/>
                <a:cs typeface="Times New Roman" pitchFamily="18" charset="0"/>
              </a:rPr>
              <a:t>Là phương thức giúp tạo ra một method có thể gọi được nhiều kiểu dữ liệu khác nhau. Dựa vào kiểu dữ liệu truyền vào, trình biên dịch sẽ xử lý mỗi lời gọi phương thức cho phù hợp.</a:t>
            </a:r>
          </a:p>
          <a:p>
            <a:r>
              <a:rPr lang="vi-VN" dirty="0" smtClean="0">
                <a:latin typeface="Times New Roman" pitchFamily="18" charset="0"/>
                <a:cs typeface="Times New Roman" pitchFamily="18" charset="0"/>
              </a:rPr>
              <a:t>Quy ước đặt tên cho tham số kiểu cho Generic:</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smtClean="0">
                <a:latin typeface="Times New Roman" pitchFamily="18" charset="0"/>
                <a:cs typeface="Times New Roman" pitchFamily="18" charset="0"/>
              </a:rPr>
              <a:t>PHƯƠNG THỨC CHUNG (GENERIC METHODS)</a:t>
            </a: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8311895"/>
              </p:ext>
            </p:extLst>
          </p:nvPr>
        </p:nvGraphicFramePr>
        <p:xfrm>
          <a:off x="1676400" y="38862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vi-VN" dirty="0" smtClean="0"/>
                        <a:t>Ký</a:t>
                      </a:r>
                      <a:r>
                        <a:rPr lang="vi-VN" baseline="0" dirty="0" smtClean="0"/>
                        <a:t> tự</a:t>
                      </a:r>
                      <a:endParaRPr lang="en-US" dirty="0"/>
                    </a:p>
                  </a:txBody>
                  <a:tcPr/>
                </a:tc>
                <a:tc>
                  <a:txBody>
                    <a:bodyPr/>
                    <a:lstStyle/>
                    <a:p>
                      <a:r>
                        <a:rPr lang="vi-VN" dirty="0" smtClean="0"/>
                        <a:t>Ý</a:t>
                      </a:r>
                      <a:r>
                        <a:rPr lang="vi-VN" baseline="0" dirty="0" smtClean="0"/>
                        <a:t> nghĩa</a:t>
                      </a:r>
                      <a:endParaRPr lang="en-US" dirty="0"/>
                    </a:p>
                  </a:txBody>
                  <a:tcPr/>
                </a:tc>
              </a:tr>
              <a:tr h="370840">
                <a:tc>
                  <a:txBody>
                    <a:bodyPr/>
                    <a:lstStyle/>
                    <a:p>
                      <a:r>
                        <a:rPr lang="vi-VN" dirty="0" smtClean="0"/>
                        <a:t>E</a:t>
                      </a:r>
                      <a:endParaRPr lang="en-US" dirty="0"/>
                    </a:p>
                  </a:txBody>
                  <a:tcPr/>
                </a:tc>
                <a:tc>
                  <a:txBody>
                    <a:bodyPr/>
                    <a:lstStyle/>
                    <a:p>
                      <a:r>
                        <a:rPr lang="vi-VN" dirty="0" smtClean="0"/>
                        <a:t>Element</a:t>
                      </a:r>
                      <a:r>
                        <a:rPr lang="vi-VN" baseline="0" dirty="0" smtClean="0"/>
                        <a:t>-Phần tử</a:t>
                      </a:r>
                      <a:endParaRPr lang="en-US" dirty="0"/>
                    </a:p>
                  </a:txBody>
                  <a:tcPr/>
                </a:tc>
              </a:tr>
              <a:tr h="370840">
                <a:tc>
                  <a:txBody>
                    <a:bodyPr/>
                    <a:lstStyle/>
                    <a:p>
                      <a:r>
                        <a:rPr lang="vi-VN" dirty="0" smtClean="0"/>
                        <a:t>K</a:t>
                      </a:r>
                      <a:endParaRPr lang="en-US" dirty="0"/>
                    </a:p>
                  </a:txBody>
                  <a:tcPr/>
                </a:tc>
                <a:tc>
                  <a:txBody>
                    <a:bodyPr/>
                    <a:lstStyle/>
                    <a:p>
                      <a:r>
                        <a:rPr lang="vi-VN" dirty="0" smtClean="0"/>
                        <a:t>Key-Khóa</a:t>
                      </a:r>
                      <a:endParaRPr lang="en-US" dirty="0"/>
                    </a:p>
                  </a:txBody>
                  <a:tcPr/>
                </a:tc>
              </a:tr>
              <a:tr h="370840">
                <a:tc>
                  <a:txBody>
                    <a:bodyPr/>
                    <a:lstStyle/>
                    <a:p>
                      <a:r>
                        <a:rPr lang="vi-VN" dirty="0" smtClean="0"/>
                        <a:t>V</a:t>
                      </a:r>
                      <a:endParaRPr lang="en-US" dirty="0"/>
                    </a:p>
                  </a:txBody>
                  <a:tcPr/>
                </a:tc>
                <a:tc>
                  <a:txBody>
                    <a:bodyPr/>
                    <a:lstStyle/>
                    <a:p>
                      <a:r>
                        <a:rPr lang="vi-VN" dirty="0" smtClean="0"/>
                        <a:t>Value</a:t>
                      </a:r>
                      <a:r>
                        <a:rPr lang="vi-VN" baseline="0" dirty="0" smtClean="0"/>
                        <a:t>-Giá trị</a:t>
                      </a:r>
                      <a:endParaRPr lang="en-US" dirty="0"/>
                    </a:p>
                  </a:txBody>
                  <a:tcPr/>
                </a:tc>
              </a:tr>
              <a:tr h="370840">
                <a:tc>
                  <a:txBody>
                    <a:bodyPr/>
                    <a:lstStyle/>
                    <a:p>
                      <a:r>
                        <a:rPr lang="vi-VN" dirty="0" smtClean="0"/>
                        <a:t>T</a:t>
                      </a:r>
                      <a:endParaRPr lang="en-US" dirty="0"/>
                    </a:p>
                  </a:txBody>
                  <a:tcPr/>
                </a:tc>
                <a:tc>
                  <a:txBody>
                    <a:bodyPr/>
                    <a:lstStyle/>
                    <a:p>
                      <a:r>
                        <a:rPr lang="vi-VN" dirty="0" smtClean="0"/>
                        <a:t>Type-kiểu</a:t>
                      </a:r>
                      <a:r>
                        <a:rPr lang="vi-VN" baseline="0" dirty="0" smtClean="0"/>
                        <a:t> dữ liệu</a:t>
                      </a:r>
                      <a:endParaRPr lang="en-US" dirty="0"/>
                    </a:p>
                  </a:txBody>
                  <a:tcPr/>
                </a:tc>
              </a:tr>
              <a:tr h="370840">
                <a:tc>
                  <a:txBody>
                    <a:bodyPr/>
                    <a:lstStyle/>
                    <a:p>
                      <a:r>
                        <a:rPr lang="vi-VN" dirty="0" smtClean="0"/>
                        <a:t>N</a:t>
                      </a:r>
                      <a:endParaRPr lang="en-US" dirty="0"/>
                    </a:p>
                  </a:txBody>
                  <a:tcPr/>
                </a:tc>
                <a:tc>
                  <a:txBody>
                    <a:bodyPr/>
                    <a:lstStyle/>
                    <a:p>
                      <a:r>
                        <a:rPr lang="vi-VN" dirty="0" smtClean="0"/>
                        <a:t>Number-số</a:t>
                      </a:r>
                      <a:endParaRPr lang="en-US" dirty="0"/>
                    </a:p>
                  </a:txBody>
                  <a:tcPr/>
                </a:tc>
              </a:tr>
            </a:tbl>
          </a:graphicData>
        </a:graphic>
      </p:graphicFrame>
    </p:spTree>
    <p:extLst>
      <p:ext uri="{BB962C8B-B14F-4D97-AF65-F5344CB8AC3E}">
        <p14:creationId xmlns:p14="http://schemas.microsoft.com/office/powerpoint/2010/main" val="112310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112" y="1066800"/>
            <a:ext cx="8229600" cy="5410200"/>
          </a:xfrm>
        </p:spPr>
        <p:txBody>
          <a:bodyPr>
            <a:normAutofit/>
          </a:bodyPr>
          <a:lstStyle/>
          <a:p>
            <a:pPr marL="109728" indent="0">
              <a:buNone/>
            </a:pPr>
            <a:r>
              <a:rPr lang="vi-VN" sz="2800" dirty="0">
                <a:latin typeface="Times New Roman" panose="02020603050405020304" pitchFamily="18" charset="0"/>
                <a:cs typeface="Times New Roman" panose="02020603050405020304" pitchFamily="18" charset="0"/>
              </a:rPr>
              <a:t>Nếu bạn áp dụng từ khóa static với bất cứ phương thức nào, thì phương thức đó được gọi là phương thức static.</a:t>
            </a:r>
          </a:p>
          <a:p>
            <a:r>
              <a:rPr lang="vi-VN" sz="2800" dirty="0">
                <a:latin typeface="Times New Roman" panose="02020603050405020304" pitchFamily="18" charset="0"/>
                <a:cs typeface="Times New Roman" panose="02020603050405020304" pitchFamily="18" charset="0"/>
              </a:rPr>
              <a:t>Một phương thức static thuộc lớp chứ không phải đối tượng của lớp.</a:t>
            </a:r>
          </a:p>
          <a:p>
            <a:r>
              <a:rPr lang="vi-VN" sz="2800" dirty="0">
                <a:latin typeface="Times New Roman" panose="02020603050405020304" pitchFamily="18" charset="0"/>
                <a:cs typeface="Times New Roman" panose="02020603050405020304" pitchFamily="18" charset="0"/>
              </a:rPr>
              <a:t>Một phương thức static có thể được triệu hồi mà không cần tạo một instance của một lớp.</a:t>
            </a:r>
          </a:p>
          <a:p>
            <a:r>
              <a:rPr lang="vi-VN" sz="2800" dirty="0">
                <a:latin typeface="Times New Roman" panose="02020603050405020304" pitchFamily="18" charset="0"/>
                <a:cs typeface="Times New Roman" panose="02020603050405020304" pitchFamily="18" charset="0"/>
              </a:rPr>
              <a:t>Phương thức static có thể truy cập thành viên dữ liệu static và có thể thay đổi giá trị của nó.</a:t>
            </a:r>
          </a:p>
          <a:p>
            <a:pPr marL="109728"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en-US" sz="2800" dirty="0" smtClean="0"/>
              <a:t>PHƯƠNG THỨC STATIC</a:t>
            </a:r>
            <a:endParaRPr lang="en-US" sz="2800" dirty="0"/>
          </a:p>
        </p:txBody>
      </p:sp>
      <p:sp>
        <p:nvSpPr>
          <p:cNvPr id="5" name="Rectangle 1"/>
          <p:cNvSpPr>
            <a:spLocks noChangeArrowheads="1"/>
          </p:cNvSpPr>
          <p:nvPr/>
        </p:nvSpPr>
        <p:spPr bwMode="auto">
          <a:xfrm>
            <a:off x="-152400" y="1064405"/>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889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112" y="1066800"/>
            <a:ext cx="8229600" cy="5410200"/>
          </a:xfrm>
        </p:spPr>
        <p:txBody>
          <a:bodyPr>
            <a:normAutofit/>
          </a:bodyPr>
          <a:lstStyle/>
          <a:p>
            <a:pPr marL="109728" indent="0">
              <a:buNone/>
            </a:pP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en-US" sz="2800" dirty="0" smtClean="0"/>
              <a:t>PHƯƠNG THỨC STATIC</a:t>
            </a:r>
            <a:endParaRPr lang="en-US" sz="2800" dirty="0"/>
          </a:p>
        </p:txBody>
      </p:sp>
      <p:sp>
        <p:nvSpPr>
          <p:cNvPr id="5" name="Rectangle 1"/>
          <p:cNvSpPr>
            <a:spLocks noChangeArrowheads="1"/>
          </p:cNvSpPr>
          <p:nvPr/>
        </p:nvSpPr>
        <p:spPr bwMode="auto">
          <a:xfrm>
            <a:off x="-152400" y="1064405"/>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52400" y="1752600"/>
            <a:ext cx="10287000" cy="4247317"/>
          </a:xfrm>
          <a:prstGeom prst="rect">
            <a:avLst/>
          </a:prstGeom>
        </p:spPr>
        <p:txBody>
          <a:bodyPr wrap="square">
            <a:spAutoFit/>
          </a:bodyPr>
          <a:lstStyle/>
          <a:p>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class</a:t>
            </a:r>
            <a:r>
              <a:rPr lang="en-US" b="1" dirty="0">
                <a:solidFill>
                  <a:srgbClr val="000000"/>
                </a:solidFill>
                <a:latin typeface="Monospace"/>
              </a:rPr>
              <a:t> test </a:t>
            </a:r>
            <a:r>
              <a:rPr lang="en-US" b="1" dirty="0" smtClean="0">
                <a:solidFill>
                  <a:srgbClr val="000000"/>
                </a:solidFill>
                <a:latin typeface="Monospace"/>
              </a:rPr>
              <a:t>{</a:t>
            </a:r>
          </a:p>
          <a:p>
            <a:r>
              <a:rPr lang="en-US" b="1" dirty="0">
                <a:solidFill>
                  <a:srgbClr val="000000"/>
                </a:solidFill>
                <a:latin typeface="Monospace"/>
              </a:rPr>
              <a:t>	</a:t>
            </a:r>
            <a:r>
              <a:rPr lang="en-US" b="1" dirty="0" err="1" smtClean="0">
                <a:solidFill>
                  <a:srgbClr val="7F0055"/>
                </a:solidFill>
                <a:latin typeface="Monospace"/>
              </a:rPr>
              <a:t>int</a:t>
            </a:r>
            <a:r>
              <a:rPr lang="en-US" b="1" dirty="0" smtClean="0">
                <a:solidFill>
                  <a:srgbClr val="000000"/>
                </a:solidFill>
                <a:latin typeface="Monospace"/>
              </a:rPr>
              <a:t> </a:t>
            </a:r>
            <a:r>
              <a:rPr lang="en-US" b="1" dirty="0" err="1">
                <a:solidFill>
                  <a:srgbClr val="0000C0"/>
                </a:solidFill>
                <a:latin typeface="Monospace"/>
              </a:rPr>
              <a:t>rollno</a:t>
            </a:r>
            <a:r>
              <a:rPr lang="en-US" b="1" dirty="0">
                <a:solidFill>
                  <a:srgbClr val="000000"/>
                </a:solidFill>
                <a:latin typeface="Monospace"/>
              </a:rPr>
              <a:t>;  </a:t>
            </a:r>
            <a:endParaRPr lang="en-US" b="1" dirty="0" smtClean="0">
              <a:solidFill>
                <a:srgbClr val="000000"/>
              </a:solidFill>
              <a:latin typeface="Monospace"/>
            </a:endParaRPr>
          </a:p>
          <a:p>
            <a:r>
              <a:rPr lang="en-US" b="1" dirty="0">
                <a:solidFill>
                  <a:srgbClr val="000000"/>
                </a:solidFill>
                <a:latin typeface="Monospace"/>
              </a:rPr>
              <a:t>	</a:t>
            </a:r>
            <a:r>
              <a:rPr lang="en-US" dirty="0" smtClean="0">
                <a:solidFill>
                  <a:srgbClr val="000000"/>
                </a:solidFill>
                <a:latin typeface="Monospace"/>
              </a:rPr>
              <a:t>String </a:t>
            </a:r>
            <a:r>
              <a:rPr lang="en-US" dirty="0">
                <a:solidFill>
                  <a:srgbClr val="0000C0"/>
                </a:solidFill>
                <a:latin typeface="Monospace"/>
              </a:rPr>
              <a:t>name</a:t>
            </a:r>
            <a:r>
              <a:rPr lang="en-US" dirty="0">
                <a:solidFill>
                  <a:srgbClr val="000000"/>
                </a:solidFill>
                <a:latin typeface="Monospace"/>
              </a:rPr>
              <a:t>;  </a:t>
            </a:r>
            <a:endParaRPr lang="en-US" dirty="0" smtClean="0">
              <a:solidFill>
                <a:srgbClr val="000000"/>
              </a:solidFill>
              <a:latin typeface="Monospace"/>
            </a:endParaRPr>
          </a:p>
          <a:p>
            <a:r>
              <a:rPr lang="en-US" b="1" dirty="0">
                <a:solidFill>
                  <a:srgbClr val="000000"/>
                </a:solidFill>
                <a:latin typeface="Monospace"/>
              </a:rPr>
              <a:t>	</a:t>
            </a:r>
            <a:r>
              <a:rPr lang="en-US" b="1" dirty="0" smtClean="0">
                <a:solidFill>
                  <a:srgbClr val="7F0055"/>
                </a:solidFill>
                <a:latin typeface="Monospace"/>
              </a:rPr>
              <a:t>static</a:t>
            </a:r>
            <a:r>
              <a:rPr lang="en-US" b="1" dirty="0" smtClean="0">
                <a:solidFill>
                  <a:srgbClr val="000000"/>
                </a:solidFill>
                <a:latin typeface="Monospace"/>
              </a:rPr>
              <a:t> </a:t>
            </a:r>
            <a:r>
              <a:rPr lang="en-US" b="1" dirty="0">
                <a:solidFill>
                  <a:srgbClr val="000000"/>
                </a:solidFill>
                <a:latin typeface="Monospace"/>
              </a:rPr>
              <a:t>String </a:t>
            </a:r>
            <a:r>
              <a:rPr lang="en-US" b="1" i="1" dirty="0">
                <a:solidFill>
                  <a:srgbClr val="0000C0"/>
                </a:solidFill>
                <a:latin typeface="Monospace"/>
              </a:rPr>
              <a:t>college</a:t>
            </a:r>
            <a:r>
              <a:rPr lang="en-US" b="1" i="1" dirty="0">
                <a:solidFill>
                  <a:srgbClr val="000000"/>
                </a:solidFill>
                <a:latin typeface="Monospace"/>
              </a:rPr>
              <a:t> = </a:t>
            </a:r>
            <a:r>
              <a:rPr lang="en-US" b="1" i="1" dirty="0">
                <a:solidFill>
                  <a:srgbClr val="2A00FF"/>
                </a:solidFill>
                <a:latin typeface="Monospace"/>
              </a:rPr>
              <a:t>"</a:t>
            </a:r>
            <a:r>
              <a:rPr lang="en-US" b="1" i="1" dirty="0" err="1">
                <a:solidFill>
                  <a:srgbClr val="2A00FF"/>
                </a:solidFill>
                <a:latin typeface="Monospace"/>
              </a:rPr>
              <a:t>BachKhoa</a:t>
            </a:r>
            <a:r>
              <a:rPr lang="en-US" b="1" i="1" dirty="0">
                <a:solidFill>
                  <a:srgbClr val="2A00FF"/>
                </a:solidFill>
                <a:latin typeface="Monospace"/>
              </a:rPr>
              <a:t>"</a:t>
            </a:r>
            <a:r>
              <a:rPr lang="en-US" b="1" i="1" dirty="0">
                <a:solidFill>
                  <a:srgbClr val="000000"/>
                </a:solidFill>
                <a:latin typeface="Monospace"/>
              </a:rPr>
              <a:t>;  </a:t>
            </a:r>
            <a:r>
              <a:rPr lang="en-US" dirty="0" smtClean="0">
                <a:solidFill>
                  <a:srgbClr val="000000"/>
                </a:solidFill>
                <a:latin typeface="Monospace"/>
              </a:rPr>
              <a:t> </a:t>
            </a:r>
            <a:endParaRPr lang="en-US" dirty="0">
              <a:solidFill>
                <a:srgbClr val="000000"/>
              </a:solidFill>
              <a:latin typeface="Monospace"/>
            </a:endParaRP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static</a:t>
            </a:r>
            <a:r>
              <a:rPr lang="en-US" b="1" dirty="0" smtClean="0">
                <a:solidFill>
                  <a:srgbClr val="000000"/>
                </a:solidFill>
                <a:latin typeface="Monospace"/>
              </a:rPr>
              <a:t> </a:t>
            </a:r>
            <a:r>
              <a:rPr lang="en-US" b="1" dirty="0">
                <a:solidFill>
                  <a:srgbClr val="7F0055"/>
                </a:solidFill>
                <a:latin typeface="Monospace"/>
              </a:rPr>
              <a:t>void</a:t>
            </a:r>
            <a:r>
              <a:rPr lang="en-US" b="1" dirty="0">
                <a:solidFill>
                  <a:srgbClr val="000000"/>
                </a:solidFill>
                <a:latin typeface="Monospace"/>
              </a:rPr>
              <a:t> change(){  </a:t>
            </a:r>
          </a:p>
          <a:p>
            <a:r>
              <a:rPr lang="en-US" dirty="0">
                <a:solidFill>
                  <a:srgbClr val="000000"/>
                </a:solidFill>
                <a:latin typeface="Monospace"/>
              </a:rPr>
              <a:t>    </a:t>
            </a:r>
            <a:r>
              <a:rPr lang="en-US" dirty="0" smtClean="0">
                <a:solidFill>
                  <a:srgbClr val="000000"/>
                </a:solidFill>
                <a:latin typeface="Monospace"/>
              </a:rPr>
              <a:t>  		</a:t>
            </a:r>
            <a:r>
              <a:rPr lang="en-US" i="1" dirty="0" smtClean="0">
                <a:solidFill>
                  <a:srgbClr val="0000C0"/>
                </a:solidFill>
                <a:latin typeface="Monospace"/>
              </a:rPr>
              <a:t>college</a:t>
            </a:r>
            <a:r>
              <a:rPr lang="en-US" i="1" dirty="0" smtClean="0">
                <a:solidFill>
                  <a:srgbClr val="000000"/>
                </a:solidFill>
                <a:latin typeface="Monospace"/>
              </a:rPr>
              <a:t> </a:t>
            </a:r>
            <a:r>
              <a:rPr lang="en-US" i="1" dirty="0">
                <a:solidFill>
                  <a:srgbClr val="000000"/>
                </a:solidFill>
                <a:latin typeface="Monospace"/>
              </a:rPr>
              <a:t>= </a:t>
            </a:r>
            <a:r>
              <a:rPr lang="en-US" i="1" dirty="0">
                <a:solidFill>
                  <a:srgbClr val="2A00FF"/>
                </a:solidFill>
                <a:latin typeface="Monospace"/>
              </a:rPr>
              <a:t>"</a:t>
            </a:r>
            <a:r>
              <a:rPr lang="en-US" i="1" dirty="0" err="1">
                <a:solidFill>
                  <a:srgbClr val="2A00FF"/>
                </a:solidFill>
                <a:latin typeface="Monospace"/>
              </a:rPr>
              <a:t>QuocGia</a:t>
            </a:r>
            <a:r>
              <a:rPr lang="en-US" i="1" dirty="0">
                <a:solidFill>
                  <a:srgbClr val="2A00FF"/>
                </a:solidFill>
                <a:latin typeface="Monospace"/>
              </a:rPr>
              <a:t>"</a:t>
            </a:r>
            <a:r>
              <a:rPr lang="en-US" i="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  </a:t>
            </a:r>
            <a:endParaRPr lang="en-US" dirty="0">
              <a:solidFill>
                <a:srgbClr val="000000"/>
              </a:solidFill>
              <a:latin typeface="Monospace"/>
            </a:endParaRPr>
          </a:p>
          <a:p>
            <a:r>
              <a:rPr lang="en-US" dirty="0">
                <a:solidFill>
                  <a:srgbClr val="000000"/>
                </a:solidFill>
                <a:latin typeface="Monospace"/>
              </a:rPr>
              <a:t> </a:t>
            </a:r>
            <a:r>
              <a:rPr lang="en-US" dirty="0" smtClean="0">
                <a:solidFill>
                  <a:srgbClr val="000000"/>
                </a:solidFill>
                <a:latin typeface="Monospace"/>
              </a:rPr>
              <a:t>	test(</a:t>
            </a:r>
            <a:r>
              <a:rPr lang="en-US" b="1" dirty="0" err="1" smtClean="0">
                <a:solidFill>
                  <a:srgbClr val="7F0055"/>
                </a:solidFill>
                <a:latin typeface="Monospace"/>
              </a:rPr>
              <a:t>int</a:t>
            </a:r>
            <a:r>
              <a:rPr lang="en-US" b="1" dirty="0" smtClean="0">
                <a:solidFill>
                  <a:srgbClr val="000000"/>
                </a:solidFill>
                <a:latin typeface="Monospace"/>
              </a:rPr>
              <a:t> </a:t>
            </a:r>
            <a:r>
              <a:rPr lang="en-US" b="1" dirty="0">
                <a:solidFill>
                  <a:srgbClr val="6A3E3E"/>
                </a:solidFill>
                <a:latin typeface="Monospace"/>
              </a:rPr>
              <a:t>r</a:t>
            </a:r>
            <a:r>
              <a:rPr lang="en-US" b="1" dirty="0">
                <a:solidFill>
                  <a:srgbClr val="000000"/>
                </a:solidFill>
                <a:latin typeface="Monospace"/>
              </a:rPr>
              <a:t>, String </a:t>
            </a:r>
            <a:r>
              <a:rPr lang="en-US" b="1" dirty="0">
                <a:solidFill>
                  <a:srgbClr val="6A3E3E"/>
                </a:solidFill>
                <a:latin typeface="Monospace"/>
              </a:rPr>
              <a:t>n</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dirty="0" err="1" smtClean="0">
                <a:solidFill>
                  <a:srgbClr val="0000C0"/>
                </a:solidFill>
                <a:latin typeface="Monospace"/>
              </a:rPr>
              <a:t>rollno</a:t>
            </a:r>
            <a:r>
              <a:rPr lang="en-US" dirty="0" smtClean="0">
                <a:solidFill>
                  <a:srgbClr val="000000"/>
                </a:solidFill>
                <a:latin typeface="Monospace"/>
              </a:rPr>
              <a:t> </a:t>
            </a:r>
            <a:r>
              <a:rPr lang="en-US" dirty="0">
                <a:solidFill>
                  <a:srgbClr val="000000"/>
                </a:solidFill>
                <a:latin typeface="Monospace"/>
              </a:rPr>
              <a:t>= </a:t>
            </a:r>
            <a:r>
              <a:rPr lang="en-US" dirty="0">
                <a:solidFill>
                  <a:srgbClr val="6A3E3E"/>
                </a:solidFill>
                <a:latin typeface="Monospace"/>
              </a:rPr>
              <a:t>r</a:t>
            </a:r>
            <a:r>
              <a:rPr lang="en-US"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dirty="0" smtClean="0">
                <a:solidFill>
                  <a:srgbClr val="0000C0"/>
                </a:solidFill>
                <a:latin typeface="Monospace"/>
              </a:rPr>
              <a:t>name</a:t>
            </a:r>
            <a:r>
              <a:rPr lang="en-US" dirty="0" smtClean="0">
                <a:solidFill>
                  <a:srgbClr val="000000"/>
                </a:solidFill>
                <a:latin typeface="Monospace"/>
              </a:rPr>
              <a:t> </a:t>
            </a:r>
            <a:r>
              <a:rPr lang="en-US" dirty="0">
                <a:solidFill>
                  <a:srgbClr val="000000"/>
                </a:solidFill>
                <a:latin typeface="Monospace"/>
              </a:rPr>
              <a:t>= </a:t>
            </a:r>
            <a:r>
              <a:rPr lang="en-US" dirty="0">
                <a:solidFill>
                  <a:srgbClr val="6A3E3E"/>
                </a:solidFill>
                <a:latin typeface="Monospace"/>
              </a:rPr>
              <a:t>n</a:t>
            </a:r>
            <a:r>
              <a:rPr lang="en-US"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  </a:t>
            </a:r>
            <a:endParaRPr lang="en-US" dirty="0">
              <a:solidFill>
                <a:srgbClr val="000000"/>
              </a:solidFill>
              <a:latin typeface="Monospace"/>
            </a:endParaRPr>
          </a:p>
          <a:p>
            <a:r>
              <a:rPr lang="en-US" dirty="0">
                <a:solidFill>
                  <a:srgbClr val="000000"/>
                </a:solidFill>
                <a:latin typeface="Monospace"/>
              </a:rPr>
              <a:t>    </a:t>
            </a:r>
            <a:r>
              <a:rPr lang="en-US" dirty="0" smtClean="0">
                <a:solidFill>
                  <a:srgbClr val="000000"/>
                </a:solidFill>
                <a:latin typeface="Monospace"/>
              </a:rPr>
              <a:t>	</a:t>
            </a:r>
            <a:r>
              <a:rPr lang="en-US" b="1" dirty="0" smtClean="0">
                <a:solidFill>
                  <a:srgbClr val="7F0055"/>
                </a:solidFill>
                <a:latin typeface="Monospace"/>
              </a:rPr>
              <a:t>void</a:t>
            </a:r>
            <a:r>
              <a:rPr lang="en-US" b="1" dirty="0" smtClean="0">
                <a:solidFill>
                  <a:srgbClr val="000000"/>
                </a:solidFill>
                <a:latin typeface="Monospace"/>
              </a:rPr>
              <a:t> </a:t>
            </a:r>
            <a:r>
              <a:rPr lang="en-US" b="1" dirty="0">
                <a:solidFill>
                  <a:srgbClr val="000000"/>
                </a:solidFill>
                <a:latin typeface="Monospace"/>
              </a:rPr>
              <a:t>display (){</a:t>
            </a:r>
          </a:p>
          <a:p>
            <a:r>
              <a:rPr lang="en-US" dirty="0">
                <a:solidFill>
                  <a:srgbClr val="000000"/>
                </a:solidFill>
                <a:latin typeface="Monospace"/>
              </a:rPr>
              <a:t>    </a:t>
            </a:r>
            <a:r>
              <a:rPr lang="en-US" dirty="0" smtClean="0">
                <a:solidFill>
                  <a:srgbClr val="000000"/>
                </a:solidFill>
                <a:latin typeface="Monospace"/>
              </a:rPr>
              <a:t>		</a:t>
            </a:r>
            <a:r>
              <a:rPr lang="en-US" dirty="0" err="1" smtClean="0">
                <a:solidFill>
                  <a:srgbClr val="000000"/>
                </a:solidFill>
                <a:latin typeface="Monospace"/>
              </a:rPr>
              <a:t>System.</a:t>
            </a:r>
            <a:r>
              <a:rPr lang="en-US" b="1" i="1" dirty="0" err="1" smtClean="0">
                <a:solidFill>
                  <a:srgbClr val="0000C0"/>
                </a:solidFill>
                <a:latin typeface="Monospace"/>
              </a:rPr>
              <a:t>out</a:t>
            </a:r>
            <a:r>
              <a:rPr lang="en-US" b="1" i="1" dirty="0" err="1" smtClean="0">
                <a:solidFill>
                  <a:srgbClr val="000000"/>
                </a:solidFill>
                <a:latin typeface="Monospace"/>
              </a:rPr>
              <a:t>.println</a:t>
            </a:r>
            <a:r>
              <a:rPr lang="en-US" b="1" i="1" dirty="0" smtClean="0">
                <a:solidFill>
                  <a:srgbClr val="000000"/>
                </a:solidFill>
                <a:latin typeface="Monospace"/>
              </a:rPr>
              <a:t>(</a:t>
            </a:r>
            <a:r>
              <a:rPr lang="en-US" b="1" i="1" dirty="0" err="1" smtClean="0">
                <a:solidFill>
                  <a:srgbClr val="0000C0"/>
                </a:solidFill>
                <a:latin typeface="Monospace"/>
              </a:rPr>
              <a:t>rollno</a:t>
            </a:r>
            <a:r>
              <a:rPr lang="en-US" b="1" i="1" dirty="0">
                <a:solidFill>
                  <a:srgbClr val="000000"/>
                </a:solidFill>
                <a:latin typeface="Monospace"/>
              </a:rPr>
              <a:t>+</a:t>
            </a:r>
            <a:r>
              <a:rPr lang="en-US" b="1" i="1" dirty="0">
                <a:solidFill>
                  <a:srgbClr val="2A00FF"/>
                </a:solidFill>
                <a:latin typeface="Monospace"/>
              </a:rPr>
              <a:t>" "</a:t>
            </a:r>
            <a:r>
              <a:rPr lang="en-US" b="1" i="1" dirty="0">
                <a:solidFill>
                  <a:srgbClr val="000000"/>
                </a:solidFill>
                <a:latin typeface="Monospace"/>
              </a:rPr>
              <a:t>+</a:t>
            </a:r>
            <a:r>
              <a:rPr lang="en-US" b="1" i="1" dirty="0">
                <a:solidFill>
                  <a:srgbClr val="0000C0"/>
                </a:solidFill>
                <a:latin typeface="Monospace"/>
              </a:rPr>
              <a:t>name</a:t>
            </a:r>
            <a:r>
              <a:rPr lang="en-US" b="1" i="1" dirty="0">
                <a:solidFill>
                  <a:srgbClr val="000000"/>
                </a:solidFill>
                <a:latin typeface="Monospace"/>
              </a:rPr>
              <a:t>+</a:t>
            </a:r>
            <a:r>
              <a:rPr lang="en-US" b="1" i="1" dirty="0">
                <a:solidFill>
                  <a:srgbClr val="2A00FF"/>
                </a:solidFill>
                <a:latin typeface="Monospace"/>
              </a:rPr>
              <a:t>" "</a:t>
            </a:r>
            <a:r>
              <a:rPr lang="en-US" b="1" i="1" dirty="0">
                <a:solidFill>
                  <a:srgbClr val="000000"/>
                </a:solidFill>
                <a:latin typeface="Monospace"/>
              </a:rPr>
              <a:t>+</a:t>
            </a:r>
            <a:r>
              <a:rPr lang="en-US" b="1" i="1" dirty="0">
                <a:solidFill>
                  <a:srgbClr val="0000C0"/>
                </a:solidFill>
                <a:latin typeface="Monospace"/>
              </a:rPr>
              <a:t>college</a:t>
            </a:r>
            <a:r>
              <a:rPr lang="en-US" b="1" i="1" dirty="0">
                <a:solidFill>
                  <a:srgbClr val="000000"/>
                </a:solidFill>
                <a:latin typeface="Monospace"/>
              </a:rPr>
              <a:t>);</a:t>
            </a:r>
          </a:p>
          <a:p>
            <a:r>
              <a:rPr lang="en-US" dirty="0">
                <a:solidFill>
                  <a:srgbClr val="000000"/>
                </a:solidFill>
                <a:latin typeface="Monospace"/>
              </a:rPr>
              <a:t>    </a:t>
            </a:r>
            <a:r>
              <a:rPr lang="en-US" dirty="0" smtClean="0">
                <a:solidFill>
                  <a:srgbClr val="000000"/>
                </a:solidFill>
                <a:latin typeface="Monospace"/>
              </a:rPr>
              <a:t>	}  </a:t>
            </a:r>
            <a:endParaRPr lang="en-US" dirty="0">
              <a:solidFill>
                <a:srgbClr val="000000"/>
              </a:solidFill>
              <a:latin typeface="Monospace"/>
            </a:endParaRPr>
          </a:p>
          <a:p>
            <a:r>
              <a:rPr lang="en-US" dirty="0">
                <a:solidFill>
                  <a:srgbClr val="000000"/>
                </a:solidFill>
                <a:latin typeface="Monospace"/>
              </a:rPr>
              <a:t> </a:t>
            </a:r>
            <a:endParaRPr lang="en-US" dirty="0"/>
          </a:p>
        </p:txBody>
      </p:sp>
    </p:spTree>
    <p:extLst>
      <p:ext uri="{BB962C8B-B14F-4D97-AF65-F5344CB8AC3E}">
        <p14:creationId xmlns:p14="http://schemas.microsoft.com/office/powerpoint/2010/main" val="3549417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112" y="1066800"/>
            <a:ext cx="8229600" cy="5410200"/>
          </a:xfrm>
        </p:spPr>
        <p:txBody>
          <a:bodyPr>
            <a:normAutofit/>
          </a:bodyPr>
          <a:lstStyle/>
          <a:p>
            <a:pPr marL="109728" indent="0">
              <a:buNone/>
            </a:pP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en-US" sz="2800" dirty="0" smtClean="0"/>
              <a:t>PHƯƠNG THỨC STATIC</a:t>
            </a:r>
            <a:endParaRPr lang="en-US" sz="2800" dirty="0"/>
          </a:p>
        </p:txBody>
      </p:sp>
      <p:sp>
        <p:nvSpPr>
          <p:cNvPr id="5" name="Rectangle 1"/>
          <p:cNvSpPr>
            <a:spLocks noChangeArrowheads="1"/>
          </p:cNvSpPr>
          <p:nvPr/>
        </p:nvSpPr>
        <p:spPr bwMode="auto">
          <a:xfrm>
            <a:off x="-152400" y="1064405"/>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52400" y="1752600"/>
            <a:ext cx="4876800" cy="3970318"/>
          </a:xfrm>
          <a:prstGeom prst="rect">
            <a:avLst/>
          </a:prstGeom>
        </p:spPr>
        <p:txBody>
          <a:bodyPr wrap="square">
            <a:spAutoFit/>
          </a:bodyPr>
          <a:lstStyle/>
          <a:p>
            <a:endParaRPr lang="en-US" dirty="0">
              <a:solidFill>
                <a:srgbClr val="000000"/>
              </a:solidFill>
              <a:latin typeface="Monospace"/>
            </a:endParaRPr>
          </a:p>
          <a:p>
            <a:r>
              <a:rPr lang="en-US" dirty="0">
                <a:solidFill>
                  <a:srgbClr val="000000"/>
                </a:solidFill>
                <a:latin typeface="Monospace"/>
              </a:rPr>
              <a:t>    </a:t>
            </a:r>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a:t>
            </a:r>
            <a:r>
              <a:rPr lang="en-US" b="1" dirty="0">
                <a:solidFill>
                  <a:srgbClr val="7F0055"/>
                </a:solidFill>
                <a:latin typeface="Monospace"/>
              </a:rPr>
              <a:t>void</a:t>
            </a:r>
            <a:r>
              <a:rPr lang="en-US" b="1" dirty="0">
                <a:solidFill>
                  <a:srgbClr val="000000"/>
                </a:solidFill>
                <a:latin typeface="Monospace"/>
              </a:rPr>
              <a:t> main(String </a:t>
            </a:r>
            <a:r>
              <a:rPr lang="en-US" b="1" dirty="0" err="1">
                <a:solidFill>
                  <a:srgbClr val="6A3E3E"/>
                </a:solidFill>
                <a:latin typeface="Monospace"/>
              </a:rPr>
              <a:t>args</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dirty="0" err="1" smtClean="0">
                <a:solidFill>
                  <a:srgbClr val="000000"/>
                </a:solidFill>
                <a:latin typeface="Monospace"/>
              </a:rPr>
              <a:t>test.</a:t>
            </a:r>
            <a:r>
              <a:rPr lang="en-US" i="1" dirty="0" err="1" smtClean="0">
                <a:solidFill>
                  <a:srgbClr val="000000"/>
                </a:solidFill>
                <a:latin typeface="Monospace"/>
              </a:rPr>
              <a:t>change</a:t>
            </a:r>
            <a:r>
              <a:rPr lang="en-US" i="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test </a:t>
            </a:r>
            <a:r>
              <a:rPr lang="en-US" dirty="0">
                <a:solidFill>
                  <a:srgbClr val="6A3E3E"/>
                </a:solidFill>
                <a:latin typeface="Monospace"/>
              </a:rPr>
              <a:t>s1</a:t>
            </a:r>
            <a:r>
              <a:rPr lang="en-US" dirty="0">
                <a:solidFill>
                  <a:srgbClr val="000000"/>
                </a:solidFill>
                <a:latin typeface="Monospace"/>
              </a:rPr>
              <a:t> = </a:t>
            </a:r>
            <a:r>
              <a:rPr lang="en-US" b="1" dirty="0">
                <a:solidFill>
                  <a:srgbClr val="7F0055"/>
                </a:solidFill>
                <a:latin typeface="Monospace"/>
              </a:rPr>
              <a:t>new</a:t>
            </a:r>
            <a:r>
              <a:rPr lang="en-US" b="1" dirty="0">
                <a:solidFill>
                  <a:srgbClr val="000000"/>
                </a:solidFill>
                <a:latin typeface="Monospace"/>
              </a:rPr>
              <a:t> test (111,</a:t>
            </a:r>
            <a:r>
              <a:rPr lang="en-US" b="1" dirty="0">
                <a:solidFill>
                  <a:srgbClr val="2A00FF"/>
                </a:solidFill>
                <a:latin typeface="Monospace"/>
              </a:rPr>
              <a:t>"Hoang"</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test </a:t>
            </a:r>
            <a:r>
              <a:rPr lang="en-US" dirty="0">
                <a:solidFill>
                  <a:srgbClr val="6A3E3E"/>
                </a:solidFill>
                <a:latin typeface="Monospace"/>
              </a:rPr>
              <a:t>s2</a:t>
            </a:r>
            <a:r>
              <a:rPr lang="en-US" dirty="0">
                <a:solidFill>
                  <a:srgbClr val="000000"/>
                </a:solidFill>
                <a:latin typeface="Monospace"/>
              </a:rPr>
              <a:t> = </a:t>
            </a:r>
            <a:r>
              <a:rPr lang="en-US" b="1" dirty="0">
                <a:solidFill>
                  <a:srgbClr val="7F0055"/>
                </a:solidFill>
                <a:latin typeface="Monospace"/>
              </a:rPr>
              <a:t>new</a:t>
            </a:r>
            <a:r>
              <a:rPr lang="en-US" b="1" dirty="0">
                <a:solidFill>
                  <a:srgbClr val="000000"/>
                </a:solidFill>
                <a:latin typeface="Monospace"/>
              </a:rPr>
              <a:t> test (222,</a:t>
            </a:r>
            <a:r>
              <a:rPr lang="en-US" b="1" dirty="0">
                <a:solidFill>
                  <a:srgbClr val="2A00FF"/>
                </a:solidFill>
                <a:latin typeface="Monospace"/>
              </a:rPr>
              <a:t>"Thanh"</a:t>
            </a:r>
            <a:r>
              <a:rPr lang="en-US" b="1"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test </a:t>
            </a:r>
            <a:r>
              <a:rPr lang="en-US" dirty="0">
                <a:solidFill>
                  <a:srgbClr val="6A3E3E"/>
                </a:solidFill>
                <a:latin typeface="Monospace"/>
              </a:rPr>
              <a:t>s3</a:t>
            </a:r>
            <a:r>
              <a:rPr lang="en-US" dirty="0">
                <a:solidFill>
                  <a:srgbClr val="000000"/>
                </a:solidFill>
                <a:latin typeface="Monospace"/>
              </a:rPr>
              <a:t> = </a:t>
            </a:r>
            <a:r>
              <a:rPr lang="en-US" b="1" dirty="0">
                <a:solidFill>
                  <a:srgbClr val="7F0055"/>
                </a:solidFill>
                <a:latin typeface="Monospace"/>
              </a:rPr>
              <a:t>new</a:t>
            </a:r>
            <a:r>
              <a:rPr lang="en-US" b="1" dirty="0">
                <a:solidFill>
                  <a:srgbClr val="000000"/>
                </a:solidFill>
                <a:latin typeface="Monospace"/>
              </a:rPr>
              <a:t> test (333,</a:t>
            </a:r>
            <a:r>
              <a:rPr lang="en-US" b="1" dirty="0">
                <a:solidFill>
                  <a:srgbClr val="2A00FF"/>
                </a:solidFill>
                <a:latin typeface="Monospace"/>
              </a:rPr>
              <a:t>"Nam"</a:t>
            </a:r>
            <a:r>
              <a:rPr lang="en-US" b="1" dirty="0">
                <a:solidFill>
                  <a:srgbClr val="000000"/>
                </a:solidFill>
                <a:latin typeface="Monospace"/>
              </a:rPr>
              <a:t>);  </a:t>
            </a:r>
          </a:p>
          <a:p>
            <a:r>
              <a:rPr lang="en-US"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dirty="0" smtClean="0">
                <a:solidFill>
                  <a:srgbClr val="6A3E3E"/>
                </a:solidFill>
                <a:latin typeface="Monospace"/>
              </a:rPr>
              <a:t>s1</a:t>
            </a:r>
            <a:r>
              <a:rPr lang="en-US" dirty="0" smtClean="0">
                <a:solidFill>
                  <a:srgbClr val="000000"/>
                </a:solidFill>
                <a:latin typeface="Monospace"/>
              </a:rPr>
              <a:t>.display</a:t>
            </a:r>
            <a:r>
              <a:rPr lang="en-US"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dirty="0" smtClean="0">
                <a:solidFill>
                  <a:srgbClr val="6A3E3E"/>
                </a:solidFill>
                <a:latin typeface="Monospace"/>
              </a:rPr>
              <a:t>s2</a:t>
            </a:r>
            <a:r>
              <a:rPr lang="en-US" dirty="0" smtClean="0">
                <a:solidFill>
                  <a:srgbClr val="000000"/>
                </a:solidFill>
                <a:latin typeface="Monospace"/>
              </a:rPr>
              <a:t>.display</a:t>
            </a:r>
            <a:r>
              <a:rPr lang="en-US"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r>
              <a:rPr lang="en-US" dirty="0" smtClean="0">
                <a:solidFill>
                  <a:srgbClr val="6A3E3E"/>
                </a:solidFill>
                <a:latin typeface="Monospace"/>
              </a:rPr>
              <a:t>s3</a:t>
            </a:r>
            <a:r>
              <a:rPr lang="en-US" dirty="0" smtClean="0">
                <a:solidFill>
                  <a:srgbClr val="000000"/>
                </a:solidFill>
                <a:latin typeface="Monospace"/>
              </a:rPr>
              <a:t>.display</a:t>
            </a:r>
            <a:r>
              <a:rPr lang="en-US" dirty="0">
                <a:solidFill>
                  <a:srgbClr val="000000"/>
                </a:solidFill>
                <a:latin typeface="Monospace"/>
              </a:rPr>
              <a:t>();  </a:t>
            </a:r>
          </a:p>
          <a:p>
            <a:r>
              <a:rPr lang="en-US" dirty="0">
                <a:solidFill>
                  <a:srgbClr val="000000"/>
                </a:solidFill>
                <a:latin typeface="Monospace"/>
              </a:rPr>
              <a:t>   </a:t>
            </a:r>
            <a:r>
              <a:rPr lang="en-US" dirty="0" smtClean="0">
                <a:solidFill>
                  <a:srgbClr val="000000"/>
                </a:solidFill>
                <a:latin typeface="Monospace"/>
              </a:rPr>
              <a:t>}  </a:t>
            </a:r>
            <a:endParaRPr lang="en-US" dirty="0">
              <a:solidFill>
                <a:srgbClr val="000000"/>
              </a:solidFill>
              <a:latin typeface="Monospace"/>
            </a:endParaRPr>
          </a:p>
          <a:p>
            <a:endParaRPr lang="en-US" dirty="0">
              <a:latin typeface="Monospace"/>
            </a:endParaRPr>
          </a:p>
          <a:p>
            <a:r>
              <a:rPr lang="en-US" dirty="0" smtClean="0">
                <a:solidFill>
                  <a:srgbClr val="000000"/>
                </a:solidFill>
                <a:latin typeface="Monospace"/>
              </a:rPr>
              <a:t>}</a:t>
            </a:r>
            <a:endParaRPr lang="en-US" dirty="0"/>
          </a:p>
        </p:txBody>
      </p:sp>
      <p:sp>
        <p:nvSpPr>
          <p:cNvPr id="6" name="Rectangle 5"/>
          <p:cNvSpPr/>
          <p:nvPr/>
        </p:nvSpPr>
        <p:spPr>
          <a:xfrm>
            <a:off x="5257800" y="1064405"/>
            <a:ext cx="1324722" cy="461665"/>
          </a:xfrm>
          <a:prstGeom prst="rect">
            <a:avLst/>
          </a:prstGeom>
        </p:spPr>
        <p:txBody>
          <a:bodyPr wrap="none">
            <a:spAutoFit/>
          </a:bodyPr>
          <a:lstStyle/>
          <a:p>
            <a:pPr marL="109728" indent="0">
              <a:buNone/>
            </a:pP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7" name="Rectangle 6"/>
          <p:cNvSpPr/>
          <p:nvPr/>
        </p:nvSpPr>
        <p:spPr>
          <a:xfrm>
            <a:off x="5257800" y="1526070"/>
            <a:ext cx="4572000" cy="1200329"/>
          </a:xfrm>
          <a:prstGeom prst="rect">
            <a:avLst/>
          </a:prstGeom>
        </p:spPr>
        <p:txBody>
          <a:bodyPr>
            <a:spAutoFit/>
          </a:bodyPr>
          <a:lstStyle/>
          <a:p>
            <a:r>
              <a:rPr lang="en-US" sz="2400" dirty="0">
                <a:solidFill>
                  <a:srgbClr val="000000"/>
                </a:solidFill>
                <a:latin typeface="Monospace"/>
              </a:rPr>
              <a:t>111 Hoang </a:t>
            </a:r>
            <a:r>
              <a:rPr lang="en-US" sz="2400" dirty="0" err="1">
                <a:solidFill>
                  <a:srgbClr val="000000"/>
                </a:solidFill>
                <a:latin typeface="Monospace"/>
              </a:rPr>
              <a:t>QuocGia</a:t>
            </a:r>
            <a:endParaRPr lang="en-US" sz="2400" dirty="0">
              <a:solidFill>
                <a:srgbClr val="000000"/>
              </a:solidFill>
              <a:latin typeface="Monospace"/>
            </a:endParaRPr>
          </a:p>
          <a:p>
            <a:r>
              <a:rPr lang="en-US" sz="2400" dirty="0">
                <a:solidFill>
                  <a:srgbClr val="000000"/>
                </a:solidFill>
                <a:latin typeface="Monospace"/>
              </a:rPr>
              <a:t>222 </a:t>
            </a:r>
            <a:r>
              <a:rPr lang="en-US" sz="2400" dirty="0" err="1">
                <a:solidFill>
                  <a:srgbClr val="000000"/>
                </a:solidFill>
                <a:latin typeface="Monospace"/>
              </a:rPr>
              <a:t>Thanh</a:t>
            </a:r>
            <a:r>
              <a:rPr lang="en-US" sz="2400" dirty="0">
                <a:solidFill>
                  <a:srgbClr val="000000"/>
                </a:solidFill>
                <a:latin typeface="Monospace"/>
              </a:rPr>
              <a:t> </a:t>
            </a:r>
            <a:r>
              <a:rPr lang="en-US" sz="2400" dirty="0" err="1">
                <a:solidFill>
                  <a:srgbClr val="000000"/>
                </a:solidFill>
                <a:latin typeface="Monospace"/>
              </a:rPr>
              <a:t>QuocGia</a:t>
            </a:r>
            <a:endParaRPr lang="en-US" sz="2400" dirty="0">
              <a:solidFill>
                <a:srgbClr val="000000"/>
              </a:solidFill>
              <a:latin typeface="Monospace"/>
            </a:endParaRPr>
          </a:p>
          <a:p>
            <a:r>
              <a:rPr lang="en-US" sz="2400" dirty="0">
                <a:solidFill>
                  <a:srgbClr val="000000"/>
                </a:solidFill>
                <a:latin typeface="Monospace"/>
              </a:rPr>
              <a:t>333 Nam </a:t>
            </a:r>
            <a:r>
              <a:rPr lang="en-US" sz="2400" dirty="0" err="1">
                <a:solidFill>
                  <a:srgbClr val="000000"/>
                </a:solidFill>
                <a:latin typeface="Monospace"/>
              </a:rPr>
              <a:t>QuocGia</a:t>
            </a:r>
            <a:endParaRPr lang="en-US" sz="2400" dirty="0"/>
          </a:p>
        </p:txBody>
      </p:sp>
    </p:spTree>
    <p:extLst>
      <p:ext uri="{BB962C8B-B14F-4D97-AF65-F5344CB8AC3E}">
        <p14:creationId xmlns:p14="http://schemas.microsoft.com/office/powerpoint/2010/main" val="2970136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64405"/>
            <a:ext cx="8229600" cy="5410200"/>
          </a:xfrm>
        </p:spPr>
        <p:txBody>
          <a:bodyPr>
            <a:normAutofit/>
          </a:bodyPr>
          <a:lstStyle/>
          <a:p>
            <a:pPr marL="109728" indent="0">
              <a:buNone/>
            </a:pPr>
            <a:r>
              <a:rPr lang="vi-VN" sz="2800" dirty="0" smtClean="0">
                <a:latin typeface="Times New Roman" panose="02020603050405020304" pitchFamily="18" charset="0"/>
                <a:cs typeface="Times New Roman" panose="02020603050405020304" pitchFamily="18" charset="0"/>
              </a:rPr>
              <a:t>Có </a:t>
            </a:r>
            <a:r>
              <a:rPr lang="vi-VN" sz="2800" dirty="0">
                <a:latin typeface="Times New Roman" panose="02020603050405020304" pitchFamily="18" charset="0"/>
                <a:cs typeface="Times New Roman" panose="02020603050405020304" pitchFamily="18" charset="0"/>
              </a:rPr>
              <a:t>hai hạn chế chính cho phương thức static. </a:t>
            </a:r>
            <a:r>
              <a:rPr lang="vi-VN" sz="2800" dirty="0">
                <a:latin typeface="Times New Roman" panose="02020603050405020304" pitchFamily="18" charset="0"/>
                <a:cs typeface="Times New Roman" panose="02020603050405020304" pitchFamily="18" charset="0"/>
              </a:rPr>
              <a:t>Đó là:</a:t>
            </a:r>
          </a:p>
          <a:p>
            <a:r>
              <a:rPr lang="vi-VN" sz="2800" dirty="0">
                <a:latin typeface="Times New Roman" panose="02020603050405020304" pitchFamily="18" charset="0"/>
                <a:cs typeface="Times New Roman" panose="02020603050405020304" pitchFamily="18" charset="0"/>
              </a:rPr>
              <a:t>Phương thức static không thể sử dụng thành viên dữ liệu non-static hoặc gọi trực tiếp phương thức non-static.</a:t>
            </a:r>
          </a:p>
          <a:p>
            <a:r>
              <a:rPr lang="vi-VN" sz="2800" dirty="0">
                <a:latin typeface="Times New Roman" panose="02020603050405020304" pitchFamily="18" charset="0"/>
                <a:cs typeface="Times New Roman" panose="02020603050405020304" pitchFamily="18" charset="0"/>
              </a:rPr>
              <a:t>Từ khóa this và super không thể được sử dụng trong ngữ cảnh static.</a:t>
            </a:r>
          </a:p>
          <a:p>
            <a:pPr marL="109728" indent="0">
              <a:buNone/>
            </a:pPr>
            <a:endParaRPr lang="vi-VN" sz="2800"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52400" y="152400"/>
            <a:ext cx="8991600" cy="1143000"/>
          </a:xfrm>
        </p:spPr>
        <p:txBody>
          <a:bodyPr>
            <a:noAutofit/>
          </a:bodyPr>
          <a:lstStyle/>
          <a:p>
            <a:pPr algn="ctr"/>
            <a:r>
              <a:rPr lang="en-US" sz="2800" dirty="0" smtClean="0"/>
              <a:t>PHƯƠNG THỨC STATIC</a:t>
            </a:r>
            <a:endParaRPr lang="en-US" sz="2800" dirty="0"/>
          </a:p>
        </p:txBody>
      </p:sp>
      <p:sp>
        <p:nvSpPr>
          <p:cNvPr id="5" name="Rectangle 1"/>
          <p:cNvSpPr>
            <a:spLocks noChangeArrowheads="1"/>
          </p:cNvSpPr>
          <p:nvPr/>
        </p:nvSpPr>
        <p:spPr bwMode="auto">
          <a:xfrm>
            <a:off x="-152400" y="1064405"/>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3147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371600"/>
          </a:xfrm>
        </p:spPr>
        <p:txBody>
          <a:bodyPr>
            <a:normAutofit/>
          </a:bodyPr>
          <a:lstStyle/>
          <a:p>
            <a:pPr algn="ctr"/>
            <a:r>
              <a:rPr lang="vi-VN" sz="2800" dirty="0">
                <a:latin typeface="Times New Roman" pitchFamily="18" charset="0"/>
                <a:cs typeface="Times New Roman" pitchFamily="18" charset="0"/>
              </a:rPr>
              <a:t>PHƯƠNG THỨC CHUNG (GENERIC METHODS)</a:t>
            </a:r>
            <a:endParaRPr lang="en-US" sz="2800" dirty="0"/>
          </a:p>
        </p:txBody>
      </p:sp>
      <p:sp>
        <p:nvSpPr>
          <p:cNvPr id="4" name="TextBox 3"/>
          <p:cNvSpPr txBox="1"/>
          <p:nvPr/>
        </p:nvSpPr>
        <p:spPr>
          <a:xfrm>
            <a:off x="685800" y="1447800"/>
            <a:ext cx="2057400" cy="369332"/>
          </a:xfrm>
          <a:prstGeom prst="rect">
            <a:avLst/>
          </a:prstGeom>
          <a:noFill/>
        </p:spPr>
        <p:txBody>
          <a:bodyPr wrap="square" rtlCol="0">
            <a:spAutoFit/>
          </a:bodyPr>
          <a:lstStyle/>
          <a:p>
            <a:r>
              <a:rPr lang="vi-VN" dirty="0" smtClean="0">
                <a:latin typeface="Times New Roman" pitchFamily="18" charset="0"/>
                <a:cs typeface="Times New Roman" pitchFamily="18" charset="0"/>
              </a:rPr>
              <a:t>Ví dụ:</a:t>
            </a:r>
            <a:endParaRPr lang="en-US" dirty="0">
              <a:latin typeface="Times New Roman" pitchFamily="18" charset="0"/>
              <a:cs typeface="Times New Roman" pitchFamily="18" charset="0"/>
            </a:endParaRPr>
          </a:p>
        </p:txBody>
      </p:sp>
      <p:sp>
        <p:nvSpPr>
          <p:cNvPr id="8" name="Rectangle 7"/>
          <p:cNvSpPr/>
          <p:nvPr/>
        </p:nvSpPr>
        <p:spPr>
          <a:xfrm>
            <a:off x="2237014" y="1524000"/>
            <a:ext cx="49149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class</a:t>
            </a:r>
            <a:r>
              <a:rPr lang="en-US" b="1" dirty="0">
                <a:solidFill>
                  <a:srgbClr val="000000"/>
                </a:solidFill>
                <a:latin typeface="Monospace"/>
              </a:rPr>
              <a:t> test {</a:t>
            </a:r>
          </a:p>
          <a:p>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&lt;T&gt; </a:t>
            </a:r>
            <a:r>
              <a:rPr lang="en-US" b="1" dirty="0">
                <a:solidFill>
                  <a:srgbClr val="7F0055"/>
                </a:solidFill>
                <a:latin typeface="Monospace"/>
              </a:rPr>
              <a:t>void</a:t>
            </a:r>
            <a:r>
              <a:rPr lang="en-US" b="1" dirty="0">
                <a:solidFill>
                  <a:srgbClr val="000000"/>
                </a:solidFill>
                <a:latin typeface="Monospace"/>
              </a:rPr>
              <a:t> </a:t>
            </a:r>
            <a:r>
              <a:rPr lang="en-US" b="1" dirty="0" err="1">
                <a:solidFill>
                  <a:srgbClr val="000000"/>
                </a:solidFill>
                <a:latin typeface="Monospace"/>
              </a:rPr>
              <a:t>inMang</a:t>
            </a:r>
            <a:r>
              <a:rPr lang="en-US" b="1" dirty="0">
                <a:solidFill>
                  <a:srgbClr val="000000"/>
                </a:solidFill>
                <a:latin typeface="Monospace"/>
              </a:rPr>
              <a:t>(T[] </a:t>
            </a:r>
            <a:r>
              <a:rPr lang="en-US" b="1" dirty="0">
                <a:solidFill>
                  <a:srgbClr val="6A3E3E"/>
                </a:solidFill>
                <a:latin typeface="Monospace"/>
              </a:rPr>
              <a:t>a</a:t>
            </a:r>
            <a:r>
              <a:rPr lang="en-US" b="1" dirty="0">
                <a:solidFill>
                  <a:srgbClr val="000000"/>
                </a:solidFill>
                <a:latin typeface="Monospace"/>
              </a:rPr>
              <a:t>) {</a:t>
            </a:r>
          </a:p>
          <a:p>
            <a:r>
              <a:rPr lang="en-US" dirty="0">
                <a:solidFill>
                  <a:srgbClr val="000000"/>
                </a:solidFill>
                <a:latin typeface="Monospace"/>
              </a:rPr>
              <a:t>    </a:t>
            </a:r>
            <a:r>
              <a:rPr lang="en-US" b="1" dirty="0">
                <a:solidFill>
                  <a:srgbClr val="7F0055"/>
                </a:solidFill>
                <a:latin typeface="Monospace"/>
              </a:rPr>
              <a:t>for</a:t>
            </a:r>
            <a:r>
              <a:rPr lang="en-US" b="1" dirty="0">
                <a:solidFill>
                  <a:srgbClr val="000000"/>
                </a:solidFill>
                <a:latin typeface="Monospace"/>
              </a:rPr>
              <a:t> (T </a:t>
            </a:r>
            <a:r>
              <a:rPr lang="en-US" b="1" dirty="0" err="1">
                <a:solidFill>
                  <a:srgbClr val="6A3E3E"/>
                </a:solidFill>
                <a:latin typeface="Monospace"/>
              </a:rPr>
              <a:t>giaTri</a:t>
            </a:r>
            <a:r>
              <a:rPr lang="en-US" b="1" dirty="0">
                <a:solidFill>
                  <a:srgbClr val="000000"/>
                </a:solidFill>
                <a:latin typeface="Monospace"/>
              </a:rPr>
              <a:t> : </a:t>
            </a:r>
            <a:r>
              <a:rPr lang="en-US" b="1" dirty="0">
                <a:solidFill>
                  <a:srgbClr val="6A3E3E"/>
                </a:solidFill>
                <a:latin typeface="Monospace"/>
              </a:rPr>
              <a:t>a</a:t>
            </a:r>
            <a:r>
              <a:rPr lang="en-US" b="1" dirty="0">
                <a:solidFill>
                  <a:srgbClr val="000000"/>
                </a:solidFill>
                <a:latin typeface="Monospace"/>
              </a:rPr>
              <a:t>) {</a:t>
            </a:r>
          </a:p>
          <a:p>
            <a:r>
              <a:rPr lang="en-US" dirty="0">
                <a:solidFill>
                  <a:srgbClr val="000000"/>
                </a:solidFill>
                <a:latin typeface="Monospace"/>
              </a:rPr>
              <a:t>        </a:t>
            </a:r>
            <a:r>
              <a:rPr lang="en-US" dirty="0" err="1">
                <a:solidFill>
                  <a:srgbClr val="000000"/>
                </a:solidFill>
                <a:latin typeface="Monospace"/>
              </a:rPr>
              <a:t>System.</a:t>
            </a:r>
            <a:r>
              <a:rPr lang="en-US" b="1" i="1" dirty="0" err="1">
                <a:solidFill>
                  <a:srgbClr val="0000C0"/>
                </a:solidFill>
                <a:latin typeface="Monospace"/>
              </a:rPr>
              <a:t>out</a:t>
            </a:r>
            <a:r>
              <a:rPr lang="en-US" b="1" i="1" dirty="0" err="1">
                <a:solidFill>
                  <a:srgbClr val="000000"/>
                </a:solidFill>
                <a:latin typeface="Monospace"/>
              </a:rPr>
              <a:t>.print</a:t>
            </a:r>
            <a:r>
              <a:rPr lang="en-US" b="1" i="1" dirty="0">
                <a:solidFill>
                  <a:srgbClr val="000000"/>
                </a:solidFill>
                <a:latin typeface="Monospace"/>
              </a:rPr>
              <a:t>(</a:t>
            </a:r>
            <a:r>
              <a:rPr lang="en-US" b="1" i="1" dirty="0" err="1">
                <a:solidFill>
                  <a:srgbClr val="6A3E3E"/>
                </a:solidFill>
                <a:latin typeface="Monospace"/>
              </a:rPr>
              <a:t>giaTri</a:t>
            </a:r>
            <a:r>
              <a:rPr lang="en-US" b="1" i="1" dirty="0">
                <a:solidFill>
                  <a:srgbClr val="000000"/>
                </a:solidFill>
                <a:latin typeface="Monospace"/>
              </a:rPr>
              <a:t> + </a:t>
            </a:r>
            <a:r>
              <a:rPr lang="en-US" b="1" i="1" dirty="0">
                <a:solidFill>
                  <a:srgbClr val="2A00FF"/>
                </a:solidFill>
                <a:latin typeface="Monospace"/>
              </a:rPr>
              <a:t>" "</a:t>
            </a:r>
            <a:r>
              <a:rPr lang="en-US" b="1" i="1" dirty="0">
                <a:solidFill>
                  <a:srgbClr val="000000"/>
                </a:solidFill>
                <a:latin typeface="Monospace"/>
              </a:rPr>
              <a:t>);</a:t>
            </a:r>
          </a:p>
          <a:p>
            <a:r>
              <a:rPr lang="en-US" dirty="0">
                <a:solidFill>
                  <a:srgbClr val="000000"/>
                </a:solidFill>
                <a:latin typeface="Monospace"/>
              </a:rPr>
              <a:t>    }</a:t>
            </a:r>
          </a:p>
          <a:p>
            <a:r>
              <a:rPr lang="en-US" dirty="0">
                <a:solidFill>
                  <a:srgbClr val="000000"/>
                </a:solidFill>
                <a:latin typeface="Monospace"/>
              </a:rPr>
              <a:t>}</a:t>
            </a:r>
          </a:p>
          <a:p>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a:t>
            </a:r>
            <a:r>
              <a:rPr lang="en-US" b="1" dirty="0">
                <a:solidFill>
                  <a:srgbClr val="7F0055"/>
                </a:solidFill>
                <a:latin typeface="Monospace"/>
              </a:rPr>
              <a:t>void</a:t>
            </a:r>
            <a:r>
              <a:rPr lang="en-US" b="1" dirty="0">
                <a:solidFill>
                  <a:srgbClr val="000000"/>
                </a:solidFill>
                <a:latin typeface="Monospace"/>
              </a:rPr>
              <a:t> main(String[] </a:t>
            </a:r>
            <a:r>
              <a:rPr lang="en-US" b="1" dirty="0" err="1">
                <a:solidFill>
                  <a:srgbClr val="6A3E3E"/>
                </a:solidFill>
                <a:latin typeface="Monospace"/>
              </a:rPr>
              <a:t>args</a:t>
            </a:r>
            <a:r>
              <a:rPr lang="en-US" b="1" dirty="0">
                <a:solidFill>
                  <a:srgbClr val="000000"/>
                </a:solidFill>
                <a:latin typeface="Monospace"/>
              </a:rPr>
              <a:t>) {</a:t>
            </a:r>
          </a:p>
          <a:p>
            <a:r>
              <a:rPr lang="en-US" dirty="0">
                <a:solidFill>
                  <a:srgbClr val="3F7F5F"/>
                </a:solidFill>
                <a:latin typeface="Monospace"/>
              </a:rPr>
              <a:t>// </a:t>
            </a:r>
            <a:r>
              <a:rPr lang="en-US" b="1" dirty="0">
                <a:solidFill>
                  <a:srgbClr val="7F9FBF"/>
                </a:solidFill>
                <a:latin typeface="Monospace"/>
              </a:rPr>
              <a:t>TODO</a:t>
            </a:r>
            <a:r>
              <a:rPr lang="en-US" b="1" dirty="0">
                <a:solidFill>
                  <a:srgbClr val="3F7F5F"/>
                </a:solidFill>
                <a:latin typeface="Monospace"/>
              </a:rPr>
              <a:t> Auto-generated method stub</a:t>
            </a:r>
          </a:p>
          <a:p>
            <a:endParaRPr lang="en-US" dirty="0">
              <a:latin typeface="Monospace"/>
            </a:endParaRPr>
          </a:p>
          <a:p>
            <a:r>
              <a:rPr lang="en-US" dirty="0">
                <a:solidFill>
                  <a:srgbClr val="000000"/>
                </a:solidFill>
                <a:latin typeface="Monospace"/>
              </a:rPr>
              <a:t>	Integer[] </a:t>
            </a:r>
            <a:r>
              <a:rPr lang="en-US" dirty="0" err="1">
                <a:solidFill>
                  <a:srgbClr val="6A3E3E"/>
                </a:solidFill>
                <a:latin typeface="Monospace"/>
              </a:rPr>
              <a:t>soNguyen</a:t>
            </a:r>
            <a:r>
              <a:rPr lang="en-US" dirty="0">
                <a:solidFill>
                  <a:srgbClr val="000000"/>
                </a:solidFill>
                <a:latin typeface="Monospace"/>
              </a:rPr>
              <a:t> = {1,2,4,6,7};</a:t>
            </a:r>
          </a:p>
          <a:p>
            <a:r>
              <a:rPr lang="en-US" dirty="0">
                <a:solidFill>
                  <a:srgbClr val="000000"/>
                </a:solidFill>
                <a:latin typeface="Monospace"/>
              </a:rPr>
              <a:t>	String[] </a:t>
            </a:r>
            <a:r>
              <a:rPr lang="en-US" dirty="0" err="1">
                <a:solidFill>
                  <a:srgbClr val="6A3E3E"/>
                </a:solidFill>
                <a:latin typeface="Monospace"/>
              </a:rPr>
              <a:t>chuoi</a:t>
            </a:r>
            <a:r>
              <a:rPr lang="en-US" dirty="0">
                <a:solidFill>
                  <a:srgbClr val="000000"/>
                </a:solidFill>
                <a:latin typeface="Monospace"/>
              </a:rPr>
              <a:t> = {</a:t>
            </a:r>
            <a:r>
              <a:rPr lang="en-US" dirty="0">
                <a:solidFill>
                  <a:srgbClr val="2A00FF"/>
                </a:solidFill>
                <a:latin typeface="Monospace"/>
              </a:rPr>
              <a:t>"</a:t>
            </a:r>
            <a:r>
              <a:rPr lang="en-US" dirty="0" err="1">
                <a:solidFill>
                  <a:srgbClr val="2A00FF"/>
                </a:solidFill>
                <a:latin typeface="Monospace"/>
              </a:rPr>
              <a:t>Xin</a:t>
            </a:r>
            <a:r>
              <a:rPr lang="en-US" dirty="0">
                <a:solidFill>
                  <a:srgbClr val="2A00FF"/>
                </a:solidFill>
                <a:latin typeface="Monospace"/>
              </a:rPr>
              <a:t>"</a:t>
            </a:r>
            <a:r>
              <a:rPr lang="en-US" dirty="0">
                <a:solidFill>
                  <a:srgbClr val="000000"/>
                </a:solidFill>
                <a:latin typeface="Monospace"/>
              </a:rPr>
              <a:t>,</a:t>
            </a:r>
            <a:r>
              <a:rPr lang="en-US" dirty="0">
                <a:solidFill>
                  <a:srgbClr val="2A00FF"/>
                </a:solidFill>
                <a:latin typeface="Monospace"/>
              </a:rPr>
              <a:t>"Chao"</a:t>
            </a:r>
            <a:r>
              <a:rPr lang="en-US" dirty="0">
                <a:solidFill>
                  <a:srgbClr val="000000"/>
                </a:solidFill>
                <a:latin typeface="Monospace"/>
              </a:rPr>
              <a:t>,</a:t>
            </a:r>
            <a:r>
              <a:rPr lang="en-US" dirty="0">
                <a:solidFill>
                  <a:srgbClr val="2A00FF"/>
                </a:solidFill>
                <a:latin typeface="Monospace"/>
              </a:rPr>
              <a:t>"!!!"</a:t>
            </a:r>
            <a:r>
              <a:rPr lang="en-US" dirty="0">
                <a:solidFill>
                  <a:srgbClr val="000000"/>
                </a:solidFill>
                <a:latin typeface="Monospace"/>
              </a:rPr>
              <a:t>};</a:t>
            </a:r>
          </a:p>
          <a:p>
            <a:endParaRPr lang="en-US" dirty="0">
              <a:latin typeface="Monospace"/>
            </a:endParaRPr>
          </a:p>
          <a:p>
            <a:r>
              <a:rPr lang="en-US" i="1" dirty="0">
                <a:solidFill>
                  <a:srgbClr val="000000"/>
                </a:solidFill>
                <a:latin typeface="Monospace"/>
              </a:rPr>
              <a:t>	</a:t>
            </a:r>
            <a:r>
              <a:rPr lang="en-US" i="1" dirty="0" err="1">
                <a:solidFill>
                  <a:srgbClr val="000000"/>
                </a:solidFill>
                <a:latin typeface="Monospace"/>
              </a:rPr>
              <a:t>inMang</a:t>
            </a:r>
            <a:r>
              <a:rPr lang="en-US" i="1" dirty="0">
                <a:solidFill>
                  <a:srgbClr val="000000"/>
                </a:solidFill>
                <a:latin typeface="Monospace"/>
              </a:rPr>
              <a:t>(</a:t>
            </a:r>
            <a:r>
              <a:rPr lang="en-US" i="1" dirty="0" err="1">
                <a:solidFill>
                  <a:srgbClr val="6A3E3E"/>
                </a:solidFill>
                <a:latin typeface="Monospace"/>
              </a:rPr>
              <a:t>soNguyen</a:t>
            </a:r>
            <a:r>
              <a:rPr lang="en-US" i="1" dirty="0">
                <a:solidFill>
                  <a:srgbClr val="000000"/>
                </a:solidFill>
                <a:latin typeface="Monospace"/>
              </a:rPr>
              <a:t>);</a:t>
            </a:r>
          </a:p>
          <a:p>
            <a:r>
              <a:rPr lang="en-US" i="1" dirty="0">
                <a:solidFill>
                  <a:srgbClr val="000000"/>
                </a:solidFill>
                <a:latin typeface="Monospace"/>
              </a:rPr>
              <a:t>	</a:t>
            </a:r>
            <a:r>
              <a:rPr lang="en-US" i="1" dirty="0" err="1">
                <a:solidFill>
                  <a:srgbClr val="000000"/>
                </a:solidFill>
                <a:latin typeface="Monospace"/>
              </a:rPr>
              <a:t>inMang</a:t>
            </a:r>
            <a:r>
              <a:rPr lang="en-US" i="1" dirty="0">
                <a:solidFill>
                  <a:srgbClr val="000000"/>
                </a:solidFill>
                <a:latin typeface="Monospace"/>
              </a:rPr>
              <a:t>(</a:t>
            </a:r>
            <a:r>
              <a:rPr lang="en-US" i="1" dirty="0" err="1">
                <a:solidFill>
                  <a:srgbClr val="6A3E3E"/>
                </a:solidFill>
                <a:latin typeface="Monospace"/>
              </a:rPr>
              <a:t>chuoi</a:t>
            </a:r>
            <a:r>
              <a:rPr lang="en-US" i="1" dirty="0">
                <a:solidFill>
                  <a:srgbClr val="000000"/>
                </a:solidFill>
                <a:latin typeface="Monospace"/>
              </a:rPr>
              <a:t>);</a:t>
            </a:r>
          </a:p>
          <a:p>
            <a:r>
              <a:rPr lang="en-US" dirty="0">
                <a:solidFill>
                  <a:srgbClr val="000000"/>
                </a:solidFill>
                <a:latin typeface="Monospace"/>
              </a:rPr>
              <a:t>	}</a:t>
            </a:r>
            <a:endParaRPr lang="en-US" dirty="0">
              <a:latin typeface="Monospace"/>
            </a:endParaRPr>
          </a:p>
          <a:p>
            <a:r>
              <a:rPr lang="en-US" dirty="0">
                <a:solidFill>
                  <a:srgbClr val="000000"/>
                </a:solidFill>
                <a:latin typeface="Monospace"/>
              </a:rPr>
              <a:t>}</a:t>
            </a:r>
            <a:endParaRPr lang="en-US" dirty="0"/>
          </a:p>
        </p:txBody>
      </p:sp>
    </p:spTree>
    <p:extLst>
      <p:ext uri="{BB962C8B-B14F-4D97-AF65-F5344CB8AC3E}">
        <p14:creationId xmlns:p14="http://schemas.microsoft.com/office/powerpoint/2010/main" val="3469066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371600"/>
          </a:xfrm>
        </p:spPr>
        <p:txBody>
          <a:bodyPr>
            <a:normAutofit/>
          </a:bodyPr>
          <a:lstStyle/>
          <a:p>
            <a:pPr algn="ctr"/>
            <a:r>
              <a:rPr lang="vi-VN" sz="2800" dirty="0">
                <a:latin typeface="Times New Roman" pitchFamily="18" charset="0"/>
                <a:cs typeface="Times New Roman" pitchFamily="18" charset="0"/>
              </a:rPr>
              <a:t>PHƯƠNG THỨC CHUNG (GENERIC METHODS)</a:t>
            </a:r>
            <a:endParaRPr lang="en-US" sz="2800" dirty="0"/>
          </a:p>
        </p:txBody>
      </p:sp>
      <p:sp>
        <p:nvSpPr>
          <p:cNvPr id="4" name="TextBox 3"/>
          <p:cNvSpPr txBox="1"/>
          <p:nvPr/>
        </p:nvSpPr>
        <p:spPr>
          <a:xfrm>
            <a:off x="685800" y="1209097"/>
            <a:ext cx="20574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vi-V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42142"/>
          <a:stretch/>
        </p:blipFill>
        <p:spPr>
          <a:xfrm>
            <a:off x="1981200" y="1377630"/>
            <a:ext cx="4829477" cy="2406133"/>
          </a:xfrm>
          <a:prstGeom prst="rect">
            <a:avLst/>
          </a:prstGeom>
        </p:spPr>
      </p:pic>
      <p:sp>
        <p:nvSpPr>
          <p:cNvPr id="8" name="Rectangle 7"/>
          <p:cNvSpPr/>
          <p:nvPr/>
        </p:nvSpPr>
        <p:spPr>
          <a:xfrm>
            <a:off x="304800" y="3831217"/>
            <a:ext cx="8534400" cy="1200329"/>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vi-VN" sz="2400" i="1" dirty="0">
                <a:latin typeface="Times New Roman" panose="02020603050405020304" pitchFamily="18" charset="0"/>
                <a:cs typeface="Times New Roman" panose="02020603050405020304" pitchFamily="18" charset="0"/>
              </a:rPr>
              <a:t>Bằng cách sử dụng generics, người lập trình có thể thực hiện các thuật toán tổng quát với các kiểu dữ liệu tùy chọn khác nhau, và nội dung đoạn code trở nên rõ ràng và dễ hiểu</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516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normAutofit/>
          </a:bodyPr>
          <a:lstStyle/>
          <a:p>
            <a:pPr algn="ctr"/>
            <a:r>
              <a:rPr lang="vi-VN" sz="2800" dirty="0" smtClean="0">
                <a:latin typeface="Times New Roman" pitchFamily="18" charset="0"/>
                <a:cs typeface="Times New Roman" pitchFamily="18" charset="0"/>
              </a:rPr>
              <a:t>KÝ TỰ ĐẠI DIỆN GENERIC(WILDCARDS)</a:t>
            </a:r>
            <a:endParaRPr lang="en-US" sz="2800" dirty="0"/>
          </a:p>
        </p:txBody>
      </p:sp>
      <p:graphicFrame>
        <p:nvGraphicFramePr>
          <p:cNvPr id="2" name="Diagram 1"/>
          <p:cNvGraphicFramePr/>
          <p:nvPr>
            <p:extLst>
              <p:ext uri="{D42A27DB-BD31-4B8C-83A1-F6EECF244321}">
                <p14:modId xmlns:p14="http://schemas.microsoft.com/office/powerpoint/2010/main" val="3376994963"/>
              </p:ext>
            </p:extLst>
          </p:nvPr>
        </p:nvGraphicFramePr>
        <p:xfrm>
          <a:off x="1066800" y="990600"/>
          <a:ext cx="7010400" cy="224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09600" y="3352800"/>
            <a:ext cx="8382000" cy="1938992"/>
          </a:xfrm>
          <a:prstGeom prst="rect">
            <a:avLst/>
          </a:prstGeom>
        </p:spPr>
        <p:txBody>
          <a:bodyPr wrap="square">
            <a:spAutoFit/>
          </a:bodyPr>
          <a:lstStyle/>
          <a:p>
            <a:pPr>
              <a:buFont typeface="Arial" panose="020B0604020202020204" pitchFamily="34" charset="0"/>
              <a:buChar char="•"/>
            </a:pPr>
            <a:r>
              <a:rPr lang="vi-VN" sz="2000" b="1" i="1" dirty="0">
                <a:solidFill>
                  <a:srgbClr val="000000"/>
                </a:solidFill>
                <a:latin typeface="Times New Roman" panose="02020603050405020304" pitchFamily="18" charset="0"/>
                <a:cs typeface="Times New Roman" panose="02020603050405020304" pitchFamily="18" charset="0"/>
              </a:rPr>
              <a:t>Collection&lt;?&gt;</a:t>
            </a:r>
            <a:r>
              <a:rPr lang="vi-VN" sz="2000" dirty="0">
                <a:solidFill>
                  <a:srgbClr val="000000"/>
                </a:solidFill>
                <a:latin typeface="Times New Roman" panose="02020603050405020304" pitchFamily="18" charset="0"/>
                <a:cs typeface="Times New Roman" panose="02020603050405020304" pitchFamily="18" charset="0"/>
              </a:rPr>
              <a:t> mô tả một tập hợp chấp nhận tất cả các loại đối số (chứa mọi kiểu đối tượng).</a:t>
            </a:r>
          </a:p>
          <a:p>
            <a:pPr>
              <a:buFont typeface="Arial" panose="020B0604020202020204" pitchFamily="34" charset="0"/>
              <a:buChar char="•"/>
            </a:pPr>
            <a:r>
              <a:rPr lang="vi-VN" sz="2000" b="1" i="1" dirty="0">
                <a:solidFill>
                  <a:srgbClr val="000000"/>
                </a:solidFill>
                <a:latin typeface="Times New Roman" panose="02020603050405020304" pitchFamily="18" charset="0"/>
                <a:cs typeface="Times New Roman" panose="02020603050405020304" pitchFamily="18" charset="0"/>
              </a:rPr>
              <a:t>List&lt;? extends Number&gt;</a:t>
            </a:r>
            <a:r>
              <a:rPr lang="vi-VN" sz="2000" dirty="0">
                <a:solidFill>
                  <a:srgbClr val="000000"/>
                </a:solidFill>
                <a:latin typeface="Times New Roman" panose="02020603050405020304" pitchFamily="18" charset="0"/>
                <a:cs typeface="Times New Roman" panose="02020603050405020304" pitchFamily="18" charset="0"/>
              </a:rPr>
              <a:t> mô tả một danh sách, nơi mà các phần tử là kiểu Number hoặc kiểu con của Number.</a:t>
            </a:r>
          </a:p>
          <a:p>
            <a:pPr>
              <a:buFont typeface="Arial" panose="020B0604020202020204" pitchFamily="34" charset="0"/>
              <a:buChar char="•"/>
            </a:pPr>
            <a:r>
              <a:rPr lang="vi-VN" sz="2000" b="1" i="1" dirty="0">
                <a:solidFill>
                  <a:srgbClr val="000000"/>
                </a:solidFill>
                <a:latin typeface="Times New Roman" panose="02020603050405020304" pitchFamily="18" charset="0"/>
                <a:cs typeface="Times New Roman" panose="02020603050405020304" pitchFamily="18" charset="0"/>
              </a:rPr>
              <a:t>Comparator&lt;? super String&gt;</a:t>
            </a:r>
            <a:r>
              <a:rPr lang="vi-VN" sz="2000" dirty="0">
                <a:solidFill>
                  <a:srgbClr val="000000"/>
                </a:solidFill>
                <a:latin typeface="Times New Roman" panose="02020603050405020304" pitchFamily="18" charset="0"/>
                <a:cs typeface="Times New Roman" panose="02020603050405020304" pitchFamily="18" charset="0"/>
              </a:rPr>
              <a:t> Mô tả một bộ so sánh (Comparator) mà thông số phải là String hoặc cha của String.</a:t>
            </a:r>
            <a:endParaRPr lang="vi-V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665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normAutofit/>
          </a:bodyPr>
          <a:lstStyle/>
          <a:p>
            <a:pPr algn="ctr"/>
            <a:r>
              <a:rPr lang="vi-VN" sz="2800" dirty="0" smtClean="0">
                <a:latin typeface="Times New Roman" pitchFamily="18" charset="0"/>
                <a:cs typeface="Times New Roman" pitchFamily="18" charset="0"/>
              </a:rPr>
              <a:t>KÝ TỰ ĐẠI DIỆN GENERIC(WILDCARDS)</a:t>
            </a:r>
            <a:endParaRPr lang="en-US" sz="2800" dirty="0"/>
          </a:p>
        </p:txBody>
      </p:sp>
      <p:sp>
        <p:nvSpPr>
          <p:cNvPr id="7" name="Rectangle 6"/>
          <p:cNvSpPr/>
          <p:nvPr/>
        </p:nvSpPr>
        <p:spPr>
          <a:xfrm>
            <a:off x="685800" y="1515070"/>
            <a:ext cx="7772400" cy="1477328"/>
          </a:xfrm>
          <a:prstGeom prst="rect">
            <a:avLst/>
          </a:prstGeom>
        </p:spPr>
        <p:txBody>
          <a:bodyPr wrap="square">
            <a:spAutoFit/>
          </a:bodyPr>
          <a:lstStyle/>
          <a:p>
            <a:pPr lvl="0" eaLnBrk="0" fontAlgn="base" hangingPunct="0">
              <a:spcBef>
                <a:spcPct val="0"/>
              </a:spcBef>
              <a:spcAft>
                <a:spcPct val="0"/>
              </a:spcAft>
            </a:pP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Một</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tập</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hợp</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chỉ</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chứa</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kiểu</a:t>
            </a:r>
            <a:r>
              <a:rPr lang="en-US" dirty="0">
                <a:solidFill>
                  <a:srgbClr val="3F5FBF"/>
                </a:solidFill>
                <a:latin typeface="Consolas" panose="020B0609020204030204" pitchFamily="49" charset="0"/>
              </a:rPr>
              <a:t> Number </a:t>
            </a:r>
            <a:r>
              <a:rPr lang="en-US" dirty="0" err="1">
                <a:solidFill>
                  <a:srgbClr val="3F5FBF"/>
                </a:solidFill>
                <a:latin typeface="Consolas" panose="020B0609020204030204" pitchFamily="49" charset="0"/>
              </a:rPr>
              <a:t>hoặc</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kiểu</a:t>
            </a:r>
            <a:r>
              <a:rPr lang="en-US" dirty="0">
                <a:solidFill>
                  <a:srgbClr val="3F5FBF"/>
                </a:solidFill>
                <a:latin typeface="Consolas" panose="020B0609020204030204" pitchFamily="49" charset="0"/>
              </a:rPr>
              <a:t> con </a:t>
            </a:r>
            <a:r>
              <a:rPr lang="en-US" dirty="0" err="1">
                <a:solidFill>
                  <a:srgbClr val="3F5FBF"/>
                </a:solidFill>
                <a:latin typeface="Consolas" panose="020B0609020204030204" pitchFamily="49" charset="0"/>
              </a:rPr>
              <a:t>của</a:t>
            </a:r>
            <a:r>
              <a:rPr lang="en-US" dirty="0">
                <a:solidFill>
                  <a:srgbClr val="3F5FBF"/>
                </a:solidFill>
                <a:latin typeface="Consolas" panose="020B0609020204030204" pitchFamily="49" charset="0"/>
              </a:rPr>
              <a:t> Number</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List&lt;? </a:t>
            </a:r>
            <a:r>
              <a:rPr lang="en-US" b="1" dirty="0">
                <a:solidFill>
                  <a:srgbClr val="7F0055"/>
                </a:solidFill>
                <a:latin typeface="Consolas" panose="020B0609020204030204" pitchFamily="49" charset="0"/>
              </a:rPr>
              <a:t>extends</a:t>
            </a:r>
            <a:r>
              <a:rPr lang="en-US" dirty="0">
                <a:solidFill>
                  <a:srgbClr val="000000"/>
                </a:solidFill>
                <a:latin typeface="Consolas" panose="020B0609020204030204" pitchFamily="49" charset="0"/>
              </a:rPr>
              <a:t> Number&gt; list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&lt;Long&gt;();</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 </a:t>
            </a:r>
            <a:endParaRPr lang="en-US" sz="1400" dirty="0"/>
          </a:p>
          <a:p>
            <a:pPr lvl="0" eaLnBrk="0" fontAlgn="base" hangingPunct="0">
              <a:spcBef>
                <a:spcPct val="0"/>
              </a:spcBef>
              <a:spcAft>
                <a:spcPct val="0"/>
              </a:spcAft>
            </a:pP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Một</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đối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tượng</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tham</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số</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đại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diện</a:t>
            </a:r>
            <a:r>
              <a:rPr lang="en-US" dirty="0">
                <a:solidFill>
                  <a:srgbClr val="3F5FBF"/>
                </a:solidFill>
                <a:latin typeface="Consolas" panose="020B0609020204030204" pitchFamily="49" charset="0"/>
              </a:rPr>
              <a:t>.</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Pair&lt;String,?&gt; pair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Pair&lt;</a:t>
            </a:r>
            <a:r>
              <a:rPr lang="en-US" dirty="0" err="1">
                <a:solidFill>
                  <a:srgbClr val="000000"/>
                </a:solidFill>
                <a:latin typeface="Consolas" panose="020B0609020204030204" pitchFamily="49" charset="0"/>
              </a:rPr>
              <a:t>String,Integer</a:t>
            </a:r>
            <a:r>
              <a:rPr lang="en-US" dirty="0">
                <a:solidFill>
                  <a:srgbClr val="000000"/>
                </a:solidFill>
                <a:latin typeface="Consolas" panose="020B0609020204030204" pitchFamily="49" charset="0"/>
              </a:rPr>
              <a:t>&gt;();</a:t>
            </a:r>
            <a:endParaRPr lang="en-US" sz="4000" dirty="0">
              <a:latin typeface="Arial" panose="020B0604020202020204" pitchFamily="34" charset="0"/>
            </a:endParaRPr>
          </a:p>
        </p:txBody>
      </p:sp>
      <p:sp>
        <p:nvSpPr>
          <p:cNvPr id="8" name="Rectangle 7"/>
          <p:cNvSpPr/>
          <p:nvPr/>
        </p:nvSpPr>
        <p:spPr>
          <a:xfrm>
            <a:off x="685800" y="1110734"/>
            <a:ext cx="2537874" cy="369332"/>
          </a:xfrm>
          <a:prstGeom prst="rect">
            <a:avLst/>
          </a:prstGeom>
        </p:spPr>
        <p:txBody>
          <a:bodyPr wrap="none">
            <a:spAutoFit/>
          </a:bodyPr>
          <a:lstStyle/>
          <a:p>
            <a:pPr marL="285750" indent="-285750">
              <a:buFont typeface="Arial" panose="020B0604020202020204" pitchFamily="34" charset="0"/>
              <a:buChar char="•"/>
            </a:pPr>
            <a:r>
              <a:rPr lang="en-US" dirty="0" err="1">
                <a:solidFill>
                  <a:srgbClr val="000000"/>
                </a:solidFill>
                <a:latin typeface="Times New Roman" panose="02020603050405020304" pitchFamily="18" charset="0"/>
                <a:cs typeface="Times New Roman" panose="02020603050405020304" pitchFamily="18" charset="0"/>
              </a:rPr>
              <a:t>Ví</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dụ</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báo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hợp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lệ</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sp>
        <p:nvSpPr>
          <p:cNvPr id="10" name="Rectangle 9"/>
          <p:cNvSpPr/>
          <p:nvPr/>
        </p:nvSpPr>
        <p:spPr>
          <a:xfrm>
            <a:off x="685800" y="3429000"/>
            <a:ext cx="8001000" cy="1477328"/>
          </a:xfrm>
          <a:prstGeom prst="rect">
            <a:avLst/>
          </a:prstGeom>
        </p:spPr>
        <p:txBody>
          <a:bodyPr wrap="square">
            <a:spAutoFit/>
          </a:bodyPr>
          <a:lstStyle/>
          <a:p>
            <a:pPr lvl="0" eaLnBrk="0" fontAlgn="base" hangingPunct="0">
              <a:spcBef>
                <a:spcPct val="0"/>
              </a:spcBef>
              <a:spcAft>
                <a:spcPct val="0"/>
              </a:spcAft>
            </a:pPr>
            <a:r>
              <a:rPr lang="en-US" dirty="0">
                <a:solidFill>
                  <a:srgbClr val="3F5FBF"/>
                </a:solidFill>
                <a:latin typeface="Consolas" panose="020B0609020204030204" pitchFamily="49" charset="0"/>
              </a:rPr>
              <a:t>// String </a:t>
            </a:r>
            <a:r>
              <a:rPr lang="en-US" dirty="0" err="1">
                <a:solidFill>
                  <a:srgbClr val="3F5FBF"/>
                </a:solidFill>
                <a:latin typeface="Consolas" panose="020B0609020204030204" pitchFamily="49" charset="0"/>
              </a:rPr>
              <a:t>không</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phải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là</a:t>
            </a:r>
            <a:r>
              <a:rPr lang="en-US" dirty="0">
                <a:solidFill>
                  <a:srgbClr val="3F5FBF"/>
                </a:solidFill>
                <a:latin typeface="Consolas" panose="020B0609020204030204" pitchFamily="49" charset="0"/>
              </a:rPr>
              <a:t> con </a:t>
            </a:r>
            <a:r>
              <a:rPr lang="en-US" dirty="0" err="1">
                <a:solidFill>
                  <a:srgbClr val="3F5FBF"/>
                </a:solidFill>
                <a:latin typeface="Consolas" panose="020B0609020204030204" pitchFamily="49" charset="0"/>
              </a:rPr>
              <a:t>của</a:t>
            </a:r>
            <a:r>
              <a:rPr lang="en-US" dirty="0">
                <a:solidFill>
                  <a:srgbClr val="3F5FBF"/>
                </a:solidFill>
                <a:latin typeface="Consolas" panose="020B0609020204030204" pitchFamily="49" charset="0"/>
              </a:rPr>
              <a:t> Number, </a:t>
            </a:r>
            <a:r>
              <a:rPr lang="en-US" dirty="0" err="1">
                <a:solidFill>
                  <a:srgbClr val="3F5FBF"/>
                </a:solidFill>
                <a:latin typeface="Consolas" panose="020B0609020204030204" pitchFamily="49" charset="0"/>
              </a:rPr>
              <a:t>vì</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vậy</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lỗi</a:t>
            </a:r>
            <a:r>
              <a:rPr lang="en-US" dirty="0">
                <a:solidFill>
                  <a:srgbClr val="3F5FBF"/>
                </a:solidFill>
                <a:latin typeface="Consolas" panose="020B0609020204030204" pitchFamily="49" charset="0"/>
              </a:rPr>
              <a:t>.</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List&lt;? </a:t>
            </a:r>
            <a:r>
              <a:rPr lang="en-US" b="1" dirty="0">
                <a:solidFill>
                  <a:srgbClr val="7F0055"/>
                </a:solidFill>
                <a:latin typeface="Consolas" panose="020B0609020204030204" pitchFamily="49" charset="0"/>
              </a:rPr>
              <a:t>extends</a:t>
            </a:r>
            <a:r>
              <a:rPr lang="en-US" dirty="0">
                <a:solidFill>
                  <a:srgbClr val="000000"/>
                </a:solidFill>
                <a:latin typeface="Consolas" panose="020B0609020204030204" pitchFamily="49" charset="0"/>
              </a:rPr>
              <a:t> Number&gt; list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&lt;String&gt;();  </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 </a:t>
            </a:r>
            <a:endParaRPr lang="en-US" sz="1400" dirty="0"/>
          </a:p>
          <a:p>
            <a:pPr lvl="0" eaLnBrk="0" fontAlgn="base" hangingPunct="0">
              <a:spcBef>
                <a:spcPct val="0"/>
              </a:spcBef>
              <a:spcAft>
                <a:spcPct val="0"/>
              </a:spcAft>
            </a:pPr>
            <a:r>
              <a:rPr lang="en-US" dirty="0">
                <a:solidFill>
                  <a:srgbClr val="3F5FBF"/>
                </a:solidFill>
                <a:latin typeface="Consolas" panose="020B0609020204030204" pitchFamily="49" charset="0"/>
              </a:rPr>
              <a:t>// String </a:t>
            </a:r>
            <a:r>
              <a:rPr lang="en-US" dirty="0" err="1">
                <a:solidFill>
                  <a:srgbClr val="3F5FBF"/>
                </a:solidFill>
                <a:latin typeface="Consolas" panose="020B0609020204030204" pitchFamily="49" charset="0"/>
              </a:rPr>
              <a:t>không</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phải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là</a:t>
            </a:r>
            <a:r>
              <a:rPr lang="en-US" dirty="0">
                <a:solidFill>
                  <a:srgbClr val="3F5FBF"/>
                </a:solidFill>
                <a:latin typeface="Consolas" panose="020B0609020204030204" pitchFamily="49" charset="0"/>
              </a:rPr>
              <a:t> cha </a:t>
            </a:r>
            <a:r>
              <a:rPr lang="en-US" dirty="0" err="1">
                <a:solidFill>
                  <a:srgbClr val="3F5FBF"/>
                </a:solidFill>
                <a:latin typeface="Consolas" panose="020B0609020204030204" pitchFamily="49" charset="0"/>
              </a:rPr>
              <a:t>của</a:t>
            </a:r>
            <a:r>
              <a:rPr lang="en-US" dirty="0">
                <a:solidFill>
                  <a:srgbClr val="3F5FBF"/>
                </a:solidFill>
                <a:latin typeface="Consolas" panose="020B0609020204030204" pitchFamily="49" charset="0"/>
              </a:rPr>
              <a:t> Integer </a:t>
            </a:r>
            <a:r>
              <a:rPr lang="en-US" dirty="0" err="1">
                <a:solidFill>
                  <a:srgbClr val="3F5FBF"/>
                </a:solidFill>
                <a:latin typeface="Consolas" panose="020B0609020204030204" pitchFamily="49" charset="0"/>
              </a:rPr>
              <a:t>vì</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vậy</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lỗi</a:t>
            </a:r>
            <a:endParaRPr lang="en-US" sz="1400" dirty="0"/>
          </a:p>
          <a:p>
            <a:pPr lvl="0" eaLnBrk="0" fontAlgn="base" hangingPunct="0">
              <a:spcBef>
                <a:spcPct val="0"/>
              </a:spcBef>
              <a:spcAft>
                <a:spcPct val="0"/>
              </a:spcAft>
            </a:pP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 </a:t>
            </a:r>
            <a:r>
              <a:rPr lang="en-US" b="1" dirty="0">
                <a:solidFill>
                  <a:srgbClr val="7F0055"/>
                </a:solidFill>
                <a:latin typeface="Consolas" panose="020B0609020204030204" pitchFamily="49" charset="0"/>
              </a:rPr>
              <a:t>super</a:t>
            </a:r>
            <a:r>
              <a:rPr lang="en-US" dirty="0">
                <a:solidFill>
                  <a:srgbClr val="000000"/>
                </a:solidFill>
                <a:latin typeface="Consolas" panose="020B0609020204030204" pitchFamily="49" charset="0"/>
              </a:rPr>
              <a:t> String&gt; </a:t>
            </a:r>
            <a:r>
              <a:rPr lang="en-US" dirty="0" err="1">
                <a:solidFill>
                  <a:srgbClr val="000000"/>
                </a:solidFill>
                <a:latin typeface="Consolas" panose="020B0609020204030204" pitchFamily="49" charset="0"/>
              </a:rPr>
              <a:t>cmp</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&lt;Integer&gt;();</a:t>
            </a:r>
            <a:endParaRPr lang="en-US" sz="4000" dirty="0">
              <a:latin typeface="Arial" panose="020B0604020202020204" pitchFamily="34" charset="0"/>
            </a:endParaRPr>
          </a:p>
        </p:txBody>
      </p:sp>
      <p:sp>
        <p:nvSpPr>
          <p:cNvPr id="11" name="Rectangle 10"/>
          <p:cNvSpPr/>
          <p:nvPr/>
        </p:nvSpPr>
        <p:spPr>
          <a:xfrm>
            <a:off x="685800" y="2992398"/>
            <a:ext cx="3172663" cy="369332"/>
          </a:xfrm>
          <a:prstGeom prst="rect">
            <a:avLst/>
          </a:prstGeom>
        </p:spPr>
        <p:txBody>
          <a:bodyPr wrap="none">
            <a:spAutoFit/>
          </a:bodyPr>
          <a:lstStyle/>
          <a:p>
            <a:pPr marL="285750" indent="-285750">
              <a:buFont typeface="Arial" panose="020B0604020202020204" pitchFamily="34" charset="0"/>
              <a:buChar char="•"/>
            </a:pPr>
            <a:r>
              <a:rPr lang="en-US" dirty="0" err="1">
                <a:solidFill>
                  <a:srgbClr val="000000"/>
                </a:solidFill>
                <a:latin typeface="Times New Roman" panose="02020603050405020304" pitchFamily="18" charset="0"/>
                <a:cs typeface="Times New Roman" panose="02020603050405020304" pitchFamily="18" charset="0"/>
              </a:rPr>
              <a:t>Ví</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dụ</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báo</a:t>
            </a:r>
            <a:r>
              <a:rPr lang="en-US" dirty="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không</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hợp</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lệ</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834286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9128879"/>
              </p:ext>
            </p:extLst>
          </p:nvPr>
        </p:nvGraphicFramePr>
        <p:xfrm>
          <a:off x="794657" y="2362200"/>
          <a:ext cx="7467600" cy="27432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548640">
                <a:tc>
                  <a:txBody>
                    <a:bodyPr/>
                    <a:lstStyle/>
                    <a:p>
                      <a:endParaRPr lang="en-US" dirty="0"/>
                    </a:p>
                  </a:txBody>
                  <a:tcPr/>
                </a:tc>
                <a:tc>
                  <a:txBody>
                    <a:bodyPr/>
                    <a:lstStyle/>
                    <a:p>
                      <a:r>
                        <a:rPr lang="vi-VN" dirty="0" smtClean="0"/>
                        <a:t>Class</a:t>
                      </a:r>
                      <a:endParaRPr lang="en-US" dirty="0"/>
                    </a:p>
                  </a:txBody>
                  <a:tcPr/>
                </a:tc>
                <a:tc>
                  <a:txBody>
                    <a:bodyPr/>
                    <a:lstStyle/>
                    <a:p>
                      <a:r>
                        <a:rPr lang="vi-VN" dirty="0" smtClean="0"/>
                        <a:t>Package</a:t>
                      </a:r>
                      <a:r>
                        <a:rPr lang="vi-VN" baseline="0" dirty="0" smtClean="0"/>
                        <a:t> </a:t>
                      </a:r>
                      <a:endParaRPr lang="en-US" dirty="0"/>
                    </a:p>
                  </a:txBody>
                  <a:tcPr/>
                </a:tc>
                <a:tc>
                  <a:txBody>
                    <a:bodyPr/>
                    <a:lstStyle/>
                    <a:p>
                      <a:r>
                        <a:rPr lang="vi-VN" dirty="0" smtClean="0"/>
                        <a:t>Subclass</a:t>
                      </a:r>
                      <a:endParaRPr lang="en-US" dirty="0"/>
                    </a:p>
                  </a:txBody>
                  <a:tcPr/>
                </a:tc>
                <a:tc>
                  <a:txBody>
                    <a:bodyPr/>
                    <a:lstStyle/>
                    <a:p>
                      <a:r>
                        <a:rPr lang="vi-VN" dirty="0" smtClean="0"/>
                        <a:t>world</a:t>
                      </a:r>
                      <a:endParaRPr lang="en-US" dirty="0"/>
                    </a:p>
                  </a:txBody>
                  <a:tcPr/>
                </a:tc>
              </a:tr>
              <a:tr h="548640">
                <a:tc>
                  <a:txBody>
                    <a:bodyPr/>
                    <a:lstStyle/>
                    <a:p>
                      <a:r>
                        <a:rPr lang="vi-VN" dirty="0" smtClean="0">
                          <a:latin typeface="Times New Roman" pitchFamily="18" charset="0"/>
                          <a:cs typeface="Times New Roman" pitchFamily="18" charset="0"/>
                        </a:rPr>
                        <a:t>Public</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r>
              <a:tr h="548640">
                <a:tc>
                  <a:txBody>
                    <a:bodyPr/>
                    <a:lstStyle/>
                    <a:p>
                      <a:r>
                        <a:rPr lang="vi-VN" dirty="0" smtClean="0">
                          <a:latin typeface="Times New Roman" pitchFamily="18" charset="0"/>
                          <a:cs typeface="Times New Roman" pitchFamily="18" charset="0"/>
                        </a:rPr>
                        <a:t>Protected</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r>
              <a:tr h="548640">
                <a:tc>
                  <a:txBody>
                    <a:bodyPr/>
                    <a:lstStyle/>
                    <a:p>
                      <a:r>
                        <a:rPr lang="vi-VN" dirty="0" smtClean="0">
                          <a:latin typeface="Times New Roman" pitchFamily="18" charset="0"/>
                          <a:cs typeface="Times New Roman" pitchFamily="18" charset="0"/>
                        </a:rPr>
                        <a:t>No modifier</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r>
              <a:tr h="548640">
                <a:tc>
                  <a:txBody>
                    <a:bodyPr/>
                    <a:lstStyle/>
                    <a:p>
                      <a:r>
                        <a:rPr lang="vi-VN" dirty="0" smtClean="0">
                          <a:latin typeface="Times New Roman" pitchFamily="18" charset="0"/>
                          <a:cs typeface="Times New Roman" pitchFamily="18" charset="0"/>
                        </a:rPr>
                        <a:t>Private</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normAutofit/>
          </a:bodyPr>
          <a:lstStyle/>
          <a:p>
            <a:pPr algn="ctr"/>
            <a:r>
              <a:rPr lang="vi-VN" sz="2400" dirty="0" smtClean="0">
                <a:latin typeface="Times New Roman" pitchFamily="18" charset="0"/>
                <a:cs typeface="Times New Roman" pitchFamily="18" charset="0"/>
              </a:rPr>
              <a:t>BỔ TỪ TRUY XUẤT (MODIFIER)</a:t>
            </a:r>
            <a:endParaRPr lang="en-US" sz="2400" dirty="0">
              <a:latin typeface="Times New Roman" pitchFamily="18" charset="0"/>
              <a:cs typeface="Times New Roman" pitchFamily="18" charset="0"/>
            </a:endParaRPr>
          </a:p>
        </p:txBody>
      </p:sp>
      <p:sp>
        <p:nvSpPr>
          <p:cNvPr id="5" name="TextBox 4"/>
          <p:cNvSpPr txBox="1"/>
          <p:nvPr/>
        </p:nvSpPr>
        <p:spPr>
          <a:xfrm>
            <a:off x="762000" y="1295400"/>
            <a:ext cx="7315200" cy="830997"/>
          </a:xfrm>
          <a:prstGeom prst="rect">
            <a:avLst/>
          </a:prstGeom>
          <a:noFill/>
        </p:spPr>
        <p:txBody>
          <a:bodyPr wrap="square" rtlCol="0">
            <a:spAutoFit/>
          </a:bodyPr>
          <a:lstStyle/>
          <a:p>
            <a:r>
              <a:rPr lang="vi-VN" sz="2400" dirty="0" smtClean="0">
                <a:latin typeface="Times New Roman" pitchFamily="18" charset="0"/>
                <a:cs typeface="Times New Roman" pitchFamily="18" charset="0"/>
              </a:rPr>
              <a:t>Java cung cấp một số truy cập modifier để thiết lập mức độ truy cập cho lớp, biến, phương thức và hàm tạo.</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28067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normAutofit fontScale="92500" lnSpcReduction="10000"/>
          </a:bodyPr>
          <a:lstStyle/>
          <a:p>
            <a:r>
              <a:rPr lang="vi-VN" dirty="0" smtClean="0">
                <a:latin typeface="Times New Roman" pitchFamily="18" charset="0"/>
                <a:cs typeface="Times New Roman" pitchFamily="18" charset="0"/>
              </a:rPr>
              <a:t>Ví dụ:</a:t>
            </a:r>
          </a:p>
          <a:p>
            <a:pPr>
              <a:buFont typeface="Wingdings" pitchFamily="2" charset="2"/>
              <a:buChar char="q"/>
            </a:pPr>
            <a:r>
              <a:rPr lang="vi-VN" dirty="0" smtClean="0">
                <a:latin typeface="Times New Roman" pitchFamily="18" charset="0"/>
                <a:cs typeface="Times New Roman" pitchFamily="18" charset="0"/>
              </a:rPr>
              <a:t>Private: </a:t>
            </a:r>
          </a:p>
          <a:p>
            <a:pPr marL="109728" indent="0">
              <a:buNone/>
            </a:pPr>
            <a:r>
              <a:rPr lang="en-US" dirty="0">
                <a:latin typeface="Times New Roman" pitchFamily="18" charset="0"/>
                <a:cs typeface="Times New Roman" pitchFamily="18" charset="0"/>
              </a:rPr>
              <a:t>public class Logger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private </a:t>
            </a:r>
            <a:r>
              <a:rPr lang="en-US" dirty="0">
                <a:latin typeface="Times New Roman" pitchFamily="18" charset="0"/>
                <a:cs typeface="Times New Roman" pitchFamily="18" charset="0"/>
              </a:rPr>
              <a:t>String format</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getFormat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return </a:t>
            </a:r>
            <a:r>
              <a:rPr lang="en-US" dirty="0" err="1">
                <a:latin typeface="Times New Roman" pitchFamily="18" charset="0"/>
                <a:cs typeface="Times New Roman" pitchFamily="18" charset="0"/>
              </a:rPr>
              <a:t>this.format</a:t>
            </a:r>
            <a:r>
              <a:rPr lang="en-US" dirty="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setFormat</a:t>
            </a:r>
            <a:r>
              <a:rPr lang="en-US" dirty="0">
                <a:latin typeface="Times New Roman" pitchFamily="18" charset="0"/>
                <a:cs typeface="Times New Roman" pitchFamily="18" charset="0"/>
              </a:rPr>
              <a:t>(String format) {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this.format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format; </a:t>
            </a:r>
            <a:endParaRPr lang="vi-VN" dirty="0" smtClean="0">
              <a:latin typeface="Times New Roman" pitchFamily="18" charset="0"/>
              <a:cs typeface="Times New Roman" pitchFamily="18" charset="0"/>
            </a:endParaRP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a:latin typeface="Times New Roman" pitchFamily="18" charset="0"/>
                <a:cs typeface="Times New Roman" pitchFamily="18" charset="0"/>
              </a:rPr>
              <a:t>BỔ TỪ TRUY XUẤT (MODIFIER)</a:t>
            </a:r>
            <a:endParaRPr lang="en-US" sz="2800" dirty="0"/>
          </a:p>
        </p:txBody>
      </p:sp>
    </p:spTree>
    <p:extLst>
      <p:ext uri="{BB962C8B-B14F-4D97-AF65-F5344CB8AC3E}">
        <p14:creationId xmlns:p14="http://schemas.microsoft.com/office/powerpoint/2010/main" val="1988733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767072"/>
          </a:xfrm>
        </p:spPr>
        <p:txBody>
          <a:bodyPr>
            <a:normAutofit fontScale="77500" lnSpcReduction="20000"/>
          </a:bodyPr>
          <a:lstStyle/>
          <a:p>
            <a:r>
              <a:rPr lang="vi-VN" dirty="0" smtClean="0">
                <a:latin typeface="Times New Roman" pitchFamily="18" charset="0"/>
                <a:cs typeface="Times New Roman" pitchFamily="18" charset="0"/>
              </a:rPr>
              <a:t>Public:</a:t>
            </a:r>
          </a:p>
          <a:p>
            <a:pPr>
              <a:buFont typeface="Wingdings" pitchFamily="2" charset="2"/>
              <a:buChar char="q"/>
            </a:pPr>
            <a:r>
              <a:rPr lang="vi-VN" dirty="0" smtClean="0">
                <a:latin typeface="Times New Roman" pitchFamily="18" charset="0"/>
                <a:cs typeface="Times New Roman" pitchFamily="18" charset="0"/>
              </a:rPr>
              <a:t>Ví dụ:</a:t>
            </a:r>
          </a:p>
          <a:p>
            <a:pPr marL="109728" indent="0">
              <a:buNone/>
            </a:pPr>
            <a:r>
              <a:rPr lang="en-US" dirty="0">
                <a:latin typeface="Times New Roman" pitchFamily="18" charset="0"/>
                <a:cs typeface="Times New Roman" pitchFamily="18" charset="0"/>
              </a:rPr>
              <a:t>public static void main(String[] arguments) { // ...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a:buFont typeface="Wingdings" pitchFamily="2" charset="2"/>
              <a:buChar char="Ø"/>
            </a:pPr>
            <a:r>
              <a:rPr lang="vi-VN" dirty="0" smtClean="0">
                <a:latin typeface="Times New Roman" pitchFamily="18" charset="0"/>
                <a:cs typeface="Times New Roman" pitchFamily="18" charset="0"/>
              </a:rPr>
              <a:t>Protected:</a:t>
            </a:r>
          </a:p>
          <a:p>
            <a:pPr>
              <a:buFont typeface="Wingdings" pitchFamily="2" charset="2"/>
              <a:buChar char="q"/>
            </a:pPr>
            <a:r>
              <a:rPr lang="vi-VN" dirty="0" smtClean="0">
                <a:latin typeface="Times New Roman" pitchFamily="18" charset="0"/>
                <a:cs typeface="Times New Roman" pitchFamily="18" charset="0"/>
              </a:rPr>
              <a:t>Ví dụ:</a:t>
            </a:r>
          </a:p>
          <a:p>
            <a:pPr marL="109728" indent="0">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AudioPlayer</a:t>
            </a:r>
            <a:r>
              <a:rPr lang="en-US" dirty="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protected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openSpeaker</a:t>
            </a:r>
            <a:r>
              <a:rPr lang="en-US" dirty="0">
                <a:latin typeface="Times New Roman" pitchFamily="18" charset="0"/>
                <a:cs typeface="Times New Roman" pitchFamily="18" charset="0"/>
              </a:rPr>
              <a:t>(Speaker </a:t>
            </a:r>
            <a:r>
              <a:rPr lang="en-US" dirty="0" err="1">
                <a:latin typeface="Times New Roman" pitchFamily="18" charset="0"/>
                <a:cs typeface="Times New Roman" pitchFamily="18" charset="0"/>
              </a:rPr>
              <a:t>sp</a:t>
            </a:r>
            <a:r>
              <a:rPr lang="en-US" dirty="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p>
          <a:p>
            <a:pPr marL="109728" indent="0">
              <a:buNone/>
            </a:pPr>
            <a:r>
              <a:rPr lang="en-US" dirty="0" smtClean="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StreamingAudioPlayer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openSpeaker</a:t>
            </a:r>
            <a:r>
              <a:rPr lang="en-US" dirty="0">
                <a:latin typeface="Times New Roman" pitchFamily="18" charset="0"/>
                <a:cs typeface="Times New Roman" pitchFamily="18" charset="0"/>
              </a:rPr>
              <a:t>(Speaker </a:t>
            </a:r>
            <a:r>
              <a:rPr lang="en-US" dirty="0" err="1">
                <a:latin typeface="Times New Roman" pitchFamily="18" charset="0"/>
                <a:cs typeface="Times New Roman" pitchFamily="18" charset="0"/>
              </a:rPr>
              <a:t>sp</a:t>
            </a:r>
            <a:r>
              <a:rPr lang="en-US" dirty="0">
                <a:latin typeface="Times New Roman" pitchFamily="18" charset="0"/>
                <a:cs typeface="Times New Roman" pitchFamily="18" charset="0"/>
              </a:rPr>
              <a:t>) { // implementation details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a:latin typeface="Times New Roman" pitchFamily="18" charset="0"/>
                <a:cs typeface="Times New Roman" pitchFamily="18" charset="0"/>
              </a:rPr>
              <a:t>BỔ TỪ TRUY XUẤT (MODIFIER)</a:t>
            </a:r>
            <a:endParaRPr lang="en-US" sz="2800" dirty="0"/>
          </a:p>
        </p:txBody>
      </p:sp>
    </p:spTree>
    <p:extLst>
      <p:ext uri="{BB962C8B-B14F-4D97-AF65-F5344CB8AC3E}">
        <p14:creationId xmlns:p14="http://schemas.microsoft.com/office/powerpoint/2010/main" val="18433967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339</TotalTime>
  <Words>1224</Words>
  <Application>Microsoft Office PowerPoint</Application>
  <PresentationFormat>On-screen Show (4:3)</PresentationFormat>
  <Paragraphs>260</Paragraphs>
  <Slides>23</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Consolas</vt:lpstr>
      <vt:lpstr>Lucida Sans Unicode</vt:lpstr>
      <vt:lpstr>Menlo</vt:lpstr>
      <vt:lpstr>Monospace</vt:lpstr>
      <vt:lpstr>Times New Roman</vt:lpstr>
      <vt:lpstr>Verdana</vt:lpstr>
      <vt:lpstr>Wingdings</vt:lpstr>
      <vt:lpstr>Wingdings 2</vt:lpstr>
      <vt:lpstr>Wingdings 3</vt:lpstr>
      <vt:lpstr>Concourse</vt:lpstr>
      <vt:lpstr>TÌM HIỂU VỀ PHƯƠNG THỨC HÀM</vt:lpstr>
      <vt:lpstr>PHƯƠNG THỨC CHUNG (GENERIC METHODS)</vt:lpstr>
      <vt:lpstr>PHƯƠNG THỨC CHUNG (GENERIC METHODS)</vt:lpstr>
      <vt:lpstr>PHƯƠNG THỨC CHUNG (GENERIC METHODS)</vt:lpstr>
      <vt:lpstr>KÝ TỰ ĐẠI DIỆN GENERIC(WILDCARDS)</vt:lpstr>
      <vt:lpstr>KÝ TỰ ĐẠI DIỆN GENERIC(WILDCARDS)</vt:lpstr>
      <vt:lpstr>BỔ TỪ TRUY XUẤT (MODIFIER)</vt:lpstr>
      <vt:lpstr>BỔ TỪ TRUY XUẤT (MODIFIER)</vt:lpstr>
      <vt:lpstr>BỔ TỪ TRUY XUẤT (MODIFIER)</vt:lpstr>
      <vt:lpstr>BỔ TỪ TRUY XUẤT (MODIFIER)</vt:lpstr>
      <vt:lpstr>CONTRUCTOR</vt:lpstr>
      <vt:lpstr>CONTRUCTOR</vt:lpstr>
      <vt:lpstr>CONTRUCTOR</vt:lpstr>
      <vt:lpstr>PHƯƠNG THỨC FINALIZE() TRONG JAVA</vt:lpstr>
      <vt:lpstr>PHƯƠNG THỨC FINALIZE() TRONG JAVA</vt:lpstr>
      <vt:lpstr>Nạp chồng phương thức (Method overloading)</vt:lpstr>
      <vt:lpstr>Nạp chồng phương thức (Method overloading)</vt:lpstr>
      <vt:lpstr>Nạp chồng phương thức (Method overloading)</vt:lpstr>
      <vt:lpstr>BIẾN STATIC</vt:lpstr>
      <vt:lpstr>PHƯƠNG THỨC STATIC</vt:lpstr>
      <vt:lpstr>PHƯƠNG THỨC STATIC</vt:lpstr>
      <vt:lpstr>PHƯƠNG THỨC STATIC</vt:lpstr>
      <vt:lpstr>PHƯƠNG THỨC STATIC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PHƯƠNG THỨC HÀM</dc:title>
  <dc:creator>hv</dc:creator>
  <cp:lastModifiedBy>SockLaoGia</cp:lastModifiedBy>
  <cp:revision>23</cp:revision>
  <dcterms:created xsi:type="dcterms:W3CDTF">2016-07-29T01:16:06Z</dcterms:created>
  <dcterms:modified xsi:type="dcterms:W3CDTF">2016-07-31T09:53:17Z</dcterms:modified>
</cp:coreProperties>
</file>