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0" r:id="rId7"/>
    <p:sldId id="262" r:id="rId8"/>
    <p:sldId id="261"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ACB6B5E-A837-49CC-9E50-BFADEBCADBB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CB6B5E-A837-49CC-9E50-BFADEBCADBB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CB6B5E-A837-49CC-9E50-BFADEBCADBB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CB6B5E-A837-49CC-9E50-BFADEBCADB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2D30E64-9F87-44B9-BB26-F41D40EDFE37}" type="datetimeFigureOut">
              <a:rPr lang="en-US" smtClean="0"/>
              <a:t>8/2/2016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CB6B5E-A837-49CC-9E50-BFADEBCADBB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2D30E64-9F87-44B9-BB26-F41D40EDFE37}" type="datetimeFigureOut">
              <a:rPr lang="en-US" smtClean="0"/>
              <a:t>8/2/2016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ACB6B5E-A837-49CC-9E50-BFADEBCADBB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javahungry.blogspot.com/2013/06/difference-between-string-stringbuild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57200"/>
            <a:ext cx="7406640" cy="2133600"/>
          </a:xfrm>
        </p:spPr>
        <p:txBody>
          <a:bodyPr>
            <a:normAutofit/>
          </a:bodyPr>
          <a:lstStyle/>
          <a:p>
            <a:pPr algn="ctr"/>
            <a:r>
              <a:rPr lang="en-US" dirty="0" smtClean="0">
                <a:latin typeface="Times New Roman" pitchFamily="18" charset="0"/>
                <a:cs typeface="Times New Roman" pitchFamily="18" charset="0"/>
              </a:rPr>
              <a:t>TÌM HIỂU VỀ STRING, STRINGBUILDER AND STRINGBUFFER</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3886200" y="3886200"/>
            <a:ext cx="5120640" cy="609600"/>
          </a:xfrm>
        </p:spPr>
        <p:txBody>
          <a:bodyPr/>
          <a:lstStyle/>
          <a:p>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Nhựt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5563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stringbuilder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stringbuffer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500" dirty="0" err="1" smtClean="0">
                <a:latin typeface="Times New Roman" pitchFamily="18" charset="0"/>
                <a:cs typeface="Times New Roman" pitchFamily="18" charset="0"/>
              </a:rPr>
              <a:t>Stringbuider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nhiều</a:t>
            </a:r>
            <a:endParaRPr lang="en-US" sz="25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63531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92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8080" cy="1447800"/>
          </a:xfrm>
        </p:spPr>
        <p:txBody>
          <a:bodyPr>
            <a:normAutofit fontScale="90000"/>
          </a:bodyPr>
          <a:lstStyle/>
          <a:p>
            <a:pPr algn="ctr"/>
            <a:r>
              <a:rPr lang="en-US" dirty="0">
                <a:latin typeface="Times New Roman" pitchFamily="18" charset="0"/>
                <a:cs typeface="Times New Roman" pitchFamily="18" charset="0"/>
              </a:rPr>
              <a:t>KHÁC NHAU GIỮA </a:t>
            </a:r>
            <a:r>
              <a:rPr lang="en-US" dirty="0" smtClean="0">
                <a:latin typeface="Times New Roman" pitchFamily="18" charset="0"/>
                <a:cs typeface="Times New Roman" pitchFamily="18" charset="0"/>
              </a:rPr>
              <a:t>STRING STRINGBUFFER VÀ STRINGBUILDER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5423542"/>
              </p:ext>
            </p:extLst>
          </p:nvPr>
        </p:nvGraphicFramePr>
        <p:xfrm>
          <a:off x="1435100" y="2514600"/>
          <a:ext cx="7499348" cy="2265680"/>
        </p:xfrm>
        <a:graphic>
          <a:graphicData uri="http://schemas.openxmlformats.org/drawingml/2006/table">
            <a:tbl>
              <a:tblPr firstRow="1" bandRow="1">
                <a:tableStyleId>{5C22544A-7EE6-4342-B048-85BDC9FD1C3A}</a:tableStyleId>
              </a:tblPr>
              <a:tblGrid>
                <a:gridCol w="1874837"/>
                <a:gridCol w="1874837"/>
                <a:gridCol w="1874837"/>
                <a:gridCol w="1874837"/>
              </a:tblGrid>
              <a:tr h="370840">
                <a:tc>
                  <a:txBody>
                    <a:bodyPr/>
                    <a:lstStyle/>
                    <a:p>
                      <a:endParaRPr lang="en-US" dirty="0"/>
                    </a:p>
                  </a:txBody>
                  <a:tcPr/>
                </a:tc>
                <a:tc>
                  <a:txBody>
                    <a:bodyPr/>
                    <a:lstStyle/>
                    <a:p>
                      <a:r>
                        <a:rPr lang="en-US" dirty="0" smtClean="0"/>
                        <a:t>String</a:t>
                      </a:r>
                      <a:endParaRPr lang="en-US" dirty="0"/>
                    </a:p>
                  </a:txBody>
                  <a:tcPr/>
                </a:tc>
                <a:tc>
                  <a:txBody>
                    <a:bodyPr/>
                    <a:lstStyle/>
                    <a:p>
                      <a:r>
                        <a:rPr lang="en-US" dirty="0" err="1" smtClean="0"/>
                        <a:t>Stringbuffer</a:t>
                      </a:r>
                      <a:endParaRPr lang="en-US" dirty="0"/>
                    </a:p>
                  </a:txBody>
                  <a:tcPr/>
                </a:tc>
                <a:tc>
                  <a:txBody>
                    <a:bodyPr/>
                    <a:lstStyle/>
                    <a:p>
                      <a:r>
                        <a:rPr lang="en-US" dirty="0" err="1" smtClean="0"/>
                        <a:t>Stringbuilder</a:t>
                      </a:r>
                      <a:endParaRPr lang="en-US" dirty="0"/>
                    </a:p>
                  </a:txBody>
                  <a:tcPr/>
                </a:tc>
              </a:tr>
              <a:tr h="370840">
                <a:tc>
                  <a:txBody>
                    <a:bodyPr/>
                    <a:lstStyle/>
                    <a:p>
                      <a:r>
                        <a:rPr lang="en-US" dirty="0" smtClean="0"/>
                        <a:t>Store</a:t>
                      </a:r>
                      <a:r>
                        <a:rPr lang="en-US" baseline="0" dirty="0" smtClean="0"/>
                        <a:t> area</a:t>
                      </a:r>
                      <a:endParaRPr lang="en-US" dirty="0"/>
                    </a:p>
                  </a:txBody>
                  <a:tcPr/>
                </a:tc>
                <a:tc>
                  <a:txBody>
                    <a:bodyPr/>
                    <a:lstStyle/>
                    <a:p>
                      <a:r>
                        <a:rPr kumimoji="0" lang="en-US" b="0" i="0" kern="1200" dirty="0" smtClean="0">
                          <a:solidFill>
                            <a:schemeClr val="dk1"/>
                          </a:solidFill>
                          <a:effectLst/>
                          <a:latin typeface="+mn-lt"/>
                          <a:ea typeface="+mn-ea"/>
                          <a:cs typeface="+mn-cs"/>
                        </a:rPr>
                        <a:t>Constant String Pool</a:t>
                      </a:r>
                      <a:endParaRPr lang="en-US" dirty="0"/>
                    </a:p>
                  </a:txBody>
                  <a:tcPr/>
                </a:tc>
                <a:tc>
                  <a:txBody>
                    <a:bodyPr/>
                    <a:lstStyle/>
                    <a:p>
                      <a:r>
                        <a:rPr kumimoji="0" lang="en-US" b="0" i="0" kern="1200" dirty="0" smtClean="0">
                          <a:solidFill>
                            <a:schemeClr val="dk1"/>
                          </a:solidFill>
                          <a:effectLst/>
                          <a:latin typeface="+mn-lt"/>
                          <a:ea typeface="+mn-ea"/>
                          <a:cs typeface="+mn-cs"/>
                        </a:rPr>
                        <a:t>  Heap      </a:t>
                      </a:r>
                      <a:endParaRPr lang="en-US" dirty="0"/>
                    </a:p>
                  </a:txBody>
                  <a:tcPr/>
                </a:tc>
                <a:tc>
                  <a:txBody>
                    <a:bodyPr/>
                    <a:lstStyle/>
                    <a:p>
                      <a:r>
                        <a:rPr kumimoji="0" lang="en-US" b="0" i="0" kern="1200" dirty="0" smtClean="0">
                          <a:solidFill>
                            <a:schemeClr val="dk1"/>
                          </a:solidFill>
                          <a:effectLst/>
                          <a:latin typeface="+mn-lt"/>
                          <a:ea typeface="+mn-ea"/>
                          <a:cs typeface="+mn-cs"/>
                        </a:rPr>
                        <a:t> Heap </a:t>
                      </a:r>
                      <a:endParaRPr lang="en-US" dirty="0"/>
                    </a:p>
                  </a:txBody>
                  <a:tcPr/>
                </a:tc>
              </a:tr>
              <a:tr h="513080">
                <a:tc>
                  <a:txBody>
                    <a:bodyPr/>
                    <a:lstStyle/>
                    <a:p>
                      <a:r>
                        <a:rPr kumimoji="0" lang="en-US" b="0" i="0" kern="1200" dirty="0" smtClean="0">
                          <a:solidFill>
                            <a:schemeClr val="dk1"/>
                          </a:solidFill>
                          <a:effectLst/>
                          <a:latin typeface="Times New Roman" pitchFamily="18" charset="0"/>
                          <a:ea typeface="+mn-ea"/>
                          <a:cs typeface="Times New Roman" pitchFamily="18" charset="0"/>
                        </a:rPr>
                        <a:t>Modifiable </a:t>
                      </a:r>
                      <a:endParaRPr lang="en-US" b="0"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mn-lt"/>
                          <a:ea typeface="+mn-ea"/>
                          <a:cs typeface="+mn-cs"/>
                        </a:rPr>
                        <a:t>No (immutable) </a:t>
                      </a:r>
                      <a:endParaRPr lang="en-US" dirty="0"/>
                    </a:p>
                  </a:txBody>
                  <a:tcPr/>
                </a:tc>
                <a:tc>
                  <a:txBody>
                    <a:bodyPr/>
                    <a:lstStyle/>
                    <a:p>
                      <a:r>
                        <a:rPr kumimoji="0" lang="en-US" b="0" i="0" kern="1200" dirty="0" smtClean="0">
                          <a:solidFill>
                            <a:schemeClr val="dk1"/>
                          </a:solidFill>
                          <a:effectLst/>
                          <a:latin typeface="+mn-lt"/>
                          <a:ea typeface="+mn-ea"/>
                          <a:cs typeface="+mn-cs"/>
                        </a:rPr>
                        <a:t>Yes( mutable )  </a:t>
                      </a:r>
                      <a:endParaRPr lang="en-US" dirty="0"/>
                    </a:p>
                  </a:txBody>
                  <a:tcPr/>
                </a:tc>
                <a:tc>
                  <a:txBody>
                    <a:bodyPr/>
                    <a:lstStyle/>
                    <a:p>
                      <a:r>
                        <a:rPr kumimoji="0" lang="en-US" b="0" i="0" kern="1200" dirty="0" smtClean="0">
                          <a:solidFill>
                            <a:schemeClr val="dk1"/>
                          </a:solidFill>
                          <a:effectLst/>
                          <a:latin typeface="+mn-lt"/>
                          <a:ea typeface="+mn-ea"/>
                          <a:cs typeface="+mn-cs"/>
                        </a:rPr>
                        <a:t>Yes( mutable )</a:t>
                      </a:r>
                      <a:endParaRPr lang="en-US" dirty="0"/>
                    </a:p>
                  </a:txBody>
                  <a:tcPr/>
                </a:tc>
              </a:tr>
              <a:tr h="370840">
                <a:tc>
                  <a:txBody>
                    <a:bodyPr/>
                    <a:lstStyle/>
                    <a:p>
                      <a:r>
                        <a:rPr lang="en-US" dirty="0" smtClean="0"/>
                        <a:t>Thread</a:t>
                      </a:r>
                      <a:r>
                        <a:rPr lang="en-US" baseline="0" dirty="0" smtClean="0"/>
                        <a:t> safe</a:t>
                      </a:r>
                      <a:endParaRPr lang="en-US" dirty="0"/>
                    </a:p>
                  </a:txBody>
                  <a:tcPr/>
                </a:tc>
                <a:tc>
                  <a:txBody>
                    <a:bodyPr/>
                    <a:lstStyle/>
                    <a:p>
                      <a:r>
                        <a:rPr kumimoji="0" lang="en-US" b="0" i="0" kern="1200" dirty="0" smtClean="0">
                          <a:solidFill>
                            <a:schemeClr val="dk1"/>
                          </a:solidFill>
                          <a:effectLst/>
                          <a:latin typeface="+mn-lt"/>
                          <a:ea typeface="+mn-ea"/>
                          <a:cs typeface="+mn-cs"/>
                        </a:rPr>
                        <a:t>  Yes   </a:t>
                      </a:r>
                      <a:endParaRPr lang="en-US" dirty="0"/>
                    </a:p>
                  </a:txBody>
                  <a:tcPr/>
                </a:tc>
                <a:tc>
                  <a:txBody>
                    <a:bodyPr/>
                    <a:lstStyle/>
                    <a:p>
                      <a:r>
                        <a:rPr kumimoji="0" lang="en-US" b="0" i="0" kern="1200" dirty="0" smtClean="0">
                          <a:solidFill>
                            <a:schemeClr val="dk1"/>
                          </a:solidFill>
                          <a:effectLst/>
                          <a:latin typeface="+mn-lt"/>
                          <a:ea typeface="+mn-ea"/>
                          <a:cs typeface="+mn-cs"/>
                        </a:rPr>
                        <a:t>  Yes </a:t>
                      </a:r>
                      <a:endParaRPr lang="en-US" dirty="0"/>
                    </a:p>
                  </a:txBody>
                  <a:tcPr/>
                </a:tc>
                <a:tc>
                  <a:txBody>
                    <a:bodyPr/>
                    <a:lstStyle/>
                    <a:p>
                      <a:r>
                        <a:rPr kumimoji="0" lang="en-US" b="0" i="0" kern="1200" dirty="0" smtClean="0">
                          <a:solidFill>
                            <a:schemeClr val="dk1"/>
                          </a:solidFill>
                          <a:effectLst/>
                          <a:latin typeface="+mn-lt"/>
                          <a:ea typeface="+mn-ea"/>
                          <a:cs typeface="+mn-cs"/>
                        </a:rPr>
                        <a:t>  No</a:t>
                      </a:r>
                      <a:endParaRPr lang="en-US" dirty="0"/>
                    </a:p>
                  </a:txBody>
                  <a:tcPr/>
                </a:tc>
              </a:tr>
              <a:tr h="370840">
                <a:tc>
                  <a:txBody>
                    <a:bodyPr/>
                    <a:lstStyle/>
                    <a:p>
                      <a:r>
                        <a:rPr lang="en-US" dirty="0" smtClean="0"/>
                        <a:t>Performance</a:t>
                      </a:r>
                      <a:endParaRPr lang="en-US" dirty="0"/>
                    </a:p>
                  </a:txBody>
                  <a:tcPr/>
                </a:tc>
                <a:tc>
                  <a:txBody>
                    <a:bodyPr/>
                    <a:lstStyle/>
                    <a:p>
                      <a:r>
                        <a:rPr kumimoji="0" lang="en-US" b="0" i="0" kern="1200" dirty="0" smtClean="0">
                          <a:solidFill>
                            <a:schemeClr val="dk1"/>
                          </a:solidFill>
                          <a:effectLst/>
                          <a:latin typeface="+mn-lt"/>
                          <a:ea typeface="+mn-ea"/>
                          <a:cs typeface="+mn-cs"/>
                        </a:rPr>
                        <a:t>Fast   </a:t>
                      </a:r>
                      <a:endParaRPr lang="en-US" dirty="0"/>
                    </a:p>
                  </a:txBody>
                  <a:tcPr/>
                </a:tc>
                <a:tc>
                  <a:txBody>
                    <a:bodyPr/>
                    <a:lstStyle/>
                    <a:p>
                      <a:r>
                        <a:rPr kumimoji="0" lang="en-US" b="0" i="0" kern="1200" dirty="0" smtClean="0">
                          <a:solidFill>
                            <a:schemeClr val="dk1"/>
                          </a:solidFill>
                          <a:effectLst/>
                          <a:latin typeface="+mn-lt"/>
                          <a:ea typeface="+mn-ea"/>
                          <a:cs typeface="+mn-cs"/>
                        </a:rPr>
                        <a:t>Very slow  </a:t>
                      </a:r>
                      <a:endParaRPr lang="en-US" dirty="0"/>
                    </a:p>
                  </a:txBody>
                  <a:tcPr/>
                </a:tc>
                <a:tc>
                  <a:txBody>
                    <a:bodyPr/>
                    <a:lstStyle/>
                    <a:p>
                      <a:r>
                        <a:rPr kumimoji="0" lang="en-US" b="0" i="0" kern="1200" dirty="0" smtClean="0">
                          <a:solidFill>
                            <a:schemeClr val="dk1"/>
                          </a:solidFill>
                          <a:effectLst/>
                          <a:latin typeface="+mn-lt"/>
                          <a:ea typeface="+mn-ea"/>
                          <a:cs typeface="+mn-cs"/>
                        </a:rPr>
                        <a:t>Fast</a:t>
                      </a:r>
                      <a:endParaRPr lang="en-US" dirty="0"/>
                    </a:p>
                  </a:txBody>
                  <a:tcPr/>
                </a:tc>
              </a:tr>
            </a:tbl>
          </a:graphicData>
        </a:graphic>
      </p:graphicFrame>
    </p:spTree>
    <p:extLst>
      <p:ext uri="{BB962C8B-B14F-4D97-AF65-F5344CB8AC3E}">
        <p14:creationId xmlns:p14="http://schemas.microsoft.com/office/powerpoint/2010/main" val="420595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javahungry.blogspot.com/2013/06/difference-between-string-stringbuilder.html</a:t>
            </a:r>
            <a:endParaRPr lang="en-US" dirty="0" smtClean="0"/>
          </a:p>
          <a:p>
            <a:pPr marL="82296" indent="0">
              <a:buNone/>
            </a:pPr>
            <a:endParaRPr lang="en-US" dirty="0"/>
          </a:p>
        </p:txBody>
      </p:sp>
    </p:spTree>
    <p:extLst>
      <p:ext uri="{BB962C8B-B14F-4D97-AF65-F5344CB8AC3E}">
        <p14:creationId xmlns:p14="http://schemas.microsoft.com/office/powerpoint/2010/main" val="193982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STRING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82296" indent="0">
              <a:buNone/>
            </a:pPr>
            <a:r>
              <a:rPr lang="en-US" dirty="0" smtClean="0">
                <a:latin typeface="Times New Roman" pitchFamily="18" charset="0"/>
                <a:cs typeface="Times New Roman" pitchFamily="18" charset="0"/>
              </a:rPr>
              <a:t>String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endParaRPr lang="en-US" dirty="0" smtClean="0">
              <a:latin typeface="Times New Roman" pitchFamily="18" charset="0"/>
              <a:cs typeface="Times New Roman" pitchFamily="18" charset="0"/>
            </a:endParaRPr>
          </a:p>
          <a:p>
            <a:pPr marL="82296"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15854"/>
            <a:ext cx="3057525"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4600" y="4114800"/>
            <a:ext cx="44196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Giống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357" y="4648200"/>
            <a:ext cx="17621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03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STRING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82296" indent="0">
              <a:buNone/>
            </a:pPr>
            <a:r>
              <a:rPr lang="en-US" sz="2500" dirty="0" smtClean="0">
                <a:latin typeface="Times New Roman" pitchFamily="18" charset="0"/>
                <a:cs typeface="Times New Roman" pitchFamily="18" charset="0"/>
              </a:rPr>
              <a:t>String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java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nghĩa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a:t>
            </a:r>
          </a:p>
          <a:p>
            <a:pPr marL="82296"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09850"/>
            <a:ext cx="58769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95725"/>
            <a:ext cx="230112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91000" y="4600575"/>
            <a:ext cx="3962400" cy="923330"/>
          </a:xfrm>
          <a:prstGeom prst="rect">
            <a:avLst/>
          </a:prstGeom>
          <a:noFill/>
        </p:spPr>
        <p:txBody>
          <a:bodyPr wrap="square" rtlCol="0">
            <a:spAutoFit/>
          </a:bodyPr>
          <a:lstStyle/>
          <a:p>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ta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4600575"/>
            <a:ext cx="29527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6053787"/>
            <a:ext cx="1924050" cy="3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9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TỔNG HỢP ĐẶC ĐIỂM CỦA STRING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vi-VN" dirty="0" smtClean="0">
                <a:latin typeface="Times New Roman" pitchFamily="18" charset="0"/>
                <a:cs typeface="Times New Roman" pitchFamily="18" charset="0"/>
              </a:rPr>
              <a:t>Lớp </a:t>
            </a:r>
            <a:r>
              <a:rPr lang="vi-VN" dirty="0">
                <a:latin typeface="Times New Roman" pitchFamily="18" charset="0"/>
                <a:cs typeface="Times New Roman" pitchFamily="18" charset="0"/>
              </a:rPr>
              <a:t>String là lớp immutable(được hiểu là đối tượng String không thể thay đổi). Đặc điểm này là một trong những thế mạnh của lớp String, vì thế chúng ta có thể lưu giá trị hashcode của một chuỗi như là một key trong hashmap giúp truy cập nhanh hơn. Bên cạnh, lớp String còn được sử dụng để chia sẻ giữa các luồng(thread) một cách an </a:t>
            </a:r>
            <a:r>
              <a:rPr lang="vi-VN" dirty="0" smtClean="0">
                <a:latin typeface="Times New Roman" pitchFamily="18" charset="0"/>
                <a:cs typeface="Times New Roman" pitchFamily="18" charset="0"/>
              </a:rPr>
              <a:t>toàn.</a:t>
            </a:r>
            <a:endParaRPr lang="en-US" dirty="0" smtClean="0">
              <a:latin typeface="Times New Roman" pitchFamily="18" charset="0"/>
              <a:cs typeface="Times New Roman" pitchFamily="18" charset="0"/>
            </a:endParaRPr>
          </a:p>
          <a:p>
            <a:pPr>
              <a:buFont typeface="Wingdings" pitchFamily="2" charset="2"/>
              <a:buChar char="q"/>
            </a:pPr>
            <a:r>
              <a:rPr lang="vi-VN" dirty="0" smtClean="0">
                <a:latin typeface="Times New Roman" pitchFamily="18" charset="0"/>
                <a:cs typeface="Times New Roman" pitchFamily="18" charset="0"/>
              </a:rPr>
              <a:t>Một </a:t>
            </a:r>
            <a:r>
              <a:rPr lang="vi-VN" dirty="0">
                <a:latin typeface="Times New Roman" pitchFamily="18" charset="0"/>
                <a:cs typeface="Times New Roman" pitchFamily="18" charset="0"/>
              </a:rPr>
              <a:t>chuỗi được quy cách hóa bởi dấu nháy kép, như: “abcd”, “xyz”… và các chuỗi này được tạo trong String pools(tạm dịch là các bể chuỗi). Khi so sánh hai chuỗi bấy kỳ dùng toán tử “==” thì kết quả trả về luôn là true vì chúng đều là thể hiện của một lớp String. Lưu ý, so sánh giữa hai đối tượng luôn luôn dùng phương thức equals().</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089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TỔNG HỢP ĐẶC ĐIỂM CỦA STRING</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vi-VN" sz="2500" dirty="0">
                <a:latin typeface="Times New Roman" pitchFamily="18" charset="0"/>
                <a:cs typeface="Times New Roman" pitchFamily="18" charset="0"/>
              </a:rPr>
              <a:t>Toán tử “+” dùng để nối hai chuỗi</a:t>
            </a:r>
            <a:r>
              <a:rPr lang="vi-VN" sz="2500" dirty="0">
                <a:latin typeface="Times New Roman" pitchFamily="18" charset="0"/>
                <a:cs typeface="Times New Roman" pitchFamily="18" charset="0"/>
              </a:rPr>
              <a:t/>
            </a:r>
            <a:br>
              <a:rPr lang="vi-VN" sz="2500" dirty="0">
                <a:latin typeface="Times New Roman" pitchFamily="18" charset="0"/>
                <a:cs typeface="Times New Roman" pitchFamily="18" charset="0"/>
              </a:rPr>
            </a:br>
            <a:r>
              <a:rPr lang="vi-VN" sz="2500" dirty="0" smtClean="0">
                <a:latin typeface="Times New Roman" pitchFamily="18" charset="0"/>
                <a:cs typeface="Times New Roman" pitchFamily="18" charset="0"/>
              </a:rPr>
              <a:t> </a:t>
            </a:r>
            <a:r>
              <a:rPr lang="vi-VN" sz="2500" dirty="0">
                <a:latin typeface="Times New Roman" pitchFamily="18" charset="0"/>
                <a:cs typeface="Times New Roman" pitchFamily="18" charset="0"/>
              </a:rPr>
              <a:t>Các đối tượng String được sao lưu bởi các mảng ký tự(character Array) với định dạng UTF-16. Đây là một nguyên nhân gây rò rỉ bộ nhớ(memory leak</a:t>
            </a:r>
            <a:r>
              <a:rPr lang="vi-VN" sz="2500" dirty="0" smtClean="0">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a:p>
            <a:pPr>
              <a:buFont typeface="Wingdings" pitchFamily="2" charset="2"/>
              <a:buChar char="q"/>
            </a:pPr>
            <a:r>
              <a:rPr lang="vi-VN" sz="2500" dirty="0" smtClean="0">
                <a:latin typeface="Times New Roman" pitchFamily="18" charset="0"/>
                <a:cs typeface="Times New Roman" pitchFamily="18" charset="0"/>
              </a:rPr>
              <a:t> </a:t>
            </a:r>
            <a:r>
              <a:rPr lang="vi-VN" sz="2500" dirty="0">
                <a:latin typeface="Times New Roman" pitchFamily="18" charset="0"/>
                <a:cs typeface="Times New Roman" pitchFamily="18" charset="0"/>
              </a:rPr>
              <a:t>Lớp String override hai phương thức equals() và hashcode() và hai chuỗi được xem là giống nhau nếu chúng có cùng số lượng ký tự, thứ tự các ký tự trong hai chuỗi giống nhau, cùng chữ in(in hoa hoặc in thường</a:t>
            </a:r>
            <a:r>
              <a:rPr lang="vi-VN" sz="2500" dirty="0" smtClean="0">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a:p>
            <a:pPr>
              <a:buFont typeface="Wingdings" pitchFamily="2" charset="2"/>
              <a:buChar char="q"/>
            </a:pPr>
            <a:r>
              <a:rPr lang="vi-VN" sz="2500" dirty="0" smtClean="0">
                <a:latin typeface="Times New Roman" pitchFamily="18" charset="0"/>
                <a:cs typeface="Times New Roman" pitchFamily="18" charset="0"/>
              </a:rPr>
              <a:t> </a:t>
            </a:r>
            <a:r>
              <a:rPr lang="vi-VN" sz="2500" dirty="0">
                <a:latin typeface="Times New Roman" pitchFamily="18" charset="0"/>
                <a:cs typeface="Times New Roman" pitchFamily="18" charset="0"/>
              </a:rPr>
              <a:t>Phương thức toString() trả về một chuỗi của một đối tượng kiểu String. Phương thức này cũng được khuyến nghị cài đặt cho các lớp khác trong Java</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216019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STRINGBUFFER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82296" indent="0">
              <a:buNone/>
            </a:pPr>
            <a:r>
              <a:rPr lang="en-US" sz="2500" dirty="0" err="1" smtClean="0">
                <a:latin typeface="Times New Roman" pitchFamily="18" charset="0"/>
                <a:cs typeface="Times New Roman" pitchFamily="18" charset="0"/>
              </a:rPr>
              <a:t>Thường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dùng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khởi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chuỗi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a:t>
            </a:r>
          </a:p>
          <a:p>
            <a:pPr marL="82296" indent="0">
              <a:buNone/>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Stringbuffer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trữ</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 heap.</a:t>
            </a:r>
          </a:p>
          <a:p>
            <a:pPr marL="82296" indent="0">
              <a:buNone/>
            </a:pPr>
            <a:r>
              <a:rPr lang="en-US" sz="2500" dirty="0" err="1" smtClean="0">
                <a:latin typeface="Times New Roman" pitchFamily="18" charset="0"/>
                <a:cs typeface="Times New Roman" pitchFamily="18" charset="0"/>
              </a:rPr>
              <a:t>Stringbuilder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luồng</a:t>
            </a:r>
            <a:r>
              <a:rPr lang="en-US" sz="2500" dirty="0" smtClean="0">
                <a:latin typeface="Times New Roman" pitchFamily="18" charset="0"/>
                <a:cs typeface="Times New Roman" pitchFamily="18" charset="0"/>
              </a:rPr>
              <a:t> an </a:t>
            </a:r>
            <a:r>
              <a:rPr lang="en-US" sz="2500" dirty="0" err="1" smtClean="0">
                <a:latin typeface="Times New Roman" pitchFamily="18" charset="0"/>
                <a:cs typeface="Times New Roman" pitchFamily="18" charset="0"/>
              </a:rPr>
              <a:t>toàn</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6077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KHÁC NHAU GIỮA STRING VÀ STRINGBUFFER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0666776"/>
              </p:ext>
            </p:extLst>
          </p:nvPr>
        </p:nvGraphicFramePr>
        <p:xfrm>
          <a:off x="1143000" y="2133600"/>
          <a:ext cx="7499349" cy="4074160"/>
        </p:xfrm>
        <a:graphic>
          <a:graphicData uri="http://schemas.openxmlformats.org/drawingml/2006/table">
            <a:tbl>
              <a:tblPr firstRow="1" bandRow="1">
                <a:tableStyleId>{5C22544A-7EE6-4342-B048-85BDC9FD1C3A}</a:tableStyleId>
              </a:tblPr>
              <a:tblGrid>
                <a:gridCol w="914400"/>
                <a:gridCol w="2743200"/>
                <a:gridCol w="3841749"/>
              </a:tblGrid>
              <a:tr h="370840">
                <a:tc>
                  <a:txBody>
                    <a:bodyPr/>
                    <a:lstStyle/>
                    <a:p>
                      <a:r>
                        <a:rPr lang="en-US" dirty="0" smtClean="0"/>
                        <a:t>STT</a:t>
                      </a:r>
                      <a:endParaRPr lang="en-US" dirty="0"/>
                    </a:p>
                  </a:txBody>
                  <a:tcPr/>
                </a:tc>
                <a:tc>
                  <a:txBody>
                    <a:bodyPr/>
                    <a:lstStyle/>
                    <a:p>
                      <a:r>
                        <a:rPr lang="en-US" dirty="0" smtClean="0"/>
                        <a:t>String</a:t>
                      </a:r>
                      <a:endParaRPr lang="en-US" dirty="0"/>
                    </a:p>
                  </a:txBody>
                  <a:tcPr/>
                </a:tc>
                <a:tc>
                  <a:txBody>
                    <a:bodyPr/>
                    <a:lstStyle/>
                    <a:p>
                      <a:r>
                        <a:rPr lang="en-US" dirty="0" err="1" smtClean="0"/>
                        <a:t>Stringbuffer</a:t>
                      </a:r>
                      <a:endParaRPr lang="en-US" dirty="0"/>
                    </a:p>
                  </a:txBody>
                  <a:tcPr/>
                </a:tc>
              </a:tr>
              <a:tr h="238760">
                <a:tc>
                  <a:txBody>
                    <a:bodyPr/>
                    <a:lstStyle/>
                    <a:p>
                      <a:r>
                        <a:rPr lang="en-US" dirty="0" smtClean="0"/>
                        <a:t>1</a:t>
                      </a:r>
                      <a:endParaRPr lang="en-US" dirty="0"/>
                    </a:p>
                  </a:txBody>
                  <a:tcPr/>
                </a:tc>
                <a:tc>
                  <a:txBody>
                    <a:bodyPr/>
                    <a:lstStyle/>
                    <a:p>
                      <a:r>
                        <a:rPr lang="en-US" sz="2500" dirty="0" err="1" smtClean="0">
                          <a:latin typeface="Times New Roman" pitchFamily="18" charset="0"/>
                          <a:cs typeface="Times New Roman" pitchFamily="18" charset="0"/>
                        </a:rPr>
                        <a:t>Là</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một</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lớp</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bất</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biến</a:t>
                      </a:r>
                      <a:r>
                        <a:rPr lang="en-US" sz="2500" baseline="0" dirty="0" smtClean="0">
                          <a:latin typeface="Times New Roman" pitchFamily="18" charset="0"/>
                          <a:cs typeface="Times New Roman" pitchFamily="18" charset="0"/>
                        </a:rPr>
                        <a:t>(</a:t>
                      </a:r>
                      <a:r>
                        <a:rPr lang="en-US" sz="2500" baseline="0" dirty="0" err="1" smtClean="0">
                          <a:latin typeface="Times New Roman" pitchFamily="18" charset="0"/>
                          <a:cs typeface="Times New Roman" pitchFamily="18" charset="0"/>
                        </a:rPr>
                        <a:t>đối</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tượng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không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thay</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đổi</a:t>
                      </a:r>
                      <a:r>
                        <a:rPr lang="en-US" sz="2500" baseline="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Là</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một</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lớp</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có</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thể</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thay</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đổi</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đối</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tượng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có</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thể</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thay</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đổi</a:t>
                      </a:r>
                      <a:r>
                        <a:rPr lang="en-US" sz="2500" baseline="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a:txBody>
                  <a:tcPr/>
                </a:tc>
              </a:tr>
              <a:tr h="370840">
                <a:tc>
                  <a:txBody>
                    <a:bodyPr/>
                    <a:lstStyle/>
                    <a:p>
                      <a:r>
                        <a:rPr lang="en-US" dirty="0" smtClean="0"/>
                        <a:t>2</a:t>
                      </a:r>
                      <a:endParaRPr lang="en-US" dirty="0"/>
                    </a:p>
                  </a:txBody>
                  <a:tcPr/>
                </a:tc>
                <a:tc>
                  <a:txBody>
                    <a:bodyPr/>
                    <a:lstStyle/>
                    <a:p>
                      <a:r>
                        <a:rPr lang="en-US" sz="2500" dirty="0" smtClean="0">
                          <a:latin typeface="Times New Roman" pitchFamily="18" charset="0"/>
                          <a:cs typeface="Times New Roman" pitchFamily="18" charset="0"/>
                        </a:rPr>
                        <a:t>String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thì</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chậm</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và</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tiêu</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tốn</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bộ</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nhớ</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nhiều</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hơn</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Stringbuffer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ít</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tiêu</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tốn</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bộ</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nhớ</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hơn</a:t>
                      </a:r>
                      <a:r>
                        <a:rPr lang="en-US" sz="2500" baseline="0" dirty="0" smtClean="0">
                          <a:latin typeface="Times New Roman" pitchFamily="18" charset="0"/>
                          <a:cs typeface="Times New Roman" pitchFamily="18" charset="0"/>
                        </a:rPr>
                        <a:t>.</a:t>
                      </a: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a:txBody>
                  <a:tcPr/>
                </a:tc>
              </a:tr>
              <a:tr h="370840">
                <a:tc>
                  <a:txBody>
                    <a:bodyPr/>
                    <a:lstStyle/>
                    <a:p>
                      <a:r>
                        <a:rPr lang="en-US" dirty="0" smtClean="0"/>
                        <a:t>3</a:t>
                      </a:r>
                      <a:endParaRPr lang="en-US" dirty="0"/>
                    </a:p>
                  </a:txBody>
                  <a:tcPr/>
                </a:tc>
                <a:tc>
                  <a:txBody>
                    <a:bodyPr/>
                    <a:lstStyle/>
                    <a:p>
                      <a:r>
                        <a:rPr lang="en-US" sz="2500" dirty="0" err="1" smtClean="0">
                          <a:latin typeface="Times New Roman" pitchFamily="18" charset="0"/>
                          <a:cs typeface="Times New Roman" pitchFamily="18" charset="0"/>
                        </a:rPr>
                        <a:t>Có</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thể</a:t>
                      </a:r>
                      <a:r>
                        <a:rPr lang="en-US" sz="2500" baseline="0" dirty="0" smtClean="0">
                          <a:latin typeface="Times New Roman" pitchFamily="18" charset="0"/>
                          <a:cs typeface="Times New Roman" pitchFamily="18" charset="0"/>
                        </a:rPr>
                        <a:t> so </a:t>
                      </a:r>
                      <a:r>
                        <a:rPr lang="en-US" sz="2500" baseline="0" dirty="0" err="1" smtClean="0">
                          <a:latin typeface="Times New Roman" pitchFamily="18" charset="0"/>
                          <a:cs typeface="Times New Roman" pitchFamily="18" charset="0"/>
                        </a:rPr>
                        <a:t>sánh</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bằng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phương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thức</a:t>
                      </a:r>
                      <a:r>
                        <a:rPr lang="en-US" sz="2500" baseline="0" dirty="0" smtClean="0">
                          <a:latin typeface="Times New Roman" pitchFamily="18" charset="0"/>
                          <a:cs typeface="Times New Roman" pitchFamily="18" charset="0"/>
                        </a:rPr>
                        <a:t> equals()</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Không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thể</a:t>
                      </a:r>
                      <a:r>
                        <a:rPr lang="en-US" sz="2500" baseline="0" dirty="0" smtClean="0">
                          <a:latin typeface="Times New Roman" pitchFamily="18" charset="0"/>
                          <a:cs typeface="Times New Roman" pitchFamily="18" charset="0"/>
                        </a:rPr>
                        <a:t> so </a:t>
                      </a:r>
                      <a:r>
                        <a:rPr lang="en-US" sz="2500" baseline="0" dirty="0" err="1" smtClean="0">
                          <a:latin typeface="Times New Roman" pitchFamily="18" charset="0"/>
                          <a:cs typeface="Times New Roman" pitchFamily="18" charset="0"/>
                        </a:rPr>
                        <a:t>sánh</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bằng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phương</a:t>
                      </a:r>
                      <a:r>
                        <a:rPr lang="en-US" sz="2500" baseline="0" dirty="0" smtClean="0">
                          <a:latin typeface="Times New Roman" pitchFamily="18" charset="0"/>
                          <a:cs typeface="Times New Roman" pitchFamily="18" charset="0"/>
                        </a:rPr>
                        <a:t> </a:t>
                      </a:r>
                      <a:r>
                        <a:rPr lang="en-US" sz="2500" baseline="0" dirty="0" err="1" smtClean="0">
                          <a:latin typeface="Times New Roman" pitchFamily="18" charset="0"/>
                          <a:cs typeface="Times New Roman" pitchFamily="18" charset="0"/>
                        </a:rPr>
                        <a:t>thức</a:t>
                      </a:r>
                      <a:r>
                        <a:rPr lang="en-US" sz="2500" baseline="0" dirty="0" smtClean="0">
                          <a:latin typeface="Times New Roman" pitchFamily="18" charset="0"/>
                          <a:cs typeface="Times New Roman" pitchFamily="18" charset="0"/>
                        </a:rPr>
                        <a:t> equals()</a:t>
                      </a:r>
                      <a:endParaRPr lang="en-US" sz="25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03712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string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stringbuffer</a:t>
            </a:r>
            <a:endParaRPr lang="en-US" dirty="0"/>
          </a:p>
        </p:txBody>
      </p:sp>
      <p:sp>
        <p:nvSpPr>
          <p:cNvPr id="3" name="Content Placeholder 2"/>
          <p:cNvSpPr>
            <a:spLocks noGrp="1"/>
          </p:cNvSpPr>
          <p:nvPr>
            <p:ph idx="1"/>
          </p:nvPr>
        </p:nvSpPr>
        <p:spPr/>
        <p:txBody>
          <a:bodyPr/>
          <a:lstStyle/>
          <a:p>
            <a:r>
              <a:rPr lang="en-US" sz="2500" dirty="0" err="1" smtClean="0">
                <a:latin typeface="Times New Roman" pitchFamily="18" charset="0"/>
                <a:cs typeface="Times New Roman" pitchFamily="18" charset="0"/>
              </a:rPr>
              <a:t>Stringbuffer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hơn</a:t>
            </a:r>
            <a:r>
              <a:rPr lang="en-US" sz="2500" dirty="0" smtClean="0">
                <a:latin typeface="Times New Roman" pitchFamily="18" charset="0"/>
                <a:cs typeface="Times New Roman" pitchFamily="18" charset="0"/>
              </a:rPr>
              <a:t>.</a:t>
            </a:r>
          </a:p>
          <a:p>
            <a:pPr marL="82296"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905000"/>
            <a:ext cx="69818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48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STRINGBUILDER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500" dirty="0" err="1" smtClean="0">
                <a:latin typeface="Times New Roman" pitchFamily="18" charset="0"/>
                <a:cs typeface="Times New Roman" pitchFamily="18" charset="0"/>
              </a:rPr>
              <a:t>Cũng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giống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stringbuffer</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a:t>
            </a:r>
          </a:p>
          <a:p>
            <a:pPr marL="82296" indent="0">
              <a:buNone/>
            </a:pPr>
            <a:r>
              <a:rPr lang="en-US" dirty="0" smtClean="0"/>
              <a:t>So </a:t>
            </a:r>
            <a:r>
              <a:rPr lang="en-US" dirty="0" err="1" smtClean="0"/>
              <a:t>sánh</a:t>
            </a:r>
            <a:r>
              <a:rPr lang="en-US" dirty="0" smtClean="0"/>
              <a:t>: </a:t>
            </a:r>
            <a:r>
              <a:rPr lang="en-US" dirty="0" err="1" smtClean="0"/>
              <a:t>stringbuilder</a:t>
            </a:r>
            <a:r>
              <a:rPr lang="en-US" dirty="0" smtClean="0"/>
              <a:t> </a:t>
            </a:r>
            <a:r>
              <a:rPr lang="en-US" dirty="0" err="1" smtClean="0"/>
              <a:t>và</a:t>
            </a:r>
            <a:r>
              <a:rPr lang="en-US" dirty="0" smtClean="0"/>
              <a:t> </a:t>
            </a:r>
            <a:r>
              <a:rPr lang="en-US" dirty="0" err="1" smtClean="0"/>
              <a:t>stringbuffer</a:t>
            </a:r>
            <a:endParaRPr lang="en-US" dirty="0" smtClean="0"/>
          </a:p>
          <a:p>
            <a:pPr marL="82296"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7636434"/>
              </p:ext>
            </p:extLst>
          </p:nvPr>
        </p:nvGraphicFramePr>
        <p:xfrm>
          <a:off x="1524000" y="2971800"/>
          <a:ext cx="7315200" cy="2743200"/>
        </p:xfrm>
        <a:graphic>
          <a:graphicData uri="http://schemas.openxmlformats.org/drawingml/2006/table">
            <a:tbl>
              <a:tblPr firstRow="1" bandRow="1">
                <a:tableStyleId>{5C22544A-7EE6-4342-B048-85BDC9FD1C3A}</a:tableStyleId>
              </a:tblPr>
              <a:tblGrid>
                <a:gridCol w="3657600"/>
                <a:gridCol w="3657600"/>
              </a:tblGrid>
              <a:tr h="457200">
                <a:tc>
                  <a:txBody>
                    <a:bodyPr/>
                    <a:lstStyle/>
                    <a:p>
                      <a:r>
                        <a:rPr lang="en-US" dirty="0" err="1" smtClean="0">
                          <a:latin typeface="Times New Roman" pitchFamily="18" charset="0"/>
                          <a:cs typeface="Times New Roman" pitchFamily="18" charset="0"/>
                        </a:rPr>
                        <a:t>stringbuilder</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stringbuffer</a:t>
                      </a:r>
                      <a:endParaRPr lang="en-US" dirty="0" smtClean="0"/>
                    </a:p>
                    <a:p>
                      <a:endParaRPr lang="en-US" dirty="0"/>
                    </a:p>
                  </a:txBody>
                  <a:tcPr/>
                </a:tc>
              </a:tr>
              <a:tr h="370840">
                <a:tc>
                  <a:txBody>
                    <a:bodyPr/>
                    <a:lstStyle/>
                    <a:p>
                      <a:r>
                        <a:rPr kumimoji="0" lang="vi-VN" b="0" i="0" kern="1200" dirty="0" smtClean="0">
                          <a:solidFill>
                            <a:schemeClr val="dk1"/>
                          </a:solidFill>
                          <a:effectLst/>
                          <a:latin typeface="Times New Roman" pitchFamily="18" charset="0"/>
                          <a:ea typeface="+mn-ea"/>
                          <a:cs typeface="Times New Roman" pitchFamily="18" charset="0"/>
                        </a:rPr>
                        <a:t>StringBuilder là không đồng bộ (</a:t>
                      </a:r>
                      <a:r>
                        <a:rPr kumimoji="0" lang="vi-VN" b="0" i="1" kern="1200" dirty="0" smtClean="0">
                          <a:solidFill>
                            <a:schemeClr val="dk1"/>
                          </a:solidFill>
                          <a:effectLst/>
                          <a:latin typeface="Times New Roman" pitchFamily="18" charset="0"/>
                          <a:ea typeface="+mn-ea"/>
                          <a:cs typeface="Times New Roman" pitchFamily="18" charset="0"/>
                        </a:rPr>
                        <a:t>non-synchronized</a:t>
                      </a:r>
                      <a:r>
                        <a:rPr kumimoji="0" lang="vi-VN" b="0" i="0" kern="1200" dirty="0" smtClean="0">
                          <a:solidFill>
                            <a:schemeClr val="dk1"/>
                          </a:solidFill>
                          <a:effectLst/>
                          <a:latin typeface="Times New Roman" pitchFamily="18" charset="0"/>
                          <a:ea typeface="+mn-ea"/>
                          <a:cs typeface="Times New Roman" pitchFamily="18" charset="0"/>
                        </a:rPr>
                        <a:t>) tức là không an toàn luồng. Nghĩa là hai Thread có thể gọi đồng thời các phương thức của lớp StringBuilder</a:t>
                      </a:r>
                      <a:endParaRPr lang="en-US" dirty="0">
                        <a:latin typeface="Times New Roman" pitchFamily="18" charset="0"/>
                        <a:cs typeface="Times New Roman" pitchFamily="18" charset="0"/>
                      </a:endParaRPr>
                    </a:p>
                  </a:txBody>
                  <a:tcPr/>
                </a:tc>
                <a:tc>
                  <a:txBody>
                    <a:bodyPr/>
                    <a:lstStyle/>
                    <a:p>
                      <a:r>
                        <a:rPr kumimoji="0" lang="vi-VN" b="0" i="0" kern="1200" dirty="0" smtClean="0">
                          <a:solidFill>
                            <a:schemeClr val="dk1"/>
                          </a:solidFill>
                          <a:effectLst/>
                          <a:latin typeface="Times New Roman" pitchFamily="18" charset="0"/>
                          <a:ea typeface="+mn-ea"/>
                          <a:cs typeface="Times New Roman" pitchFamily="18" charset="0"/>
                        </a:rPr>
                        <a:t>Lớp StringBuffer là đồng bộ (</a:t>
                      </a:r>
                      <a:r>
                        <a:rPr kumimoji="0" lang="vi-VN" b="0" i="1" kern="1200" dirty="0" smtClean="0">
                          <a:solidFill>
                            <a:schemeClr val="dk1"/>
                          </a:solidFill>
                          <a:effectLst/>
                          <a:latin typeface="Times New Roman" pitchFamily="18" charset="0"/>
                          <a:ea typeface="+mn-ea"/>
                          <a:cs typeface="Times New Roman" pitchFamily="18" charset="0"/>
                        </a:rPr>
                        <a:t>synchronized</a:t>
                      </a:r>
                      <a:r>
                        <a:rPr kumimoji="0" lang="vi-VN" b="0" i="0" kern="1200" dirty="0" smtClean="0">
                          <a:solidFill>
                            <a:schemeClr val="dk1"/>
                          </a:solidFill>
                          <a:effectLst/>
                          <a:latin typeface="Times New Roman" pitchFamily="18" charset="0"/>
                          <a:ea typeface="+mn-ea"/>
                          <a:cs typeface="Times New Roman" pitchFamily="18" charset="0"/>
                        </a:rPr>
                        <a:t>), tức là an toàn luồng (thread safe). Nghĩa là hai Thread không thể gọi đồng thời các phương thức của lớp StringBuffer</a:t>
                      </a:r>
                      <a:endParaRPr lang="en-US" dirty="0">
                        <a:latin typeface="Times New Roman" pitchFamily="18" charset="0"/>
                        <a:cs typeface="Times New Roman" pitchFamily="18" charset="0"/>
                      </a:endParaRPr>
                    </a:p>
                  </a:txBody>
                  <a:tcPr/>
                </a:tc>
              </a:tr>
              <a:tr h="370840">
                <a:tc>
                  <a:txBody>
                    <a:bodyPr/>
                    <a:lstStyle/>
                    <a:p>
                      <a:r>
                        <a:rPr kumimoji="0" lang="vi-VN" b="0" i="0" kern="1200" dirty="0" smtClean="0">
                          <a:solidFill>
                            <a:schemeClr val="dk1"/>
                          </a:solidFill>
                          <a:effectLst/>
                          <a:latin typeface="Times New Roman" pitchFamily="18" charset="0"/>
                          <a:ea typeface="+mn-ea"/>
                          <a:cs typeface="Times New Roman" pitchFamily="18" charset="0"/>
                        </a:rPr>
                        <a:t>StringBuilder là </a:t>
                      </a:r>
                      <a:r>
                        <a:rPr kumimoji="0" lang="vi-VN" b="0" i="1" kern="1200" dirty="0" smtClean="0">
                          <a:solidFill>
                            <a:schemeClr val="dk1"/>
                          </a:solidFill>
                          <a:effectLst/>
                          <a:latin typeface="Times New Roman" pitchFamily="18" charset="0"/>
                          <a:ea typeface="+mn-ea"/>
                          <a:cs typeface="Times New Roman" pitchFamily="18" charset="0"/>
                        </a:rPr>
                        <a:t>hiệu quả hơn</a:t>
                      </a:r>
                      <a:r>
                        <a:rPr kumimoji="0" lang="vi-VN" b="0" i="0" kern="1200" dirty="0" smtClean="0">
                          <a:solidFill>
                            <a:schemeClr val="dk1"/>
                          </a:solidFill>
                          <a:effectLst/>
                          <a:latin typeface="Times New Roman" pitchFamily="18" charset="0"/>
                          <a:ea typeface="+mn-ea"/>
                          <a:cs typeface="Times New Roman" pitchFamily="18" charset="0"/>
                        </a:rPr>
                        <a:t> StringBuffer</a:t>
                      </a:r>
                      <a:endParaRPr lang="en-US" dirty="0">
                        <a:latin typeface="Times New Roman" pitchFamily="18" charset="0"/>
                        <a:cs typeface="Times New Roman" pitchFamily="18" charset="0"/>
                      </a:endParaRPr>
                    </a:p>
                  </a:txBody>
                  <a:tcPr/>
                </a:tc>
                <a:tc>
                  <a:txBody>
                    <a:bodyPr/>
                    <a:lstStyle/>
                    <a:p>
                      <a:r>
                        <a:rPr kumimoji="0" lang="vi-VN" b="0" i="0" kern="1200" dirty="0" smtClean="0">
                          <a:solidFill>
                            <a:schemeClr val="dk1"/>
                          </a:solidFill>
                          <a:effectLst/>
                          <a:latin typeface="Times New Roman" pitchFamily="18" charset="0"/>
                          <a:ea typeface="+mn-ea"/>
                          <a:cs typeface="Times New Roman" pitchFamily="18" charset="0"/>
                        </a:rPr>
                        <a:t>StringBuffer là </a:t>
                      </a:r>
                      <a:r>
                        <a:rPr kumimoji="0" lang="vi-VN" b="0" i="1" kern="1200" dirty="0" smtClean="0">
                          <a:solidFill>
                            <a:schemeClr val="dk1"/>
                          </a:solidFill>
                          <a:effectLst/>
                          <a:latin typeface="Times New Roman" pitchFamily="18" charset="0"/>
                          <a:ea typeface="+mn-ea"/>
                          <a:cs typeface="Times New Roman" pitchFamily="18" charset="0"/>
                        </a:rPr>
                        <a:t>kém hiệu quả hơn</a:t>
                      </a:r>
                      <a:r>
                        <a:rPr kumimoji="0" lang="vi-VN" b="0" i="0" kern="1200" dirty="0" smtClean="0">
                          <a:solidFill>
                            <a:schemeClr val="dk1"/>
                          </a:solidFill>
                          <a:effectLst/>
                          <a:latin typeface="Times New Roman" pitchFamily="18" charset="0"/>
                          <a:ea typeface="+mn-ea"/>
                          <a:cs typeface="Times New Roman" pitchFamily="18" charset="0"/>
                        </a:rPr>
                        <a:t>StringBuilder</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12297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115</TotalTime>
  <Words>505</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TÌM HIỂU VỀ STRING, STRINGBUILDER AND STRINGBUFFER</vt:lpstr>
      <vt:lpstr>STRING</vt:lpstr>
      <vt:lpstr>STRING</vt:lpstr>
      <vt:lpstr>TỔNG HỢP ĐẶC ĐIỂM CỦA STRING</vt:lpstr>
      <vt:lpstr>TỔNG HỢP ĐẶC ĐIỂM CỦA STRING</vt:lpstr>
      <vt:lpstr>STRINGBUFFER</vt:lpstr>
      <vt:lpstr>KHÁC NHAU GIỮA STRING VÀ STRINGBUFFER </vt:lpstr>
      <vt:lpstr>Hiệu suất giữa string và stringbuffer</vt:lpstr>
      <vt:lpstr>STRINGBUILDER</vt:lpstr>
      <vt:lpstr>Hiệu suất giữa stringbuilder và stringbuffer</vt:lpstr>
      <vt:lpstr>KHÁC NHAU GIỮA STRING STRINGBUFFER VÀ STRINGBUILDER </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STRING, STRINGBUILDER AND STRINGBUFFER</dc:title>
  <dc:creator>Nguyen Van Nhut</dc:creator>
  <cp:lastModifiedBy>Nguyen Van Nhut</cp:lastModifiedBy>
  <cp:revision>11</cp:revision>
  <dcterms:created xsi:type="dcterms:W3CDTF">2016-08-02T16:44:48Z</dcterms:created>
  <dcterms:modified xsi:type="dcterms:W3CDTF">2016-08-02T18:40:20Z</dcterms:modified>
</cp:coreProperties>
</file>