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1" r:id="rId4"/>
    <p:sldId id="258" r:id="rId5"/>
    <p:sldId id="259" r:id="rId6"/>
    <p:sldId id="260" r:id="rId7"/>
    <p:sldId id="263" r:id="rId8"/>
    <p:sldId id="262" r:id="rId9"/>
    <p:sldId id="264" r:id="rId10"/>
    <p:sldId id="265" r:id="rId11"/>
    <p:sldId id="266" r:id="rId12"/>
    <p:sldId id="268" r:id="rId13"/>
    <p:sldId id="267"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3F5D"/>
    <a:srgbClr val="243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76737"/>
  </p:normalViewPr>
  <p:slideViewPr>
    <p:cSldViewPr snapToGrid="0">
      <p:cViewPr>
        <p:scale>
          <a:sx n="107" d="100"/>
          <a:sy n="107" d="100"/>
        </p:scale>
        <p:origin x="60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F3819-8130-8E46-AD94-3BD2FA012541}" type="datetimeFigureOut">
              <a:rPr lang="en-VN" smtClean="0"/>
              <a:t>11/07/2023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C1CA5-BC57-7544-A8C3-78621666C244}" type="slidenum">
              <a:rPr lang="en-VN" smtClean="0"/>
              <a:t>‹#›</a:t>
            </a:fld>
            <a:endParaRPr lang="en-VN"/>
          </a:p>
        </p:txBody>
      </p:sp>
    </p:spTree>
    <p:extLst>
      <p:ext uri="{BB962C8B-B14F-4D97-AF65-F5344CB8AC3E}">
        <p14:creationId xmlns:p14="http://schemas.microsoft.com/office/powerpoint/2010/main" val="1972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374151"/>
                </a:solidFill>
                <a:effectLst/>
                <a:latin typeface="Söhne"/>
              </a:rPr>
              <a:t>Hello everyone, I am Hanh. Today, I am thrilled to be here to share with you our latest research findings on wireless sensor networks. My research named “ resource – balanced ….”. </a:t>
            </a:r>
            <a:endParaRPr lang="en-VN" dirty="0"/>
          </a:p>
        </p:txBody>
      </p:sp>
      <p:sp>
        <p:nvSpPr>
          <p:cNvPr id="4" name="Slide Number Placeholder 3"/>
          <p:cNvSpPr>
            <a:spLocks noGrp="1"/>
          </p:cNvSpPr>
          <p:nvPr>
            <p:ph type="sldNum" sz="quarter" idx="5"/>
          </p:nvPr>
        </p:nvSpPr>
        <p:spPr/>
        <p:txBody>
          <a:bodyPr/>
          <a:lstStyle/>
          <a:p>
            <a:fld id="{653C1CA5-BC57-7544-A8C3-78621666C244}" type="slidenum">
              <a:rPr lang="en-VN" smtClean="0"/>
              <a:t>1</a:t>
            </a:fld>
            <a:endParaRPr lang="en-VN"/>
          </a:p>
        </p:txBody>
      </p:sp>
    </p:spTree>
    <p:extLst>
      <p:ext uri="{BB962C8B-B14F-4D97-AF65-F5344CB8AC3E}">
        <p14:creationId xmlns:p14="http://schemas.microsoft.com/office/powerpoint/2010/main" val="365742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The objective of The problem are:</a:t>
            </a:r>
          </a:p>
          <a:p>
            <a:r>
              <a:rPr lang="en-VN" dirty="0"/>
              <a:t>…</a:t>
            </a:r>
          </a:p>
          <a:p>
            <a:r>
              <a:rPr lang="en-VN" dirty="0"/>
              <a:t>…</a:t>
            </a:r>
          </a:p>
        </p:txBody>
      </p:sp>
      <p:sp>
        <p:nvSpPr>
          <p:cNvPr id="4" name="Slide Number Placeholder 3"/>
          <p:cNvSpPr>
            <a:spLocks noGrp="1"/>
          </p:cNvSpPr>
          <p:nvPr>
            <p:ph type="sldNum" sz="quarter" idx="5"/>
          </p:nvPr>
        </p:nvSpPr>
        <p:spPr/>
        <p:txBody>
          <a:bodyPr/>
          <a:lstStyle/>
          <a:p>
            <a:fld id="{653C1CA5-BC57-7544-A8C3-78621666C244}" type="slidenum">
              <a:rPr lang="en-VN" smtClean="0"/>
              <a:t>10</a:t>
            </a:fld>
            <a:endParaRPr lang="en-VN"/>
          </a:p>
        </p:txBody>
      </p:sp>
    </p:spTree>
    <p:extLst>
      <p:ext uri="{BB962C8B-B14F-4D97-AF65-F5344CB8AC3E}">
        <p14:creationId xmlns:p14="http://schemas.microsoft.com/office/powerpoint/2010/main" val="611809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The detail computation of metrics are shown on slide. </a:t>
            </a:r>
          </a:p>
          <a:p>
            <a:r>
              <a:rPr lang="en-US" dirty="0"/>
              <a:t>B</a:t>
            </a:r>
            <a:r>
              <a:rPr lang="en-VN" dirty="0"/>
              <a:t>eside evalute the quality of a setting –networks; we also using some metric: PC. DI and CQ . </a:t>
            </a:r>
            <a:endParaRPr lang="en-VN" b="1" dirty="0"/>
          </a:p>
          <a:p>
            <a:endParaRPr lang="en-VN" dirty="0"/>
          </a:p>
          <a:p>
            <a:pPr marL="171450" indent="-171450">
              <a:buFontTx/>
              <a:buChar char="-"/>
            </a:pPr>
            <a:r>
              <a:rPr lang="en-VN" dirty="0"/>
              <a:t>In this:</a:t>
            </a:r>
          </a:p>
          <a:p>
            <a:pPr marL="171450" indent="-171450">
              <a:buFontTx/>
              <a:buChar char="-"/>
            </a:pPr>
            <a:r>
              <a:rPr lang="en-VN" dirty="0"/>
              <a:t>PC means …</a:t>
            </a:r>
          </a:p>
          <a:p>
            <a:pPr marL="171450" indent="-171450">
              <a:buFontTx/>
              <a:buChar char="-"/>
            </a:pPr>
            <a:r>
              <a:rPr lang="en-VN" dirty="0"/>
              <a:t>DI means …</a:t>
            </a:r>
          </a:p>
          <a:p>
            <a:pPr marL="171450" indent="-171450">
              <a:buFontTx/>
              <a:buChar char="-"/>
            </a:pPr>
            <a:r>
              <a:rPr lang="en-VN" dirty="0"/>
              <a:t>CQ means …</a:t>
            </a:r>
          </a:p>
        </p:txBody>
      </p:sp>
      <p:sp>
        <p:nvSpPr>
          <p:cNvPr id="4" name="Slide Number Placeholder 3"/>
          <p:cNvSpPr>
            <a:spLocks noGrp="1"/>
          </p:cNvSpPr>
          <p:nvPr>
            <p:ph type="sldNum" sz="quarter" idx="5"/>
          </p:nvPr>
        </p:nvSpPr>
        <p:spPr/>
        <p:txBody>
          <a:bodyPr/>
          <a:lstStyle/>
          <a:p>
            <a:fld id="{653C1CA5-BC57-7544-A8C3-78621666C244}" type="slidenum">
              <a:rPr lang="en-VN" smtClean="0"/>
              <a:t>11</a:t>
            </a:fld>
            <a:endParaRPr lang="en-VN"/>
          </a:p>
        </p:txBody>
      </p:sp>
    </p:spTree>
    <p:extLst>
      <p:ext uri="{BB962C8B-B14F-4D97-AF65-F5344CB8AC3E}">
        <p14:creationId xmlns:p14="http://schemas.microsoft.com/office/powerpoint/2010/main" val="124928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a:t>
            </a:r>
            <a:r>
              <a:rPr lang="en-US" b="0" i="0" dirty="0" err="1">
                <a:solidFill>
                  <a:srgbClr val="374151"/>
                </a:solidFill>
                <a:effectLst/>
                <a:latin typeface="Söhne"/>
              </a:rPr>
              <a:t>conents</a:t>
            </a:r>
            <a:r>
              <a:rPr lang="en-US" b="0" i="0" dirty="0">
                <a:solidFill>
                  <a:srgbClr val="374151"/>
                </a:solidFill>
                <a:effectLst/>
                <a:latin typeface="Söhne"/>
              </a:rPr>
              <a:t> of my presentation consist of 6 past: as see on the slide </a:t>
            </a:r>
          </a:p>
          <a:p>
            <a:endParaRPr lang="en-VN" dirty="0"/>
          </a:p>
        </p:txBody>
      </p:sp>
      <p:sp>
        <p:nvSpPr>
          <p:cNvPr id="4" name="Slide Number Placeholder 3"/>
          <p:cNvSpPr>
            <a:spLocks noGrp="1"/>
          </p:cNvSpPr>
          <p:nvPr>
            <p:ph type="sldNum" sz="quarter" idx="5"/>
          </p:nvPr>
        </p:nvSpPr>
        <p:spPr/>
        <p:txBody>
          <a:bodyPr/>
          <a:lstStyle/>
          <a:p>
            <a:fld id="{653C1CA5-BC57-7544-A8C3-78621666C244}" type="slidenum">
              <a:rPr lang="en-VN" smtClean="0"/>
              <a:t>2</a:t>
            </a:fld>
            <a:endParaRPr lang="en-VN"/>
          </a:p>
        </p:txBody>
      </p:sp>
    </p:spTree>
    <p:extLst>
      <p:ext uri="{BB962C8B-B14F-4D97-AF65-F5344CB8AC3E}">
        <p14:creationId xmlns:p14="http://schemas.microsoft.com/office/powerpoint/2010/main" val="81576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The first section is Introduction</a:t>
            </a:r>
          </a:p>
        </p:txBody>
      </p:sp>
      <p:sp>
        <p:nvSpPr>
          <p:cNvPr id="4" name="Slide Number Placeholder 3"/>
          <p:cNvSpPr>
            <a:spLocks noGrp="1"/>
          </p:cNvSpPr>
          <p:nvPr>
            <p:ph type="sldNum" sz="quarter" idx="5"/>
          </p:nvPr>
        </p:nvSpPr>
        <p:spPr/>
        <p:txBody>
          <a:bodyPr/>
          <a:lstStyle/>
          <a:p>
            <a:fld id="{653C1CA5-BC57-7544-A8C3-78621666C244}" type="slidenum">
              <a:rPr lang="en-VN" smtClean="0"/>
              <a:t>3</a:t>
            </a:fld>
            <a:endParaRPr lang="en-VN"/>
          </a:p>
        </p:txBody>
      </p:sp>
    </p:spTree>
    <p:extLst>
      <p:ext uri="{BB962C8B-B14F-4D97-AF65-F5344CB8AC3E}">
        <p14:creationId xmlns:p14="http://schemas.microsoft.com/office/powerpoint/2010/main" val="875085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Mạng</a:t>
            </a:r>
            <a:r>
              <a:rPr lang="en-US" dirty="0"/>
              <a:t> </a:t>
            </a:r>
            <a:r>
              <a:rPr lang="en-US" dirty="0" err="1"/>
              <a:t>cảm</a:t>
            </a:r>
            <a:r>
              <a:rPr lang="en-US" dirty="0"/>
              <a:t> </a:t>
            </a:r>
            <a:r>
              <a:rPr lang="en-US" dirty="0" err="1"/>
              <a:t>biến</a:t>
            </a:r>
            <a:r>
              <a:rPr lang="en-US" dirty="0"/>
              <a:t> </a:t>
            </a:r>
            <a:r>
              <a:rPr lang="en-US" dirty="0" err="1"/>
              <a:t>không</a:t>
            </a:r>
            <a:r>
              <a:rPr lang="en-US" dirty="0"/>
              <a:t> </a:t>
            </a:r>
            <a:r>
              <a:rPr lang="en-US" dirty="0" err="1"/>
              <a:t>dây</a:t>
            </a:r>
            <a:r>
              <a:rPr lang="en-US" dirty="0"/>
              <a:t> </a:t>
            </a:r>
            <a:r>
              <a:rPr lang="en-US" dirty="0" err="1"/>
              <a:t>đã</a:t>
            </a:r>
            <a:r>
              <a:rPr lang="en-US" dirty="0"/>
              <a:t> </a:t>
            </a:r>
            <a:r>
              <a:rPr lang="en-US" dirty="0" err="1"/>
              <a:t>và</a:t>
            </a:r>
            <a:r>
              <a:rPr lang="en-US" dirty="0"/>
              <a:t> </a:t>
            </a:r>
            <a:r>
              <a:rPr lang="en-US" dirty="0" err="1"/>
              <a:t>đang</a:t>
            </a:r>
            <a:r>
              <a:rPr lang="en-US" dirty="0"/>
              <a:t> </a:t>
            </a:r>
            <a:r>
              <a:rPr lang="en-US" dirty="0" err="1"/>
              <a:t>không</a:t>
            </a:r>
            <a:r>
              <a:rPr lang="en-US" dirty="0"/>
              <a:t> </a:t>
            </a:r>
            <a:r>
              <a:rPr lang="en-US" dirty="0" err="1"/>
              <a:t>ngừng</a:t>
            </a:r>
            <a:r>
              <a:rPr lang="en-US" dirty="0"/>
              <a:t> </a:t>
            </a:r>
            <a:r>
              <a:rPr lang="en-US" dirty="0" err="1"/>
              <a:t>có</a:t>
            </a:r>
            <a:r>
              <a:rPr lang="en-US" dirty="0"/>
              <a:t> </a:t>
            </a:r>
            <a:r>
              <a:rPr lang="en-US" dirty="0" err="1"/>
              <a:t>nhiều</a:t>
            </a:r>
            <a:r>
              <a:rPr lang="en-US" dirty="0"/>
              <a:t> </a:t>
            </a:r>
            <a:r>
              <a:rPr lang="en-US" dirty="0" err="1"/>
              <a:t>ứng</a:t>
            </a:r>
            <a:r>
              <a:rPr lang="en-US" dirty="0"/>
              <a:t> </a:t>
            </a:r>
            <a:r>
              <a:rPr lang="en-US" dirty="0" err="1"/>
              <a:t>dụng</a:t>
            </a:r>
            <a:r>
              <a:rPr lang="en-US" dirty="0"/>
              <a:t> </a:t>
            </a:r>
            <a:r>
              <a:rPr lang="en-US" dirty="0" err="1"/>
              <a:t>trong</a:t>
            </a:r>
            <a:r>
              <a:rPr lang="en-US" dirty="0"/>
              <a:t> </a:t>
            </a:r>
            <a:r>
              <a:rPr lang="en-US" dirty="0" err="1"/>
              <a:t>đời</a:t>
            </a:r>
            <a:r>
              <a:rPr lang="en-US" dirty="0"/>
              <a:t> </a:t>
            </a:r>
            <a:r>
              <a:rPr lang="en-US" dirty="0" err="1"/>
              <a:t>thực</a:t>
            </a:r>
            <a:r>
              <a:rPr lang="en-US" dirty="0"/>
              <a:t> </a:t>
            </a:r>
            <a:r>
              <a:rPr lang="en-US" dirty="0" err="1"/>
              <a:t>tiễn</a:t>
            </a:r>
            <a:r>
              <a:rPr lang="en-US" dirty="0"/>
              <a:t>. </a:t>
            </a:r>
            <a:r>
              <a:rPr lang="en-US" dirty="0" err="1"/>
              <a:t>Tuy</a:t>
            </a:r>
            <a:r>
              <a:rPr lang="en-US" dirty="0"/>
              <a:t> </a:t>
            </a:r>
            <a:r>
              <a:rPr lang="en-US" dirty="0" err="1"/>
              <a:t>nhiên</a:t>
            </a:r>
            <a:r>
              <a:rPr lang="en-US" dirty="0"/>
              <a:t> </a:t>
            </a:r>
            <a:r>
              <a:rPr lang="en-US" dirty="0" err="1"/>
              <a:t>để</a:t>
            </a:r>
            <a:r>
              <a:rPr lang="en-US" dirty="0"/>
              <a:t> </a:t>
            </a:r>
            <a:r>
              <a:rPr lang="en-US" dirty="0" err="1"/>
              <a:t>triển</a:t>
            </a:r>
            <a:r>
              <a:rPr lang="en-US" dirty="0"/>
              <a:t> </a:t>
            </a:r>
            <a:r>
              <a:rPr lang="en-US" dirty="0" err="1"/>
              <a:t>khai</a:t>
            </a:r>
            <a:r>
              <a:rPr lang="en-US" dirty="0"/>
              <a:t> </a:t>
            </a:r>
            <a:r>
              <a:rPr lang="en-US" dirty="0" err="1"/>
              <a:t>được</a:t>
            </a:r>
            <a:r>
              <a:rPr lang="en-US" dirty="0"/>
              <a:t> 1 </a:t>
            </a:r>
            <a:r>
              <a:rPr lang="en-US" dirty="0" err="1"/>
              <a:t>mạng</a:t>
            </a:r>
            <a:r>
              <a:rPr lang="en-US" dirty="0"/>
              <a:t> </a:t>
            </a:r>
            <a:r>
              <a:rPr lang="en-US" dirty="0" err="1"/>
              <a:t>cảm</a:t>
            </a:r>
            <a:r>
              <a:rPr lang="en-US" dirty="0"/>
              <a:t> </a:t>
            </a:r>
            <a:r>
              <a:rPr lang="en-US" dirty="0" err="1"/>
              <a:t>biến</a:t>
            </a:r>
            <a:r>
              <a:rPr lang="en-US" dirty="0"/>
              <a:t> </a:t>
            </a:r>
            <a:r>
              <a:rPr lang="en-US" dirty="0" err="1"/>
              <a:t>hiệu</a:t>
            </a:r>
            <a:r>
              <a:rPr lang="en-US" dirty="0"/>
              <a:t> </a:t>
            </a:r>
            <a:r>
              <a:rPr lang="en-US" dirty="0" err="1"/>
              <a:t>quả</a:t>
            </a:r>
            <a:r>
              <a:rPr lang="en-US" dirty="0"/>
              <a:t> </a:t>
            </a:r>
            <a:r>
              <a:rPr lang="en-US" dirty="0" err="1"/>
              <a:t>gặp</a:t>
            </a:r>
            <a:r>
              <a:rPr lang="en-US" dirty="0"/>
              <a:t> </a:t>
            </a:r>
            <a:r>
              <a:rPr lang="en-US" dirty="0" err="1"/>
              <a:t>rất</a:t>
            </a:r>
            <a:r>
              <a:rPr lang="en-US" dirty="0"/>
              <a:t> </a:t>
            </a:r>
            <a:r>
              <a:rPr lang="en-US" dirty="0" err="1"/>
              <a:t>nhiều</a:t>
            </a:r>
            <a:r>
              <a:rPr lang="en-US" dirty="0"/>
              <a:t> </a:t>
            </a:r>
            <a:r>
              <a:rPr lang="en-US" dirty="0" err="1"/>
              <a:t>thách</a:t>
            </a:r>
            <a:r>
              <a:rPr lang="en-US" dirty="0"/>
              <a:t> </a:t>
            </a:r>
            <a:r>
              <a:rPr lang="en-US" dirty="0" err="1"/>
              <a:t>thức</a:t>
            </a:r>
            <a:r>
              <a:rPr lang="en-US" dirty="0"/>
              <a:t> </a:t>
            </a:r>
            <a:r>
              <a:rPr lang="en-US" dirty="0" err="1"/>
              <a:t>và</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nhiều</a:t>
            </a:r>
            <a:r>
              <a:rPr lang="en-US" dirty="0"/>
              <a:t> </a:t>
            </a:r>
            <a:r>
              <a:rPr lang="en-US" dirty="0" err="1"/>
              <a:t>yếu</a:t>
            </a:r>
            <a:r>
              <a:rPr lang="en-US" dirty="0"/>
              <a:t> </a:t>
            </a:r>
            <a:r>
              <a:rPr lang="en-US" dirty="0" err="1"/>
              <a:t>tố</a:t>
            </a:r>
            <a:r>
              <a:rPr lang="en-US" dirty="0"/>
              <a:t>. </a:t>
            </a:r>
            <a:r>
              <a:rPr lang="en-US" dirty="0" err="1"/>
              <a:t>Một</a:t>
            </a:r>
            <a:r>
              <a:rPr lang="en-US" dirty="0"/>
              <a:t> </a:t>
            </a:r>
            <a:r>
              <a:rPr lang="en-US" dirty="0" err="1"/>
              <a:t>trong</a:t>
            </a:r>
            <a:r>
              <a:rPr lang="en-US" dirty="0"/>
              <a:t> </a:t>
            </a:r>
            <a:r>
              <a:rPr lang="en-US" dirty="0" err="1"/>
              <a:t>số</a:t>
            </a:r>
            <a:r>
              <a:rPr lang="en-US" dirty="0"/>
              <a:t> </a:t>
            </a:r>
            <a:r>
              <a:rPr lang="en-US" dirty="0" err="1"/>
              <a:t>đó</a:t>
            </a:r>
            <a:r>
              <a:rPr lang="en-US" dirty="0"/>
              <a:t> </a:t>
            </a:r>
            <a:r>
              <a:rPr lang="en-US" dirty="0" err="1"/>
              <a:t>là</a:t>
            </a:r>
            <a:r>
              <a:rPr lang="en-US" dirty="0"/>
              <a:t> </a:t>
            </a:r>
            <a:r>
              <a:rPr lang="en-US" dirty="0" err="1"/>
              <a:t>vấn</a:t>
            </a:r>
            <a:r>
              <a:rPr lang="en-US" dirty="0"/>
              <a:t> </a:t>
            </a:r>
            <a:r>
              <a:rPr lang="en-US" dirty="0" err="1"/>
              <a:t>đề</a:t>
            </a:r>
            <a:r>
              <a:rPr lang="en-US" dirty="0"/>
              <a:t> bao </a:t>
            </a:r>
            <a:r>
              <a:rPr lang="en-US" dirty="0" err="1"/>
              <a:t>phủ</a:t>
            </a:r>
            <a:r>
              <a:rPr lang="en-US" dirty="0"/>
              <a:t> </a:t>
            </a:r>
            <a:r>
              <a:rPr lang="en-US" dirty="0" err="1"/>
              <a:t>trong</a:t>
            </a:r>
            <a:r>
              <a:rPr lang="en-US" dirty="0"/>
              <a:t> </a:t>
            </a:r>
            <a:r>
              <a:rPr lang="en-US" dirty="0" err="1"/>
              <a:t>mạng</a:t>
            </a:r>
            <a:r>
              <a:rPr lang="en-US" dirty="0"/>
              <a:t> </a:t>
            </a:r>
            <a:r>
              <a:rPr lang="en-US" dirty="0" err="1"/>
              <a:t>cảm</a:t>
            </a:r>
            <a:r>
              <a:rPr lang="en-US" dirty="0"/>
              <a:t> </a:t>
            </a:r>
            <a:r>
              <a:rPr lang="en-US" dirty="0" err="1"/>
              <a:t>biến</a:t>
            </a:r>
            <a:r>
              <a:rPr lang="en-US" dirty="0"/>
              <a:t> &lt;lack of coverage, weak securities, unreliable information&gt;.  </a:t>
            </a:r>
            <a:r>
              <a:rPr lang="en-US" dirty="0" err="1"/>
              <a:t>Một</a:t>
            </a:r>
            <a:r>
              <a:rPr lang="en-US" dirty="0"/>
              <a:t> </a:t>
            </a:r>
            <a:r>
              <a:rPr lang="en-US" dirty="0" err="1"/>
              <a:t>trong</a:t>
            </a:r>
            <a:r>
              <a:rPr lang="en-US" dirty="0"/>
              <a:t> </a:t>
            </a:r>
            <a:r>
              <a:rPr lang="en-US" dirty="0" err="1"/>
              <a:t>số</a:t>
            </a:r>
            <a:r>
              <a:rPr lang="en-US" dirty="0"/>
              <a:t> </a:t>
            </a:r>
            <a:r>
              <a:rPr lang="en-US" dirty="0" err="1"/>
              <a:t>cách</a:t>
            </a:r>
            <a:r>
              <a:rPr lang="en-US" dirty="0"/>
              <a:t> </a:t>
            </a:r>
            <a:r>
              <a:rPr lang="en-US" dirty="0" err="1"/>
              <a:t>khắc</a:t>
            </a:r>
            <a:r>
              <a:rPr lang="en-US" dirty="0"/>
              <a:t> </a:t>
            </a:r>
            <a:r>
              <a:rPr lang="en-US" dirty="0" err="1"/>
              <a:t>phục</a:t>
            </a:r>
            <a:r>
              <a:rPr lang="en-US" dirty="0"/>
              <a:t> </a:t>
            </a:r>
            <a:r>
              <a:rPr lang="en-US" dirty="0" err="1"/>
              <a:t>tình</a:t>
            </a:r>
            <a:r>
              <a:rPr lang="en-US" dirty="0"/>
              <a:t> </a:t>
            </a:r>
            <a:r>
              <a:rPr lang="en-US" dirty="0" err="1"/>
              <a:t>trạng</a:t>
            </a:r>
            <a:r>
              <a:rPr lang="en-US" dirty="0"/>
              <a:t> </a:t>
            </a:r>
            <a:r>
              <a:rPr lang="en-US" dirty="0" err="1"/>
              <a:t>đó</a:t>
            </a:r>
            <a:r>
              <a:rPr lang="en-US" dirty="0"/>
              <a:t>, </a:t>
            </a:r>
            <a:r>
              <a:rPr lang="en-US" dirty="0" err="1"/>
              <a:t>là</a:t>
            </a:r>
            <a:r>
              <a:rPr lang="en-US" dirty="0"/>
              <a:t> </a:t>
            </a:r>
            <a:r>
              <a:rPr lang="en-US" dirty="0" err="1"/>
              <a:t>triển</a:t>
            </a:r>
            <a:r>
              <a:rPr lang="en-US" dirty="0"/>
              <a:t> </a:t>
            </a:r>
            <a:r>
              <a:rPr lang="en-US" dirty="0" err="1"/>
              <a:t>khai</a:t>
            </a:r>
            <a:r>
              <a:rPr lang="en-US" dirty="0"/>
              <a:t> 1 </a:t>
            </a:r>
            <a:r>
              <a:rPr lang="en-US" dirty="0" err="1"/>
              <a:t>mạng</a:t>
            </a:r>
            <a:r>
              <a:rPr lang="en-US" dirty="0"/>
              <a:t> sensor networks </a:t>
            </a:r>
            <a:r>
              <a:rPr lang="en-US" dirty="0" err="1"/>
              <a:t>đa</a:t>
            </a:r>
            <a:r>
              <a:rPr lang="en-US" dirty="0"/>
              <a:t> bao </a:t>
            </a:r>
            <a:r>
              <a:rPr lang="en-US" dirty="0" err="1"/>
              <a:t>phủ</a:t>
            </a:r>
            <a:r>
              <a:rPr lang="en-US" dirty="0"/>
              <a:t> </a:t>
            </a:r>
            <a:r>
              <a:rPr lang="en-US" dirty="0" err="1"/>
              <a:t>cho</a:t>
            </a:r>
            <a:r>
              <a:rPr lang="en-US" dirty="0"/>
              <a:t> </a:t>
            </a:r>
            <a:r>
              <a:rPr lang="en-US" dirty="0" err="1"/>
              <a:t>mỗi</a:t>
            </a:r>
            <a:r>
              <a:rPr lang="en-US" dirty="0"/>
              <a:t> </a:t>
            </a:r>
            <a:r>
              <a:rPr lang="en-US" dirty="0" err="1"/>
              <a:t>đối</a:t>
            </a:r>
            <a:r>
              <a:rPr lang="en-US" dirty="0"/>
              <a:t> </a:t>
            </a:r>
            <a:r>
              <a:rPr lang="en-US" dirty="0" err="1"/>
              <a:t>tượng</a:t>
            </a:r>
            <a:r>
              <a:rPr lang="en-US" dirty="0"/>
              <a:t> </a:t>
            </a:r>
            <a:r>
              <a:rPr lang="en-US" dirty="0" err="1"/>
              <a:t>để</a:t>
            </a:r>
            <a:r>
              <a:rPr lang="en-US" dirty="0"/>
              <a:t> </a:t>
            </a:r>
            <a:r>
              <a:rPr lang="en-US" dirty="0" err="1"/>
              <a:t>tăng</a:t>
            </a:r>
            <a:r>
              <a:rPr lang="en-US" dirty="0"/>
              <a:t> </a:t>
            </a:r>
            <a:r>
              <a:rPr lang="en-US" dirty="0" err="1"/>
              <a:t>cường</a:t>
            </a:r>
            <a:r>
              <a:rPr lang="en-US" dirty="0"/>
              <a:t> </a:t>
            </a:r>
            <a:r>
              <a:rPr lang="en-US" dirty="0" err="1"/>
              <a:t>sự</a:t>
            </a:r>
            <a:r>
              <a:rPr lang="en-US" dirty="0"/>
              <a:t> </a:t>
            </a:r>
            <a:r>
              <a:rPr lang="en-US" dirty="0" err="1"/>
              <a:t>giám</a:t>
            </a:r>
            <a:r>
              <a:rPr lang="en-US" dirty="0"/>
              <a:t> </a:t>
            </a:r>
            <a:r>
              <a:rPr lang="en-US" dirty="0" err="1"/>
              <a:t>sát</a:t>
            </a:r>
            <a:r>
              <a:rPr lang="en-US" dirty="0"/>
              <a:t> </a:t>
            </a:r>
            <a:r>
              <a:rPr lang="en-US" dirty="0" err="1"/>
              <a:t>của</a:t>
            </a:r>
            <a:r>
              <a:rPr lang="en-US" dirty="0"/>
              <a:t> </a:t>
            </a:r>
            <a:r>
              <a:rPr lang="en-US" dirty="0" err="1"/>
              <a:t>mạng</a:t>
            </a:r>
            <a:r>
              <a:rPr lang="en-US" dirty="0"/>
              <a:t>, </a:t>
            </a:r>
            <a:r>
              <a:rPr lang="en-US" dirty="0" err="1"/>
              <a:t>giúp</a:t>
            </a:r>
            <a:r>
              <a:rPr lang="en-US" dirty="0"/>
              <a:t> </a:t>
            </a:r>
            <a:r>
              <a:rPr lang="en-US" dirty="0" err="1"/>
              <a:t>các</a:t>
            </a:r>
            <a:r>
              <a:rPr lang="en-US" dirty="0"/>
              <a:t> </a:t>
            </a:r>
            <a:r>
              <a:rPr lang="en-US" dirty="0" err="1"/>
              <a:t>thông</a:t>
            </a:r>
            <a:r>
              <a:rPr lang="en-US" dirty="0"/>
              <a:t> tin </a:t>
            </a:r>
            <a:r>
              <a:rPr lang="en-US" dirty="0" err="1"/>
              <a:t>thu</a:t>
            </a:r>
            <a:r>
              <a:rPr lang="en-US" dirty="0"/>
              <a:t> </a:t>
            </a:r>
            <a:r>
              <a:rPr lang="en-US" dirty="0" err="1"/>
              <a:t>thập</a:t>
            </a:r>
            <a:r>
              <a:rPr lang="en-US" dirty="0"/>
              <a:t> </a:t>
            </a:r>
            <a:r>
              <a:rPr lang="en-US" dirty="0" err="1"/>
              <a:t>trở</a:t>
            </a:r>
            <a:r>
              <a:rPr lang="en-US" dirty="0"/>
              <a:t> </a:t>
            </a:r>
            <a:r>
              <a:rPr lang="en-US" dirty="0" err="1"/>
              <a:t>nên</a:t>
            </a:r>
            <a:r>
              <a:rPr lang="en-US" dirty="0"/>
              <a:t> </a:t>
            </a:r>
            <a:r>
              <a:rPr lang="en-US" dirty="0" err="1"/>
              <a:t>đáng</a:t>
            </a:r>
            <a:r>
              <a:rPr lang="en-US" dirty="0"/>
              <a:t> tin </a:t>
            </a:r>
            <a:r>
              <a:rPr lang="en-US" dirty="0" err="1"/>
              <a:t>cậy</a:t>
            </a:r>
            <a:r>
              <a:rPr lang="en-US" dirty="0"/>
              <a:t> </a:t>
            </a:r>
            <a:r>
              <a:rPr lang="en-US" dirty="0" err="1"/>
              <a:t>và</a:t>
            </a:r>
            <a:r>
              <a:rPr lang="en-US" dirty="0"/>
              <a:t> </a:t>
            </a:r>
            <a:r>
              <a:rPr lang="en-US" dirty="0" err="1"/>
              <a:t>chính</a:t>
            </a:r>
            <a:r>
              <a:rPr lang="en-US" dirty="0"/>
              <a:t> </a:t>
            </a:r>
            <a:r>
              <a:rPr lang="en-US" dirty="0" err="1"/>
              <a:t>sác</a:t>
            </a:r>
            <a:r>
              <a:rPr lang="en-US" dirty="0"/>
              <a:t> </a:t>
            </a:r>
            <a:r>
              <a:rPr lang="en-US" dirty="0" err="1"/>
              <a:t>hơn</a:t>
            </a:r>
            <a:r>
              <a:rPr lang="en-US" dirty="0"/>
              <a:t>. </a:t>
            </a:r>
            <a:r>
              <a:rPr lang="en-US" dirty="0" err="1"/>
              <a:t>Trong</a:t>
            </a:r>
            <a:r>
              <a:rPr lang="en-US" dirty="0"/>
              <a:t> </a:t>
            </a:r>
            <a:r>
              <a:rPr lang="en-US" dirty="0" err="1"/>
              <a:t>đó</a:t>
            </a:r>
            <a:r>
              <a:rPr lang="en-US" dirty="0"/>
              <a:t>, </a:t>
            </a:r>
            <a:r>
              <a:rPr lang="en-US" dirty="0" err="1"/>
              <a:t>bài</a:t>
            </a:r>
            <a:r>
              <a:rPr lang="en-US" dirty="0"/>
              <a:t> </a:t>
            </a:r>
            <a:r>
              <a:rPr lang="en-US" dirty="0" err="1"/>
              <a:t>toán</a:t>
            </a:r>
            <a:r>
              <a:rPr lang="en-US" dirty="0"/>
              <a:t> </a:t>
            </a:r>
            <a:r>
              <a:rPr lang="en-US" dirty="0" err="1"/>
              <a:t>thỏa</a:t>
            </a:r>
            <a:r>
              <a:rPr lang="en-US" dirty="0"/>
              <a:t> </a:t>
            </a:r>
            <a:r>
              <a:rPr lang="en-US" dirty="0" err="1"/>
              <a:t>mãn</a:t>
            </a:r>
            <a:r>
              <a:rPr lang="en-US" dirty="0"/>
              <a:t> bao </a:t>
            </a:r>
            <a:r>
              <a:rPr lang="en-US" dirty="0" err="1"/>
              <a:t>phủ</a:t>
            </a:r>
            <a:r>
              <a:rPr lang="en-US" dirty="0"/>
              <a:t> </a:t>
            </a:r>
            <a:r>
              <a:rPr lang="en-US" dirty="0" err="1"/>
              <a:t>cho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có</a:t>
            </a:r>
            <a:r>
              <a:rPr lang="en-US" dirty="0"/>
              <a:t> </a:t>
            </a:r>
            <a:r>
              <a:rPr lang="en-US" dirty="0" err="1"/>
              <a:t>mức</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khác</a:t>
            </a:r>
            <a:r>
              <a:rPr lang="en-US" dirty="0"/>
              <a:t> </a:t>
            </a:r>
            <a:r>
              <a:rPr lang="en-US" dirty="0" err="1"/>
              <a:t>nhau</a:t>
            </a:r>
            <a:r>
              <a:rPr lang="en-US" dirty="0"/>
              <a:t> </a:t>
            </a:r>
            <a:r>
              <a:rPr lang="en-US" dirty="0" err="1"/>
              <a:t>là</a:t>
            </a:r>
            <a:r>
              <a:rPr lang="en-US" dirty="0"/>
              <a:t> 1 </a:t>
            </a:r>
            <a:r>
              <a:rPr lang="en-US" dirty="0" err="1"/>
              <a:t>bài</a:t>
            </a:r>
            <a:r>
              <a:rPr lang="en-US" dirty="0"/>
              <a:t> </a:t>
            </a:r>
            <a:r>
              <a:rPr lang="en-US" dirty="0" err="1"/>
              <a:t>toán</a:t>
            </a:r>
            <a:r>
              <a:rPr lang="en-US" dirty="0"/>
              <a:t> </a:t>
            </a:r>
            <a:r>
              <a:rPr lang="en-US" dirty="0" err="1"/>
              <a:t>quan</a:t>
            </a:r>
            <a:r>
              <a:rPr lang="en-US" dirty="0"/>
              <a:t> </a:t>
            </a:r>
            <a:r>
              <a:rPr lang="en-US" dirty="0" err="1"/>
              <a:t>trọng</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r>
              <a:rPr lang="en-US" dirty="0"/>
              <a:t> </a:t>
            </a:r>
            <a:r>
              <a:rPr lang="en-US" dirty="0" err="1"/>
              <a:t>này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triển</a:t>
            </a:r>
            <a:r>
              <a:rPr lang="en-US" dirty="0"/>
              <a:t> </a:t>
            </a:r>
            <a:r>
              <a:rPr lang="en-US" dirty="0" err="1"/>
              <a:t>khai</a:t>
            </a:r>
            <a:r>
              <a:rPr lang="en-US" dirty="0"/>
              <a:t> 1 </a:t>
            </a:r>
            <a:r>
              <a:rPr lang="en-US" dirty="0" err="1"/>
              <a:t>mạng</a:t>
            </a:r>
            <a:r>
              <a:rPr lang="en-US" dirty="0"/>
              <a:t> </a:t>
            </a:r>
            <a:r>
              <a:rPr lang="en-US" dirty="0" err="1"/>
              <a:t>cảm</a:t>
            </a:r>
            <a:r>
              <a:rPr lang="en-US" dirty="0"/>
              <a:t> </a:t>
            </a:r>
            <a:r>
              <a:rPr lang="en-US" dirty="0" err="1"/>
              <a:t>biến</a:t>
            </a:r>
            <a:r>
              <a:rPr lang="en-US" dirty="0"/>
              <a:t> Q-bao </a:t>
            </a:r>
            <a:r>
              <a:rPr lang="en-US" dirty="0" err="1"/>
              <a:t>phủ</a:t>
            </a:r>
            <a:r>
              <a:rPr lang="en-US" dirty="0"/>
              <a:t>. </a:t>
            </a:r>
            <a:r>
              <a:rPr lang="en-US" dirty="0" err="1"/>
              <a:t>Trong</a:t>
            </a:r>
            <a:r>
              <a:rPr lang="en-US" dirty="0"/>
              <a:t> </a:t>
            </a:r>
            <a:r>
              <a:rPr lang="en-US" dirty="0" err="1"/>
              <a:t>số</a:t>
            </a:r>
            <a:r>
              <a:rPr lang="en-US" dirty="0"/>
              <a:t> </a:t>
            </a:r>
            <a:r>
              <a:rPr lang="en-US" dirty="0" err="1"/>
              <a:t>đó</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sẽ</a:t>
            </a:r>
            <a:r>
              <a:rPr lang="en-US" dirty="0"/>
              <a:t> </a:t>
            </a:r>
            <a:r>
              <a:rPr lang="en-US" dirty="0" err="1"/>
              <a:t>được</a:t>
            </a:r>
            <a:r>
              <a:rPr lang="en-US" dirty="0"/>
              <a:t> </a:t>
            </a:r>
            <a:r>
              <a:rPr lang="en-US" dirty="0" err="1"/>
              <a:t>thỏa</a:t>
            </a:r>
            <a:r>
              <a:rPr lang="en-US" dirty="0"/>
              <a:t> </a:t>
            </a:r>
            <a:r>
              <a:rPr lang="en-US" dirty="0" err="1"/>
              <a:t>mãn</a:t>
            </a:r>
            <a:r>
              <a:rPr lang="en-US" dirty="0"/>
              <a:t> </a:t>
            </a:r>
            <a:r>
              <a:rPr lang="en-US" dirty="0" err="1"/>
              <a:t>mức</a:t>
            </a:r>
            <a:r>
              <a:rPr lang="en-US" dirty="0"/>
              <a:t> </a:t>
            </a:r>
            <a:r>
              <a:rPr lang="en-US" dirty="0" err="1"/>
              <a:t>độ</a:t>
            </a:r>
            <a:r>
              <a:rPr lang="en-US" dirty="0"/>
              <a:t> bao </a:t>
            </a:r>
            <a:r>
              <a:rPr lang="en-US" dirty="0" err="1"/>
              <a:t>phủ</a:t>
            </a:r>
            <a:r>
              <a:rPr lang="en-US" dirty="0"/>
              <a:t> </a:t>
            </a:r>
            <a:r>
              <a:rPr lang="en-US" dirty="0" err="1"/>
              <a:t>khác</a:t>
            </a:r>
            <a:r>
              <a:rPr lang="en-US" dirty="0"/>
              <a:t> </a:t>
            </a:r>
            <a:r>
              <a:rPr lang="en-US" dirty="0" err="1"/>
              <a:t>nhau</a:t>
            </a:r>
            <a:r>
              <a:rPr lang="en-US" dirty="0"/>
              <a:t> </a:t>
            </a:r>
            <a:r>
              <a:rPr lang="en-US" dirty="0" err="1"/>
              <a:t>tùy</a:t>
            </a:r>
            <a:r>
              <a:rPr lang="en-US" dirty="0"/>
              <a:t> </a:t>
            </a:r>
            <a:r>
              <a:rPr lang="en-US" dirty="0" err="1"/>
              <a:t>trên</a:t>
            </a:r>
            <a:r>
              <a:rPr lang="en-US" dirty="0"/>
              <a:t> </a:t>
            </a:r>
            <a:r>
              <a:rPr lang="en-US" dirty="0" err="1"/>
              <a:t>mức</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chúng</a:t>
            </a:r>
            <a:r>
              <a:rPr lang="en-US" dirty="0"/>
              <a:t>.</a:t>
            </a:r>
          </a:p>
          <a:p>
            <a:endParaRPr lang="en-US" dirty="0"/>
          </a:p>
          <a:p>
            <a:br>
              <a:rPr lang="en-US" dirty="0"/>
            </a:br>
            <a:r>
              <a:rPr lang="en-US" b="0" i="0" dirty="0">
                <a:solidFill>
                  <a:srgbClr val="374151"/>
                </a:solidFill>
                <a:effectLst/>
                <a:latin typeface="Söhne"/>
              </a:rPr>
              <a:t>Wireless sensor networks have become widely used in real-life applications. However, deploying an effective sensor network comes with many challenges and depends on various factors. One of these challenges is the coverage issue, which includes problems like not enough coverage, weak security, and unreliable information. To overcome these challenges, we can deploy a sensor network that provides multiple layers of coverage for each object. This helps to enhance network monitoring and make the collected information more reliable and accurate. Specifically, we focus on satisfying the coverage requirements for objects with different levels of importance. To solve this problem, we can implement a Q-coverage sensor network, where objects are covered differently based on their importance.</a:t>
            </a:r>
            <a:endParaRPr lang="en-VN" dirty="0"/>
          </a:p>
        </p:txBody>
      </p:sp>
      <p:sp>
        <p:nvSpPr>
          <p:cNvPr id="4" name="Slide Number Placeholder 3"/>
          <p:cNvSpPr>
            <a:spLocks noGrp="1"/>
          </p:cNvSpPr>
          <p:nvPr>
            <p:ph type="sldNum" sz="quarter" idx="5"/>
          </p:nvPr>
        </p:nvSpPr>
        <p:spPr/>
        <p:txBody>
          <a:bodyPr/>
          <a:lstStyle/>
          <a:p>
            <a:fld id="{653C1CA5-BC57-7544-A8C3-78621666C244}" type="slidenum">
              <a:rPr lang="en-VN" smtClean="0"/>
              <a:t>4</a:t>
            </a:fld>
            <a:endParaRPr lang="en-VN"/>
          </a:p>
        </p:txBody>
      </p:sp>
    </p:spTree>
    <p:extLst>
      <p:ext uri="{BB962C8B-B14F-4D97-AF65-F5344CB8AC3E}">
        <p14:creationId xmlns:p14="http://schemas.microsoft.com/office/powerpoint/2010/main" val="163053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dirty="0"/>
              <a:t>Một trong những thể loại mạng cảm biến mà cần thiết triển khai Q-bao phủ nhất đó chính là mạng cảm biến không dây có hướng. </a:t>
            </a:r>
            <a:br>
              <a:rPr lang="en-VN" dirty="0"/>
            </a:br>
            <a:br>
              <a:rPr lang="en-VN" dirty="0"/>
            </a:br>
            <a:r>
              <a:rPr lang="en-VN" dirty="0"/>
              <a:t>&lt;Như quan sát trên hình&gt;, mạng cảm biến không dây có hướng là loại mạng mà các sensor chỉ cảm biến hoặc giám sát theo 1 phương nhất định để gia tăng cường độ giám sát trên 1 hướng. Ngoài ra sensor có hướng sẽ tiết kiệm năng lượng hơn khi không phải sensing tất cả xung quanh,</a:t>
            </a:r>
            <a:br>
              <a:rPr lang="en-VN" dirty="0"/>
            </a:br>
            <a:r>
              <a:rPr lang="en-VN" dirty="0"/>
              <a:t>Tuy nhiên khi triển khai ở những vùng địa hình khó khăn &lt;ex: khu vực quân sự, đồi núi, khó triển khai chính xác vị trí sensor&gt;, loại mạng này có nhược điểm trong việc khó giám sát các mục tiêu ở gần nhưng lệch hướng. Bên cạnh đó, các tình huống cần triển khai loại mạng này, chủ yếu cần gia tăng tính giám sát cho đối tượng, nên thường cần phải triển khai Q-coverage, để gia tăng chất lượng giám sát và gia tăng tỉ lệ giám sát.</a:t>
            </a:r>
            <a:br>
              <a:rPr lang="en-VN" dirty="0"/>
            </a:br>
            <a:r>
              <a:rPr lang="en-VN" dirty="0"/>
              <a:t>Đây cũng chính là vấn đề chính mà chúng tôi nghiên cứu trong bài báo này!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V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One of the most essential types of sensor networks that require Q-coverage deployment is directional wireless sensor networks. As observed in the figure, a directional wireless sensor network is a type of network where sensors only sense or monitor in a specific direction to increase monitoring intensity in that particular direction. Additionally, directional sensors save energy by not having to sense in all directions. However, when deployed in challenging terrains such as military areas or hilly regions where accurate sensor positioning is difficult, this type of network has a drawback in monitoring targets that are nearby but deviate from the sensor's direction. Furthermore, in situations where this type of network is deployed, the main objective is to increase the monitoring capability for the target, hence the need for Q-coverage deployment to enhance monitoring quality and increase the monitoring ratio. This is also the main issue addressed in our research article!</a:t>
            </a:r>
            <a:endParaRPr lang="en-VN" dirty="0"/>
          </a:p>
          <a:p>
            <a:endParaRPr lang="en-VN" dirty="0"/>
          </a:p>
        </p:txBody>
      </p:sp>
      <p:sp>
        <p:nvSpPr>
          <p:cNvPr id="4" name="Slide Number Placeholder 3"/>
          <p:cNvSpPr>
            <a:spLocks noGrp="1"/>
          </p:cNvSpPr>
          <p:nvPr>
            <p:ph type="sldNum" sz="quarter" idx="5"/>
          </p:nvPr>
        </p:nvSpPr>
        <p:spPr/>
        <p:txBody>
          <a:bodyPr/>
          <a:lstStyle/>
          <a:p>
            <a:fld id="{653C1CA5-BC57-7544-A8C3-78621666C244}" type="slidenum">
              <a:rPr lang="en-VN" smtClean="0"/>
              <a:t>5</a:t>
            </a:fld>
            <a:endParaRPr lang="en-VN"/>
          </a:p>
        </p:txBody>
      </p:sp>
    </p:spTree>
    <p:extLst>
      <p:ext uri="{BB962C8B-B14F-4D97-AF65-F5344CB8AC3E}">
        <p14:creationId xmlns:p14="http://schemas.microsoft.com/office/powerpoint/2010/main" val="7414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Hai  thách thức mà chúng tôi address trong bài toán này chính là tối ưu năng lượng sử dụng, và tối ưu cân bằng bao phủ cho các targets. Trong đó tối ưu năng lượng tiêu thụ thông qua việc minizing số lươngj target sử dụng; còn cân bằng tải thì thông qua cân bằng bao phủ giữa các target. Chúng tôi xem xét tối ưu 2 mục tiêu trên, trong cả 2 miền under-provision and overprovison. Trong đó under-provision được định nghĩa là mạng thiếu sự giám sát của sensors, còn over-provision thì ngược lại.</a:t>
            </a:r>
          </a:p>
          <a:p>
            <a:pPr marL="171450" indent="-171450">
              <a:buFontTx/>
              <a:buChar char="-"/>
            </a:pPr>
            <a:r>
              <a:rPr lang="en-US" b="0" i="0" dirty="0">
                <a:solidFill>
                  <a:srgbClr val="374151"/>
                </a:solidFill>
                <a:effectLst/>
                <a:latin typeface="Söhne"/>
              </a:rPr>
              <a:t>The two challenges that we address in this problem are energy optimization and coverage balancing for targets: In this context, energy optimization is achieved by minimizing the number of active sensors. Meanwhile, coverage balancing is achieved through balancing the coverage among the targets.</a:t>
            </a:r>
            <a:r>
              <a:rPr lang="en-US" dirty="0"/>
              <a:t> </a:t>
            </a:r>
            <a:br>
              <a:rPr lang="en-US" dirty="0"/>
            </a:br>
            <a:r>
              <a:rPr lang="en-US" b="0" i="0" dirty="0">
                <a:solidFill>
                  <a:srgbClr val="374151"/>
                </a:solidFill>
                <a:effectLst/>
                <a:latin typeface="Söhne"/>
              </a:rPr>
              <a:t>We consider optimizing both objectives in two domains: under-provisioning and over-provisioning. Under-provisioning is defined as a network where there is insufficient monitoring coverage by sensors. On the other hand, over-provisioning refers to a network where there is excessive monitoring coverage.</a:t>
            </a:r>
            <a:endParaRPr lang="en-VN" dirty="0"/>
          </a:p>
        </p:txBody>
      </p:sp>
      <p:sp>
        <p:nvSpPr>
          <p:cNvPr id="4" name="Slide Number Placeholder 3"/>
          <p:cNvSpPr>
            <a:spLocks noGrp="1"/>
          </p:cNvSpPr>
          <p:nvPr>
            <p:ph type="sldNum" sz="quarter" idx="5"/>
          </p:nvPr>
        </p:nvSpPr>
        <p:spPr/>
        <p:txBody>
          <a:bodyPr/>
          <a:lstStyle/>
          <a:p>
            <a:fld id="{653C1CA5-BC57-7544-A8C3-78621666C244}" type="slidenum">
              <a:rPr lang="en-VN" smtClean="0"/>
              <a:t>6</a:t>
            </a:fld>
            <a:endParaRPr lang="en-VN"/>
          </a:p>
        </p:txBody>
      </p:sp>
    </p:spTree>
    <p:extLst>
      <p:ext uri="{BB962C8B-B14F-4D97-AF65-F5344CB8AC3E}">
        <p14:creationId xmlns:p14="http://schemas.microsoft.com/office/powerpoint/2010/main" val="3641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The next sesion, we folmuate the abow problem by a Q- coverage problem with bi-level objective of Resource balance and minizing number of active sensor nodes.</a:t>
            </a:r>
          </a:p>
        </p:txBody>
      </p:sp>
      <p:sp>
        <p:nvSpPr>
          <p:cNvPr id="4" name="Slide Number Placeholder 3"/>
          <p:cNvSpPr>
            <a:spLocks noGrp="1"/>
          </p:cNvSpPr>
          <p:nvPr>
            <p:ph type="sldNum" sz="quarter" idx="5"/>
          </p:nvPr>
        </p:nvSpPr>
        <p:spPr/>
        <p:txBody>
          <a:bodyPr/>
          <a:lstStyle/>
          <a:p>
            <a:fld id="{653C1CA5-BC57-7544-A8C3-78621666C244}" type="slidenum">
              <a:rPr lang="en-VN" smtClean="0"/>
              <a:t>7</a:t>
            </a:fld>
            <a:endParaRPr lang="en-VN"/>
          </a:p>
        </p:txBody>
      </p:sp>
    </p:spTree>
    <p:extLst>
      <p:ext uri="{BB962C8B-B14F-4D97-AF65-F5344CB8AC3E}">
        <p14:creationId xmlns:p14="http://schemas.microsoft.com/office/powerpoint/2010/main" val="3964991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First, Let me introduce about the model of direction sensor network:</a:t>
            </a:r>
          </a:p>
          <a:p>
            <a:r>
              <a:rPr lang="en-VN" dirty="0"/>
              <a:t>It contain: a center O at coordinate (xs,ys); a Sensing range :R; a angel of view ( the area sensor can sense target) like a setor of a circle;</a:t>
            </a:r>
          </a:p>
          <a:p>
            <a:r>
              <a:rPr lang="en-VN" dirty="0"/>
              <a:t>We also define some important information to definte the oriented of sensor: vetor F is bisector- vector of the theta. </a:t>
            </a:r>
            <a:r>
              <a:rPr lang="en-US" dirty="0"/>
              <a:t>A</a:t>
            </a:r>
            <a:r>
              <a:rPr lang="en-VN" dirty="0"/>
              <a:t>nd v is the vector from O to a target. </a:t>
            </a:r>
          </a:p>
        </p:txBody>
      </p:sp>
      <p:sp>
        <p:nvSpPr>
          <p:cNvPr id="4" name="Slide Number Placeholder 3"/>
          <p:cNvSpPr>
            <a:spLocks noGrp="1"/>
          </p:cNvSpPr>
          <p:nvPr>
            <p:ph type="sldNum" sz="quarter" idx="5"/>
          </p:nvPr>
        </p:nvSpPr>
        <p:spPr/>
        <p:txBody>
          <a:bodyPr/>
          <a:lstStyle/>
          <a:p>
            <a:fld id="{653C1CA5-BC57-7544-A8C3-78621666C244}" type="slidenum">
              <a:rPr lang="en-VN" smtClean="0"/>
              <a:t>8</a:t>
            </a:fld>
            <a:endParaRPr lang="en-VN"/>
          </a:p>
        </p:txBody>
      </p:sp>
    </p:spTree>
    <p:extLst>
      <p:ext uri="{BB962C8B-B14F-4D97-AF65-F5344CB8AC3E}">
        <p14:creationId xmlns:p14="http://schemas.microsoft.com/office/powerpoint/2010/main" val="3574802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With these information, we define this problem as you can see on the slide:</a:t>
            </a:r>
          </a:p>
          <a:p>
            <a:endParaRPr lang="en-VN" dirty="0"/>
          </a:p>
          <a:p>
            <a:r>
              <a:rPr lang="en-VN" dirty="0"/>
              <a:t>Input:</a:t>
            </a:r>
          </a:p>
          <a:p>
            <a:r>
              <a:rPr lang="en-VN" dirty="0"/>
              <a:t>…</a:t>
            </a:r>
          </a:p>
          <a:p>
            <a:r>
              <a:rPr lang="en-VN" dirty="0"/>
              <a:t>Output:</a:t>
            </a:r>
          </a:p>
          <a:p>
            <a:r>
              <a:rPr lang="en-VN" dirty="0"/>
              <a:t>…</a:t>
            </a:r>
          </a:p>
        </p:txBody>
      </p:sp>
      <p:sp>
        <p:nvSpPr>
          <p:cNvPr id="4" name="Slide Number Placeholder 3"/>
          <p:cNvSpPr>
            <a:spLocks noGrp="1"/>
          </p:cNvSpPr>
          <p:nvPr>
            <p:ph type="sldNum" sz="quarter" idx="5"/>
          </p:nvPr>
        </p:nvSpPr>
        <p:spPr/>
        <p:txBody>
          <a:bodyPr/>
          <a:lstStyle/>
          <a:p>
            <a:fld id="{653C1CA5-BC57-7544-A8C3-78621666C244}" type="slidenum">
              <a:rPr lang="en-VN" smtClean="0"/>
              <a:t>9</a:t>
            </a:fld>
            <a:endParaRPr lang="en-VN"/>
          </a:p>
        </p:txBody>
      </p:sp>
    </p:spTree>
    <p:extLst>
      <p:ext uri="{BB962C8B-B14F-4D97-AF65-F5344CB8AC3E}">
        <p14:creationId xmlns:p14="http://schemas.microsoft.com/office/powerpoint/2010/main" val="2582227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1624-3651-4EE2-B86D-2C8EC6A34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6D89E8F0-D03F-49C6-AB01-461336536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94D372AF-F075-4D90-BF5B-898C4896C3C9}"/>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5" name="Footer Placeholder 4">
            <a:extLst>
              <a:ext uri="{FF2B5EF4-FFF2-40B4-BE49-F238E27FC236}">
                <a16:creationId xmlns:a16="http://schemas.microsoft.com/office/drawing/2014/main" id="{D0E42CAE-E91A-42FB-8B81-89FCED8914E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C393CFF-CCB4-4A62-81D5-0E0D042AA37E}"/>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128858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D6CB-8A59-4A29-9FF7-3FB9928C4895}"/>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32F7605C-96F2-41C7-8D51-4DC946E9BD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23C17C2-FFA9-44FC-B665-CBEB0BAF7BA5}"/>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5" name="Footer Placeholder 4">
            <a:extLst>
              <a:ext uri="{FF2B5EF4-FFF2-40B4-BE49-F238E27FC236}">
                <a16:creationId xmlns:a16="http://schemas.microsoft.com/office/drawing/2014/main" id="{2F95F138-AB32-4604-AAE0-2658FA83F85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3EE7B0F-8DC5-463D-B679-DC2323012C93}"/>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10257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37915-1DC5-4E85-BDD1-13523CD4CD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B9B86E1-AF5A-48DC-BE89-D3E390A414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C71EE56-612F-4041-8F14-F2B901867349}"/>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5" name="Footer Placeholder 4">
            <a:extLst>
              <a:ext uri="{FF2B5EF4-FFF2-40B4-BE49-F238E27FC236}">
                <a16:creationId xmlns:a16="http://schemas.microsoft.com/office/drawing/2014/main" id="{50A71314-82F2-4199-8328-E88C2B798A8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4CE0FA7-1092-4885-BBDE-124E1B2C1C05}"/>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83197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4F13-46DC-458C-A644-D01EC9156DF8}"/>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89EE2989-345F-4553-90BE-6566017412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3B4568A-B846-4A1F-AD99-BA7BFC8A6F80}"/>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5" name="Footer Placeholder 4">
            <a:extLst>
              <a:ext uri="{FF2B5EF4-FFF2-40B4-BE49-F238E27FC236}">
                <a16:creationId xmlns:a16="http://schemas.microsoft.com/office/drawing/2014/main" id="{1E5725F9-9C39-47EC-B58C-330B9B05939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BE54B2B-E8B3-4C12-9922-0E033D24BE8E}"/>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45417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C10D-133F-46FC-95C8-FDB240E92A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8ABB6200-2286-49A0-8D61-CE72EBE8E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7C4A34-2665-4A9C-AC8D-3F74FED9E609}"/>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5" name="Footer Placeholder 4">
            <a:extLst>
              <a:ext uri="{FF2B5EF4-FFF2-40B4-BE49-F238E27FC236}">
                <a16:creationId xmlns:a16="http://schemas.microsoft.com/office/drawing/2014/main" id="{36C73A37-0C67-4680-9BF3-BA3E3B8D409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0B146D8-8683-4D3B-8346-F50A17336DD8}"/>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286382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D582-FF84-44AD-B916-0E550356303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9D8E8A90-0792-4427-BB85-449E5E4407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22A816FE-0305-407A-A4B0-19EB2EDFDB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95B85FF3-47FC-4824-84A4-922E39AE8CB0}"/>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6" name="Footer Placeholder 5">
            <a:extLst>
              <a:ext uri="{FF2B5EF4-FFF2-40B4-BE49-F238E27FC236}">
                <a16:creationId xmlns:a16="http://schemas.microsoft.com/office/drawing/2014/main" id="{343CC1B9-1AB8-4463-8E4B-A21D213D798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B27F805-431B-42AD-A81E-DEA48C6C9C80}"/>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278041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BC30-1A53-47FB-82E3-E044807B606A}"/>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128C89EA-D3EF-4B0F-9626-ED393B776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CDDB0-5A68-4DD6-981E-8731905C9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8270CB58-1586-43E3-A8A9-F1D066BCA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E5493-932E-400D-8414-81A4ED7F1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17611E3-5E01-429C-BCE6-741917D6BC83}"/>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8" name="Footer Placeholder 7">
            <a:extLst>
              <a:ext uri="{FF2B5EF4-FFF2-40B4-BE49-F238E27FC236}">
                <a16:creationId xmlns:a16="http://schemas.microsoft.com/office/drawing/2014/main" id="{06941495-DF53-4FC1-8A9D-F6C2AD1F0143}"/>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6876F525-77C6-4024-8270-C56B1B018879}"/>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55513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CBFA-BEAD-41EC-9F19-811336949185}"/>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82B4821E-609C-49AF-8CEB-AB0E87DFCB42}"/>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4" name="Footer Placeholder 3">
            <a:extLst>
              <a:ext uri="{FF2B5EF4-FFF2-40B4-BE49-F238E27FC236}">
                <a16:creationId xmlns:a16="http://schemas.microsoft.com/office/drawing/2014/main" id="{3B235E14-5898-4443-BFC0-C32B97956E9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68D0FCE1-EA73-41AF-80CA-496413327995}"/>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128918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0F1AD2-B1BF-4A37-88BB-885048F5F892}"/>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3" name="Footer Placeholder 2">
            <a:extLst>
              <a:ext uri="{FF2B5EF4-FFF2-40B4-BE49-F238E27FC236}">
                <a16:creationId xmlns:a16="http://schemas.microsoft.com/office/drawing/2014/main" id="{E855F7BA-2BCA-4751-8CA9-85F2BAD10E8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2D3AD095-7E30-4A21-B816-3DD8FAE08596}"/>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38967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B38D-F4A1-4288-993A-F9D81BE7F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1713A846-83CB-4424-9280-AB48202BC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D6F27637-35A5-4E11-9359-4324AD965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AE26-7BDD-41FB-98FB-C0B39E04A6E0}"/>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6" name="Footer Placeholder 5">
            <a:extLst>
              <a:ext uri="{FF2B5EF4-FFF2-40B4-BE49-F238E27FC236}">
                <a16:creationId xmlns:a16="http://schemas.microsoft.com/office/drawing/2014/main" id="{DDCF2CC9-7D02-4273-9324-C8176708213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39CE188-3304-4A85-8652-0AAB21910622}"/>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158504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E76F-23EE-4659-B185-56CA841B1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DBB2A4B-73CD-4656-B1FC-738349D40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45BA336A-C81A-4D39-BA37-4F6702709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4EF08-24D8-4A2B-AA7C-7E2DD62240EB}"/>
              </a:ext>
            </a:extLst>
          </p:cNvPr>
          <p:cNvSpPr>
            <a:spLocks noGrp="1"/>
          </p:cNvSpPr>
          <p:nvPr>
            <p:ph type="dt" sz="half" idx="10"/>
          </p:nvPr>
        </p:nvSpPr>
        <p:spPr/>
        <p:txBody>
          <a:bodyPr/>
          <a:lstStyle/>
          <a:p>
            <a:fld id="{52C3A293-2CDE-48FC-9AEE-50B3E38E35C7}" type="datetimeFigureOut">
              <a:rPr lang="vi-VN" smtClean="0"/>
              <a:t>11/07/2023</a:t>
            </a:fld>
            <a:endParaRPr lang="vi-VN"/>
          </a:p>
        </p:txBody>
      </p:sp>
      <p:sp>
        <p:nvSpPr>
          <p:cNvPr id="6" name="Footer Placeholder 5">
            <a:extLst>
              <a:ext uri="{FF2B5EF4-FFF2-40B4-BE49-F238E27FC236}">
                <a16:creationId xmlns:a16="http://schemas.microsoft.com/office/drawing/2014/main" id="{84CCD683-F1D5-439B-AAE0-F3747A02989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44E10BA-2050-49B8-84E4-2E61E7EB18AE}"/>
              </a:ext>
            </a:extLst>
          </p:cNvPr>
          <p:cNvSpPr>
            <a:spLocks noGrp="1"/>
          </p:cNvSpPr>
          <p:nvPr>
            <p:ph type="sldNum" sz="quarter" idx="12"/>
          </p:nvPr>
        </p:nvSpPr>
        <p:spPr/>
        <p:txBody>
          <a:bodyPr/>
          <a:lstStyle/>
          <a:p>
            <a:fld id="{64F7DF0A-167A-4E19-AC7E-E86B2D5D928F}" type="slidenum">
              <a:rPr lang="vi-VN" smtClean="0"/>
              <a:t>‹#›</a:t>
            </a:fld>
            <a:endParaRPr lang="vi-VN"/>
          </a:p>
        </p:txBody>
      </p:sp>
    </p:spTree>
    <p:extLst>
      <p:ext uri="{BB962C8B-B14F-4D97-AF65-F5344CB8AC3E}">
        <p14:creationId xmlns:p14="http://schemas.microsoft.com/office/powerpoint/2010/main" val="173901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26A4E-3C9C-4302-8596-71E5AAC63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624B916-A999-4CF9-857A-32F1F01D5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6520F835-FA5A-4DDA-A1D9-B07E145C43C5}"/>
              </a:ext>
            </a:extLst>
          </p:cNvPr>
          <p:cNvSpPr>
            <a:spLocks noGrp="1"/>
          </p:cNvSpPr>
          <p:nvPr>
            <p:ph type="dt" sz="half" idx="2"/>
          </p:nvPr>
        </p:nvSpPr>
        <p:spPr>
          <a:xfrm>
            <a:off x="838200" y="626110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3A293-2CDE-48FC-9AEE-50B3E38E35C7}" type="datetimeFigureOut">
              <a:rPr lang="vi-VN" smtClean="0"/>
              <a:t>11/07/2023</a:t>
            </a:fld>
            <a:endParaRPr lang="vi-VN"/>
          </a:p>
        </p:txBody>
      </p:sp>
      <p:sp>
        <p:nvSpPr>
          <p:cNvPr id="5" name="Footer Placeholder 4">
            <a:extLst>
              <a:ext uri="{FF2B5EF4-FFF2-40B4-BE49-F238E27FC236}">
                <a16:creationId xmlns:a16="http://schemas.microsoft.com/office/drawing/2014/main" id="{8C74BAE4-929A-4F1E-B07E-0AB00983807B}"/>
              </a:ext>
            </a:extLst>
          </p:cNvPr>
          <p:cNvSpPr>
            <a:spLocks noGrp="1"/>
          </p:cNvSpPr>
          <p:nvPr>
            <p:ph type="ftr" sz="quarter" idx="3"/>
          </p:nvPr>
        </p:nvSpPr>
        <p:spPr>
          <a:xfrm>
            <a:off x="4038600" y="626110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20937D44-D67B-4722-B03B-2B53DC34A38C}"/>
              </a:ext>
            </a:extLst>
          </p:cNvPr>
          <p:cNvSpPr>
            <a:spLocks noGrp="1"/>
          </p:cNvSpPr>
          <p:nvPr>
            <p:ph type="sldNum" sz="quarter" idx="4"/>
          </p:nvPr>
        </p:nvSpPr>
        <p:spPr>
          <a:xfrm>
            <a:off x="8610600" y="626110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7DF0A-167A-4E19-AC7E-E86B2D5D928F}" type="slidenum">
              <a:rPr lang="vi-VN" smtClean="0"/>
              <a:t>‹#›</a:t>
            </a:fld>
            <a:endParaRPr lang="vi-VN"/>
          </a:p>
        </p:txBody>
      </p:sp>
      <p:grpSp>
        <p:nvGrpSpPr>
          <p:cNvPr id="7" name="Group 6">
            <a:extLst>
              <a:ext uri="{FF2B5EF4-FFF2-40B4-BE49-F238E27FC236}">
                <a16:creationId xmlns:a16="http://schemas.microsoft.com/office/drawing/2014/main" id="{6EDB435D-A3AD-420E-8873-8492191C9912}"/>
              </a:ext>
            </a:extLst>
          </p:cNvPr>
          <p:cNvGrpSpPr/>
          <p:nvPr userDrawn="1"/>
        </p:nvGrpSpPr>
        <p:grpSpPr>
          <a:xfrm>
            <a:off x="0" y="6673023"/>
            <a:ext cx="12192000" cy="182880"/>
            <a:chOff x="0" y="93044"/>
            <a:chExt cx="12192000" cy="182880"/>
          </a:xfrm>
        </p:grpSpPr>
        <p:sp>
          <p:nvSpPr>
            <p:cNvPr id="8" name="Rectangle 7">
              <a:extLst>
                <a:ext uri="{FF2B5EF4-FFF2-40B4-BE49-F238E27FC236}">
                  <a16:creationId xmlns:a16="http://schemas.microsoft.com/office/drawing/2014/main" id="{EA228C35-C3C5-42AC-8A99-122206FE5EDB}"/>
                </a:ext>
              </a:extLst>
            </p:cNvPr>
            <p:cNvSpPr/>
            <p:nvPr/>
          </p:nvSpPr>
          <p:spPr>
            <a:xfrm>
              <a:off x="0" y="93044"/>
              <a:ext cx="8229600" cy="1828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ight Triangle 8">
              <a:extLst>
                <a:ext uri="{FF2B5EF4-FFF2-40B4-BE49-F238E27FC236}">
                  <a16:creationId xmlns:a16="http://schemas.microsoft.com/office/drawing/2014/main" id="{A1F8FE38-46AC-4AAE-A49F-2E60726D8B97}"/>
                </a:ext>
              </a:extLst>
            </p:cNvPr>
            <p:cNvSpPr/>
            <p:nvPr/>
          </p:nvSpPr>
          <p:spPr>
            <a:xfrm rot="5400000">
              <a:off x="8229600" y="93044"/>
              <a:ext cx="182880" cy="1828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 name="Rectangle 9">
              <a:extLst>
                <a:ext uri="{FF2B5EF4-FFF2-40B4-BE49-F238E27FC236}">
                  <a16:creationId xmlns:a16="http://schemas.microsoft.com/office/drawing/2014/main" id="{8F178569-C134-4C5F-A2D6-EFE2462D0712}"/>
                </a:ext>
              </a:extLst>
            </p:cNvPr>
            <p:cNvSpPr/>
            <p:nvPr/>
          </p:nvSpPr>
          <p:spPr>
            <a:xfrm>
              <a:off x="8534400" y="93044"/>
              <a:ext cx="3657600" cy="1828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ight Triangle 10">
              <a:extLst>
                <a:ext uri="{FF2B5EF4-FFF2-40B4-BE49-F238E27FC236}">
                  <a16:creationId xmlns:a16="http://schemas.microsoft.com/office/drawing/2014/main" id="{1276F7D4-F832-49AD-B304-394204AE2F8B}"/>
                </a:ext>
              </a:extLst>
            </p:cNvPr>
            <p:cNvSpPr/>
            <p:nvPr/>
          </p:nvSpPr>
          <p:spPr>
            <a:xfrm rot="16200000">
              <a:off x="8353225" y="93044"/>
              <a:ext cx="182880" cy="18288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Tree>
    <p:extLst>
      <p:ext uri="{BB962C8B-B14F-4D97-AF65-F5344CB8AC3E}">
        <p14:creationId xmlns:p14="http://schemas.microsoft.com/office/powerpoint/2010/main" val="4132330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4A6B-AD9B-4DA4-986F-0B507F783A0E}"/>
              </a:ext>
            </a:extLst>
          </p:cNvPr>
          <p:cNvSpPr>
            <a:spLocks noGrp="1"/>
          </p:cNvSpPr>
          <p:nvPr>
            <p:ph type="ctrTitle"/>
          </p:nvPr>
        </p:nvSpPr>
        <p:spPr>
          <a:xfrm>
            <a:off x="1524000" y="893763"/>
            <a:ext cx="9144000" cy="2387600"/>
          </a:xfrm>
        </p:spPr>
        <p:txBody>
          <a:bodyPr>
            <a:noAutofit/>
          </a:bodyPr>
          <a:lstStyle/>
          <a:p>
            <a:r>
              <a:rPr lang="en-US" sz="4000" b="1" dirty="0">
                <a:solidFill>
                  <a:srgbClr val="C00000"/>
                </a:solidFill>
                <a:latin typeface="+mn-lt"/>
                <a:ea typeface="+mn-ea"/>
                <a:cs typeface="+mn-cs"/>
              </a:rPr>
              <a:t>An improved genetic algorithm for bi-level</a:t>
            </a:r>
            <a:br>
              <a:rPr lang="en-US" sz="4000" b="1" dirty="0">
                <a:solidFill>
                  <a:srgbClr val="C00000"/>
                </a:solidFill>
                <a:latin typeface="+mn-lt"/>
                <a:ea typeface="+mn-ea"/>
                <a:cs typeface="+mn-cs"/>
              </a:rPr>
            </a:br>
            <a:r>
              <a:rPr lang="en-US" sz="4000" b="1" dirty="0">
                <a:solidFill>
                  <a:srgbClr val="C00000"/>
                </a:solidFill>
                <a:latin typeface="+mn-lt"/>
                <a:ea typeface="+mn-ea"/>
                <a:cs typeface="+mn-cs"/>
              </a:rPr>
              <a:t>multi-objective Q-coverage in directional sensor networks</a:t>
            </a:r>
            <a:endParaRPr lang="vi-VN" sz="4000" b="1" dirty="0">
              <a:solidFill>
                <a:srgbClr val="C00000"/>
              </a:solidFill>
              <a:latin typeface="+mn-lt"/>
              <a:ea typeface="+mn-ea"/>
              <a:cs typeface="+mn-cs"/>
            </a:endParaRPr>
          </a:p>
        </p:txBody>
      </p:sp>
      <p:sp>
        <p:nvSpPr>
          <p:cNvPr id="3" name="Subtitle 2">
            <a:extLst>
              <a:ext uri="{FF2B5EF4-FFF2-40B4-BE49-F238E27FC236}">
                <a16:creationId xmlns:a16="http://schemas.microsoft.com/office/drawing/2014/main" id="{C9247196-D369-49E0-AC96-D241419BD17F}"/>
              </a:ext>
            </a:extLst>
          </p:cNvPr>
          <p:cNvSpPr>
            <a:spLocks noGrp="1"/>
          </p:cNvSpPr>
          <p:nvPr>
            <p:ph type="subTitle" idx="1"/>
          </p:nvPr>
        </p:nvSpPr>
        <p:spPr>
          <a:xfrm>
            <a:off x="1524000" y="3787095"/>
            <a:ext cx="9144000" cy="1655762"/>
          </a:xfrm>
        </p:spPr>
        <p:txBody>
          <a:bodyPr/>
          <a:lstStyle/>
          <a:p>
            <a:r>
              <a:rPr lang="vi-VN" dirty="0"/>
              <a:t>Authors: </a:t>
            </a:r>
            <a:r>
              <a:rPr lang="en-US" b="0" i="0" dirty="0">
                <a:effectLst/>
                <a:latin typeface="Arial" panose="020B0604020202020204" pitchFamily="34" charset="0"/>
              </a:rPr>
              <a:t>Nguyen </a:t>
            </a:r>
            <a:r>
              <a:rPr lang="en-US" b="0" i="0" dirty="0" err="1">
                <a:effectLst/>
                <a:latin typeface="Arial" panose="020B0604020202020204" pitchFamily="34" charset="0"/>
              </a:rPr>
              <a:t>Thi</a:t>
            </a:r>
            <a:r>
              <a:rPr lang="en-US" b="0" i="0" dirty="0">
                <a:effectLst/>
                <a:latin typeface="Arial" panose="020B0604020202020204" pitchFamily="34" charset="0"/>
              </a:rPr>
              <a:t> Hanh, Huynh </a:t>
            </a:r>
            <a:r>
              <a:rPr lang="en-US" b="0" i="0" dirty="0" err="1">
                <a:effectLst/>
                <a:latin typeface="Arial" panose="020B0604020202020204" pitchFamily="34" charset="0"/>
              </a:rPr>
              <a:t>Thi</a:t>
            </a:r>
            <a:r>
              <a:rPr lang="en-US" b="0" i="0" dirty="0">
                <a:effectLst/>
                <a:latin typeface="Arial" panose="020B0604020202020204" pitchFamily="34" charset="0"/>
              </a:rPr>
              <a:t> Thanh </a:t>
            </a:r>
            <a:r>
              <a:rPr lang="en-US" b="0" i="0" dirty="0" err="1">
                <a:effectLst/>
                <a:latin typeface="Arial" panose="020B0604020202020204" pitchFamily="34" charset="0"/>
              </a:rPr>
              <a:t>Binh</a:t>
            </a:r>
            <a:r>
              <a:rPr lang="en-US" b="0" i="0" dirty="0">
                <a:effectLst/>
                <a:latin typeface="Arial" panose="020B0604020202020204" pitchFamily="34" charset="0"/>
              </a:rPr>
              <a:t>, Nguyen Van Son, Ban Ha Bang, Trinh Van </a:t>
            </a:r>
            <a:r>
              <a:rPr lang="en-US" b="0" i="0" dirty="0" err="1">
                <a:effectLst/>
                <a:latin typeface="Arial" panose="020B0604020202020204" pitchFamily="34" charset="0"/>
              </a:rPr>
              <a:t>Chien</a:t>
            </a:r>
            <a:endParaRPr lang="en-US" b="0" i="0" dirty="0">
              <a:effectLst/>
              <a:latin typeface="Arial" panose="020B0604020202020204" pitchFamily="34" charset="0"/>
            </a:endParaRPr>
          </a:p>
          <a:p>
            <a:r>
              <a:rPr lang="vi-VN" dirty="0"/>
              <a:t>Presenter: Nguyen Van Son</a:t>
            </a:r>
          </a:p>
        </p:txBody>
      </p:sp>
    </p:spTree>
    <p:extLst>
      <p:ext uri="{BB962C8B-B14F-4D97-AF65-F5344CB8AC3E}">
        <p14:creationId xmlns:p14="http://schemas.microsoft.com/office/powerpoint/2010/main" val="120069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743E-F4CF-FE16-B2F6-0AFD2DD526E8}"/>
              </a:ext>
            </a:extLst>
          </p:cNvPr>
          <p:cNvSpPr>
            <a:spLocks noGrp="1"/>
          </p:cNvSpPr>
          <p:nvPr>
            <p:ph type="title"/>
          </p:nvPr>
        </p:nvSpPr>
        <p:spPr/>
        <p:txBody>
          <a:bodyPr/>
          <a:lstStyle/>
          <a:p>
            <a:r>
              <a:rPr lang="en-VN" sz="3600" dirty="0">
                <a:solidFill>
                  <a:srgbClr val="C00000"/>
                </a:solidFill>
                <a:latin typeface="Arial" panose="020B0604020202020204" pitchFamily="34" charset="0"/>
                <a:cs typeface="Arial" panose="020B0604020202020204" pitchFamily="34" charset="0"/>
              </a:rPr>
              <a:t>2. Problem Folmulation</a:t>
            </a:r>
            <a:br>
              <a:rPr lang="en-VN" sz="3600" dirty="0">
                <a:solidFill>
                  <a:srgbClr val="C00000"/>
                </a:solidFill>
                <a:latin typeface="Arial" panose="020B0604020202020204" pitchFamily="34" charset="0"/>
                <a:cs typeface="Arial" panose="020B0604020202020204" pitchFamily="34" charset="0"/>
              </a:rPr>
            </a:br>
            <a:r>
              <a:rPr lang="en-VN" sz="3600" dirty="0">
                <a:solidFill>
                  <a:srgbClr val="C00000"/>
                </a:solidFill>
                <a:latin typeface="Arial" panose="020B0604020202020204" pitchFamily="34" charset="0"/>
                <a:cs typeface="Arial" panose="020B0604020202020204" pitchFamily="34" charset="0"/>
              </a:rPr>
              <a:t>    Sensor Direction Determining Problem</a:t>
            </a:r>
            <a:endParaRPr lang="en-VN" dirty="0">
              <a:solidFill>
                <a:srgbClr val="C00000"/>
              </a:solidFill>
              <a:latin typeface="Arial" panose="020B0604020202020204" pitchFamily="34" charset="0"/>
              <a:cs typeface="Arial" panose="020B0604020202020204" pitchFamily="34" charset="0"/>
            </a:endParaRPr>
          </a:p>
        </p:txBody>
      </p:sp>
      <p:sp>
        <p:nvSpPr>
          <p:cNvPr id="4" name="Chevron 3">
            <a:extLst>
              <a:ext uri="{FF2B5EF4-FFF2-40B4-BE49-F238E27FC236}">
                <a16:creationId xmlns:a16="http://schemas.microsoft.com/office/drawing/2014/main" id="{6DB29C44-6BAC-B2CC-A931-46C8477407B5}"/>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5" name="TextBox 4">
            <a:extLst>
              <a:ext uri="{FF2B5EF4-FFF2-40B4-BE49-F238E27FC236}">
                <a16:creationId xmlns:a16="http://schemas.microsoft.com/office/drawing/2014/main" id="{13AF93DF-87D7-DA43-6AE8-3744257A9D15}"/>
              </a:ext>
            </a:extLst>
          </p:cNvPr>
          <p:cNvSpPr txBox="1"/>
          <p:nvPr/>
        </p:nvSpPr>
        <p:spPr>
          <a:xfrm>
            <a:off x="1142566" y="1252220"/>
            <a:ext cx="10515600" cy="6036909"/>
          </a:xfrm>
          <a:prstGeom prst="rect">
            <a:avLst/>
          </a:prstGeom>
          <a:noFill/>
        </p:spPr>
        <p:txBody>
          <a:bodyPr wrap="square">
            <a:spAutoFit/>
          </a:bodyPr>
          <a:lstStyle/>
          <a:p>
            <a:pPr>
              <a:lnSpc>
                <a:spcPct val="150000"/>
              </a:lnSpc>
            </a:pPr>
            <a:endParaRPr lang="en-VN" sz="2000" b="1" dirty="0">
              <a:latin typeface="Arial" panose="020B0604020202020204" pitchFamily="34" charset="0"/>
              <a:cs typeface="Arial" panose="020B0604020202020204" pitchFamily="34" charset="0"/>
            </a:endParaRPr>
          </a:p>
          <a:p>
            <a:pPr>
              <a:lnSpc>
                <a:spcPct val="150000"/>
              </a:lnSpc>
            </a:pPr>
            <a:r>
              <a:rPr lang="en-VN" sz="2000" b="1" dirty="0">
                <a:latin typeface="Arial" panose="020B0604020202020204" pitchFamily="34" charset="0"/>
                <a:cs typeface="Arial" panose="020B0604020202020204" pitchFamily="34" charset="0"/>
              </a:rPr>
              <a:t>Objective:</a:t>
            </a:r>
          </a:p>
          <a:p>
            <a:pPr>
              <a:lnSpc>
                <a:spcPct val="150000"/>
              </a:lnSpc>
            </a:pPr>
            <a:r>
              <a:rPr lang="en-VN" sz="2000" i="1" dirty="0">
                <a:latin typeface="Arial" panose="020B0604020202020204" pitchFamily="34" charset="0"/>
                <a:cs typeface="Arial" panose="020B0604020202020204" pitchFamily="34" charset="0"/>
              </a:rPr>
              <a:t>      </a:t>
            </a:r>
            <a:r>
              <a:rPr lang="en-VN" sz="2000" b="1" i="1" dirty="0">
                <a:latin typeface="Arial" panose="020B0604020202020204" pitchFamily="34" charset="0"/>
                <a:cs typeface="Arial" panose="020B0604020202020204" pitchFamily="34" charset="0"/>
              </a:rPr>
              <a:t>If the number available sensor is under-provision:</a:t>
            </a:r>
          </a:p>
          <a:p>
            <a:pPr>
              <a:lnSpc>
                <a:spcPct val="150000"/>
              </a:lnSpc>
            </a:pPr>
            <a:endParaRPr lang="en-VN" sz="2000" i="1" dirty="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VN" sz="2000" dirty="0">
                <a:latin typeface="Arial" panose="020B0604020202020204" pitchFamily="34" charset="0"/>
                <a:cs typeface="Arial" panose="020B0604020202020204" pitchFamily="34" charset="0"/>
              </a:rPr>
              <a:t>Maximize the Q-balancing Index of networks (</a:t>
            </a:r>
            <a:r>
              <a:rPr lang="en-VN" sz="2000" b="1">
                <a:latin typeface="Arial" panose="020B0604020202020204" pitchFamily="34" charset="0"/>
                <a:cs typeface="Arial" panose="020B0604020202020204" pitchFamily="34" charset="0"/>
              </a:rPr>
              <a:t>QBI</a:t>
            </a:r>
            <a:r>
              <a:rPr lang="en-VN" sz="2000">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 </a:t>
            </a:r>
            <a:r>
              <a:rPr lang="en-VN" sz="2000">
                <a:latin typeface="Arial" panose="020B0604020202020204" pitchFamily="34" charset="0"/>
                <a:cs typeface="Arial" panose="020B0604020202020204" pitchFamily="34" charset="0"/>
              </a:rPr>
              <a:t>represent </a:t>
            </a:r>
            <a:r>
              <a:rPr lang="en-VN" sz="2000" dirty="0">
                <a:latin typeface="Arial" panose="020B0604020202020204" pitchFamily="34" charset="0"/>
                <a:cs typeface="Arial" panose="020B0604020202020204" pitchFamily="34" charset="0"/>
              </a:rPr>
              <a:t>for t</a:t>
            </a:r>
            <a:r>
              <a:rPr lang="en-US" sz="2000" dirty="0">
                <a:latin typeface="Arial" panose="020B0604020202020204" pitchFamily="34" charset="0"/>
                <a:cs typeface="Arial" panose="020B0604020202020204" pitchFamily="34" charset="0"/>
              </a:rPr>
              <a:t>he balance of </a:t>
            </a:r>
          </a:p>
          <a:p>
            <a:pPr lvl="1">
              <a:lnSpc>
                <a:spcPct val="150000"/>
              </a:lnSpc>
            </a:pPr>
            <a:r>
              <a:rPr lang="en-US" sz="2000" dirty="0">
                <a:latin typeface="Arial" panose="020B0604020202020204" pitchFamily="34" charset="0"/>
                <a:cs typeface="Arial" panose="020B0604020202020204" pitchFamily="34" charset="0"/>
              </a:rPr>
              <a:t>the coverage rate/ the required coverage among sensors</a:t>
            </a:r>
            <a:r>
              <a:rPr lang="en-VN" sz="2000" dirty="0">
                <a:latin typeface="Arial" panose="020B0604020202020204" pitchFamily="34" charset="0"/>
                <a:cs typeface="Arial" panose="020B0604020202020204" pitchFamily="34" charset="0"/>
              </a:rPr>
              <a:t>.</a:t>
            </a:r>
          </a:p>
          <a:p>
            <a:pPr lvl="1">
              <a:lnSpc>
                <a:spcPct val="150000"/>
              </a:lnSpc>
            </a:pPr>
            <a:endParaRPr lang="en-VN" sz="2000" dirty="0">
              <a:latin typeface="Arial" panose="020B0604020202020204" pitchFamily="34" charset="0"/>
              <a:cs typeface="Arial" panose="020B0604020202020204" pitchFamily="34" charset="0"/>
            </a:endParaRPr>
          </a:p>
          <a:p>
            <a:pPr lvl="1">
              <a:lnSpc>
                <a:spcPct val="150000"/>
              </a:lnSpc>
            </a:pPr>
            <a:r>
              <a:rPr lang="en-VN" sz="2000" b="1" i="1" dirty="0">
                <a:latin typeface="Arial" panose="020B0604020202020204" pitchFamily="34" charset="0"/>
                <a:cs typeface="Arial" panose="020B0604020202020204" pitchFamily="34" charset="0"/>
              </a:rPr>
              <a:t>If the number available sensor is over-provision:</a:t>
            </a:r>
          </a:p>
          <a:p>
            <a:pPr marL="800100" lvl="1" indent="-342900">
              <a:lnSpc>
                <a:spcPct val="150000"/>
              </a:lnSpc>
              <a:buFont typeface="Arial" panose="020B0604020202020204" pitchFamily="34" charset="0"/>
              <a:buChar char="•"/>
            </a:pPr>
            <a:r>
              <a:rPr lang="en-VN" sz="2000" dirty="0">
                <a:latin typeface="Arial" panose="020B0604020202020204" pitchFamily="34" charset="0"/>
                <a:cs typeface="Arial" panose="020B0604020202020204" pitchFamily="34" charset="0"/>
              </a:rPr>
              <a:t>Minimize the number of the active sensors (</a:t>
            </a:r>
            <a:r>
              <a:rPr lang="en-VN" sz="2000" b="1" dirty="0">
                <a:latin typeface="Arial" panose="020B0604020202020204" pitchFamily="34" charset="0"/>
                <a:cs typeface="Arial" panose="020B0604020202020204" pitchFamily="34" charset="0"/>
              </a:rPr>
              <a:t>No.Active</a:t>
            </a:r>
            <a:r>
              <a:rPr lang="en-VN" sz="2000" dirty="0">
                <a:latin typeface="Arial" panose="020B0604020202020204" pitchFamily="34" charset="0"/>
                <a:cs typeface="Arial" panose="020B0604020202020204" pitchFamily="34" charset="0"/>
              </a:rPr>
              <a:t>)</a:t>
            </a:r>
          </a:p>
          <a:p>
            <a:pPr lvl="1">
              <a:lnSpc>
                <a:spcPct val="150000"/>
              </a:lnSpc>
            </a:pPr>
            <a:r>
              <a:rPr lang="en-VN" sz="2000" dirty="0">
                <a:latin typeface="Arial" panose="020B0604020202020204" pitchFamily="34" charset="0"/>
                <a:cs typeface="Arial" panose="020B0604020202020204" pitchFamily="34" charset="0"/>
              </a:rPr>
              <a:t>Others metric considered: </a:t>
            </a:r>
            <a:r>
              <a:rPr lang="en-VN" sz="2000" b="1" dirty="0">
                <a:latin typeface="Arial" panose="020B0604020202020204" pitchFamily="34" charset="0"/>
                <a:cs typeface="Arial" panose="020B0604020202020204" pitchFamily="34" charset="0"/>
              </a:rPr>
              <a:t>Power Consumming (PC), Distance Index (DI), Coverage Quality (CQ).</a:t>
            </a:r>
          </a:p>
          <a:p>
            <a:pPr lvl="1">
              <a:lnSpc>
                <a:spcPct val="150000"/>
              </a:lnSpc>
            </a:pPr>
            <a:endParaRPr lang="en-VN" sz="2000" dirty="0">
              <a:latin typeface="Arial" panose="020B0604020202020204" pitchFamily="34" charset="0"/>
              <a:cs typeface="Arial" panose="020B0604020202020204" pitchFamily="34" charset="0"/>
            </a:endParaRPr>
          </a:p>
          <a:p>
            <a:pPr>
              <a:lnSpc>
                <a:spcPct val="150000"/>
              </a:lnSpc>
            </a:pPr>
            <a:endParaRPr lang="en-V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448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743E-F4CF-FE16-B2F6-0AFD2DD526E8}"/>
              </a:ext>
            </a:extLst>
          </p:cNvPr>
          <p:cNvSpPr>
            <a:spLocks noGrp="1"/>
          </p:cNvSpPr>
          <p:nvPr>
            <p:ph type="title"/>
          </p:nvPr>
        </p:nvSpPr>
        <p:spPr/>
        <p:txBody>
          <a:bodyPr/>
          <a:lstStyle/>
          <a:p>
            <a:r>
              <a:rPr lang="en-VN" sz="3600" dirty="0">
                <a:solidFill>
                  <a:srgbClr val="C00000"/>
                </a:solidFill>
                <a:latin typeface="Arial" panose="020B0604020202020204" pitchFamily="34" charset="0"/>
                <a:cs typeface="Arial" panose="020B0604020202020204" pitchFamily="34" charset="0"/>
              </a:rPr>
              <a:t>2. Problem Folmulation</a:t>
            </a:r>
            <a:br>
              <a:rPr lang="en-VN" sz="3600" dirty="0">
                <a:solidFill>
                  <a:srgbClr val="C00000"/>
                </a:solidFill>
                <a:latin typeface="Arial" panose="020B0604020202020204" pitchFamily="34" charset="0"/>
                <a:cs typeface="Arial" panose="020B0604020202020204" pitchFamily="34" charset="0"/>
              </a:rPr>
            </a:br>
            <a:r>
              <a:rPr lang="en-VN" sz="3600" dirty="0">
                <a:solidFill>
                  <a:srgbClr val="C00000"/>
                </a:solidFill>
                <a:latin typeface="Arial" panose="020B0604020202020204" pitchFamily="34" charset="0"/>
                <a:cs typeface="Arial" panose="020B0604020202020204" pitchFamily="34" charset="0"/>
              </a:rPr>
              <a:t>    Metrics</a:t>
            </a:r>
            <a:endParaRPr lang="en-VN" dirty="0">
              <a:solidFill>
                <a:srgbClr val="C00000"/>
              </a:solidFill>
              <a:latin typeface="Arial" panose="020B0604020202020204" pitchFamily="34" charset="0"/>
              <a:cs typeface="Arial" panose="020B0604020202020204" pitchFamily="34" charset="0"/>
            </a:endParaRPr>
          </a:p>
        </p:txBody>
      </p:sp>
      <p:sp>
        <p:nvSpPr>
          <p:cNvPr id="4" name="Chevron 3">
            <a:extLst>
              <a:ext uri="{FF2B5EF4-FFF2-40B4-BE49-F238E27FC236}">
                <a16:creationId xmlns:a16="http://schemas.microsoft.com/office/drawing/2014/main" id="{6DB29C44-6BAC-B2CC-A931-46C8477407B5}"/>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9E42FDC-527A-CCB5-8096-0F1622AE00CC}"/>
                  </a:ext>
                </a:extLst>
              </p:cNvPr>
              <p:cNvSpPr txBox="1"/>
              <p:nvPr/>
            </p:nvSpPr>
            <p:spPr>
              <a:xfrm>
                <a:off x="1300409" y="1820508"/>
                <a:ext cx="10085295" cy="55887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VN" sz="1600" dirty="0">
                    <a:latin typeface="Arial" panose="020B0604020202020204" pitchFamily="34" charset="0"/>
                    <a:cs typeface="Arial" panose="020B0604020202020204" pitchFamily="34" charset="0"/>
                  </a:rPr>
                  <a:t>Q-Balancing </a:t>
                </a:r>
                <a:r>
                  <a:rPr lang="en-VN" sz="1600">
                    <a:latin typeface="Arial" panose="020B0604020202020204" pitchFamily="34" charset="0"/>
                    <a:cs typeface="Arial" panose="020B0604020202020204" pitchFamily="34" charset="0"/>
                  </a:rPr>
                  <a:t>Index:</a:t>
                </a:r>
                <a:r>
                  <a:rPr lang="en-US" sz="1600">
                    <a:latin typeface="Arial" panose="020B0604020202020204" pitchFamily="34" charset="0"/>
                    <a:cs typeface="Arial" panose="020B0604020202020204" pitchFamily="34" charset="0"/>
                  </a:rPr>
                  <a:t> </a:t>
                </a:r>
                <a14:m>
                  <m:oMath xmlns:m="http://schemas.openxmlformats.org/officeDocument/2006/math">
                    <m:r>
                      <a:rPr lang="en-US" sz="1600" i="1" smtClean="0">
                        <a:latin typeface="Cambria Math" panose="02040503050406030204" pitchFamily="18" charset="0"/>
                      </a:rPr>
                      <m:t>𝑄𝐵𝐼</m:t>
                    </m:r>
                    <m:r>
                      <a:rPr lang="en-US" sz="1600" i="1" smtClean="0">
                        <a:latin typeface="Cambria Math" panose="02040503050406030204" pitchFamily="18" charset="0"/>
                      </a:rPr>
                      <m:t> = </m:t>
                    </m:r>
                    <m:f>
                      <m:fPr>
                        <m:ctrlPr>
                          <a:rPr lang="en-VN" sz="1600" i="1" smtClean="0">
                            <a:latin typeface="Cambria Math" panose="02040503050406030204" pitchFamily="18" charset="0"/>
                          </a:rPr>
                        </m:ctrlPr>
                      </m:fPr>
                      <m:num>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nary>
                                  <m:naryPr>
                                    <m:chr m:val="∑"/>
                                    <m:ctrlPr>
                                      <a:rPr lang="pt-BR" sz="160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pt-BR" sz="1600" i="1" smtClean="0">
                                        <a:latin typeface="Cambria Math" panose="02040503050406030204" pitchFamily="18" charset="0"/>
                                      </a:rPr>
                                      <m:t>=</m:t>
                                    </m:r>
                                    <m:r>
                                      <a:rPr lang="en-US" sz="1600" b="0" i="1" smtClean="0">
                                        <a:latin typeface="Cambria Math" panose="02040503050406030204" pitchFamily="18" charset="0"/>
                                      </a:rPr>
                                      <m:t>1</m:t>
                                    </m:r>
                                  </m:sub>
                                  <m:sup>
                                    <m:r>
                                      <a:rPr lang="en-US" sz="1600" b="0" i="1" smtClean="0">
                                        <a:latin typeface="Cambria Math" panose="02040503050406030204" pitchFamily="18" charset="0"/>
                                      </a:rPr>
                                      <m:t>𝑚</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𝑖</m:t>
                                        </m:r>
                                      </m:sub>
                                    </m:sSub>
                                  </m:e>
                                </m:nary>
                              </m:e>
                            </m:d>
                          </m:e>
                          <m:sup>
                            <m:r>
                              <a:rPr lang="en-US" sz="1600" b="0" i="1" smtClean="0">
                                <a:latin typeface="Cambria Math" panose="02040503050406030204" pitchFamily="18" charset="0"/>
                              </a:rPr>
                              <m:t>3</m:t>
                            </m:r>
                          </m:sup>
                        </m:sSup>
                      </m:num>
                      <m:den>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nary>
                                  <m:naryPr>
                                    <m:chr m:val="∑"/>
                                    <m:ctrlPr>
                                      <a:rPr lang="pt-BR" sz="1600" i="1">
                                        <a:latin typeface="Cambria Math" panose="02040503050406030204" pitchFamily="18" charset="0"/>
                                      </a:rPr>
                                    </m:ctrlPr>
                                  </m:naryPr>
                                  <m:sub>
                                    <m:r>
                                      <m:rPr>
                                        <m:brk m:alnAt="23"/>
                                      </m:rPr>
                                      <a:rPr lang="en-US" sz="1600" i="1">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en-US" sz="1600" i="1">
                                        <a:latin typeface="Cambria Math" panose="02040503050406030204" pitchFamily="18" charset="0"/>
                                      </a:rPr>
                                      <m:t>𝑚</m:t>
                                    </m:r>
                                  </m:sup>
                                  <m:e>
                                    <m:sSub>
                                      <m:sSubPr>
                                        <m:ctrlPr>
                                          <a:rPr lang="en-US" sz="1600" i="1">
                                            <a:latin typeface="Cambria Math" panose="02040503050406030204" pitchFamily="18" charset="0"/>
                                          </a:rPr>
                                        </m:ctrlPr>
                                      </m:sSubPr>
                                      <m:e>
                                        <m:r>
                                          <a:rPr lang="en-US" sz="1600" b="0" i="1" smtClean="0">
                                            <a:latin typeface="Cambria Math" panose="02040503050406030204" pitchFamily="18" charset="0"/>
                                          </a:rPr>
                                          <m:t>𝑞</m:t>
                                        </m:r>
                                      </m:e>
                                      <m:sub>
                                        <m:r>
                                          <a:rPr lang="en-US" sz="1600" i="1">
                                            <a:latin typeface="Cambria Math" panose="02040503050406030204" pitchFamily="18" charset="0"/>
                                          </a:rPr>
                                          <m:t>𝑖</m:t>
                                        </m:r>
                                      </m:sub>
                                    </m:sSub>
                                  </m:e>
                                </m:nary>
                              </m:e>
                            </m:d>
                          </m:e>
                          <m:sup>
                            <m:r>
                              <a:rPr lang="en-US" sz="1600" i="1">
                                <a:latin typeface="Cambria Math" panose="02040503050406030204" pitchFamily="18" charset="0"/>
                              </a:rPr>
                              <m:t>3</m:t>
                            </m:r>
                          </m:sup>
                        </m:sSup>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nary>
                          <m:naryPr>
                            <m:chr m:val="∑"/>
                            <m:ctrlPr>
                              <a:rPr lang="pt-BR" sz="1600" i="1">
                                <a:latin typeface="Cambria Math" panose="02040503050406030204" pitchFamily="18" charset="0"/>
                              </a:rPr>
                            </m:ctrlPr>
                          </m:naryPr>
                          <m:sub>
                            <m:r>
                              <m:rPr>
                                <m:brk m:alnAt="23"/>
                              </m:rPr>
                              <a:rPr lang="en-US" sz="1600" i="1">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en-US" sz="1600" i="1">
                                <a:latin typeface="Cambria Math" panose="02040503050406030204" pitchFamily="18" charset="0"/>
                              </a:rPr>
                              <m:t>𝑚</m:t>
                            </m:r>
                          </m:sup>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𝑞</m:t>
                                </m:r>
                              </m:e>
                              <m:sub>
                                <m:r>
                                  <a:rPr lang="en-US" sz="1600" i="1">
                                    <a:latin typeface="Cambria Math" panose="02040503050406030204" pitchFamily="18" charset="0"/>
                                  </a:rPr>
                                  <m:t>𝑖</m:t>
                                </m:r>
                              </m:sub>
                              <m:sup>
                                <m:r>
                                  <a:rPr lang="en-US" sz="1600" b="0" i="1" smtClean="0">
                                    <a:latin typeface="Cambria Math" panose="02040503050406030204" pitchFamily="18" charset="0"/>
                                  </a:rPr>
                                  <m:t>2</m:t>
                                </m:r>
                              </m:sup>
                            </m:sSubSup>
                          </m:e>
                        </m:nary>
                      </m:num>
                      <m:den>
                        <m:nary>
                          <m:naryPr>
                            <m:chr m:val="∑"/>
                            <m:ctrlPr>
                              <a:rPr lang="pt-BR" sz="1600" i="1">
                                <a:latin typeface="Cambria Math" panose="02040503050406030204" pitchFamily="18" charset="0"/>
                              </a:rPr>
                            </m:ctrlPr>
                          </m:naryPr>
                          <m:sub>
                            <m:r>
                              <m:rPr>
                                <m:brk m:alnAt="23"/>
                              </m:rPr>
                              <a:rPr lang="en-US" sz="1600" i="1">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en-US" sz="1600" i="1">
                                <a:latin typeface="Cambria Math" panose="02040503050406030204" pitchFamily="18" charset="0"/>
                              </a:rPr>
                              <m:t>𝑚</m:t>
                            </m:r>
                          </m:sup>
                          <m:e>
                            <m:sSubSup>
                              <m:sSubSupPr>
                                <m:ctrlPr>
                                  <a:rPr lang="en-US" sz="1600" i="1">
                                    <a:latin typeface="Cambria Math" panose="02040503050406030204" pitchFamily="18" charset="0"/>
                                  </a:rPr>
                                </m:ctrlPr>
                              </m:sSubSupPr>
                              <m:e>
                                <m:r>
                                  <a:rPr lang="en-US" sz="1600" b="0" i="1" smtClean="0">
                                    <a:latin typeface="Cambria Math" panose="02040503050406030204" pitchFamily="18" charset="0"/>
                                  </a:rPr>
                                  <m:t>𝑐</m:t>
                                </m:r>
                              </m:e>
                              <m:sub>
                                <m:r>
                                  <a:rPr lang="en-US" sz="1600" i="1">
                                    <a:latin typeface="Cambria Math" panose="02040503050406030204" pitchFamily="18" charset="0"/>
                                  </a:rPr>
                                  <m:t>𝑖</m:t>
                                </m:r>
                              </m:sub>
                              <m:sup>
                                <m:r>
                                  <a:rPr lang="en-US" sz="1600" i="1">
                                    <a:latin typeface="Cambria Math" panose="02040503050406030204" pitchFamily="18" charset="0"/>
                                  </a:rPr>
                                  <m:t>2</m:t>
                                </m:r>
                              </m:sup>
                            </m:sSubSup>
                          </m:e>
                        </m:nary>
                      </m:den>
                    </m:f>
                  </m:oMath>
                </a14:m>
                <a:r>
                  <a:rPr lang="en-US" sz="1600" dirty="0"/>
                  <a:t> </a:t>
                </a:r>
                <a14:m>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m:t>
                        </m:r>
                        <m:r>
                          <a:rPr lang="en-US" sz="1600" b="0" i="1" dirty="0" smtClean="0">
                            <a:latin typeface="Cambria Math" panose="02040503050406030204" pitchFamily="18" charset="0"/>
                          </a:rPr>
                          <m:t>𝑐</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 </m:t>
                    </m:r>
                    <m:r>
                      <a:rPr lang="en-US" sz="1600" b="0" i="1" dirty="0" smtClean="0">
                        <a:latin typeface="Cambria Math" panose="02040503050406030204" pitchFamily="18" charset="0"/>
                      </a:rPr>
                      <m:t>𝑖𝑠</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𝑎𝑐𝑡𝑢𝑎𝑙</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𝑐𝑜𝑣𝑒𝑟𝑎𝑔𝑒</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𝑎𝑛𝑑</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𝑟𝑒𝑞𝑢𝑖𝑟𝑒𝑑</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𝑐𝑜𝑣𝑒𝑟𝑎𝑔𝑒</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𝑜𝑓</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𝑡𝑎𝑟𝑔𝑒𝑡</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𝑖</m:t>
                    </m:r>
                  </m:oMath>
                </a14:m>
                <a:endParaRPr lang="en-US" sz="1600" dirty="0"/>
              </a:p>
              <a:p>
                <a:pPr marL="285750" indent="-285750">
                  <a:lnSpc>
                    <a:spcPct val="150000"/>
                  </a:lnSpc>
                  <a:buFont typeface="Arial" panose="020B0604020202020204" pitchFamily="34" charset="0"/>
                  <a:buChar char="•"/>
                </a:pPr>
                <a:r>
                  <a:rPr lang="en-US" sz="1600">
                    <a:latin typeface="Arial" panose="020B0604020202020204" pitchFamily="34" charset="0"/>
                    <a:cs typeface="Arial" panose="020B0604020202020204" pitchFamily="34" charset="0"/>
                  </a:rPr>
                  <a:t>Power Consumming: </a:t>
                </a:r>
                <a14:m>
                  <m:oMath xmlns:m="http://schemas.openxmlformats.org/officeDocument/2006/math">
                    <m:r>
                      <a:rPr lang="en-US" sz="1600" b="0" i="1" smtClean="0">
                        <a:latin typeface="Cambria Math" panose="02040503050406030204" pitchFamily="18" charset="0"/>
                      </a:rPr>
                      <m:t>𝑃𝐶</m:t>
                    </m:r>
                    <m:r>
                      <a:rPr lang="en-US" sz="1600" b="0" i="1" smtClean="0">
                        <a:latin typeface="Cambria Math" panose="02040503050406030204" pitchFamily="18" charset="0"/>
                      </a:rPr>
                      <m:t>=</m:t>
                    </m:r>
                    <m:r>
                      <a:rPr lang="en-US" sz="1600" b="0" i="1" smtClean="0">
                        <a:latin typeface="Cambria Math" panose="02040503050406030204" pitchFamily="18" charset="0"/>
                      </a:rPr>
                      <m:t>𝑁𝑜</m:t>
                    </m:r>
                    <m:r>
                      <a:rPr lang="en-US" sz="1600" b="0" i="1" smtClean="0">
                        <a:latin typeface="Cambria Math" panose="02040503050406030204" pitchFamily="18" charset="0"/>
                      </a:rPr>
                      <m:t>.</m:t>
                    </m:r>
                    <m:r>
                      <a:rPr lang="en-US" sz="1600" b="0" i="1" smtClean="0">
                        <a:latin typeface="Cambria Math" panose="02040503050406030204" pitchFamily="18" charset="0"/>
                      </a:rPr>
                      <m:t>𝑆𝑠</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𝑠</m:t>
                        </m:r>
                      </m:sub>
                    </m:sSub>
                    <m:r>
                      <a:rPr lang="en-US" sz="1600" b="0" i="1" smtClean="0">
                        <a:latin typeface="Cambria Math" panose="02040503050406030204" pitchFamily="18" charset="0"/>
                      </a:rPr>
                      <m:t>+</m:t>
                    </m:r>
                    <m:r>
                      <a:rPr lang="en-US" sz="1600" b="0" i="1" smtClean="0">
                        <a:latin typeface="Cambria Math" panose="02040503050406030204" pitchFamily="18" charset="0"/>
                      </a:rPr>
                      <m:t>𝑁𝑜</m:t>
                    </m:r>
                    <m:r>
                      <a:rPr lang="en-US" sz="1600" b="0" i="1" smtClean="0">
                        <a:latin typeface="Cambria Math" panose="02040503050406030204" pitchFamily="18" charset="0"/>
                      </a:rPr>
                      <m:t>.</m:t>
                    </m:r>
                    <m:r>
                      <a:rPr lang="en-US" sz="1600" b="0" i="1" smtClean="0">
                        <a:latin typeface="Cambria Math" panose="02040503050406030204" pitchFamily="18" charset="0"/>
                      </a:rPr>
                      <m:t>𝐴𝑠</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𝑁𝑜</m:t>
                    </m:r>
                    <m:r>
                      <a:rPr lang="en-US" sz="1600" b="0" i="1" smtClean="0">
                        <a:latin typeface="Cambria Math" panose="02040503050406030204" pitchFamily="18" charset="0"/>
                      </a:rPr>
                      <m:t>.</m:t>
                    </m:r>
                    <m:r>
                      <a:rPr lang="en-US" sz="1600" b="0" i="1" smtClean="0">
                        <a:latin typeface="Cambria Math" panose="02040503050406030204" pitchFamily="18" charset="0"/>
                      </a:rPr>
                      <m:t>𝐼𝑠</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0" smtClean="0">
                        <a:latin typeface="Cambria Math" panose="02040503050406030204" pitchFamily="18" charset="0"/>
                      </a:rPr>
                      <m:t>;  </m:t>
                    </m:r>
                  </m:oMath>
                </a14:m>
                <a:r>
                  <a:rPr lang="en-US" sz="1600"/>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𝑠</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r>
                      <a:rPr lang="en-US" sz="1600" b="0" i="1" smtClean="0">
                        <a:latin typeface="Cambria Math" panose="02040503050406030204" pitchFamily="18" charset="0"/>
                      </a:rPr>
                      <m:t>𝑎𝑟𝑒</m:t>
                    </m:r>
                    <m:r>
                      <a:rPr lang="en-US" sz="1600" b="0" i="1" smtClean="0">
                        <a:latin typeface="Cambria Math" panose="02040503050406030204" pitchFamily="18" charset="0"/>
                      </a:rPr>
                      <m:t> </m:t>
                    </m:r>
                    <m:r>
                      <a:rPr lang="en-US" sz="1600" b="0" i="1" smtClean="0">
                        <a:latin typeface="Cambria Math" panose="02040503050406030204" pitchFamily="18" charset="0"/>
                      </a:rPr>
                      <m:t>𝑝𝑐</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𝑠𝑙𝑒𝑒𝑝</m:t>
                    </m:r>
                    <m:r>
                      <a:rPr lang="en-US" sz="1600" b="0" i="1" smtClean="0">
                        <a:latin typeface="Cambria Math" panose="02040503050406030204" pitchFamily="18" charset="0"/>
                      </a:rPr>
                      <m:t>, </m:t>
                    </m:r>
                    <m:r>
                      <a:rPr lang="en-US" sz="1600" b="0" i="1" smtClean="0">
                        <a:latin typeface="Cambria Math" panose="02040503050406030204" pitchFamily="18" charset="0"/>
                      </a:rPr>
                      <m:t>𝑎𝑐𝑡𝑖𝑣𝑒</m:t>
                    </m:r>
                  </m:oMath>
                </a14:m>
                <a:r>
                  <a:rPr lang="en-US" sz="1600" dirty="0"/>
                  <a:t> </a:t>
                </a:r>
                <a:r>
                  <a:rPr lang="en-US" sz="1600"/>
                  <a:t>and idle mode. </a:t>
                </a:r>
              </a:p>
              <a:p>
                <a:pPr marL="285750" indent="-285750">
                  <a:lnSpc>
                    <a:spcPct val="150000"/>
                  </a:lnSpc>
                  <a:buFont typeface="Arial" panose="020B0604020202020204" pitchFamily="34" charset="0"/>
                  <a:buChar char="•"/>
                </a:pPr>
                <a:r>
                  <a:rPr lang="en-US" sz="1600"/>
                  <a:t>Distance Index: </a:t>
                </a:r>
                <a14:m>
                  <m:oMath xmlns:m="http://schemas.openxmlformats.org/officeDocument/2006/math">
                    <m:r>
                      <a:rPr lang="en-US" sz="1600" b="0" i="1" smtClean="0">
                        <a:latin typeface="Cambria Math" panose="02040503050406030204" pitchFamily="18" charset="0"/>
                      </a:rPr>
                      <m:t>𝐷𝐼</m:t>
                    </m:r>
                    <m:r>
                      <a:rPr lang="en-US" sz="1600" b="0" i="1" smtClean="0">
                        <a:latin typeface="Cambria Math" panose="02040503050406030204" pitchFamily="18" charset="0"/>
                      </a:rPr>
                      <m:t>=</m:t>
                    </m:r>
                  </m:oMath>
                </a14:m>
                <a:r>
                  <a:rPr lang="en-US" sz="1600"/>
                  <a:t> </a:t>
                </a:r>
                <a14:m>
                  <m:oMath xmlns:m="http://schemas.openxmlformats.org/officeDocument/2006/math">
                    <m:f>
                      <m:fPr>
                        <m:ctrlPr>
                          <a:rPr lang="en-US" sz="1600" i="1">
                            <a:latin typeface="Cambria Math" panose="02040503050406030204" pitchFamily="18" charset="0"/>
                          </a:rPr>
                        </m:ctrlPr>
                      </m:fPr>
                      <m:num>
                        <m:nary>
                          <m:naryPr>
                            <m:chr m:val="∑"/>
                            <m:ctrlPr>
                              <a:rPr lang="pt-BR" sz="1600" i="1">
                                <a:latin typeface="Cambria Math" panose="02040503050406030204" pitchFamily="18" charset="0"/>
                              </a:rPr>
                            </m:ctrlPr>
                          </m:naryPr>
                          <m:sub>
                            <m:r>
                              <m:rPr>
                                <m:brk m:alnAt="23"/>
                              </m:rPr>
                              <a:rPr lang="en-US" sz="1600" i="1">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en-US" sz="1600" i="1">
                                <a:latin typeface="Cambria Math" panose="02040503050406030204" pitchFamily="18" charset="0"/>
                              </a:rPr>
                              <m:t>𝑚</m:t>
                            </m:r>
                          </m:sup>
                          <m:e>
                            <m:sSubSup>
                              <m:sSubSupPr>
                                <m:ctrlPr>
                                  <a:rPr lang="en-US" sz="1600" i="1">
                                    <a:latin typeface="Cambria Math" panose="02040503050406030204" pitchFamily="18" charset="0"/>
                                  </a:rPr>
                                </m:ctrlPr>
                              </m:sSubSupPr>
                              <m:e>
                                <m:r>
                                  <a:rPr lang="en-US" sz="1600" i="1">
                                    <a:latin typeface="Cambria Math" panose="02040503050406030204" pitchFamily="18" charset="0"/>
                                  </a:rPr>
                                  <m:t>𝑞</m:t>
                                </m:r>
                              </m:e>
                              <m:sub>
                                <m:r>
                                  <a:rPr lang="en-US" sz="1600" i="1">
                                    <a:latin typeface="Cambria Math" panose="02040503050406030204" pitchFamily="18" charset="0"/>
                                  </a:rPr>
                                  <m:t>𝑖</m:t>
                                </m:r>
                              </m:sub>
                              <m:sup>
                                <m:r>
                                  <a:rPr lang="en-US" sz="1600" i="1">
                                    <a:latin typeface="Cambria Math" panose="02040503050406030204" pitchFamily="18" charset="0"/>
                                  </a:rPr>
                                  <m:t>2</m:t>
                                </m:r>
                              </m:sup>
                            </m:sSubSup>
                          </m:e>
                        </m:nary>
                        <m:r>
                          <a:rPr lang="en-US" sz="1600" b="0" i="1" smtClean="0">
                            <a:latin typeface="Cambria Math" panose="02040503050406030204" pitchFamily="18" charset="0"/>
                          </a:rPr>
                          <m:t> − </m:t>
                        </m:r>
                        <m:nary>
                          <m:naryPr>
                            <m:chr m:val="∑"/>
                            <m:ctrlPr>
                              <a:rPr lang="pt-BR" sz="1600" i="1">
                                <a:latin typeface="Cambria Math" panose="02040503050406030204" pitchFamily="18" charset="0"/>
                              </a:rPr>
                            </m:ctrlPr>
                          </m:naryPr>
                          <m:sub>
                            <m:r>
                              <m:rPr>
                                <m:brk m:alnAt="23"/>
                              </m:rPr>
                              <a:rPr lang="en-US" sz="1600" i="1">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en-US" sz="1600" i="1">
                                <a:latin typeface="Cambria Math" panose="02040503050406030204" pitchFamily="18" charset="0"/>
                              </a:rPr>
                              <m:t>𝑚</m:t>
                            </m:r>
                          </m:sup>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𝑖</m:t>
                                        </m:r>
                                      </m:sub>
                                    </m:sSub>
                                  </m:e>
                                </m:d>
                              </m:e>
                              <m:sup>
                                <m:r>
                                  <a:rPr lang="en-US" sz="1600" b="0" i="1" smtClean="0">
                                    <a:latin typeface="Cambria Math" panose="02040503050406030204" pitchFamily="18" charset="0"/>
                                  </a:rPr>
                                  <m:t>2</m:t>
                                </m:r>
                              </m:sup>
                            </m:sSup>
                          </m:e>
                        </m:nary>
                      </m:num>
                      <m:den>
                        <m:nary>
                          <m:naryPr>
                            <m:chr m:val="∑"/>
                            <m:ctrlPr>
                              <a:rPr lang="pt-BR" sz="1600" i="1">
                                <a:latin typeface="Cambria Math" panose="02040503050406030204" pitchFamily="18" charset="0"/>
                              </a:rPr>
                            </m:ctrlPr>
                          </m:naryPr>
                          <m:sub>
                            <m:r>
                              <m:rPr>
                                <m:brk m:alnAt="23"/>
                              </m:rPr>
                              <a:rPr lang="en-US" sz="1600" i="1">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en-US" sz="1600" i="1">
                                <a:latin typeface="Cambria Math" panose="02040503050406030204" pitchFamily="18" charset="0"/>
                              </a:rPr>
                              <m:t>𝑚</m:t>
                            </m:r>
                          </m:sup>
                          <m:e>
                            <m:sSubSup>
                              <m:sSubSupPr>
                                <m:ctrlPr>
                                  <a:rPr lang="en-US" sz="1600" i="1">
                                    <a:latin typeface="Cambria Math" panose="02040503050406030204" pitchFamily="18" charset="0"/>
                                  </a:rPr>
                                </m:ctrlPr>
                              </m:sSubSupPr>
                              <m:e>
                                <m:r>
                                  <a:rPr lang="en-US" sz="1600" b="0" i="1" smtClean="0">
                                    <a:latin typeface="Cambria Math" panose="02040503050406030204" pitchFamily="18" charset="0"/>
                                  </a:rPr>
                                  <m:t>𝑞</m:t>
                                </m:r>
                              </m:e>
                              <m:sub>
                                <m:r>
                                  <a:rPr lang="en-US" sz="1600" i="1">
                                    <a:latin typeface="Cambria Math" panose="02040503050406030204" pitchFamily="18" charset="0"/>
                                  </a:rPr>
                                  <m:t>𝑖</m:t>
                                </m:r>
                              </m:sub>
                              <m:sup>
                                <m:r>
                                  <a:rPr lang="en-US" sz="1600" i="1">
                                    <a:latin typeface="Cambria Math" panose="02040503050406030204" pitchFamily="18" charset="0"/>
                                  </a:rPr>
                                  <m:t>2</m:t>
                                </m:r>
                              </m:sup>
                            </m:sSubSup>
                          </m:e>
                        </m:nary>
                      </m:den>
                    </m:f>
                  </m:oMath>
                </a14:m>
                <a:endParaRPr lang="en-US" sz="1600" dirty="0"/>
              </a:p>
              <a:p>
                <a:pPr marL="285750" indent="-285750">
                  <a:lnSpc>
                    <a:spcPct val="150000"/>
                  </a:lnSpc>
                  <a:buFont typeface="Arial" panose="020B0604020202020204" pitchFamily="34" charset="0"/>
                  <a:buChar char="•"/>
                </a:pPr>
                <a:r>
                  <a:rPr lang="en-US" sz="1600"/>
                  <a:t>Coverage Quality: </a:t>
                </a:r>
              </a:p>
              <a:p>
                <a:pPr marL="742950" lvl="1" indent="-285750">
                  <a:lnSpc>
                    <a:spcPct val="150000"/>
                  </a:lnSpc>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𝐶𝑄</m:t>
                    </m:r>
                    <m:r>
                      <a:rPr lang="en-US" sz="1600" b="0" i="1" smtClean="0">
                        <a:latin typeface="Cambria Math" panose="02040503050406030204" pitchFamily="18" charset="0"/>
                      </a:rPr>
                      <m:t>=</m:t>
                    </m:r>
                  </m:oMath>
                </a14:m>
                <a:r>
                  <a:rPr lang="pt-BR" sz="1600"/>
                  <a:t> </a:t>
                </a:r>
                <a14:m>
                  <m:oMath xmlns:m="http://schemas.openxmlformats.org/officeDocument/2006/math">
                    <m:nary>
                      <m:naryPr>
                        <m:chr m:val="∑"/>
                        <m:ctrlPr>
                          <a:rPr lang="pt-BR" sz="1600" i="1">
                            <a:latin typeface="Cambria Math" panose="02040503050406030204" pitchFamily="18" charset="0"/>
                          </a:rPr>
                        </m:ctrlPr>
                      </m:naryPr>
                      <m:sub>
                        <m:r>
                          <m:rPr>
                            <m:brk m:alnAt="23"/>
                          </m:rPr>
                          <a:rPr lang="en-US" sz="1600" i="1">
                            <a:latin typeface="Cambria Math" panose="02040503050406030204" pitchFamily="18" charset="0"/>
                          </a:rPr>
                          <m:t>𝑖</m:t>
                        </m:r>
                        <m:r>
                          <a:rPr lang="pt-BR" sz="1600" i="1">
                            <a:latin typeface="Cambria Math" panose="02040503050406030204" pitchFamily="18" charset="0"/>
                          </a:rPr>
                          <m:t>=</m:t>
                        </m:r>
                        <m:r>
                          <a:rPr lang="en-US" sz="1600" i="1">
                            <a:latin typeface="Cambria Math" panose="02040503050406030204" pitchFamily="18" charset="0"/>
                          </a:rPr>
                          <m:t>1</m:t>
                        </m:r>
                      </m:sub>
                      <m:sup>
                        <m:r>
                          <a:rPr lang="en-US" sz="1600" b="0" i="1" smtClean="0">
                            <a:latin typeface="Cambria Math" panose="02040503050406030204" pitchFamily="18" charset="0"/>
                          </a:rPr>
                          <m:t>𝑛</m:t>
                        </m:r>
                      </m:sup>
                      <m:e>
                        <m:nary>
                          <m:naryPr>
                            <m:chr m:val="∑"/>
                            <m:ctrlPr>
                              <a:rPr lang="pt-BR" sz="1600" i="1">
                                <a:latin typeface="Cambria Math" panose="02040503050406030204" pitchFamily="18" charset="0"/>
                              </a:rPr>
                            </m:ctrlPr>
                          </m:naryPr>
                          <m:sub>
                            <m:r>
                              <a:rPr lang="en-US" sz="1600" b="0" i="1" smtClean="0">
                                <a:latin typeface="Cambria Math" panose="02040503050406030204" pitchFamily="18" charset="0"/>
                              </a:rPr>
                              <m:t>𝑘</m:t>
                            </m:r>
                            <m:r>
                              <a:rPr lang="pt-BR" sz="1600" i="1">
                                <a:latin typeface="Cambria Math" panose="02040503050406030204" pitchFamily="18" charset="0"/>
                              </a:rPr>
                              <m:t>=</m:t>
                            </m:r>
                            <m:r>
                              <a:rPr lang="en-US" sz="1600" i="1">
                                <a:latin typeface="Cambria Math" panose="02040503050406030204" pitchFamily="18" charset="0"/>
                              </a:rPr>
                              <m:t>1</m:t>
                            </m:r>
                          </m:sub>
                          <m:sup>
                            <m:r>
                              <a:rPr lang="en-US" sz="1600" i="1">
                                <a:latin typeface="Cambria Math" panose="02040503050406030204" pitchFamily="18" charset="0"/>
                              </a:rPr>
                              <m:t>𝑚</m:t>
                            </m:r>
                          </m:sup>
                          <m:e>
                            <m:r>
                              <a:rPr lang="en-US" sz="1600" b="0" i="1" smtClean="0">
                                <a:latin typeface="Cambria Math" panose="02040503050406030204" pitchFamily="18" charset="0"/>
                              </a:rPr>
                              <m:t>𝑐𝑞</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e>
                        </m:nary>
                      </m:e>
                    </m:nary>
                  </m:oMath>
                </a14:m>
                <a:endParaRPr lang="en-US" sz="1600" dirty="0"/>
              </a:p>
              <a:p>
                <a:pPr marL="742950" lvl="1" indent="-285750">
                  <a:lnSpc>
                    <a:spcPct val="150000"/>
                  </a:lnSpc>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𝑐𝑞</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𝑘</m:t>
                        </m:r>
                      </m:e>
                    </m:d>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1−</m:t>
                            </m:r>
                            <m:f>
                              <m:fPr>
                                <m:ctrlPr>
                                  <a:rPr lang="en-US" sz="1600" b="0" i="1" smtClean="0">
                                    <a:latin typeface="Cambria Math" panose="02040503050406030204" pitchFamily="18" charset="0"/>
                                  </a:rPr>
                                </m:ctrlPr>
                              </m:fPr>
                              <m:num>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𝑣</m:t>
                                            </m:r>
                                          </m:e>
                                        </m:acc>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𝑘</m:t>
                                        </m:r>
                                      </m:sub>
                                    </m:sSub>
                                  </m:e>
                                </m:d>
                              </m:num>
                              <m:den>
                                <m:r>
                                  <a:rPr lang="en-US" sz="1600" b="0" i="1" smtClean="0">
                                    <a:latin typeface="Cambria Math" panose="02040503050406030204" pitchFamily="18" charset="0"/>
                                  </a:rPr>
                                  <m:t>𝑅</m:t>
                                </m:r>
                              </m:den>
                            </m:f>
                          </m:e>
                          <m:e>
                            <m:r>
                              <a:rPr lang="en-US" sz="1600" b="0" i="1" smtClean="0">
                                <a:latin typeface="Cambria Math" panose="02040503050406030204" pitchFamily="18" charset="0"/>
                              </a:rPr>
                              <m:t>0</m:t>
                            </m:r>
                          </m:e>
                        </m:eqArr>
                      </m:e>
                    </m:d>
                    <m:r>
                      <a:rPr lang="en-US" sz="1600" b="0" i="0" smtClean="0">
                        <a:latin typeface="Cambria Math" panose="02040503050406030204" pitchFamily="18" charset="0"/>
                      </a:rPr>
                      <m:t>, </m:t>
                    </m:r>
                    <m:r>
                      <m:rPr>
                        <m:sty m:val="p"/>
                      </m:rPr>
                      <a:rPr lang="en-US" sz="1600" b="0" i="0" smtClean="0">
                        <a:latin typeface="Cambria Math" panose="02040503050406030204" pitchFamily="18" charset="0"/>
                      </a:rPr>
                      <m:t>if</m:t>
                    </m:r>
                    <m:r>
                      <a:rPr lang="en-US" sz="1600" b="0" i="0"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r>
                      <a:rPr lang="en-US" sz="1600" b="0" i="1" smtClean="0">
                        <a:latin typeface="Cambria Math" panose="02040503050406030204" pitchFamily="18" charset="0"/>
                      </a:rPr>
                      <m:t>𝑐𝑜𝑣𝑒𝑟</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𝑘</m:t>
                        </m:r>
                      </m:sub>
                    </m:sSub>
                  </m:oMath>
                </a14:m>
                <a:endParaRPr lang="en-US" sz="1600" dirty="0"/>
              </a:p>
              <a:p>
                <a:pPr marL="285750" indent="-285750">
                  <a:lnSpc>
                    <a:spcPct val="150000"/>
                  </a:lnSpc>
                  <a:buFont typeface="Arial" panose="020B0604020202020204" pitchFamily="34" charset="0"/>
                  <a:buChar char="•"/>
                </a:pPr>
                <a:endParaRPr lang="en-VN" dirty="0"/>
              </a:p>
              <a:p>
                <a:pPr>
                  <a:lnSpc>
                    <a:spcPct val="150000"/>
                  </a:lnSpc>
                </a:pPr>
                <a:endParaRPr lang="en-VN"/>
              </a:p>
              <a:p>
                <a:pPr>
                  <a:lnSpc>
                    <a:spcPct val="150000"/>
                  </a:lnSpc>
                </a:pPr>
                <a:endParaRPr lang="en-VN" dirty="0"/>
              </a:p>
            </p:txBody>
          </p:sp>
        </mc:Choice>
        <mc:Fallback xmlns="">
          <p:sp>
            <p:nvSpPr>
              <p:cNvPr id="3" name="TextBox 2">
                <a:extLst>
                  <a:ext uri="{FF2B5EF4-FFF2-40B4-BE49-F238E27FC236}">
                    <a16:creationId xmlns:a16="http://schemas.microsoft.com/office/drawing/2014/main" id="{99E42FDC-527A-CCB5-8096-0F1622AE00CC}"/>
                  </a:ext>
                </a:extLst>
              </p:cNvPr>
              <p:cNvSpPr txBox="1">
                <a:spLocks noRot="1" noChangeAspect="1" noMove="1" noResize="1" noEditPoints="1" noAdjustHandles="1" noChangeArrowheads="1" noChangeShapeType="1" noTextEdit="1"/>
              </p:cNvSpPr>
              <p:nvPr/>
            </p:nvSpPr>
            <p:spPr>
              <a:xfrm>
                <a:off x="1300409" y="1820508"/>
                <a:ext cx="10085295" cy="5588774"/>
              </a:xfrm>
              <a:prstGeom prst="rect">
                <a:avLst/>
              </a:prstGeom>
              <a:blipFill>
                <a:blip r:embed="rId3"/>
                <a:stretch>
                  <a:fillRect l="-242"/>
                </a:stretch>
              </a:blipFill>
            </p:spPr>
            <p:txBody>
              <a:bodyPr/>
              <a:lstStyle/>
              <a:p>
                <a:r>
                  <a:rPr lang="en-US">
                    <a:noFill/>
                  </a:rPr>
                  <a:t> </a:t>
                </a:r>
              </a:p>
            </p:txBody>
          </p:sp>
        </mc:Fallback>
      </mc:AlternateContent>
    </p:spTree>
    <p:extLst>
      <p:ext uri="{BB962C8B-B14F-4D97-AF65-F5344CB8AC3E}">
        <p14:creationId xmlns:p14="http://schemas.microsoft.com/office/powerpoint/2010/main" val="27277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924C9-7282-4F0C-9064-9E02C3613718}"/>
              </a:ext>
            </a:extLst>
          </p:cNvPr>
          <p:cNvSpPr>
            <a:spLocks noGrp="1"/>
          </p:cNvSpPr>
          <p:nvPr>
            <p:ph idx="1"/>
          </p:nvPr>
        </p:nvSpPr>
        <p:spPr>
          <a:xfrm>
            <a:off x="2337841" y="2829679"/>
            <a:ext cx="7516318" cy="1198641"/>
          </a:xfrm>
        </p:spPr>
        <p:txBody>
          <a:bodyPr>
            <a:normAutofit/>
          </a:bodyPr>
          <a:lstStyle/>
          <a:p>
            <a:pPr marL="0" indent="0" algn="ctr">
              <a:buNone/>
            </a:pPr>
            <a:r>
              <a:rPr lang="en-US" sz="5400" b="1">
                <a:solidFill>
                  <a:srgbClr val="C00000"/>
                </a:solidFill>
              </a:rPr>
              <a:t>3.</a:t>
            </a:r>
            <a:r>
              <a:rPr lang="vi-VN" sz="5400" b="1">
                <a:solidFill>
                  <a:srgbClr val="C00000"/>
                </a:solidFill>
              </a:rPr>
              <a:t> </a:t>
            </a:r>
            <a:r>
              <a:rPr lang="en-US" sz="5400" b="1">
                <a:solidFill>
                  <a:srgbClr val="C00000"/>
                </a:solidFill>
              </a:rPr>
              <a:t>Related Work</a:t>
            </a:r>
            <a:endParaRPr lang="vi-VN" sz="5400" b="1" dirty="0">
              <a:solidFill>
                <a:srgbClr val="C00000"/>
              </a:solidFill>
            </a:endParaRPr>
          </a:p>
        </p:txBody>
      </p:sp>
    </p:spTree>
    <p:extLst>
      <p:ext uri="{BB962C8B-B14F-4D97-AF65-F5344CB8AC3E}">
        <p14:creationId xmlns:p14="http://schemas.microsoft.com/office/powerpoint/2010/main" val="308301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6011-B6AD-E0C2-C34D-F49C95F448F0}"/>
              </a:ext>
            </a:extLst>
          </p:cNvPr>
          <p:cNvSpPr>
            <a:spLocks noGrp="1"/>
          </p:cNvSpPr>
          <p:nvPr>
            <p:ph type="title"/>
          </p:nvPr>
        </p:nvSpPr>
        <p:spPr/>
        <p:txBody>
          <a:bodyPr/>
          <a:lstStyle/>
          <a:p>
            <a:r>
              <a:rPr lang="en-US">
                <a:solidFill>
                  <a:srgbClr val="C00000"/>
                </a:solidFill>
                <a:latin typeface="Arial" panose="020B0604020202020204" pitchFamily="34" charset="0"/>
                <a:cs typeface="Arial" panose="020B0604020202020204" pitchFamily="34" charset="0"/>
              </a:rPr>
              <a:t>3</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Related Work</a:t>
            </a:r>
            <a:endParaRPr lang="en-US"/>
          </a:p>
        </p:txBody>
      </p:sp>
      <p:sp>
        <p:nvSpPr>
          <p:cNvPr id="3" name="Content Placeholder 2">
            <a:extLst>
              <a:ext uri="{FF2B5EF4-FFF2-40B4-BE49-F238E27FC236}">
                <a16:creationId xmlns:a16="http://schemas.microsoft.com/office/drawing/2014/main" id="{50628D41-DB7B-55FB-0DDC-50189C4E2A46}"/>
              </a:ext>
            </a:extLst>
          </p:cNvPr>
          <p:cNvSpPr>
            <a:spLocks noGrp="1"/>
          </p:cNvSpPr>
          <p:nvPr>
            <p:ph idx="1"/>
          </p:nvPr>
        </p:nvSpPr>
        <p:spPr/>
        <p:txBody>
          <a:bodyPr>
            <a:normAutofit fontScale="77500" lnSpcReduction="20000"/>
          </a:bodyPr>
          <a:lstStyle/>
          <a:p>
            <a:pPr marL="0" indent="0">
              <a:lnSpc>
                <a:spcPct val="120000"/>
              </a:lnSpc>
              <a:buNone/>
            </a:pPr>
            <a:endParaRPr lang="en-US" sz="2100" dirty="0">
              <a:latin typeface="Arial" panose="020B0604020202020204" pitchFamily="34" charset="0"/>
              <a:cs typeface="Arial" panose="020B0604020202020204" pitchFamily="34" charset="0"/>
            </a:endParaRPr>
          </a:p>
          <a:p>
            <a:pPr marL="0" indent="0">
              <a:lnSpc>
                <a:spcPct val="120000"/>
              </a:lnSpc>
              <a:buNone/>
            </a:pPr>
            <a:r>
              <a:rPr lang="en-US" sz="2100" dirty="0">
                <a:latin typeface="Arial" panose="020B0604020202020204" pitchFamily="34" charset="0"/>
                <a:cs typeface="Arial" panose="020B0604020202020204" pitchFamily="34" charset="0"/>
              </a:rPr>
              <a:t>[1] </a:t>
            </a:r>
            <a:r>
              <a:rPr lang="en-US" sz="2100" dirty="0" err="1">
                <a:latin typeface="Arial" panose="020B0604020202020204" pitchFamily="34" charset="0"/>
                <a:cs typeface="Arial" panose="020B0604020202020204" pitchFamily="34" charset="0"/>
              </a:rPr>
              <a:t>Folmulate</a:t>
            </a:r>
            <a:r>
              <a:rPr lang="en-US" sz="2100" dirty="0">
                <a:latin typeface="Arial" panose="020B0604020202020204" pitchFamily="34" charset="0"/>
                <a:cs typeface="Arial" panose="020B0604020202020204" pitchFamily="34" charset="0"/>
              </a:rPr>
              <a:t> the Q-coverage problem with minimum sensors and high balance covered in DSNs:</a:t>
            </a:r>
          </a:p>
          <a:p>
            <a:pPr lvl="1">
              <a:lnSpc>
                <a:spcPct val="120000"/>
              </a:lnSpc>
            </a:pPr>
            <a:r>
              <a:rPr lang="en-US" sz="2100" dirty="0">
                <a:latin typeface="Arial" panose="020B0604020202020204" pitchFamily="34" charset="0"/>
                <a:cs typeface="Arial" panose="020B0604020202020204" pitchFamily="34" charset="0"/>
              </a:rPr>
              <a:t>Proposed a ILP model for simple solutions</a:t>
            </a:r>
          </a:p>
          <a:p>
            <a:pPr lvl="1">
              <a:lnSpc>
                <a:spcPct val="120000"/>
              </a:lnSpc>
            </a:pPr>
            <a:r>
              <a:rPr lang="en-US" sz="2100" dirty="0">
                <a:latin typeface="Arial" panose="020B0604020202020204" pitchFamily="34" charset="0"/>
                <a:cs typeface="Arial" panose="020B0604020202020204" pitchFamily="34" charset="0"/>
              </a:rPr>
              <a:t>Proposed a IQP </a:t>
            </a:r>
            <a:r>
              <a:rPr lang="en-US" sz="2100" dirty="0" err="1">
                <a:latin typeface="Arial" panose="020B0604020202020204" pitchFamily="34" charset="0"/>
                <a:cs typeface="Arial" panose="020B0604020202020204" pitchFamily="34" charset="0"/>
              </a:rPr>
              <a:t>folmular</a:t>
            </a:r>
            <a:r>
              <a:rPr lang="en-US" sz="2100" dirty="0">
                <a:latin typeface="Arial" panose="020B0604020202020204" pitchFamily="34" charset="0"/>
                <a:cs typeface="Arial" panose="020B0604020202020204" pitchFamily="34" charset="0"/>
              </a:rPr>
              <a:t> to minimize the Euclidean distance between the required vector for coverage and obtained vector</a:t>
            </a:r>
          </a:p>
          <a:p>
            <a:pPr lvl="1">
              <a:lnSpc>
                <a:spcPct val="120000"/>
              </a:lnSpc>
            </a:pPr>
            <a:r>
              <a:rPr lang="en-US" sz="2100" dirty="0">
                <a:latin typeface="Arial" panose="020B0604020202020204" pitchFamily="34" charset="0"/>
                <a:cs typeface="Arial" panose="020B0604020202020204" pitchFamily="34" charset="0"/>
              </a:rPr>
              <a:t>Proposed a Greedily-method to solve the </a:t>
            </a:r>
            <a:r>
              <a:rPr lang="en-US" sz="2100" dirty="0" err="1">
                <a:latin typeface="Arial" panose="020B0604020202020204" pitchFamily="34" charset="0"/>
                <a:cs typeface="Arial" panose="020B0604020202020204" pitchFamily="34" charset="0"/>
              </a:rPr>
              <a:t>mimize</a:t>
            </a:r>
            <a:r>
              <a:rPr lang="en-US" sz="2100" dirty="0">
                <a:latin typeface="Arial" panose="020B0604020202020204" pitchFamily="34" charset="0"/>
                <a:cs typeface="Arial" panose="020B0604020202020204" pitchFamily="34" charset="0"/>
              </a:rPr>
              <a:t> IQP and maximum the balance in the network when under-provision</a:t>
            </a:r>
          </a:p>
          <a:p>
            <a:pPr marL="0" indent="0">
              <a:lnSpc>
                <a:spcPct val="120000"/>
              </a:lnSpc>
              <a:buNone/>
            </a:pPr>
            <a:r>
              <a:rPr lang="en-US" sz="2100" dirty="0">
                <a:latin typeface="Arial" panose="020B0604020202020204" pitchFamily="34" charset="0"/>
                <a:cs typeface="Arial" panose="020B0604020202020204" pitchFamily="34" charset="0"/>
              </a:rPr>
              <a:t>[2] Proposed two GA-based </a:t>
            </a:r>
            <a:r>
              <a:rPr lang="en-US" sz="2100" dirty="0" err="1">
                <a:latin typeface="Arial" panose="020B0604020202020204" pitchFamily="34" charset="0"/>
                <a:cs typeface="Arial" panose="020B0604020202020204" pitchFamily="34" charset="0"/>
              </a:rPr>
              <a:t>Alogrithms</a:t>
            </a:r>
            <a:r>
              <a:rPr lang="en-US" sz="2100" dirty="0">
                <a:latin typeface="Arial" panose="020B0604020202020204" pitchFamily="34" charset="0"/>
                <a:cs typeface="Arial" panose="020B0604020202020204" pitchFamily="34" charset="0"/>
              </a:rPr>
              <a:t> to solve the Q-coverage problem with minimum sensors, and maximum the balancing coverage in DSNs:</a:t>
            </a:r>
          </a:p>
          <a:p>
            <a:pPr lvl="1">
              <a:lnSpc>
                <a:spcPct val="120000"/>
              </a:lnSpc>
            </a:pPr>
            <a:r>
              <a:rPr lang="en-US" sz="2100" dirty="0">
                <a:latin typeface="Arial" panose="020B0604020202020204" pitchFamily="34" charset="0"/>
                <a:cs typeface="Arial" panose="020B0604020202020204" pitchFamily="34" charset="0"/>
              </a:rPr>
              <a:t>Proposed QBI metric to estimate the balancing of coverage in networks</a:t>
            </a:r>
          </a:p>
          <a:p>
            <a:pPr lvl="1">
              <a:lnSpc>
                <a:spcPct val="120000"/>
              </a:lnSpc>
            </a:pPr>
            <a:r>
              <a:rPr lang="en-US" sz="2100" dirty="0">
                <a:latin typeface="Arial" panose="020B0604020202020204" pitchFamily="34" charset="0"/>
                <a:cs typeface="Arial" panose="020B0604020202020204" pitchFamily="34" charset="0"/>
              </a:rPr>
              <a:t>Solving the critical target coverage firstly.</a:t>
            </a:r>
          </a:p>
          <a:p>
            <a:pPr marL="0" indent="0">
              <a:lnSpc>
                <a:spcPct val="120000"/>
              </a:lnSpc>
              <a:buNone/>
            </a:pPr>
            <a:endParaRPr lang="en-US" sz="1400" dirty="0">
              <a:latin typeface="Arial" panose="020B0604020202020204" pitchFamily="34" charset="0"/>
              <a:cs typeface="Arial" panose="020B0604020202020204" pitchFamily="34" charset="0"/>
            </a:endParaRPr>
          </a:p>
          <a:p>
            <a:pPr marL="0" indent="0">
              <a:lnSpc>
                <a:spcPct val="120000"/>
              </a:lnSpc>
              <a:buNone/>
            </a:pPr>
            <a:r>
              <a:rPr lang="en-US" sz="1200" dirty="0">
                <a:latin typeface="Arial" panose="020B0604020202020204" pitchFamily="34" charset="0"/>
                <a:cs typeface="Arial" panose="020B0604020202020204" pitchFamily="34" charset="0"/>
              </a:rPr>
              <a:t>[1] Al Zishan, A., et al., Maximizing heterogeneous coverage in over and under 916 provisioned visual sensor networks. 124 (2018) 44-62</a:t>
            </a:r>
          </a:p>
          <a:p>
            <a:pPr marL="0" indent="0">
              <a:lnSpc>
                <a:spcPct val="120000"/>
              </a:lnSpc>
              <a:buNone/>
            </a:pPr>
            <a:r>
              <a:rPr lang="en-US" sz="1200" dirty="0">
                <a:latin typeface="Arial" panose="020B0604020202020204" pitchFamily="34" charset="0"/>
                <a:cs typeface="Arial" panose="020B0604020202020204" pitchFamily="34" charset="0"/>
              </a:rPr>
              <a:t>[2]</a:t>
            </a:r>
            <a:r>
              <a:rPr lang="en-US" sz="1200" b="0" i="0" dirty="0">
                <a:solidFill>
                  <a:srgbClr val="222222"/>
                </a:solidFill>
                <a:effectLst/>
                <a:latin typeface="Arial" panose="020B0604020202020204" pitchFamily="34" charset="0"/>
                <a:cs typeface="Arial" panose="020B0604020202020204" pitchFamily="34" charset="0"/>
              </a:rPr>
              <a:t> </a:t>
            </a:r>
            <a:r>
              <a:rPr lang="en-US" sz="1200" b="0" i="0" dirty="0" err="1">
                <a:solidFill>
                  <a:srgbClr val="222222"/>
                </a:solidFill>
                <a:effectLst/>
                <a:latin typeface="Arial" panose="020B0604020202020204" pitchFamily="34" charset="0"/>
                <a:cs typeface="Arial" panose="020B0604020202020204" pitchFamily="34" charset="0"/>
              </a:rPr>
              <a:t>allah</a:t>
            </a:r>
            <a:r>
              <a:rPr lang="en-US" sz="1200" b="0" i="0" dirty="0">
                <a:solidFill>
                  <a:srgbClr val="222222"/>
                </a:solidFill>
                <a:effectLst/>
                <a:latin typeface="Arial" panose="020B0604020202020204" pitchFamily="34" charset="0"/>
                <a:cs typeface="Arial" panose="020B0604020202020204" pitchFamily="34" charset="0"/>
              </a:rPr>
              <a:t> Mottaki, Nemat, </a:t>
            </a:r>
            <a:r>
              <a:rPr lang="en-US" sz="1200" b="0" i="0" dirty="0" err="1">
                <a:solidFill>
                  <a:srgbClr val="222222"/>
                </a:solidFill>
                <a:effectLst/>
                <a:latin typeface="Arial" panose="020B0604020202020204" pitchFamily="34" charset="0"/>
                <a:cs typeface="Arial" panose="020B0604020202020204" pitchFamily="34" charset="0"/>
              </a:rPr>
              <a:t>Homayun</a:t>
            </a:r>
            <a:r>
              <a:rPr lang="en-US" sz="1200" b="0" i="0" dirty="0">
                <a:solidFill>
                  <a:srgbClr val="222222"/>
                </a:solidFill>
                <a:effectLst/>
                <a:latin typeface="Arial" panose="020B0604020202020204" pitchFamily="34" charset="0"/>
                <a:cs typeface="Arial" panose="020B0604020202020204" pitchFamily="34" charset="0"/>
              </a:rPr>
              <a:t> </a:t>
            </a:r>
            <a:r>
              <a:rPr lang="en-US" sz="1200" b="0" i="0" dirty="0" err="1">
                <a:solidFill>
                  <a:srgbClr val="222222"/>
                </a:solidFill>
                <a:effectLst/>
                <a:latin typeface="Arial" panose="020B0604020202020204" pitchFamily="34" charset="0"/>
                <a:cs typeface="Arial" panose="020B0604020202020204" pitchFamily="34" charset="0"/>
              </a:rPr>
              <a:t>Motameni</a:t>
            </a:r>
            <a:r>
              <a:rPr lang="en-US" sz="1200" b="0" i="0" dirty="0">
                <a:solidFill>
                  <a:srgbClr val="222222"/>
                </a:solidFill>
                <a:effectLst/>
                <a:latin typeface="Arial" panose="020B0604020202020204" pitchFamily="34" charset="0"/>
                <a:cs typeface="Arial" panose="020B0604020202020204" pitchFamily="34" charset="0"/>
              </a:rPr>
              <a:t>, and </a:t>
            </a:r>
            <a:r>
              <a:rPr lang="en-US" sz="1200" b="0" i="0" dirty="0" err="1">
                <a:solidFill>
                  <a:srgbClr val="222222"/>
                </a:solidFill>
                <a:effectLst/>
                <a:latin typeface="Arial" panose="020B0604020202020204" pitchFamily="34" charset="0"/>
                <a:cs typeface="Arial" panose="020B0604020202020204" pitchFamily="34" charset="0"/>
              </a:rPr>
              <a:t>Hosein</a:t>
            </a:r>
            <a:r>
              <a:rPr lang="en-US" sz="1200" b="0" i="0" dirty="0">
                <a:solidFill>
                  <a:srgbClr val="222222"/>
                </a:solidFill>
                <a:effectLst/>
                <a:latin typeface="Arial" panose="020B0604020202020204" pitchFamily="34" charset="0"/>
                <a:cs typeface="Arial" panose="020B0604020202020204" pitchFamily="34" charset="0"/>
              </a:rPr>
              <a:t> </a:t>
            </a:r>
            <a:r>
              <a:rPr lang="en-US" sz="1200" b="0" i="0" dirty="0" err="1">
                <a:solidFill>
                  <a:srgbClr val="222222"/>
                </a:solidFill>
                <a:effectLst/>
                <a:latin typeface="Arial" panose="020B0604020202020204" pitchFamily="34" charset="0"/>
                <a:cs typeface="Arial" panose="020B0604020202020204" pitchFamily="34" charset="0"/>
              </a:rPr>
              <a:t>Mohamadi</a:t>
            </a:r>
            <a:r>
              <a:rPr lang="en-US" sz="1200" b="0" i="0" dirty="0">
                <a:solidFill>
                  <a:srgbClr val="222222"/>
                </a:solidFill>
                <a:effectLst/>
                <a:latin typeface="Arial" panose="020B0604020202020204" pitchFamily="34" charset="0"/>
                <a:cs typeface="Arial" panose="020B0604020202020204" pitchFamily="34" charset="0"/>
              </a:rPr>
              <a:t>. "A genetic algorithm-based approach for solving the target Q-coverage problem in over and under provisioned directional sensor networks." </a:t>
            </a:r>
            <a:r>
              <a:rPr lang="en-US" sz="1200" b="0" i="1" dirty="0">
                <a:solidFill>
                  <a:srgbClr val="222222"/>
                </a:solidFill>
                <a:effectLst/>
                <a:latin typeface="Arial" panose="020B0604020202020204" pitchFamily="34" charset="0"/>
                <a:cs typeface="Arial" panose="020B0604020202020204" pitchFamily="34" charset="0"/>
              </a:rPr>
              <a:t>Physical Communication</a:t>
            </a:r>
            <a:r>
              <a:rPr lang="en-US" sz="1200" b="0" i="0" dirty="0">
                <a:solidFill>
                  <a:srgbClr val="222222"/>
                </a:solidFill>
                <a:effectLst/>
                <a:latin typeface="Arial" panose="020B0604020202020204" pitchFamily="34" charset="0"/>
                <a:cs typeface="Arial" panose="020B0604020202020204" pitchFamily="34" charset="0"/>
              </a:rPr>
              <a:t> 54 (2022): 101719.</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862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6011-B6AD-E0C2-C34D-F49C95F448F0}"/>
              </a:ext>
            </a:extLst>
          </p:cNvPr>
          <p:cNvSpPr>
            <a:spLocks noGrp="1"/>
          </p:cNvSpPr>
          <p:nvPr>
            <p:ph type="title"/>
          </p:nvPr>
        </p:nvSpPr>
        <p:spPr/>
        <p:txBody>
          <a:bodyPr/>
          <a:lstStyle/>
          <a:p>
            <a:r>
              <a:rPr lang="en-US">
                <a:solidFill>
                  <a:srgbClr val="C00000"/>
                </a:solidFill>
                <a:latin typeface="Arial" panose="020B0604020202020204" pitchFamily="34" charset="0"/>
                <a:cs typeface="Arial" panose="020B0604020202020204" pitchFamily="34" charset="0"/>
              </a:rPr>
              <a:t>3</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Related Work</a:t>
            </a:r>
            <a:endParaRPr lang="en-US"/>
          </a:p>
        </p:txBody>
      </p:sp>
      <p:sp>
        <p:nvSpPr>
          <p:cNvPr id="3" name="Content Placeholder 2">
            <a:extLst>
              <a:ext uri="{FF2B5EF4-FFF2-40B4-BE49-F238E27FC236}">
                <a16:creationId xmlns:a16="http://schemas.microsoft.com/office/drawing/2014/main" id="{50628D41-DB7B-55FB-0DDC-50189C4E2A46}"/>
              </a:ext>
            </a:extLst>
          </p:cNvPr>
          <p:cNvSpPr>
            <a:spLocks noGrp="1"/>
          </p:cNvSpPr>
          <p:nvPr>
            <p:ph idx="1"/>
          </p:nvPr>
        </p:nvSpPr>
        <p:spPr/>
        <p:txBody>
          <a:bodyPr>
            <a:normAutofit fontScale="62500" lnSpcReduction="20000"/>
          </a:bodyPr>
          <a:lstStyle/>
          <a:p>
            <a:pPr marL="0" indent="0">
              <a:buNone/>
            </a:pPr>
            <a:r>
              <a:rPr lang="en-US" dirty="0">
                <a:latin typeface="Arial" panose="020B0604020202020204" pitchFamily="34" charset="0"/>
                <a:cs typeface="Arial" panose="020B0604020202020204" pitchFamily="34" charset="0"/>
              </a:rPr>
              <a:t>[1],[2] Only using the simply method to solve this problem,</a:t>
            </a:r>
            <a:r>
              <a:rPr lang="en-US" dirty="0">
                <a:latin typeface="arial" panose="020B0604020202020204" pitchFamily="34" charset="0"/>
                <a:cs typeface="Arial" panose="020B0604020202020204" pitchFamily="34" charset="0"/>
              </a:rPr>
              <a:t> t</a:t>
            </a:r>
            <a:r>
              <a:rPr lang="en-US" b="0" i="0" dirty="0">
                <a:effectLst/>
                <a:latin typeface="arial" panose="020B0604020202020204" pitchFamily="34" charset="0"/>
              </a:rPr>
              <a:t>he solution has not been effective.</a:t>
            </a:r>
          </a:p>
          <a:p>
            <a:pPr>
              <a:buFont typeface="Wingdings" panose="05000000000000000000" pitchFamily="2" charset="2"/>
              <a:buChar char="è"/>
            </a:pPr>
            <a:r>
              <a:rPr lang="en-US" dirty="0">
                <a:solidFill>
                  <a:srgbClr val="C00000"/>
                </a:solidFill>
                <a:latin typeface="Arial" panose="020B0604020202020204" pitchFamily="34" charset="0"/>
                <a:cs typeface="Arial" panose="020B0604020202020204" pitchFamily="34" charset="0"/>
                <a:sym typeface="Wingdings" panose="05000000000000000000" pitchFamily="2" charset="2"/>
              </a:rPr>
              <a:t>Propose an Improved GA to solve the Q-coverage problem with minimum </a:t>
            </a:r>
            <a:r>
              <a:rPr lang="en-US" dirty="0" err="1">
                <a:solidFill>
                  <a:srgbClr val="C00000"/>
                </a:solidFill>
                <a:latin typeface="Arial" panose="020B0604020202020204" pitchFamily="34" charset="0"/>
                <a:cs typeface="Arial" panose="020B0604020202020204" pitchFamily="34" charset="0"/>
                <a:sym typeface="Wingdings" panose="05000000000000000000" pitchFamily="2" charset="2"/>
              </a:rPr>
              <a:t>no.sensor</a:t>
            </a:r>
            <a:r>
              <a:rPr lang="en-US" dirty="0">
                <a:solidFill>
                  <a:srgbClr val="C00000"/>
                </a:solidFill>
                <a:latin typeface="Arial" panose="020B0604020202020204" pitchFamily="34" charset="0"/>
                <a:cs typeface="Arial" panose="020B0604020202020204" pitchFamily="34" charset="0"/>
                <a:sym typeface="Wingdings" panose="05000000000000000000" pitchFamily="2" charset="2"/>
              </a:rPr>
              <a:t> and maximum balancing</a:t>
            </a:r>
          </a:p>
          <a:p>
            <a:pPr marL="0" indent="0">
              <a:buNone/>
            </a:pPr>
            <a:r>
              <a:rPr lang="en-US" dirty="0">
                <a:latin typeface="Arial" panose="020B0604020202020204" pitchFamily="34" charset="0"/>
                <a:cs typeface="Arial" panose="020B0604020202020204" pitchFamily="34" charset="0"/>
              </a:rPr>
              <a:t>[2] Can not determine the area is under-provision or over-provision, solve must using 2 GA algorithm for each domain. </a:t>
            </a:r>
          </a:p>
          <a:p>
            <a:pPr>
              <a:buFont typeface="Wingdings" panose="05000000000000000000" pitchFamily="2" charset="2"/>
              <a:buChar char="è"/>
            </a:pPr>
            <a:r>
              <a:rPr lang="en-US" dirty="0">
                <a:solidFill>
                  <a:srgbClr val="C00000"/>
                </a:solidFill>
                <a:latin typeface="Arial" panose="020B0604020202020204" pitchFamily="34" charset="0"/>
                <a:cs typeface="Arial" panose="020B0604020202020204" pitchFamily="34" charset="0"/>
                <a:sym typeface="Wingdings" panose="05000000000000000000" pitchFamily="2" charset="2"/>
              </a:rPr>
              <a:t>Propose a combination of checking the “status” of networks and solving the problem in each status</a:t>
            </a:r>
            <a:r>
              <a:rPr lang="en-US" dirty="0">
                <a:latin typeface="Arial" panose="020B0604020202020204" pitchFamily="34" charset="0"/>
                <a:cs typeface="Arial" panose="020B0604020202020204" pitchFamily="34" charset="0"/>
                <a:sym typeface="Wingdings" panose="05000000000000000000" pitchFamily="2" charset="2"/>
              </a:rPr>
              <a:t>.</a:t>
            </a:r>
          </a:p>
          <a:p>
            <a:pPr marL="0" indent="0">
              <a:buNone/>
            </a:pPr>
            <a:r>
              <a:rPr lang="en-US" dirty="0">
                <a:latin typeface="Arial" panose="020B0604020202020204" pitchFamily="34" charset="0"/>
                <a:cs typeface="Arial" panose="020B0604020202020204" pitchFamily="34" charset="0"/>
                <a:sym typeface="Wingdings" panose="05000000000000000000" pitchFamily="2" charset="2"/>
              </a:rPr>
              <a:t>Besides that,</a:t>
            </a:r>
          </a:p>
          <a:p>
            <a:pPr marL="0" indent="0">
              <a:buNone/>
            </a:pPr>
            <a:r>
              <a:rPr lang="en-US" dirty="0">
                <a:latin typeface="Arial" panose="020B0604020202020204" pitchFamily="34" charset="0"/>
                <a:cs typeface="Arial" panose="020B0604020202020204" pitchFamily="34" charset="0"/>
                <a:sym typeface="Wingdings" panose="05000000000000000000" pitchFamily="2" charset="2"/>
              </a:rPr>
              <a:t>Solving the Q-coverage problem in the other mode of sensor: </a:t>
            </a:r>
            <a:r>
              <a:rPr lang="en-US" b="1" i="0" dirty="0">
                <a:effectLst/>
                <a:latin typeface="Arial" panose="020B0604020202020204" pitchFamily="34" charset="0"/>
              </a:rPr>
              <a:t>Adjustable-orientation (ADODSN)</a:t>
            </a:r>
            <a:endParaRPr lang="en-US" b="1"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a:p>
            <a:pPr marL="0" indent="0">
              <a:buNone/>
            </a:pPr>
            <a:r>
              <a:rPr lang="en-US" sz="1500" dirty="0">
                <a:latin typeface="Arial" panose="020B0604020202020204" pitchFamily="34" charset="0"/>
                <a:cs typeface="Arial" panose="020B0604020202020204" pitchFamily="34" charset="0"/>
              </a:rPr>
              <a:t>[1] </a:t>
            </a:r>
            <a:r>
              <a:rPr lang="en-US" sz="1400" dirty="0">
                <a:latin typeface="Arial" panose="020B0604020202020204" pitchFamily="34" charset="0"/>
                <a:cs typeface="Arial" panose="020B0604020202020204" pitchFamily="34" charset="0"/>
              </a:rPr>
              <a:t>Al Zishan, A., et al., Maximizing heterogeneous coverage in over and under 916 provisioned visual sensor networks. 124 (2018) 44-62</a:t>
            </a:r>
          </a:p>
          <a:p>
            <a:pPr marL="0" indent="0">
              <a:buNone/>
            </a:pPr>
            <a:r>
              <a:rPr lang="en-US" sz="1400" dirty="0">
                <a:latin typeface="Arial" panose="020B0604020202020204" pitchFamily="34" charset="0"/>
                <a:cs typeface="Arial" panose="020B0604020202020204" pitchFamily="34" charset="0"/>
              </a:rPr>
              <a:t>[2]</a:t>
            </a:r>
            <a:r>
              <a:rPr lang="en-US" sz="1400" b="0" i="0" dirty="0">
                <a:solidFill>
                  <a:srgbClr val="222222"/>
                </a:solidFill>
                <a:effectLst/>
                <a:latin typeface="Arial" panose="020B0604020202020204" pitchFamily="34" charset="0"/>
                <a:cs typeface="Arial" panose="020B0604020202020204" pitchFamily="34" charset="0"/>
              </a:rPr>
              <a:t> </a:t>
            </a:r>
            <a:r>
              <a:rPr lang="en-US" sz="1400" b="0" i="0" dirty="0" err="1">
                <a:solidFill>
                  <a:srgbClr val="222222"/>
                </a:solidFill>
                <a:effectLst/>
                <a:latin typeface="Arial" panose="020B0604020202020204" pitchFamily="34" charset="0"/>
                <a:cs typeface="Arial" panose="020B0604020202020204" pitchFamily="34" charset="0"/>
              </a:rPr>
              <a:t>allah</a:t>
            </a:r>
            <a:r>
              <a:rPr lang="en-US" sz="1400" b="0" i="0" dirty="0">
                <a:solidFill>
                  <a:srgbClr val="222222"/>
                </a:solidFill>
                <a:effectLst/>
                <a:latin typeface="Arial" panose="020B0604020202020204" pitchFamily="34" charset="0"/>
                <a:cs typeface="Arial" panose="020B0604020202020204" pitchFamily="34" charset="0"/>
              </a:rPr>
              <a:t> Mottaki, Nemat, </a:t>
            </a:r>
            <a:r>
              <a:rPr lang="en-US" sz="1400" b="0" i="0" dirty="0" err="1">
                <a:solidFill>
                  <a:srgbClr val="222222"/>
                </a:solidFill>
                <a:effectLst/>
                <a:latin typeface="Arial" panose="020B0604020202020204" pitchFamily="34" charset="0"/>
                <a:cs typeface="Arial" panose="020B0604020202020204" pitchFamily="34" charset="0"/>
              </a:rPr>
              <a:t>Homayun</a:t>
            </a:r>
            <a:r>
              <a:rPr lang="en-US" sz="1400" b="0" i="0" dirty="0">
                <a:solidFill>
                  <a:srgbClr val="222222"/>
                </a:solidFill>
                <a:effectLst/>
                <a:latin typeface="Arial" panose="020B0604020202020204" pitchFamily="34" charset="0"/>
                <a:cs typeface="Arial" panose="020B0604020202020204" pitchFamily="34" charset="0"/>
              </a:rPr>
              <a:t> </a:t>
            </a:r>
            <a:r>
              <a:rPr lang="en-US" sz="1400" b="0" i="0" dirty="0" err="1">
                <a:solidFill>
                  <a:srgbClr val="222222"/>
                </a:solidFill>
                <a:effectLst/>
                <a:latin typeface="Arial" panose="020B0604020202020204" pitchFamily="34" charset="0"/>
                <a:cs typeface="Arial" panose="020B0604020202020204" pitchFamily="34" charset="0"/>
              </a:rPr>
              <a:t>Motameni</a:t>
            </a:r>
            <a:r>
              <a:rPr lang="en-US" sz="1400" b="0" i="0" dirty="0">
                <a:solidFill>
                  <a:srgbClr val="222222"/>
                </a:solidFill>
                <a:effectLst/>
                <a:latin typeface="Arial" panose="020B0604020202020204" pitchFamily="34" charset="0"/>
                <a:cs typeface="Arial" panose="020B0604020202020204" pitchFamily="34" charset="0"/>
              </a:rPr>
              <a:t>, and </a:t>
            </a:r>
            <a:r>
              <a:rPr lang="en-US" sz="1400" b="0" i="0" dirty="0" err="1">
                <a:solidFill>
                  <a:srgbClr val="222222"/>
                </a:solidFill>
                <a:effectLst/>
                <a:latin typeface="Arial" panose="020B0604020202020204" pitchFamily="34" charset="0"/>
                <a:cs typeface="Arial" panose="020B0604020202020204" pitchFamily="34" charset="0"/>
              </a:rPr>
              <a:t>Hosein</a:t>
            </a:r>
            <a:r>
              <a:rPr lang="en-US" sz="1400" b="0" i="0" dirty="0">
                <a:solidFill>
                  <a:srgbClr val="222222"/>
                </a:solidFill>
                <a:effectLst/>
                <a:latin typeface="Arial" panose="020B0604020202020204" pitchFamily="34" charset="0"/>
                <a:cs typeface="Arial" panose="020B0604020202020204" pitchFamily="34" charset="0"/>
              </a:rPr>
              <a:t> </a:t>
            </a:r>
            <a:r>
              <a:rPr lang="en-US" sz="1400" b="0" i="0" dirty="0" err="1">
                <a:solidFill>
                  <a:srgbClr val="222222"/>
                </a:solidFill>
                <a:effectLst/>
                <a:latin typeface="Arial" panose="020B0604020202020204" pitchFamily="34" charset="0"/>
                <a:cs typeface="Arial" panose="020B0604020202020204" pitchFamily="34" charset="0"/>
              </a:rPr>
              <a:t>Mohamadi</a:t>
            </a:r>
            <a:r>
              <a:rPr lang="en-US" sz="1400" b="0" i="0" dirty="0">
                <a:solidFill>
                  <a:srgbClr val="222222"/>
                </a:solidFill>
                <a:effectLst/>
                <a:latin typeface="Arial" panose="020B0604020202020204" pitchFamily="34" charset="0"/>
                <a:cs typeface="Arial" panose="020B0604020202020204" pitchFamily="34" charset="0"/>
              </a:rPr>
              <a:t>. "A genetic algorithm-based approach for solving the target Q-coverage problem in over and under provisioned directional sensor networks." </a:t>
            </a:r>
            <a:r>
              <a:rPr lang="en-US" sz="1400" b="0" i="1" dirty="0">
                <a:solidFill>
                  <a:srgbClr val="222222"/>
                </a:solidFill>
                <a:effectLst/>
                <a:latin typeface="Arial" panose="020B0604020202020204" pitchFamily="34" charset="0"/>
                <a:cs typeface="Arial" panose="020B0604020202020204" pitchFamily="34" charset="0"/>
              </a:rPr>
              <a:t>Physical Communication</a:t>
            </a:r>
            <a:r>
              <a:rPr lang="en-US" sz="1400" b="0" i="0" dirty="0">
                <a:solidFill>
                  <a:srgbClr val="222222"/>
                </a:solidFill>
                <a:effectLst/>
                <a:latin typeface="Arial" panose="020B0604020202020204" pitchFamily="34" charset="0"/>
                <a:cs typeface="Arial" panose="020B0604020202020204" pitchFamily="34" charset="0"/>
              </a:rPr>
              <a:t> 54 (2022): 101719.</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841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924C9-7282-4F0C-9064-9E02C3613718}"/>
              </a:ext>
            </a:extLst>
          </p:cNvPr>
          <p:cNvSpPr>
            <a:spLocks noGrp="1"/>
          </p:cNvSpPr>
          <p:nvPr>
            <p:ph idx="1"/>
          </p:nvPr>
        </p:nvSpPr>
        <p:spPr>
          <a:xfrm>
            <a:off x="2337841" y="2829679"/>
            <a:ext cx="7516318" cy="1198641"/>
          </a:xfrm>
        </p:spPr>
        <p:txBody>
          <a:bodyPr>
            <a:normAutofit/>
          </a:bodyPr>
          <a:lstStyle/>
          <a:p>
            <a:pPr marL="0" indent="0" algn="ctr">
              <a:buNone/>
            </a:pPr>
            <a:r>
              <a:rPr lang="en-US" sz="5400" b="1">
                <a:solidFill>
                  <a:srgbClr val="C00000"/>
                </a:solidFill>
              </a:rPr>
              <a:t>4.</a:t>
            </a:r>
            <a:r>
              <a:rPr lang="vi-VN" sz="5400" b="1">
                <a:solidFill>
                  <a:srgbClr val="C00000"/>
                </a:solidFill>
              </a:rPr>
              <a:t> </a:t>
            </a:r>
            <a:r>
              <a:rPr lang="en-US" sz="5400" b="1">
                <a:solidFill>
                  <a:srgbClr val="C00000"/>
                </a:solidFill>
              </a:rPr>
              <a:t>Proposed Algorithm</a:t>
            </a:r>
            <a:endParaRPr lang="vi-VN" sz="5400" b="1" dirty="0">
              <a:solidFill>
                <a:srgbClr val="C00000"/>
              </a:solidFill>
            </a:endParaRPr>
          </a:p>
        </p:txBody>
      </p:sp>
    </p:spTree>
    <p:extLst>
      <p:ext uri="{BB962C8B-B14F-4D97-AF65-F5344CB8AC3E}">
        <p14:creationId xmlns:p14="http://schemas.microsoft.com/office/powerpoint/2010/main" val="55684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a:solidFill>
                  <a:srgbClr val="C00000"/>
                </a:solidFill>
                <a:latin typeface="Arial" panose="020B0604020202020204" pitchFamily="34" charset="0"/>
                <a:cs typeface="Arial" panose="020B0604020202020204" pitchFamily="34" charset="0"/>
              </a:rPr>
              <a:t>4</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Proposed Algorithm</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IGA solving the Sensor Direction Determining</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3353A6-AE31-2A0E-21C2-675B111E16DB}"/>
                  </a:ext>
                </a:extLst>
              </p:cNvPr>
              <p:cNvSpPr>
                <a:spLocks noGrp="1"/>
              </p:cNvSpPr>
              <p:nvPr>
                <p:ph idx="1"/>
              </p:nvPr>
            </p:nvSpPr>
            <p:spPr/>
            <p:txBody>
              <a:bodyPr/>
              <a:lstStyle/>
              <a:p>
                <a:pPr marL="0" indent="0">
                  <a:buNone/>
                </a:pPr>
                <a:r>
                  <a:rPr lang="en-US"/>
                  <a:t>Given a set of </a:t>
                </a:r>
                <a14:m>
                  <m:oMath xmlns:m="http://schemas.openxmlformats.org/officeDocument/2006/math">
                    <m:r>
                      <a:rPr lang="en-US" i="1" smtClean="0">
                        <a:latin typeface="Cambria Math" panose="02040503050406030204" pitchFamily="18" charset="0"/>
                      </a:rPr>
                      <m:t>𝑛</m:t>
                    </m:r>
                  </m:oMath>
                </a14:m>
                <a:r>
                  <a:rPr lang="en-US"/>
                  <a:t> Direction Sensor </a:t>
                </a:r>
                <a14:m>
                  <m:oMath xmlns:m="http://schemas.openxmlformats.org/officeDocument/2006/math">
                    <m:r>
                      <a:rPr lang="en-US" i="1" smtClean="0">
                        <a:latin typeface="Cambria Math" panose="02040503050406030204" pitchFamily="18" charset="0"/>
                      </a:rPr>
                      <m:t>𝑆</m:t>
                    </m:r>
                  </m:oMath>
                </a14:m>
                <a:r>
                  <a:rPr lang="en-US"/>
                  <a:t>, and set of </a:t>
                </a:r>
                <a14:m>
                  <m:oMath xmlns:m="http://schemas.openxmlformats.org/officeDocument/2006/math">
                    <m:r>
                      <a:rPr lang="en-US" i="1" smtClean="0">
                        <a:latin typeface="Cambria Math" panose="02040503050406030204" pitchFamily="18" charset="0"/>
                      </a:rPr>
                      <m:t>𝑚</m:t>
                    </m:r>
                  </m:oMath>
                </a14:m>
                <a:r>
                  <a:rPr lang="en-US"/>
                  <a:t> target </a:t>
                </a:r>
                <a14:m>
                  <m:oMath xmlns:m="http://schemas.openxmlformats.org/officeDocument/2006/math">
                    <m:r>
                      <a:rPr lang="en-US" i="1" smtClean="0">
                        <a:latin typeface="Cambria Math" panose="02040503050406030204" pitchFamily="18" charset="0"/>
                      </a:rPr>
                      <m:t>𝑇</m:t>
                    </m:r>
                  </m:oMath>
                </a14:m>
                <a:r>
                  <a:rPr lang="en-US"/>
                  <a:t> and a set of requirement coverage </a:t>
                </a:r>
                <a14:m>
                  <m:oMath xmlns:m="http://schemas.openxmlformats.org/officeDocument/2006/math">
                    <m:r>
                      <a:rPr lang="en-US" i="1" smtClean="0">
                        <a:latin typeface="Cambria Math" panose="02040503050406030204" pitchFamily="18" charset="0"/>
                      </a:rPr>
                      <m:t>𝑄</m:t>
                    </m:r>
                  </m:oMath>
                </a14:m>
                <a:r>
                  <a:rPr lang="en-US"/>
                  <a:t>.</a:t>
                </a:r>
              </a:p>
              <a:p>
                <a:pPr lvl="1"/>
                <a:r>
                  <a:rPr lang="en-US">
                    <a:latin typeface="Arial" panose="020B0604020202020204" pitchFamily="34" charset="0"/>
                    <a:cs typeface="Arial" panose="020B0604020202020204" pitchFamily="34" charset="0"/>
                  </a:rPr>
                  <a:t>How to detect </a:t>
                </a:r>
                <a14:m>
                  <m:oMath xmlns:m="http://schemas.openxmlformats.org/officeDocument/2006/math">
                    <m:r>
                      <a:rPr lang="en-US" i="1" smtClean="0">
                        <a:latin typeface="Cambria Math" panose="02040503050406030204" pitchFamily="18" charset="0"/>
                      </a:rPr>
                      <m:t>𝑛</m:t>
                    </m:r>
                  </m:oMath>
                </a14:m>
                <a:r>
                  <a:rPr lang="en-US">
                    <a:latin typeface="Arial" panose="020B0604020202020204" pitchFamily="34" charset="0"/>
                    <a:cs typeface="Arial" panose="020B0604020202020204" pitchFamily="34" charset="0"/>
                  </a:rPr>
                  <a:t> sensor is enough for Q-coverage?  Maximize QBI or minimize No.sensors? – It is NP-Hard problem</a:t>
                </a:r>
              </a:p>
              <a:p>
                <a:pPr marL="457200" lvl="1" indent="0">
                  <a:buNone/>
                </a:pPr>
                <a:endParaRPr lang="en-US"/>
              </a:p>
              <a:p>
                <a:pPr lvl="1">
                  <a:buFont typeface="Wingdings" panose="05000000000000000000" pitchFamily="2" charset="2"/>
                  <a:buChar char="è"/>
                </a:pPr>
                <a:r>
                  <a:rPr lang="en-US">
                    <a:sym typeface="Wingdings" panose="05000000000000000000" pitchFamily="2" charset="2"/>
                  </a:rPr>
                  <a:t>Instead of detecting the environment and then solving it  make it a target for concurrent resolution:</a:t>
                </a:r>
              </a:p>
              <a:p>
                <a:pPr marL="457200" lvl="1" indent="0">
                  <a:buNone/>
                </a:pPr>
                <a:r>
                  <a:rPr lang="en-US">
                    <a:sym typeface="Wingdings" panose="05000000000000000000" pitchFamily="2" charset="2"/>
                  </a:rPr>
                  <a:t>	</a:t>
                </a:r>
                <a:r>
                  <a:rPr lang="en-US"/>
                  <a:t> </a:t>
                </a:r>
                <a:r>
                  <a:rPr lang="en-US">
                    <a:solidFill>
                      <a:srgbClr val="C00000"/>
                    </a:solidFill>
                    <a:latin typeface="arial" panose="020B0604020202020204" pitchFamily="34" charset="0"/>
                  </a:rPr>
                  <a:t>H</a:t>
                </a:r>
                <a:r>
                  <a:rPr lang="en-US" b="0" i="0">
                    <a:solidFill>
                      <a:srgbClr val="C00000"/>
                    </a:solidFill>
                    <a:effectLst/>
                    <a:latin typeface="arial" panose="020B0604020202020204" pitchFamily="34" charset="0"/>
                  </a:rPr>
                  <a:t>ierarchical objective: [QBI, No.active].</a:t>
                </a:r>
                <a:endParaRPr lang="en-US">
                  <a:solidFill>
                    <a:srgbClr val="C00000"/>
                  </a:solidFill>
                  <a:latin typeface="arial" panose="020B0604020202020204" pitchFamily="34" charset="0"/>
                </a:endParaRPr>
              </a:p>
              <a:p>
                <a:pPr marL="457200" lvl="1" indent="0">
                  <a:buNone/>
                </a:pPr>
                <a:r>
                  <a:rPr lang="en-US">
                    <a:solidFill>
                      <a:srgbClr val="202124"/>
                    </a:solidFill>
                    <a:latin typeface="arial" panose="020B0604020202020204" pitchFamily="34" charset="0"/>
                  </a:rPr>
                  <a:t>	</a:t>
                </a:r>
              </a:p>
            </p:txBody>
          </p:sp>
        </mc:Choice>
        <mc:Fallback xmlns="">
          <p:sp>
            <p:nvSpPr>
              <p:cNvPr id="3" name="Content Placeholder 2">
                <a:extLst>
                  <a:ext uri="{FF2B5EF4-FFF2-40B4-BE49-F238E27FC236}">
                    <a16:creationId xmlns:a16="http://schemas.microsoft.com/office/drawing/2014/main" id="{D53353A6-AE31-2A0E-21C2-675B111E16D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Tree>
    <p:extLst>
      <p:ext uri="{BB962C8B-B14F-4D97-AF65-F5344CB8AC3E}">
        <p14:creationId xmlns:p14="http://schemas.microsoft.com/office/powerpoint/2010/main" val="1072749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a:solidFill>
                  <a:srgbClr val="C00000"/>
                </a:solidFill>
                <a:latin typeface="Arial" panose="020B0604020202020204" pitchFamily="34" charset="0"/>
                <a:cs typeface="Arial" panose="020B0604020202020204" pitchFamily="34" charset="0"/>
              </a:rPr>
              <a:t>4</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Proposed Algorithm</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SSD-IGA overviews</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pic>
        <p:nvPicPr>
          <p:cNvPr id="8" name="Content Placeholder 7" descr="Diagram&#10;&#10;Description automatically generated">
            <a:extLst>
              <a:ext uri="{FF2B5EF4-FFF2-40B4-BE49-F238E27FC236}">
                <a16:creationId xmlns:a16="http://schemas.microsoft.com/office/drawing/2014/main" id="{DA9C551B-1425-82CA-A002-42C3E1091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864" y="416185"/>
            <a:ext cx="5111276" cy="6076690"/>
          </a:xfrm>
        </p:spPr>
      </p:pic>
      <p:sp>
        <p:nvSpPr>
          <p:cNvPr id="9" name="TextBox 8">
            <a:extLst>
              <a:ext uri="{FF2B5EF4-FFF2-40B4-BE49-F238E27FC236}">
                <a16:creationId xmlns:a16="http://schemas.microsoft.com/office/drawing/2014/main" id="{43D9EBAA-5B11-9F24-F773-00CFA0CAB37E}"/>
              </a:ext>
            </a:extLst>
          </p:cNvPr>
          <p:cNvSpPr txBox="1"/>
          <p:nvPr/>
        </p:nvSpPr>
        <p:spPr>
          <a:xfrm>
            <a:off x="838200" y="1965158"/>
            <a:ext cx="4495800" cy="1200329"/>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SSD-IGA</a:t>
            </a:r>
            <a:r>
              <a:rPr lang="en-US" dirty="0">
                <a:latin typeface="Arial" panose="020B0604020202020204" pitchFamily="34" charset="0"/>
                <a:cs typeface="Arial" panose="020B0604020202020204" pitchFamily="34" charset="0"/>
              </a:rPr>
              <a:t> is based on a </a:t>
            </a:r>
            <a:r>
              <a:rPr lang="en-US" b="0" i="0" dirty="0">
                <a:solidFill>
                  <a:srgbClr val="202124"/>
                </a:solidFill>
                <a:effectLst/>
                <a:latin typeface="Arial" panose="020B0604020202020204" pitchFamily="34" charset="0"/>
                <a:cs typeface="Arial" panose="020B0604020202020204" pitchFamily="34" charset="0"/>
              </a:rPr>
              <a:t>hypothesis: the </a:t>
            </a:r>
            <a:r>
              <a:rPr lang="en-US" b="0" i="0" dirty="0">
                <a:effectLst/>
                <a:latin typeface="Arial" panose="020B0604020202020204" pitchFamily="34" charset="0"/>
                <a:cs typeface="Arial" panose="020B0604020202020204" pitchFamily="34" charset="0"/>
              </a:rPr>
              <a:t>”health” of the individuals is very importance with the mutation and crossover.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553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a:solidFill>
                  <a:srgbClr val="C00000"/>
                </a:solidFill>
                <a:latin typeface="Arial" panose="020B0604020202020204" pitchFamily="34" charset="0"/>
                <a:cs typeface="Arial" panose="020B0604020202020204" pitchFamily="34" charset="0"/>
              </a:rPr>
              <a:t>4</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Proposed Algorithm</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SSD-IGA Chromosome representation</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14" name="Oval 13">
            <a:extLst>
              <a:ext uri="{FF2B5EF4-FFF2-40B4-BE49-F238E27FC236}">
                <a16:creationId xmlns:a16="http://schemas.microsoft.com/office/drawing/2014/main" id="{FE68321E-A055-3ED6-02C7-18134D1E96C4}"/>
              </a:ext>
            </a:extLst>
          </p:cNvPr>
          <p:cNvSpPr/>
          <p:nvPr/>
        </p:nvSpPr>
        <p:spPr>
          <a:xfrm>
            <a:off x="8359329" y="5192563"/>
            <a:ext cx="440408" cy="416383"/>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5" name="Partial Circle 18">
            <a:extLst>
              <a:ext uri="{FF2B5EF4-FFF2-40B4-BE49-F238E27FC236}">
                <a16:creationId xmlns:a16="http://schemas.microsoft.com/office/drawing/2014/main" id="{7FCE8AFA-A5FF-5417-6CB7-CEFE3D052113}"/>
              </a:ext>
            </a:extLst>
          </p:cNvPr>
          <p:cNvSpPr/>
          <p:nvPr/>
        </p:nvSpPr>
        <p:spPr>
          <a:xfrm rot="13284068">
            <a:off x="8375386" y="5193855"/>
            <a:ext cx="408293" cy="421704"/>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15088D7A-990E-1338-F8FB-7667FD8A2E99}"/>
              </a:ext>
            </a:extLst>
          </p:cNvPr>
          <p:cNvSpPr txBox="1"/>
          <p:nvPr/>
        </p:nvSpPr>
        <p:spPr>
          <a:xfrm>
            <a:off x="8799737" y="5210740"/>
            <a:ext cx="1731756" cy="369332"/>
          </a:xfrm>
          <a:prstGeom prst="rect">
            <a:avLst/>
          </a:prstGeom>
          <a:noFill/>
        </p:spPr>
        <p:txBody>
          <a:bodyPr wrap="none" rtlCol="0">
            <a:spAutoFit/>
          </a:bodyPr>
          <a:lstStyle/>
          <a:p>
            <a:r>
              <a:rPr lang="en-VN" dirty="0"/>
              <a:t>Direction Sensor</a:t>
            </a:r>
          </a:p>
        </p:txBody>
      </p:sp>
      <p:sp>
        <p:nvSpPr>
          <p:cNvPr id="17" name="Star: 5 Points 87">
            <a:extLst>
              <a:ext uri="{FF2B5EF4-FFF2-40B4-BE49-F238E27FC236}">
                <a16:creationId xmlns:a16="http://schemas.microsoft.com/office/drawing/2014/main" id="{F2C031B3-D9FD-3DEB-9B4E-1CFD56CF24BC}"/>
              </a:ext>
            </a:extLst>
          </p:cNvPr>
          <p:cNvSpPr/>
          <p:nvPr/>
        </p:nvSpPr>
        <p:spPr>
          <a:xfrm>
            <a:off x="8415085" y="6095977"/>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D68708-9FBE-BEFE-163A-7F7C4C533E0C}"/>
              </a:ext>
            </a:extLst>
          </p:cNvPr>
          <p:cNvSpPr txBox="1"/>
          <p:nvPr/>
        </p:nvSpPr>
        <p:spPr>
          <a:xfrm>
            <a:off x="8646130" y="5985146"/>
            <a:ext cx="764697" cy="369332"/>
          </a:xfrm>
          <a:prstGeom prst="rect">
            <a:avLst/>
          </a:prstGeom>
          <a:noFill/>
        </p:spPr>
        <p:txBody>
          <a:bodyPr wrap="none" rtlCol="0">
            <a:spAutoFit/>
          </a:bodyPr>
          <a:lstStyle/>
          <a:p>
            <a:r>
              <a:rPr lang="en-VN" dirty="0"/>
              <a:t>Target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4DA901C-8884-F1CF-B8B6-8C1B1AED3B9F}"/>
                  </a:ext>
                </a:extLst>
              </p:cNvPr>
              <p:cNvSpPr txBox="1"/>
              <p:nvPr/>
            </p:nvSpPr>
            <p:spPr>
              <a:xfrm>
                <a:off x="8410073" y="2480357"/>
                <a:ext cx="2943727" cy="738664"/>
              </a:xfrm>
              <a:prstGeom prst="rect">
                <a:avLst/>
              </a:prstGeom>
              <a:noFill/>
            </p:spPr>
            <p:txBody>
              <a:bodyPr wrap="square" rtlCol="0">
                <a:spAutoFit/>
              </a:bodyPr>
              <a:lstStyle/>
              <a:p>
                <a:r>
                  <a:rPr lang="en-US" sz="1400"/>
                  <a:t>Chromosome </a:t>
                </a:r>
                <a14:m>
                  <m:oMath xmlns:m="http://schemas.openxmlformats.org/officeDocument/2006/math">
                    <m:r>
                      <a:rPr lang="en-US" sz="1400" i="1" smtClean="0">
                        <a:latin typeface="Cambria Math" panose="02040503050406030204" pitchFamily="18" charset="0"/>
                      </a:rPr>
                      <m:t>𝑐</m:t>
                    </m:r>
                    <m:r>
                      <a:rPr lang="en-US" sz="1400">
                        <a:latin typeface="Cambria Math" panose="02040503050406030204" pitchFamily="18" charset="0"/>
                      </a:rPr>
                      <m:t>=</m:t>
                    </m:r>
                    <m:d>
                      <m:dPr>
                        <m:begChr m:val="{"/>
                        <m:endChr m:val="}"/>
                        <m:ctrlPr>
                          <a:rPr lang="en-US" sz="1400" i="1" smtClean="0">
                            <a:latin typeface="Cambria Math" panose="02040503050406030204" pitchFamily="18" charset="0"/>
                          </a:rPr>
                        </m:ctrlPr>
                      </m:dPr>
                      <m:e>
                        <m:r>
                          <a:rPr lang="en-US" sz="1400" i="1" smtClean="0">
                            <a:latin typeface="Cambria Math" panose="02040503050406030204" pitchFamily="18" charset="0"/>
                          </a:rPr>
                          <m:t>𝜕</m:t>
                        </m:r>
                        <m:r>
                          <a:rPr lang="en-US" sz="1400" b="0" i="1" smtClean="0">
                            <a:latin typeface="Cambria Math" panose="02040503050406030204" pitchFamily="18" charset="0"/>
                          </a:rPr>
                          <m:t>, </m:t>
                        </m:r>
                        <m:r>
                          <m:rPr>
                            <m:sty m:val="p"/>
                          </m:rPr>
                          <a:rPr lang="en-US" sz="1400" b="0" i="0" smtClean="0">
                            <a:latin typeface="Cambria Math" panose="02040503050406030204" pitchFamily="18" charset="0"/>
                          </a:rPr>
                          <m:t>Ω</m:t>
                        </m:r>
                      </m:e>
                    </m:d>
                    <m:r>
                      <a:rPr lang="en-US" sz="1400" b="0" i="0" smtClean="0">
                        <a:latin typeface="Cambria Math" panose="02040503050406030204" pitchFamily="18" charset="0"/>
                      </a:rPr>
                      <m:t>,</m:t>
                    </m:r>
                  </m:oMath>
                </a14:m>
                <a:endParaRPr lang="en-US" sz="1400" b="0"/>
              </a:p>
              <a:p>
                <a:r>
                  <a:rPr lang="en-US" sz="1400"/>
                  <a:t>Where </a:t>
                </a:r>
                <a14:m>
                  <m:oMath xmlns:m="http://schemas.openxmlformats.org/officeDocument/2006/math">
                    <m:r>
                      <a:rPr lang="en-US" sz="1400" i="1">
                        <a:latin typeface="Cambria Math" panose="02040503050406030204" pitchFamily="18" charset="0"/>
                      </a:rPr>
                      <m:t>𝜕</m:t>
                    </m:r>
                    <m:r>
                      <a:rPr lang="en-US" sz="1400" i="1">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m:t>
                            </m:r>
                          </m:e>
                          <m:sub>
                            <m:r>
                              <a:rPr lang="en-US" sz="1400" b="0" i="1" smtClean="0">
                                <a:latin typeface="Cambria Math" panose="02040503050406030204" pitchFamily="18" charset="0"/>
                              </a:rPr>
                              <m:t>𝑖</m:t>
                            </m:r>
                          </m:sub>
                        </m:sSub>
                      </m:e>
                    </m:d>
                    <m:sSub>
                      <m:sSubPr>
                        <m:ctrlPr>
                          <a:rPr lang="en-US" sz="1400" b="0" i="1" smtClean="0">
                            <a:latin typeface="Cambria Math" panose="02040503050406030204" pitchFamily="18" charset="0"/>
                          </a:rPr>
                        </m:ctrlPr>
                      </m:sSubPr>
                      <m:e>
                        <m:r>
                          <a:rPr lang="en-US" sz="1400" i="1">
                            <a:latin typeface="Cambria Math" panose="02040503050406030204" pitchFamily="18" charset="0"/>
                          </a:rPr>
                          <m:t>𝜕</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𝑇𝑟𝑢𝑒</m:t>
                    </m:r>
                    <m:r>
                      <a:rPr lang="en-US" sz="1400" b="0" i="1" smtClean="0">
                        <a:latin typeface="Cambria Math" panose="02040503050406030204" pitchFamily="18" charset="0"/>
                      </a:rPr>
                      <m:t>,</m:t>
                    </m:r>
                    <m:r>
                      <a:rPr lang="en-US" sz="1400" b="0" i="1" smtClean="0">
                        <a:latin typeface="Cambria Math" panose="02040503050406030204" pitchFamily="18" charset="0"/>
                      </a:rPr>
                      <m:t>𝐹𝑎𝑙𝑠𝑒</m:t>
                    </m:r>
                    <m:r>
                      <a:rPr lang="en-US" sz="1400" b="0" i="1" smtClean="0">
                        <a:latin typeface="Cambria Math" panose="02040503050406030204" pitchFamily="18" charset="0"/>
                      </a:rPr>
                      <m:t>}}</m:t>
                    </m:r>
                  </m:oMath>
                </a14:m>
                <a:endParaRPr lang="en-US" sz="1400"/>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Ω</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𝜔</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𝜔</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∈[0,2</m:t>
                      </m:r>
                      <m:r>
                        <a:rPr lang="en-US" sz="1400" b="0" i="1" smtClean="0">
                          <a:latin typeface="Cambria Math" panose="02040503050406030204" pitchFamily="18" charset="0"/>
                        </a:rPr>
                        <m:t>𝜋</m:t>
                      </m:r>
                      <m:r>
                        <a:rPr lang="en-US" sz="1400" b="0" i="1" smtClean="0">
                          <a:latin typeface="Cambria Math" panose="02040503050406030204" pitchFamily="18" charset="0"/>
                        </a:rPr>
                        <m:t>)}</m:t>
                      </m:r>
                    </m:oMath>
                  </m:oMathPara>
                </a14:m>
                <a:endParaRPr lang="en-US" sz="1400"/>
              </a:p>
            </p:txBody>
          </p:sp>
        </mc:Choice>
        <mc:Fallback xmlns="">
          <p:sp>
            <p:nvSpPr>
              <p:cNvPr id="19" name="TextBox 18">
                <a:extLst>
                  <a:ext uri="{FF2B5EF4-FFF2-40B4-BE49-F238E27FC236}">
                    <a16:creationId xmlns:a16="http://schemas.microsoft.com/office/drawing/2014/main" id="{C4DA901C-8884-F1CF-B8B6-8C1B1AED3B9F}"/>
                  </a:ext>
                </a:extLst>
              </p:cNvPr>
              <p:cNvSpPr txBox="1">
                <a:spLocks noRot="1" noChangeAspect="1" noMove="1" noResize="1" noEditPoints="1" noAdjustHandles="1" noChangeArrowheads="1" noChangeShapeType="1" noTextEdit="1"/>
              </p:cNvSpPr>
              <p:nvPr/>
            </p:nvSpPr>
            <p:spPr>
              <a:xfrm>
                <a:off x="8410073" y="2480357"/>
                <a:ext cx="2943727" cy="738664"/>
              </a:xfrm>
              <a:prstGeom prst="rect">
                <a:avLst/>
              </a:prstGeom>
              <a:blipFill>
                <a:blip r:embed="rId2"/>
                <a:stretch>
                  <a:fillRect l="-621" t="-1653" b="-2479"/>
                </a:stretch>
              </a:blipFill>
            </p:spPr>
            <p:txBody>
              <a:bodyPr/>
              <a:lstStyle/>
              <a:p>
                <a:r>
                  <a:rPr lang="en-US">
                    <a:noFill/>
                  </a:rPr>
                  <a:t> </a:t>
                </a:r>
              </a:p>
            </p:txBody>
          </p:sp>
        </mc:Fallback>
      </mc:AlternateContent>
      <p:pic>
        <p:nvPicPr>
          <p:cNvPr id="21" name="Picture 20" descr="Graphical user interface, application&#10;&#10;Description automatically generated">
            <a:extLst>
              <a:ext uri="{FF2B5EF4-FFF2-40B4-BE49-F238E27FC236}">
                <a16:creationId xmlns:a16="http://schemas.microsoft.com/office/drawing/2014/main" id="{37491D7A-65DF-FB60-FD4F-86C8EE11F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31" y="1997242"/>
            <a:ext cx="7295730" cy="4357236"/>
          </a:xfrm>
          <a:prstGeom prst="rect">
            <a:avLst/>
          </a:prstGeom>
        </p:spPr>
      </p:pic>
    </p:spTree>
    <p:extLst>
      <p:ext uri="{BB962C8B-B14F-4D97-AF65-F5344CB8AC3E}">
        <p14:creationId xmlns:p14="http://schemas.microsoft.com/office/powerpoint/2010/main" val="2100671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a:solidFill>
                  <a:srgbClr val="C00000"/>
                </a:solidFill>
                <a:latin typeface="Arial" panose="020B0604020202020204" pitchFamily="34" charset="0"/>
                <a:cs typeface="Arial" panose="020B0604020202020204" pitchFamily="34" charset="0"/>
              </a:rPr>
              <a:t>4</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Proposed Algorithm</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SSD-IGA Fitness Function</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D99B22-2A1B-4C59-3882-345045F663DE}"/>
                  </a:ext>
                </a:extLst>
              </p:cNvPr>
              <p:cNvSpPr txBox="1"/>
              <p:nvPr/>
            </p:nvSpPr>
            <p:spPr>
              <a:xfrm>
                <a:off x="1300409" y="2077453"/>
                <a:ext cx="9407696" cy="3046988"/>
              </a:xfrm>
              <a:prstGeom prst="rect">
                <a:avLst/>
              </a:prstGeom>
              <a:noFill/>
            </p:spPr>
            <p:txBody>
              <a:bodyPr wrap="square" rtlCol="0">
                <a:spAutoFit/>
              </a:bodyPr>
              <a:lstStyle/>
              <a:p>
                <a:r>
                  <a:rPr lang="en-US" sz="2400"/>
                  <a:t>As mentioned,</a:t>
                </a:r>
              </a:p>
              <a:p>
                <a:r>
                  <a:rPr lang="en-US" sz="2400">
                    <a:solidFill>
                      <a:srgbClr val="C00000"/>
                    </a:solidFill>
                    <a:latin typeface="arial" panose="020B0604020202020204" pitchFamily="34" charset="0"/>
                  </a:rPr>
                  <a:t>H</a:t>
                </a:r>
                <a:r>
                  <a:rPr lang="en-US" sz="2400" b="0" i="0">
                    <a:solidFill>
                      <a:srgbClr val="C00000"/>
                    </a:solidFill>
                    <a:effectLst/>
                    <a:latin typeface="arial" panose="020B0604020202020204" pitchFamily="34" charset="0"/>
                  </a:rPr>
                  <a:t>ierarchical Finess: [QBI, </a:t>
                </a:r>
                <a:r>
                  <a:rPr lang="en-US" sz="2400" b="0" i="1">
                    <a:solidFill>
                      <a:srgbClr val="C00000"/>
                    </a:solidFill>
                    <a:effectLst/>
                    <a:latin typeface="arial" panose="020B0604020202020204" pitchFamily="34" charset="0"/>
                  </a:rPr>
                  <a:t>No.active</a:t>
                </a:r>
                <a:r>
                  <a:rPr lang="en-US" sz="2400" b="0" i="0">
                    <a:solidFill>
                      <a:srgbClr val="C00000"/>
                    </a:solidFill>
                    <a:effectLst/>
                    <a:latin typeface="arial" panose="020B0604020202020204" pitchFamily="34" charset="0"/>
                  </a:rPr>
                  <a:t>].</a:t>
                </a:r>
                <a:endParaRPr lang="en-US" sz="2400">
                  <a:solidFill>
                    <a:srgbClr val="C00000"/>
                  </a:solidFill>
                  <a:latin typeface="arial" panose="020B0604020202020204" pitchFamily="34" charset="0"/>
                </a:endParaRP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We can approximate the “Status” of networks is under-provision or over-provision by the QBI values,while approximate solving the problem</a:t>
                </a:r>
                <a:r>
                  <a:rPr lang="en-US" sz="2400"/>
                  <a:t>.</a:t>
                </a:r>
              </a:p>
              <a:p>
                <a:r>
                  <a:rPr lang="en-US" sz="2400"/>
                  <a:t> </a:t>
                </a:r>
                <a14:m>
                  <m:oMath xmlns:m="http://schemas.openxmlformats.org/officeDocument/2006/math">
                    <m:r>
                      <a:rPr lang="en-US" sz="2400" i="1" smtClean="0">
                        <a:latin typeface="Cambria Math" panose="02040503050406030204" pitchFamily="18" charset="0"/>
                      </a:rPr>
                      <m:t>𝑄𝐵𝐼</m:t>
                    </m:r>
                    <m:r>
                      <a:rPr lang="en-US" sz="2400" i="1" smtClean="0">
                        <a:latin typeface="Cambria Math" panose="02040503050406030204" pitchFamily="18" charset="0"/>
                      </a:rPr>
                      <m:t> = 1, </m:t>
                    </m:r>
                    <m:r>
                      <a:rPr lang="en-US" sz="2400" i="1" smtClean="0">
                        <a:latin typeface="Cambria Math" panose="02040503050406030204" pitchFamily="18" charset="0"/>
                      </a:rPr>
                      <m:t>𝑎𝑛𝑑</m:t>
                    </m:r>
                    <m:r>
                      <a:rPr lang="en-US" sz="2400" i="1" smtClean="0">
                        <a:latin typeface="Cambria Math" panose="02040503050406030204" pitchFamily="18" charset="0"/>
                      </a:rPr>
                      <m:t> </m:t>
                    </m:r>
                    <m:r>
                      <a:rPr lang="en-US" sz="2400" b="0" i="1" smtClean="0">
                        <a:solidFill>
                          <a:schemeClr val="tx1"/>
                        </a:solidFill>
                        <a:effectLst/>
                        <a:latin typeface="Cambria Math" panose="02040503050406030204" pitchFamily="18" charset="0"/>
                      </a:rPr>
                      <m:t>𝑁𝑜</m:t>
                    </m:r>
                    <m:r>
                      <a:rPr lang="en-US" sz="2400" b="0" i="1"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𝑎𝑐𝑡𝑖𝑣𝑒</m:t>
                    </m:r>
                    <m:r>
                      <a:rPr lang="en-US" sz="2400" b="0" i="1" smtClean="0">
                        <a:solidFill>
                          <a:schemeClr val="tx1"/>
                        </a:solidFill>
                        <a:effectLst/>
                        <a:latin typeface="Cambria Math" panose="02040503050406030204" pitchFamily="18" charset="0"/>
                      </a:rPr>
                      <m:t> </m:t>
                    </m:r>
                    <m:r>
                      <a:rPr lang="en-US" sz="2400" b="0" i="1" smtClean="0">
                        <a:solidFill>
                          <a:schemeClr val="tx1"/>
                        </a:solidFill>
                        <a:effectLst/>
                        <a:latin typeface="Cambria Math" panose="02040503050406030204" pitchFamily="18" charset="0"/>
                      </a:rPr>
                      <m:t>𝑠𝑒𝑛𝑠𝑜𝑟𝑠</m:t>
                    </m:r>
                    <m:r>
                      <a:rPr lang="en-US" sz="2400" b="0" i="1" smtClean="0">
                        <a:solidFill>
                          <a:schemeClr val="tx1"/>
                        </a:solidFill>
                        <a:effectLst/>
                        <a:latin typeface="Cambria Math" panose="02040503050406030204" pitchFamily="18" charset="0"/>
                      </a:rPr>
                      <m:t> &lt; </m:t>
                    </m:r>
                    <m:r>
                      <a:rPr lang="en-US" sz="2400" b="0" i="1" smtClean="0">
                        <a:solidFill>
                          <a:schemeClr val="tx1"/>
                        </a:solidFill>
                        <a:effectLst/>
                        <a:latin typeface="Cambria Math" panose="02040503050406030204" pitchFamily="18" charset="0"/>
                      </a:rPr>
                      <m:t>𝑛</m:t>
                    </m:r>
                  </m:oMath>
                </a14:m>
                <a:r>
                  <a:rPr lang="en-US" sz="2400">
                    <a:solidFill>
                      <a:schemeClr val="tx1"/>
                    </a:solidFill>
                  </a:rPr>
                  <a:t>  </a:t>
                </a:r>
                <a:r>
                  <a:rPr lang="en-US" sz="2400">
                    <a:sym typeface="Wingdings" panose="05000000000000000000" pitchFamily="2" charset="2"/>
                  </a:rPr>
                  <a:t> </a:t>
                </a:r>
                <a:r>
                  <a:rPr lang="en-US" sz="2400">
                    <a:latin typeface="Arial" panose="020B0604020202020204" pitchFamily="34" charset="0"/>
                    <a:cs typeface="Arial" panose="020B0604020202020204" pitchFamily="34" charset="0"/>
                    <a:sym typeface="Wingdings" panose="05000000000000000000" pitchFamily="2" charset="2"/>
                  </a:rPr>
                  <a:t>Over-provision.</a:t>
                </a:r>
              </a:p>
              <a:p>
                <a14:m>
                  <m:oMath xmlns:m="http://schemas.openxmlformats.org/officeDocument/2006/math">
                    <m:r>
                      <a:rPr lang="en-US" sz="2400" i="1" smtClean="0">
                        <a:latin typeface="Cambria Math" panose="02040503050406030204" pitchFamily="18" charset="0"/>
                        <a:sym typeface="Wingdings" panose="05000000000000000000" pitchFamily="2" charset="2"/>
                      </a:rPr>
                      <m:t>𝑄𝐵𝐼</m:t>
                    </m:r>
                    <m:r>
                      <a:rPr lang="en-US" sz="2400" i="1">
                        <a:latin typeface="Cambria Math" panose="02040503050406030204" pitchFamily="18" charset="0"/>
                        <a:sym typeface="Wingdings" panose="05000000000000000000" pitchFamily="2" charset="2"/>
                      </a:rPr>
                      <m:t> </m:t>
                    </m:r>
                    <m:r>
                      <a:rPr lang="en-US" sz="2400" i="1" smtClean="0">
                        <a:latin typeface="Cambria Math" panose="02040503050406030204" pitchFamily="18" charset="0"/>
                        <a:sym typeface="Wingdings" panose="05000000000000000000" pitchFamily="2" charset="2"/>
                      </a:rPr>
                      <m:t>&lt;1</m:t>
                    </m:r>
                  </m:oMath>
                </a14:m>
                <a:r>
                  <a:rPr lang="en-US" sz="2400">
                    <a:sym typeface="Wingdings" panose="05000000000000000000" pitchFamily="2" charset="2"/>
                  </a:rPr>
                  <a:t>  </a:t>
                </a:r>
                <a:r>
                  <a:rPr lang="en-US" sz="2400">
                    <a:latin typeface="Arial" panose="020B0604020202020204" pitchFamily="34" charset="0"/>
                    <a:cs typeface="Arial" panose="020B0604020202020204" pitchFamily="34" charset="0"/>
                    <a:sym typeface="Wingdings" panose="05000000000000000000" pitchFamily="2" charset="2"/>
                  </a:rPr>
                  <a:t>Under-provision</a:t>
                </a:r>
                <a:endParaRPr lang="en-US" sz="2400">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C2D99B22-2A1B-4C59-3882-345045F663DE}"/>
                  </a:ext>
                </a:extLst>
              </p:cNvPr>
              <p:cNvSpPr txBox="1">
                <a:spLocks noRot="1" noChangeAspect="1" noMove="1" noResize="1" noEditPoints="1" noAdjustHandles="1" noChangeArrowheads="1" noChangeShapeType="1" noTextEdit="1"/>
              </p:cNvSpPr>
              <p:nvPr/>
            </p:nvSpPr>
            <p:spPr>
              <a:xfrm>
                <a:off x="1300409" y="2077453"/>
                <a:ext cx="9407696" cy="3046988"/>
              </a:xfrm>
              <a:prstGeom prst="rect">
                <a:avLst/>
              </a:prstGeom>
              <a:blipFill>
                <a:blip r:embed="rId2"/>
                <a:stretch>
                  <a:fillRect l="-972" t="-1600" b="-3400"/>
                </a:stretch>
              </a:blipFill>
            </p:spPr>
            <p:txBody>
              <a:bodyPr/>
              <a:lstStyle/>
              <a:p>
                <a:r>
                  <a:rPr lang="en-US">
                    <a:noFill/>
                  </a:rPr>
                  <a:t> </a:t>
                </a:r>
              </a:p>
            </p:txBody>
          </p:sp>
        </mc:Fallback>
      </mc:AlternateContent>
    </p:spTree>
    <p:extLst>
      <p:ext uri="{BB962C8B-B14F-4D97-AF65-F5344CB8AC3E}">
        <p14:creationId xmlns:p14="http://schemas.microsoft.com/office/powerpoint/2010/main" val="126895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0545-DC5F-4CD8-8A68-D444AD2B3467}"/>
              </a:ext>
            </a:extLst>
          </p:cNvPr>
          <p:cNvSpPr>
            <a:spLocks noGrp="1"/>
          </p:cNvSpPr>
          <p:nvPr>
            <p:ph type="title"/>
          </p:nvPr>
        </p:nvSpPr>
        <p:spPr/>
        <p:txBody>
          <a:bodyPr>
            <a:normAutofit/>
          </a:bodyPr>
          <a:lstStyle/>
          <a:p>
            <a:r>
              <a:rPr lang="vi-VN" sz="3600" dirty="0">
                <a:solidFill>
                  <a:srgbClr val="C0000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5AC924C9-7282-4F0C-9064-9E02C3613718}"/>
              </a:ext>
            </a:extLst>
          </p:cNvPr>
          <p:cNvSpPr>
            <a:spLocks noGrp="1"/>
          </p:cNvSpPr>
          <p:nvPr>
            <p:ph idx="1"/>
          </p:nvPr>
        </p:nvSpPr>
        <p:spPr/>
        <p:txBody>
          <a:bodyPr/>
          <a:lstStyle/>
          <a:p>
            <a:pPr marL="514350" indent="-514350">
              <a:buFont typeface="+mj-lt"/>
              <a:buAutoNum type="arabicPeriod"/>
            </a:pPr>
            <a:r>
              <a:rPr lang="vi-VN" dirty="0">
                <a:solidFill>
                  <a:srgbClr val="C00000"/>
                </a:solidFill>
              </a:rPr>
              <a:t>Introduction</a:t>
            </a:r>
          </a:p>
          <a:p>
            <a:pPr marL="514350" indent="-514350">
              <a:buFont typeface="+mj-lt"/>
              <a:buAutoNum type="arabicPeriod"/>
            </a:pPr>
            <a:r>
              <a:rPr lang="vi-VN" dirty="0">
                <a:solidFill>
                  <a:srgbClr val="C00000"/>
                </a:solidFill>
              </a:rPr>
              <a:t>Problem Folmulation</a:t>
            </a:r>
          </a:p>
          <a:p>
            <a:pPr marL="514350" indent="-514350">
              <a:buFont typeface="+mj-lt"/>
              <a:buAutoNum type="arabicPeriod"/>
            </a:pPr>
            <a:r>
              <a:rPr lang="vi-VN" dirty="0">
                <a:solidFill>
                  <a:srgbClr val="C00000"/>
                </a:solidFill>
              </a:rPr>
              <a:t>Related Work</a:t>
            </a:r>
          </a:p>
          <a:p>
            <a:pPr marL="514350" indent="-514350">
              <a:buFont typeface="+mj-lt"/>
              <a:buAutoNum type="arabicPeriod"/>
            </a:pPr>
            <a:r>
              <a:rPr lang="vi-VN" dirty="0">
                <a:solidFill>
                  <a:srgbClr val="C00000"/>
                </a:solidFill>
              </a:rPr>
              <a:t>Proposed Algorithm</a:t>
            </a:r>
          </a:p>
          <a:p>
            <a:pPr marL="514350" indent="-514350">
              <a:buFont typeface="+mj-lt"/>
              <a:buAutoNum type="arabicPeriod"/>
            </a:pPr>
            <a:r>
              <a:rPr lang="vi-VN">
                <a:solidFill>
                  <a:srgbClr val="C00000"/>
                </a:solidFill>
              </a:rPr>
              <a:t>Experiments Results</a:t>
            </a:r>
            <a:endParaRPr lang="en-US">
              <a:solidFill>
                <a:srgbClr val="C00000"/>
              </a:solidFill>
            </a:endParaRPr>
          </a:p>
          <a:p>
            <a:pPr marL="514350" indent="-514350">
              <a:buFont typeface="+mj-lt"/>
              <a:buAutoNum type="arabicPeriod"/>
            </a:pPr>
            <a:r>
              <a:rPr lang="en-US">
                <a:solidFill>
                  <a:srgbClr val="C00000"/>
                </a:solidFill>
              </a:rPr>
              <a:t>Conclution</a:t>
            </a:r>
            <a:endParaRPr lang="vi-VN" dirty="0">
              <a:solidFill>
                <a:srgbClr val="C00000"/>
              </a:solidFill>
            </a:endParaRPr>
          </a:p>
        </p:txBody>
      </p:sp>
    </p:spTree>
    <p:extLst>
      <p:ext uri="{BB962C8B-B14F-4D97-AF65-F5344CB8AC3E}">
        <p14:creationId xmlns:p14="http://schemas.microsoft.com/office/powerpoint/2010/main" val="2519124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a:solidFill>
                  <a:srgbClr val="C00000"/>
                </a:solidFill>
                <a:latin typeface="Arial" panose="020B0604020202020204" pitchFamily="34" charset="0"/>
                <a:cs typeface="Arial" panose="020B0604020202020204" pitchFamily="34" charset="0"/>
              </a:rPr>
              <a:t>4</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Proposed Algorithm</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SSD-IGA Initialization Population </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D99B22-2A1B-4C59-3882-345045F663DE}"/>
                  </a:ext>
                </a:extLst>
              </p:cNvPr>
              <p:cNvSpPr txBox="1"/>
              <p:nvPr/>
            </p:nvSpPr>
            <p:spPr>
              <a:xfrm>
                <a:off x="1300409" y="2077453"/>
                <a:ext cx="9407696" cy="2724528"/>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50% Randomliy Initial:</a:t>
                </a:r>
              </a:p>
              <a:p>
                <a:r>
                  <a:rPr lang="en-US">
                    <a:latin typeface="Arial" panose="020B0604020202020204" pitchFamily="34" charset="0"/>
                    <a:cs typeface="Arial" panose="020B0604020202020204" pitchFamily="34" charset="0"/>
                  </a:rPr>
                  <a:t>	In a Chromosome:</a:t>
                </a:r>
              </a:p>
              <a:p>
                <a:r>
                  <a:rPr lang="en-US">
                    <a:latin typeface="Arial" panose="020B0604020202020204" pitchFamily="34" charset="0"/>
                    <a:cs typeface="Arial" panose="020B0604020202020204" pitchFamily="34" charset="0"/>
                  </a:rPr>
                  <a:t>	-	Each sensor have a randomly direction in </a:t>
                </a:r>
                <a14:m>
                  <m:oMath xmlns:m="http://schemas.openxmlformats.org/officeDocument/2006/math">
                    <m:d>
                      <m:dPr>
                        <m:beg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0,2</m:t>
                        </m:r>
                        <m:r>
                          <a:rPr lang="en-US" b="0" i="1" smtClean="0">
                            <a:latin typeface="Cambria Math" panose="02040503050406030204" pitchFamily="18" charset="0"/>
                            <a:cs typeface="Arial" panose="020B0604020202020204" pitchFamily="34" charset="0"/>
                          </a:rPr>
                          <m:t>𝜋</m:t>
                        </m:r>
                      </m:e>
                    </m:d>
                  </m:oMath>
                </a14:m>
                <a:endParaRPr lang="en-US" b="0">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	Each sensor have an randomly status in </a:t>
                </a:r>
                <a14:m>
                  <m:oMath xmlns:m="http://schemas.openxmlformats.org/officeDocument/2006/math">
                    <m:r>
                      <a:rPr lang="en-US" i="1" smtClean="0">
                        <a:latin typeface="Cambria Math" panose="02040503050406030204" pitchFamily="18" charset="0"/>
                        <a:cs typeface="Arial" panose="020B0604020202020204" pitchFamily="34" charset="0"/>
                      </a:rPr>
                      <m:t>{</m:t>
                    </m:r>
                    <m:r>
                      <a:rPr lang="en-US" i="1" smtClean="0">
                        <a:latin typeface="Cambria Math" panose="02040503050406030204" pitchFamily="18" charset="0"/>
                        <a:cs typeface="Arial" panose="020B0604020202020204" pitchFamily="34" charset="0"/>
                      </a:rPr>
                      <m:t>𝑇𝑟𝑢𝑒</m:t>
                    </m:r>
                    <m:r>
                      <a:rPr lang="en-US" i="1" smtClean="0">
                        <a:latin typeface="Cambria Math" panose="02040503050406030204" pitchFamily="18" charset="0"/>
                        <a:cs typeface="Arial" panose="020B0604020202020204" pitchFamily="34" charset="0"/>
                      </a:rPr>
                      <m:t>, </m:t>
                    </m:r>
                    <m:r>
                      <a:rPr lang="en-US" i="1" smtClean="0">
                        <a:latin typeface="Cambria Math" panose="02040503050406030204" pitchFamily="18" charset="0"/>
                        <a:cs typeface="Arial" panose="020B0604020202020204" pitchFamily="34" charset="0"/>
                      </a:rPr>
                      <m:t>𝐹𝑎𝑙𝑠𝑒</m:t>
                    </m:r>
                    <m:r>
                      <a:rPr lang="en-US" i="1" smtClean="0">
                        <a:latin typeface="Cambria Math" panose="02040503050406030204" pitchFamily="18" charset="0"/>
                        <a:cs typeface="Arial" panose="020B0604020202020204" pitchFamily="34" charset="0"/>
                      </a:rPr>
                      <m:t>}</m:t>
                    </m:r>
                  </m:oMath>
                </a14:m>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50% Heurisitic Initial:</a:t>
                </a:r>
              </a:p>
              <a:p>
                <a:r>
                  <a:rPr lang="en-US">
                    <a:latin typeface="Arial" panose="020B0604020202020204" pitchFamily="34" charset="0"/>
                    <a:cs typeface="Arial" panose="020B0604020202020204" pitchFamily="34" charset="0"/>
                  </a:rPr>
                  <a:t>	In a chromosome:</a:t>
                </a:r>
              </a:p>
              <a:p>
                <a:r>
                  <a:rPr lang="en-US">
                    <a:latin typeface="Arial" panose="020B0604020202020204" pitchFamily="34" charset="0"/>
                    <a:cs typeface="Arial" panose="020B0604020202020204" pitchFamily="34" charset="0"/>
                  </a:rPr>
                  <a:t>	-	With each sensor, there is no target within </a:t>
                </a:r>
                <a14:m>
                  <m:oMath xmlns:m="http://schemas.openxmlformats.org/officeDocument/2006/math">
                    <m:r>
                      <a:rPr lang="en-US" i="1" smtClean="0">
                        <a:latin typeface="Cambria Math" panose="02040503050406030204" pitchFamily="18" charset="0"/>
                        <a:cs typeface="Arial" panose="020B0604020202020204" pitchFamily="34" charset="0"/>
                      </a:rPr>
                      <m:t>𝑅</m:t>
                    </m:r>
                  </m:oMath>
                </a14:m>
                <a:r>
                  <a:rPr lang="en-US">
                    <a:latin typeface="Arial" panose="020B0604020202020204" pitchFamily="34" charset="0"/>
                    <a:cs typeface="Arial" panose="020B0604020202020204" pitchFamily="34" charset="0"/>
                  </a:rPr>
                  <a:t>: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m:t>
                        </m:r>
                      </m:e>
                      <m:sub>
                        <m:r>
                          <a:rPr lang="en-US" b="0" i="1" smtClean="0">
                            <a:latin typeface="Cambria Math" panose="02040503050406030204" pitchFamily="18" charset="0"/>
                            <a:cs typeface="Arial" panose="020B0604020202020204" pitchFamily="34" charset="0"/>
                          </a:rPr>
                          <m:t>𝑖</m:t>
                        </m:r>
                      </m:sub>
                    </m:sSub>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𝐹𝑎𝑙𝑠𝑒</m:t>
                    </m:r>
                  </m:oMath>
                </a14:m>
                <a:r>
                  <a:rPr lang="en-US" b="0">
                    <a:latin typeface="Arial" panose="020B0604020202020204" pitchFamily="34" charset="0"/>
                    <a:cs typeface="Arial" panose="020B0604020202020204" pitchFamily="34" charset="0"/>
                  </a:rPr>
                  <a:t> else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m:t>
                        </m:r>
                      </m:e>
                      <m:sub>
                        <m:r>
                          <a:rPr lang="en-US" b="0" i="1" smtClean="0">
                            <a:latin typeface="Cambria Math" panose="02040503050406030204" pitchFamily="18" charset="0"/>
                            <a:cs typeface="Arial" panose="020B0604020202020204" pitchFamily="34" charset="0"/>
                          </a:rPr>
                          <m:t>𝑖</m:t>
                        </m:r>
                      </m:sub>
                    </m:sSub>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𝑇𝑟𝑢𝑒</m:t>
                    </m:r>
                  </m:oMath>
                </a14:m>
                <a:endParaRPr lang="en-US" b="0">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	The direction is determine as: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𝐹𝑖𝑛𝑑</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𝜔</m:t>
                        </m:r>
                      </m:e>
                      <m:sub>
                        <m:r>
                          <a:rPr lang="en-US" b="0" i="1" smtClean="0">
                            <a:latin typeface="Cambria Math" panose="02040503050406030204" pitchFamily="18" charset="0"/>
                            <a:cs typeface="Arial" panose="020B0604020202020204" pitchFamily="34" charset="0"/>
                          </a:rPr>
                          <m:t>𝑖</m:t>
                        </m:r>
                      </m:sub>
                    </m:sSub>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𝑤h𝑒𝑟𝑒</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𝑅𝑎𝑛𝑑𝑜𝑚</m:t>
                    </m:r>
                    <m:d>
                      <m:dPr>
                        <m:ctrlPr>
                          <a:rPr lang="en-US" b="0" i="1" smtClean="0">
                            <a:latin typeface="Cambria Math" panose="02040503050406030204" pitchFamily="18" charset="0"/>
                            <a:cs typeface="Arial" panose="020B0604020202020204" pitchFamily="34" charset="0"/>
                          </a:rPr>
                        </m:ctrlPr>
                      </m:dPr>
                      <m:e>
                        <m:acc>
                          <m:accPr>
                            <m:chr m:val="̂"/>
                            <m:ctrlPr>
                              <a:rPr lang="en-US" b="0" i="1" smtClean="0">
                                <a:latin typeface="Cambria Math" panose="02040503050406030204" pitchFamily="18" charset="0"/>
                                <a:cs typeface="Arial" panose="020B0604020202020204" pitchFamily="34" charset="0"/>
                              </a:rPr>
                            </m:ctrlPr>
                          </m:accPr>
                          <m:e>
                            <m:r>
                              <a:rPr lang="en-US" b="0" i="1" smtClean="0">
                                <a:latin typeface="Cambria Math" panose="02040503050406030204" pitchFamily="18" charset="0"/>
                                <a:cs typeface="Arial" panose="020B0604020202020204" pitchFamily="34" charset="0"/>
                              </a:rPr>
                              <m:t>𝑓</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𝑠</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𝑡</m:t>
                                    </m:r>
                                  </m:e>
                                  <m:sub>
                                    <m:r>
                                      <a:rPr lang="en-US" b="0" i="1" smtClean="0">
                                        <a:latin typeface="Cambria Math" panose="02040503050406030204" pitchFamily="18" charset="0"/>
                                        <a:cs typeface="Arial" panose="020B0604020202020204" pitchFamily="34" charset="0"/>
                                      </a:rPr>
                                      <m:t>𝑛𝑒𝑎𝑟𝑒𝑎𝑠𝑡</m:t>
                                    </m:r>
                                  </m:sub>
                                </m:sSub>
                              </m:sub>
                            </m:sSub>
                          </m:e>
                        </m:acc>
                      </m:e>
                    </m:d>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𝜃</m:t>
                        </m:r>
                      </m:num>
                      <m:den>
                        <m:r>
                          <a:rPr lang="en-US" b="0" i="1" smtClean="0">
                            <a:latin typeface="Cambria Math" panose="02040503050406030204" pitchFamily="18" charset="0"/>
                            <a:cs typeface="Arial" panose="020B0604020202020204" pitchFamily="34" charset="0"/>
                          </a:rPr>
                          <m:t>2</m:t>
                        </m:r>
                      </m:den>
                    </m:f>
                  </m:oMath>
                </a14:m>
                <a:endParaRPr lang="en-US">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C2D99B22-2A1B-4C59-3882-345045F663DE}"/>
                  </a:ext>
                </a:extLst>
              </p:cNvPr>
              <p:cNvSpPr txBox="1">
                <a:spLocks noRot="1" noChangeAspect="1" noMove="1" noResize="1" noEditPoints="1" noAdjustHandles="1" noChangeArrowheads="1" noChangeShapeType="1" noTextEdit="1"/>
              </p:cNvSpPr>
              <p:nvPr/>
            </p:nvSpPr>
            <p:spPr>
              <a:xfrm>
                <a:off x="1300409" y="2077453"/>
                <a:ext cx="9407696" cy="2724528"/>
              </a:xfrm>
              <a:prstGeom prst="rect">
                <a:avLst/>
              </a:prstGeom>
              <a:blipFill>
                <a:blip r:embed="rId2"/>
                <a:stretch>
                  <a:fillRect l="-518" t="-1342" r="-1943"/>
                </a:stretch>
              </a:blipFill>
            </p:spPr>
            <p:txBody>
              <a:bodyPr/>
              <a:lstStyle/>
              <a:p>
                <a:r>
                  <a:rPr lang="en-US">
                    <a:noFill/>
                  </a:rPr>
                  <a:t> </a:t>
                </a:r>
              </a:p>
            </p:txBody>
          </p:sp>
        </mc:Fallback>
      </mc:AlternateContent>
      <p:pic>
        <p:nvPicPr>
          <p:cNvPr id="5" name="Picture 4" descr="A picture containing text, clock&#10;&#10;Description automatically generated">
            <a:extLst>
              <a:ext uri="{FF2B5EF4-FFF2-40B4-BE49-F238E27FC236}">
                <a16:creationId xmlns:a16="http://schemas.microsoft.com/office/drawing/2014/main" id="{4F958666-F4AC-429F-EF5B-A08BF4329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972" y="4662776"/>
            <a:ext cx="2206570" cy="1432442"/>
          </a:xfrm>
          <a:prstGeom prst="rect">
            <a:avLst/>
          </a:prstGeom>
        </p:spPr>
      </p:pic>
    </p:spTree>
    <p:extLst>
      <p:ext uri="{BB962C8B-B14F-4D97-AF65-F5344CB8AC3E}">
        <p14:creationId xmlns:p14="http://schemas.microsoft.com/office/powerpoint/2010/main" val="553642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a:solidFill>
                  <a:srgbClr val="C00000"/>
                </a:solidFill>
                <a:latin typeface="Arial" panose="020B0604020202020204" pitchFamily="34" charset="0"/>
                <a:cs typeface="Arial" panose="020B0604020202020204" pitchFamily="34" charset="0"/>
              </a:rPr>
              <a:t>4</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Proposed Algorithm</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SSD-IGA : Coverage quality difference of 2 direction </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pic>
        <p:nvPicPr>
          <p:cNvPr id="20" name="Picture 19">
            <a:extLst>
              <a:ext uri="{FF2B5EF4-FFF2-40B4-BE49-F238E27FC236}">
                <a16:creationId xmlns:a16="http://schemas.microsoft.com/office/drawing/2014/main" id="{B5DF00CA-5CDD-E553-40A8-0AA2DD1F9FEF}"/>
              </a:ext>
            </a:extLst>
          </p:cNvPr>
          <p:cNvPicPr>
            <a:picLocks noChangeAspect="1"/>
          </p:cNvPicPr>
          <p:nvPr/>
        </p:nvPicPr>
        <p:blipFill>
          <a:blip r:embed="rId2"/>
          <a:stretch>
            <a:fillRect/>
          </a:stretch>
        </p:blipFill>
        <p:spPr>
          <a:xfrm>
            <a:off x="4252912" y="5266022"/>
            <a:ext cx="3686175" cy="904875"/>
          </a:xfrm>
          <a:prstGeom prst="rect">
            <a:avLst/>
          </a:prstGeom>
        </p:spPr>
      </p:pic>
      <p:pic>
        <p:nvPicPr>
          <p:cNvPr id="22" name="Picture 21" descr="A picture containing text, clock&#10;&#10;Description automatically generated">
            <a:extLst>
              <a:ext uri="{FF2B5EF4-FFF2-40B4-BE49-F238E27FC236}">
                <a16:creationId xmlns:a16="http://schemas.microsoft.com/office/drawing/2014/main" id="{58C5B7A1-3B82-9327-33D3-257871900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233" y="2732258"/>
            <a:ext cx="3694472" cy="1653007"/>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2AA3455-E615-060A-838F-5296983C4ACF}"/>
                  </a:ext>
                </a:extLst>
              </p:cNvPr>
              <p:cNvSpPr txBox="1"/>
              <p:nvPr/>
            </p:nvSpPr>
            <p:spPr>
              <a:xfrm>
                <a:off x="1300409" y="2114550"/>
                <a:ext cx="9378477" cy="369332"/>
              </a:xfrm>
              <a:prstGeom prst="rect">
                <a:avLst/>
              </a:prstGeom>
              <a:noFill/>
            </p:spPr>
            <p:txBody>
              <a:bodyPr wrap="square" rtlCol="0">
                <a:spAutoFit/>
              </a:bodyPr>
              <a:lstStyle/>
              <a:p>
                <a:r>
                  <a:rPr lang="en-US"/>
                  <a:t>With a sensor have a direction </a:t>
                </a:r>
                <a14:m>
                  <m:oMath xmlns:m="http://schemas.openxmlformats.org/officeDocument/2006/math">
                    <m:r>
                      <a:rPr lang="en-US" b="0" i="1" smtClean="0">
                        <a:latin typeface="Cambria Math" panose="02040503050406030204" pitchFamily="18" charset="0"/>
                      </a:rPr>
                      <m:t>𝜔</m:t>
                    </m:r>
                  </m:oMath>
                </a14:m>
                <a:r>
                  <a:rPr lang="en-US"/>
                  <a:t> ,estimate </a:t>
                </a:r>
                <a14:m>
                  <m:oMath xmlns:m="http://schemas.openxmlformats.org/officeDocument/2006/math">
                    <m:r>
                      <a:rPr lang="en-US" b="0" i="1" smtClean="0">
                        <a:latin typeface="Cambria Math" panose="02040503050406030204" pitchFamily="18" charset="0"/>
                      </a:rPr>
                      <m:t>𝜉</m:t>
                    </m:r>
                    <m:d>
                      <m:dPr>
                        <m:ctrlPr>
                          <a:rPr lang="en-US" b="0" i="1" smtClean="0">
                            <a:latin typeface="Cambria Math" panose="02040503050406030204" pitchFamily="18" charset="0"/>
                          </a:rPr>
                        </m:ctrlPr>
                      </m:dPr>
                      <m:e>
                        <m:r>
                          <a:rPr lang="en-US" b="0" i="1" smtClean="0">
                            <a:latin typeface="Cambria Math" panose="02040503050406030204" pitchFamily="18" charset="0"/>
                          </a:rPr>
                          <m:t>𝜔</m:t>
                        </m:r>
                      </m:e>
                    </m:d>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𝑞𝑢𝑎𝑙𝑖𝑡𝑦</m:t>
                    </m:r>
                    <m:r>
                      <a:rPr lang="en-US" b="0" i="1" smtClean="0">
                        <a:latin typeface="Cambria Math" panose="02040503050406030204" pitchFamily="18" charset="0"/>
                      </a:rPr>
                      <m:t> </m:t>
                    </m:r>
                    <m:r>
                      <a:rPr lang="en-US" b="0" i="1" smtClean="0">
                        <a:latin typeface="Cambria Math" panose="02040503050406030204" pitchFamily="18" charset="0"/>
                      </a:rPr>
                      <m:t>𝑎𝑠</m:t>
                    </m:r>
                    <m:r>
                      <a:rPr lang="en-US" b="0" i="1" smtClean="0">
                        <a:latin typeface="Cambria Math" panose="02040503050406030204" pitchFamily="18" charset="0"/>
                      </a:rPr>
                      <m:t> </m:t>
                    </m:r>
                    <m:r>
                      <a:rPr lang="en-US" b="0" i="1" smtClean="0">
                        <a:latin typeface="Cambria Math" panose="02040503050406030204" pitchFamily="18" charset="0"/>
                      </a:rPr>
                      <m:t>𝑓𝑖𝑔𝑢𝑟𝑒</m:t>
                    </m:r>
                    <m:r>
                      <a:rPr lang="en-US" b="0" i="1" smtClean="0">
                        <a:latin typeface="Cambria Math" panose="02040503050406030204" pitchFamily="18" charset="0"/>
                      </a:rPr>
                      <m:t>:</m:t>
                    </m:r>
                  </m:oMath>
                </a14:m>
                <a:endParaRPr lang="en-US"/>
              </a:p>
            </p:txBody>
          </p:sp>
        </mc:Choice>
        <mc:Fallback xmlns="">
          <p:sp>
            <p:nvSpPr>
              <p:cNvPr id="25" name="TextBox 24">
                <a:extLst>
                  <a:ext uri="{FF2B5EF4-FFF2-40B4-BE49-F238E27FC236}">
                    <a16:creationId xmlns:a16="http://schemas.microsoft.com/office/drawing/2014/main" id="{52AA3455-E615-060A-838F-5296983C4ACF}"/>
                  </a:ext>
                </a:extLst>
              </p:cNvPr>
              <p:cNvSpPr txBox="1">
                <a:spLocks noRot="1" noChangeAspect="1" noMove="1" noResize="1" noEditPoints="1" noAdjustHandles="1" noChangeArrowheads="1" noChangeShapeType="1" noTextEdit="1"/>
              </p:cNvSpPr>
              <p:nvPr/>
            </p:nvSpPr>
            <p:spPr>
              <a:xfrm>
                <a:off x="1300409" y="2114550"/>
                <a:ext cx="9378477" cy="369332"/>
              </a:xfrm>
              <a:prstGeom prst="rect">
                <a:avLst/>
              </a:prstGeom>
              <a:blipFill>
                <a:blip r:embed="rId4"/>
                <a:stretch>
                  <a:fillRect l="-520" t="-10000" b="-26667"/>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6B6C6BC-1A76-FF7B-A4D5-B5C9AC353F28}"/>
              </a:ext>
            </a:extLst>
          </p:cNvPr>
          <p:cNvSpPr txBox="1"/>
          <p:nvPr/>
        </p:nvSpPr>
        <p:spPr>
          <a:xfrm>
            <a:off x="1300409" y="4692583"/>
            <a:ext cx="8025492" cy="369332"/>
          </a:xfrm>
          <a:prstGeom prst="rect">
            <a:avLst/>
          </a:prstGeom>
          <a:noFill/>
        </p:spPr>
        <p:txBody>
          <a:bodyPr wrap="square" rtlCol="0">
            <a:spAutoFit/>
          </a:bodyPr>
          <a:lstStyle/>
          <a:p>
            <a:r>
              <a:rPr lang="en-US"/>
              <a:t>The Coverage quality difference (CQD) of 2 direction:</a:t>
            </a:r>
          </a:p>
        </p:txBody>
      </p:sp>
    </p:spTree>
    <p:extLst>
      <p:ext uri="{BB962C8B-B14F-4D97-AF65-F5344CB8AC3E}">
        <p14:creationId xmlns:p14="http://schemas.microsoft.com/office/powerpoint/2010/main" val="3260956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a:solidFill>
                  <a:srgbClr val="C00000"/>
                </a:solidFill>
                <a:latin typeface="Arial" panose="020B0604020202020204" pitchFamily="34" charset="0"/>
                <a:cs typeface="Arial" panose="020B0604020202020204" pitchFamily="34" charset="0"/>
              </a:rPr>
              <a:t>4</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Proposed Algorithm</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SSD-IGA : Crossover opreation</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3" name="TextBox 2">
            <a:extLst>
              <a:ext uri="{FF2B5EF4-FFF2-40B4-BE49-F238E27FC236}">
                <a16:creationId xmlns:a16="http://schemas.microsoft.com/office/drawing/2014/main" id="{368DF98E-B464-3573-7F65-FF9393AB2C71}"/>
              </a:ext>
            </a:extLst>
          </p:cNvPr>
          <p:cNvSpPr txBox="1"/>
          <p:nvPr/>
        </p:nvSpPr>
        <p:spPr>
          <a:xfrm>
            <a:off x="898358" y="1957137"/>
            <a:ext cx="9865895" cy="646331"/>
          </a:xfrm>
          <a:prstGeom prst="rect">
            <a:avLst/>
          </a:prstGeom>
          <a:noFill/>
        </p:spPr>
        <p:txBody>
          <a:bodyPr wrap="square" rtlCol="0">
            <a:spAutoFit/>
          </a:bodyPr>
          <a:lstStyle/>
          <a:p>
            <a:pPr marL="285750" indent="-285750">
              <a:buFontTx/>
              <a:buChar char="-"/>
            </a:pPr>
            <a:r>
              <a:rPr lang="en-US">
                <a:solidFill>
                  <a:srgbClr val="C00000"/>
                </a:solidFill>
                <a:latin typeface="Arial" panose="020B0604020202020204" pitchFamily="34" charset="0"/>
                <a:cs typeface="Arial" panose="020B0604020202020204" pitchFamily="34" charset="0"/>
              </a:rPr>
              <a:t>On State array</a:t>
            </a:r>
            <a:r>
              <a:rPr lang="en-US">
                <a:latin typeface="Arial" panose="020B0604020202020204" pitchFamily="34" charset="0"/>
                <a:cs typeface="Arial" panose="020B0604020202020204" pitchFamily="34" charset="0"/>
              </a:rPr>
              <a:t>: using </a:t>
            </a:r>
            <a:r>
              <a:rPr lang="en-US" b="0" i="0">
                <a:effectLst/>
                <a:latin typeface="Arial" panose="020B0604020202020204" pitchFamily="34" charset="0"/>
              </a:rPr>
              <a:t>multi-point crossover</a:t>
            </a:r>
          </a:p>
          <a:p>
            <a:pPr marL="285750" indent="-285750">
              <a:buFontTx/>
              <a:buChar char="-"/>
            </a:pPr>
            <a:r>
              <a:rPr lang="en-US">
                <a:solidFill>
                  <a:srgbClr val="C00000"/>
                </a:solidFill>
                <a:latin typeface="Arial" panose="020B0604020202020204" pitchFamily="34" charset="0"/>
                <a:cs typeface="Arial" panose="020B0604020202020204" pitchFamily="34" charset="0"/>
              </a:rPr>
              <a:t>On Direction array</a:t>
            </a:r>
            <a:r>
              <a:rPr lang="en-US">
                <a:latin typeface="Arial" panose="020B0604020202020204" pitchFamily="34" charset="0"/>
                <a:cs typeface="Arial" panose="020B0604020202020204" pitchFamily="34" charset="0"/>
              </a:rPr>
              <a:t>: </a:t>
            </a:r>
            <a:r>
              <a:rPr lang="en-US" b="0" i="0">
                <a:effectLst/>
                <a:latin typeface="Arial" panose="020B0604020202020204" pitchFamily="34" charset="0"/>
              </a:rPr>
              <a:t>Greedily-tuned SBX Crossover base on CQD value: </a:t>
            </a:r>
          </a:p>
        </p:txBody>
      </p:sp>
      <p:pic>
        <p:nvPicPr>
          <p:cNvPr id="10" name="Picture 9" descr="A picture containing graphical user interface&#10;&#10;Description automatically generated">
            <a:extLst>
              <a:ext uri="{FF2B5EF4-FFF2-40B4-BE49-F238E27FC236}">
                <a16:creationId xmlns:a16="http://schemas.microsoft.com/office/drawing/2014/main" id="{7A972060-B3C7-BB9F-8CF6-02690C34A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575" y="3247407"/>
            <a:ext cx="6594277" cy="2014251"/>
          </a:xfrm>
          <a:prstGeom prst="rect">
            <a:avLst/>
          </a:prstGeom>
        </p:spPr>
      </p:pic>
    </p:spTree>
    <p:extLst>
      <p:ext uri="{BB962C8B-B14F-4D97-AF65-F5344CB8AC3E}">
        <p14:creationId xmlns:p14="http://schemas.microsoft.com/office/powerpoint/2010/main" val="3647424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a:solidFill>
                  <a:srgbClr val="C00000"/>
                </a:solidFill>
                <a:latin typeface="Arial" panose="020B0604020202020204" pitchFamily="34" charset="0"/>
                <a:cs typeface="Arial" panose="020B0604020202020204" pitchFamily="34" charset="0"/>
              </a:rPr>
              <a:t>4</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Proposed Algorithm</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SSD-IGA : Mutation opreation</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3" name="TextBox 2">
            <a:extLst>
              <a:ext uri="{FF2B5EF4-FFF2-40B4-BE49-F238E27FC236}">
                <a16:creationId xmlns:a16="http://schemas.microsoft.com/office/drawing/2014/main" id="{368DF98E-B464-3573-7F65-FF9393AB2C71}"/>
              </a:ext>
            </a:extLst>
          </p:cNvPr>
          <p:cNvSpPr txBox="1"/>
          <p:nvPr/>
        </p:nvSpPr>
        <p:spPr>
          <a:xfrm>
            <a:off x="898358" y="1957137"/>
            <a:ext cx="9865895" cy="3416320"/>
          </a:xfrm>
          <a:prstGeom prst="rect">
            <a:avLst/>
          </a:prstGeom>
          <a:noFill/>
        </p:spPr>
        <p:txBody>
          <a:bodyPr wrap="square" rtlCol="0">
            <a:spAutoFit/>
          </a:bodyPr>
          <a:lstStyle/>
          <a:p>
            <a:pPr marL="285750" indent="-285750">
              <a:buFontTx/>
              <a:buChar char="-"/>
            </a:pPr>
            <a:r>
              <a:rPr lang="en-US">
                <a:solidFill>
                  <a:srgbClr val="C00000"/>
                </a:solidFill>
                <a:latin typeface="Arial" panose="020B0604020202020204" pitchFamily="34" charset="0"/>
                <a:cs typeface="Arial" panose="020B0604020202020204" pitchFamily="34" charset="0"/>
              </a:rPr>
              <a:t>On State array</a:t>
            </a:r>
            <a:r>
              <a:rPr lang="en-US">
                <a:latin typeface="Arial" panose="020B0604020202020204" pitchFamily="34" charset="0"/>
                <a:cs typeface="Arial" panose="020B0604020202020204" pitchFamily="34" charset="0"/>
              </a:rPr>
              <a:t>: one point crossover</a:t>
            </a:r>
            <a:endParaRPr lang="en-US" b="0" i="0">
              <a:effectLst/>
              <a:latin typeface="Arial" panose="020B0604020202020204" pitchFamily="34" charset="0"/>
            </a:endParaRPr>
          </a:p>
          <a:p>
            <a:pPr marL="285750" indent="-285750">
              <a:buFontTx/>
              <a:buChar char="-"/>
            </a:pPr>
            <a:r>
              <a:rPr lang="en-US">
                <a:solidFill>
                  <a:srgbClr val="C00000"/>
                </a:solidFill>
                <a:latin typeface="Arial" panose="020B0604020202020204" pitchFamily="34" charset="0"/>
                <a:cs typeface="Arial" panose="020B0604020202020204" pitchFamily="34" charset="0"/>
              </a:rPr>
              <a:t>On Direction array</a:t>
            </a:r>
            <a:r>
              <a:rPr lang="en-US">
                <a:latin typeface="Arial" panose="020B0604020202020204" pitchFamily="34" charset="0"/>
                <a:cs typeface="Arial" panose="020B0604020202020204" pitchFamily="34" charset="0"/>
              </a:rPr>
              <a:t>: </a:t>
            </a:r>
            <a:r>
              <a:rPr lang="en-US" b="0" i="0">
                <a:effectLst/>
                <a:latin typeface="Arial" panose="020B0604020202020204" pitchFamily="34" charset="0"/>
              </a:rPr>
              <a:t>Adaptive Polynomial Mutation based on CQD value:</a:t>
            </a:r>
          </a:p>
          <a:p>
            <a:pPr marL="742950" lvl="1" indent="-285750">
              <a:buFontTx/>
              <a:buChar char="-"/>
            </a:pPr>
            <a:r>
              <a:rPr lang="en-US">
                <a:latin typeface="Arial" panose="020B0604020202020204" pitchFamily="34" charset="0"/>
              </a:rPr>
              <a:t>The base </a:t>
            </a:r>
            <a:r>
              <a:rPr lang="en-US" b="0" i="0">
                <a:effectLst/>
                <a:latin typeface="Arial" panose="020B0604020202020204" pitchFamily="34" charset="0"/>
              </a:rPr>
              <a:t>Polynomial Mutation:</a:t>
            </a:r>
          </a:p>
          <a:p>
            <a:pPr marL="742950" lvl="1" indent="-285750">
              <a:buFontTx/>
              <a:buChar char="-"/>
            </a:pPr>
            <a:endParaRPr lang="en-US">
              <a:latin typeface="Arial" panose="020B0604020202020204" pitchFamily="34" charset="0"/>
            </a:endParaRPr>
          </a:p>
          <a:p>
            <a:pPr marL="742950" lvl="1" indent="-285750">
              <a:buFontTx/>
              <a:buChar char="-"/>
            </a:pPr>
            <a:endParaRPr lang="en-US">
              <a:latin typeface="Arial" panose="020B0604020202020204" pitchFamily="34" charset="0"/>
            </a:endParaRPr>
          </a:p>
          <a:p>
            <a:pPr marL="742950" lvl="1" indent="-285750">
              <a:buFontTx/>
              <a:buChar char="-"/>
            </a:pPr>
            <a:endParaRPr lang="en-US">
              <a:latin typeface="Arial" panose="020B0604020202020204" pitchFamily="34" charset="0"/>
            </a:endParaRPr>
          </a:p>
          <a:p>
            <a:pPr marL="742950" lvl="1" indent="-285750">
              <a:buFontTx/>
              <a:buChar char="-"/>
            </a:pPr>
            <a:endParaRPr lang="en-US">
              <a:latin typeface="Arial" panose="020B0604020202020204" pitchFamily="34" charset="0"/>
            </a:endParaRPr>
          </a:p>
          <a:p>
            <a:pPr marL="742950" lvl="1" indent="-285750">
              <a:buFontTx/>
              <a:buChar char="-"/>
            </a:pPr>
            <a:endParaRPr lang="en-US">
              <a:latin typeface="Arial" panose="020B0604020202020204" pitchFamily="34" charset="0"/>
            </a:endParaRPr>
          </a:p>
          <a:p>
            <a:pPr marL="742950" lvl="1" indent="-285750">
              <a:buFontTx/>
              <a:buChar char="-"/>
            </a:pPr>
            <a:r>
              <a:rPr lang="en-US">
                <a:latin typeface="Arial" panose="020B0604020202020204" pitchFamily="34" charset="0"/>
              </a:rPr>
              <a:t>The </a:t>
            </a:r>
            <a:r>
              <a:rPr lang="en-US" b="0" i="0">
                <a:effectLst/>
                <a:latin typeface="Arial" panose="020B0604020202020204" pitchFamily="34" charset="0"/>
              </a:rPr>
              <a:t>Adaptive Polynomial Mutation:</a:t>
            </a:r>
          </a:p>
          <a:p>
            <a:pPr marL="742950" lvl="1" indent="-285750">
              <a:buFontTx/>
              <a:buChar char="-"/>
            </a:pPr>
            <a:endParaRPr lang="en-US">
              <a:latin typeface="Arial" panose="020B0604020202020204" pitchFamily="34" charset="0"/>
            </a:endParaRPr>
          </a:p>
          <a:p>
            <a:pPr marL="742950" lvl="1" indent="-285750">
              <a:buFontTx/>
              <a:buChar char="-"/>
            </a:pPr>
            <a:endParaRPr lang="en-US" b="0" i="0">
              <a:effectLst/>
              <a:latin typeface="Arial" panose="020B0604020202020204" pitchFamily="34" charset="0"/>
            </a:endParaRPr>
          </a:p>
          <a:p>
            <a:pPr marL="742950" lvl="1" indent="-285750">
              <a:buFontTx/>
              <a:buChar char="-"/>
            </a:pPr>
            <a:endParaRPr lang="en-US" b="0" i="0">
              <a:effectLst/>
              <a:latin typeface="Arial" panose="020B0604020202020204" pitchFamily="34" charset="0"/>
            </a:endParaRPr>
          </a:p>
        </p:txBody>
      </p:sp>
      <p:pic>
        <p:nvPicPr>
          <p:cNvPr id="6" name="Picture 5">
            <a:extLst>
              <a:ext uri="{FF2B5EF4-FFF2-40B4-BE49-F238E27FC236}">
                <a16:creationId xmlns:a16="http://schemas.microsoft.com/office/drawing/2014/main" id="{EA335C02-0B21-54F2-1A45-1511CC11DE73}"/>
              </a:ext>
            </a:extLst>
          </p:cNvPr>
          <p:cNvPicPr>
            <a:picLocks noChangeAspect="1"/>
          </p:cNvPicPr>
          <p:nvPr/>
        </p:nvPicPr>
        <p:blipFill>
          <a:blip r:embed="rId2"/>
          <a:stretch>
            <a:fillRect/>
          </a:stretch>
        </p:blipFill>
        <p:spPr>
          <a:xfrm>
            <a:off x="1672389" y="3043237"/>
            <a:ext cx="3810000" cy="771525"/>
          </a:xfrm>
          <a:prstGeom prst="rect">
            <a:avLst/>
          </a:prstGeom>
        </p:spPr>
      </p:pic>
      <p:pic>
        <p:nvPicPr>
          <p:cNvPr id="8" name="Picture 7">
            <a:extLst>
              <a:ext uri="{FF2B5EF4-FFF2-40B4-BE49-F238E27FC236}">
                <a16:creationId xmlns:a16="http://schemas.microsoft.com/office/drawing/2014/main" id="{778381F2-6906-3378-168F-1D38D016B283}"/>
              </a:ext>
            </a:extLst>
          </p:cNvPr>
          <p:cNvPicPr>
            <a:picLocks noChangeAspect="1"/>
          </p:cNvPicPr>
          <p:nvPr/>
        </p:nvPicPr>
        <p:blipFill>
          <a:blip r:embed="rId3"/>
          <a:stretch>
            <a:fillRect/>
          </a:stretch>
        </p:blipFill>
        <p:spPr>
          <a:xfrm>
            <a:off x="5831305" y="3071812"/>
            <a:ext cx="2524125" cy="742950"/>
          </a:xfrm>
          <a:prstGeom prst="rect">
            <a:avLst/>
          </a:prstGeom>
        </p:spPr>
      </p:pic>
      <p:pic>
        <p:nvPicPr>
          <p:cNvPr id="11" name="Picture 10">
            <a:extLst>
              <a:ext uri="{FF2B5EF4-FFF2-40B4-BE49-F238E27FC236}">
                <a16:creationId xmlns:a16="http://schemas.microsoft.com/office/drawing/2014/main" id="{8A57C39F-06C8-95EB-81DB-91EFC1721542}"/>
              </a:ext>
            </a:extLst>
          </p:cNvPr>
          <p:cNvPicPr>
            <a:picLocks noChangeAspect="1"/>
          </p:cNvPicPr>
          <p:nvPr/>
        </p:nvPicPr>
        <p:blipFill>
          <a:blip r:embed="rId4"/>
          <a:stretch>
            <a:fillRect/>
          </a:stretch>
        </p:blipFill>
        <p:spPr>
          <a:xfrm>
            <a:off x="4583530" y="4806719"/>
            <a:ext cx="2495550" cy="1133475"/>
          </a:xfrm>
          <a:prstGeom prst="rect">
            <a:avLst/>
          </a:prstGeom>
        </p:spPr>
      </p:pic>
    </p:spTree>
    <p:extLst>
      <p:ext uri="{BB962C8B-B14F-4D97-AF65-F5344CB8AC3E}">
        <p14:creationId xmlns:p14="http://schemas.microsoft.com/office/powerpoint/2010/main" val="950306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a:solidFill>
                  <a:srgbClr val="C00000"/>
                </a:solidFill>
                <a:latin typeface="Arial" panose="020B0604020202020204" pitchFamily="34" charset="0"/>
                <a:cs typeface="Arial" panose="020B0604020202020204" pitchFamily="34" charset="0"/>
              </a:rPr>
              <a:t>4</a:t>
            </a:r>
            <a:r>
              <a:rPr lang="en-VN" sz="4400">
                <a:solidFill>
                  <a:srgbClr val="C00000"/>
                </a:solidFill>
                <a:latin typeface="Arial" panose="020B0604020202020204" pitchFamily="34" charset="0"/>
                <a:cs typeface="Arial" panose="020B0604020202020204" pitchFamily="34" charset="0"/>
              </a:rPr>
              <a:t>. </a:t>
            </a:r>
            <a:r>
              <a:rPr lang="en-US" sz="4400">
                <a:solidFill>
                  <a:srgbClr val="C00000"/>
                </a:solidFill>
                <a:latin typeface="Arial" panose="020B0604020202020204" pitchFamily="34" charset="0"/>
                <a:cs typeface="Arial" panose="020B0604020202020204" pitchFamily="34" charset="0"/>
              </a:rPr>
              <a:t>Proposed Algorithm</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SSD-IGA : Selection</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5" name="TextBox 4">
            <a:extLst>
              <a:ext uri="{FF2B5EF4-FFF2-40B4-BE49-F238E27FC236}">
                <a16:creationId xmlns:a16="http://schemas.microsoft.com/office/drawing/2014/main" id="{3AB29C4A-3C1B-24F7-8FBD-3FF8621A3950}"/>
              </a:ext>
            </a:extLst>
          </p:cNvPr>
          <p:cNvSpPr txBox="1"/>
          <p:nvPr/>
        </p:nvSpPr>
        <p:spPr>
          <a:xfrm>
            <a:off x="1142566" y="2101516"/>
            <a:ext cx="5782180" cy="1200329"/>
          </a:xfrm>
          <a:prstGeom prst="rect">
            <a:avLst/>
          </a:prstGeom>
          <a:noFill/>
        </p:spPr>
        <p:txBody>
          <a:bodyPr wrap="square" rtlCol="0">
            <a:spAutoFit/>
          </a:bodyPr>
          <a:lstStyle/>
          <a:p>
            <a:r>
              <a:rPr lang="en-US" sz="2400">
                <a:latin typeface="Arial" panose="020B0604020202020204" pitchFamily="34" charset="0"/>
              </a:rPr>
              <a:t>Combination of:</a:t>
            </a:r>
          </a:p>
          <a:p>
            <a:pPr marL="742950" lvl="1" indent="-285750">
              <a:buFont typeface="Arial" panose="020B0604020202020204" pitchFamily="34" charset="0"/>
              <a:buChar char="•"/>
            </a:pPr>
            <a:r>
              <a:rPr lang="en-US" sz="2400">
                <a:latin typeface="Arial" panose="020B0604020202020204" pitchFamily="34" charset="0"/>
              </a:rPr>
              <a:t>O</a:t>
            </a:r>
            <a:r>
              <a:rPr lang="en-US" sz="2400" b="0" i="0">
                <a:effectLst/>
                <a:latin typeface="Arial" panose="020B0604020202020204" pitchFamily="34" charset="0"/>
              </a:rPr>
              <a:t>ulette wheel selection </a:t>
            </a:r>
          </a:p>
          <a:p>
            <a:pPr marL="742950" lvl="1" indent="-285750">
              <a:buFont typeface="Arial" panose="020B0604020202020204" pitchFamily="34" charset="0"/>
              <a:buChar char="•"/>
            </a:pPr>
            <a:r>
              <a:rPr lang="en-US" sz="2400">
                <a:latin typeface="Arial" panose="020B0604020202020204" pitchFamily="34" charset="0"/>
              </a:rPr>
              <a:t>E</a:t>
            </a:r>
            <a:r>
              <a:rPr lang="en-US" sz="2400" b="0" i="0">
                <a:effectLst/>
                <a:latin typeface="Arial" panose="020B0604020202020204" pitchFamily="34" charset="0"/>
              </a:rPr>
              <a:t>lite selection technique</a:t>
            </a:r>
            <a:endParaRPr lang="en-US" sz="2400"/>
          </a:p>
        </p:txBody>
      </p:sp>
    </p:spTree>
    <p:extLst>
      <p:ext uri="{BB962C8B-B14F-4D97-AF65-F5344CB8AC3E}">
        <p14:creationId xmlns:p14="http://schemas.microsoft.com/office/powerpoint/2010/main" val="366601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924C9-7282-4F0C-9064-9E02C3613718}"/>
              </a:ext>
            </a:extLst>
          </p:cNvPr>
          <p:cNvSpPr>
            <a:spLocks noGrp="1"/>
          </p:cNvSpPr>
          <p:nvPr>
            <p:ph idx="1"/>
          </p:nvPr>
        </p:nvSpPr>
        <p:spPr>
          <a:xfrm>
            <a:off x="2337841" y="2829679"/>
            <a:ext cx="7516318" cy="1198641"/>
          </a:xfrm>
        </p:spPr>
        <p:txBody>
          <a:bodyPr>
            <a:normAutofit fontScale="92500"/>
          </a:bodyPr>
          <a:lstStyle/>
          <a:p>
            <a:pPr marL="0" indent="0" algn="ctr">
              <a:buNone/>
            </a:pPr>
            <a:r>
              <a:rPr lang="en-US" sz="5400" b="1">
                <a:solidFill>
                  <a:srgbClr val="C00000"/>
                </a:solidFill>
              </a:rPr>
              <a:t>5.</a:t>
            </a:r>
            <a:r>
              <a:rPr lang="vi-VN" sz="5400" b="1">
                <a:solidFill>
                  <a:srgbClr val="C00000"/>
                </a:solidFill>
              </a:rPr>
              <a:t> </a:t>
            </a:r>
            <a:r>
              <a:rPr lang="en-US" sz="5400" b="1">
                <a:solidFill>
                  <a:srgbClr val="C00000"/>
                </a:solidFill>
              </a:rPr>
              <a:t>Experiments and Results</a:t>
            </a:r>
            <a:endParaRPr lang="vi-VN" sz="5400" b="1" dirty="0">
              <a:solidFill>
                <a:srgbClr val="C00000"/>
              </a:solidFill>
            </a:endParaRPr>
          </a:p>
        </p:txBody>
      </p:sp>
    </p:spTree>
    <p:extLst>
      <p:ext uri="{BB962C8B-B14F-4D97-AF65-F5344CB8AC3E}">
        <p14:creationId xmlns:p14="http://schemas.microsoft.com/office/powerpoint/2010/main" val="692364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sz="4400">
                <a:solidFill>
                  <a:srgbClr val="C00000"/>
                </a:solidFill>
                <a:latin typeface="Arial" panose="020B0604020202020204" pitchFamily="34" charset="0"/>
                <a:cs typeface="Arial" panose="020B0604020202020204" pitchFamily="34" charset="0"/>
              </a:rPr>
              <a:t>5</a:t>
            </a:r>
            <a:r>
              <a:rPr lang="en-VN" sz="4400">
                <a:solidFill>
                  <a:srgbClr val="C00000"/>
                </a:solidFill>
                <a:latin typeface="Arial" panose="020B0604020202020204" pitchFamily="34" charset="0"/>
                <a:cs typeface="Arial" panose="020B0604020202020204" pitchFamily="34" charset="0"/>
              </a:rPr>
              <a:t>. </a:t>
            </a:r>
            <a:r>
              <a:rPr lang="en-US" sz="4400" b="1">
                <a:solidFill>
                  <a:srgbClr val="C00000"/>
                </a:solidFill>
              </a:rPr>
              <a:t>Experiments and Results</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Problem instances</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D6BCFC-4015-390F-E2CD-68C3B98320C9}"/>
                  </a:ext>
                </a:extLst>
              </p:cNvPr>
              <p:cNvSpPr txBox="1"/>
              <p:nvPr/>
            </p:nvSpPr>
            <p:spPr>
              <a:xfrm>
                <a:off x="1142566" y="2318084"/>
                <a:ext cx="8378423" cy="3416320"/>
              </a:xfrm>
              <a:prstGeom prst="rect">
                <a:avLst/>
              </a:prstGeom>
              <a:noFill/>
            </p:spPr>
            <p:txBody>
              <a:bodyPr wrap="square" rtlCol="0">
                <a:spAutoFit/>
              </a:bodyPr>
              <a:lstStyle/>
              <a:p>
                <a:r>
                  <a:rPr lang="en-US">
                    <a:solidFill>
                      <a:srgbClr val="C00000"/>
                    </a:solidFill>
                    <a:latin typeface="Arial" panose="020B0604020202020204" pitchFamily="34" charset="0"/>
                    <a:cs typeface="Arial" panose="020B0604020202020204" pitchFamily="34" charset="0"/>
                  </a:rPr>
                  <a:t>Scenario 1: </a:t>
                </a:r>
                <a:r>
                  <a:rPr lang="en-US">
                    <a:solidFill>
                      <a:schemeClr val="tx1"/>
                    </a:solidFill>
                    <a:latin typeface="Arial" panose="020B0604020202020204" pitchFamily="34" charset="0"/>
                    <a:cs typeface="Arial" panose="020B0604020202020204" pitchFamily="34" charset="0"/>
                  </a:rPr>
                  <a:t>9 Datasets</a:t>
                </a:r>
              </a:p>
              <a:p>
                <a:r>
                  <a:rPr lang="en-US">
                    <a:solidFill>
                      <a:schemeClr val="tx1"/>
                    </a:solidFill>
                    <a:latin typeface="Arial" panose="020B0604020202020204" pitchFamily="34" charset="0"/>
                    <a:cs typeface="Arial" panose="020B0604020202020204" pitchFamily="34" charset="0"/>
                  </a:rPr>
                  <a:t>	- Same radius: </a:t>
                </a:r>
                <a14:m>
                  <m:oMath xmlns:m="http://schemas.openxmlformats.org/officeDocument/2006/math">
                    <m:r>
                      <a:rPr lang="en-US" i="1" smtClean="0">
                        <a:solidFill>
                          <a:schemeClr val="tx1"/>
                        </a:solidFill>
                        <a:latin typeface="Cambria Math" panose="02040503050406030204" pitchFamily="18" charset="0"/>
                        <a:cs typeface="Arial" panose="020B0604020202020204" pitchFamily="34" charset="0"/>
                      </a:rPr>
                      <m:t>𝑅</m:t>
                    </m:r>
                    <m:r>
                      <a:rPr lang="en-US" i="1" smtClean="0">
                        <a:solidFill>
                          <a:schemeClr val="tx1"/>
                        </a:solidFill>
                        <a:latin typeface="Cambria Math" panose="02040503050406030204" pitchFamily="18" charset="0"/>
                        <a:cs typeface="Arial" panose="020B0604020202020204" pitchFamily="34" charset="0"/>
                      </a:rPr>
                      <m:t> = 100 </m:t>
                    </m:r>
                    <m:r>
                      <a:rPr lang="en-US" i="1" smtClean="0">
                        <a:solidFill>
                          <a:schemeClr val="tx1"/>
                        </a:solidFill>
                        <a:latin typeface="Cambria Math" panose="02040503050406030204" pitchFamily="18" charset="0"/>
                        <a:cs typeface="Arial" panose="020B0604020202020204" pitchFamily="34" charset="0"/>
                      </a:rPr>
                      <m:t>𝑚</m:t>
                    </m:r>
                  </m:oMath>
                </a14:m>
                <a:endParaRPr lang="en-US">
                  <a:solidFill>
                    <a:schemeClr val="tx1"/>
                  </a:solidFill>
                  <a:latin typeface="Arial" panose="020B0604020202020204" pitchFamily="34" charset="0"/>
                  <a:cs typeface="Arial" panose="020B0604020202020204" pitchFamily="34" charset="0"/>
                </a:endParaRPr>
              </a:p>
              <a:p>
                <a:r>
                  <a:rPr lang="en-US">
                    <a:solidFill>
                      <a:srgbClr val="C00000"/>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 Same number of targets: 130 nodes</a:t>
                </a:r>
              </a:p>
              <a:p>
                <a:r>
                  <a:rPr lang="en-US">
                    <a:latin typeface="Arial" panose="020B0604020202020204" pitchFamily="34" charset="0"/>
                    <a:cs typeface="Arial" panose="020B0604020202020204" pitchFamily="34" charset="0"/>
                  </a:rPr>
                  <a:t>	- Number of sensors: [20,180] with a jump of 20 nodes.</a:t>
                </a:r>
              </a:p>
              <a:p>
                <a:r>
                  <a:rPr lang="en-US">
                    <a:solidFill>
                      <a:srgbClr val="C00000"/>
                    </a:solidFill>
                    <a:latin typeface="Arial" panose="020B0604020202020204" pitchFamily="34" charset="0"/>
                    <a:cs typeface="Arial" panose="020B0604020202020204" pitchFamily="34" charset="0"/>
                  </a:rPr>
                  <a:t>Scenario 2: </a:t>
                </a:r>
                <a:r>
                  <a:rPr lang="en-US">
                    <a:latin typeface="Arial" panose="020B0604020202020204" pitchFamily="34" charset="0"/>
                    <a:cs typeface="Arial" panose="020B0604020202020204" pitchFamily="34" charset="0"/>
                  </a:rPr>
                  <a:t>8 Datasets</a:t>
                </a:r>
              </a:p>
              <a:p>
                <a:r>
                  <a:rPr lang="en-US">
                    <a:latin typeface="Arial" panose="020B0604020202020204" pitchFamily="34" charset="0"/>
                    <a:cs typeface="Arial" panose="020B0604020202020204" pitchFamily="34" charset="0"/>
                  </a:rPr>
                  <a:t>	- Same radius: </a:t>
                </a:r>
                <a14:m>
                  <m:oMath xmlns:m="http://schemas.openxmlformats.org/officeDocument/2006/math">
                    <m:r>
                      <a:rPr lang="en-US" i="1" smtClean="0">
                        <a:solidFill>
                          <a:schemeClr val="tx1"/>
                        </a:solidFill>
                        <a:latin typeface="Cambria Math" panose="02040503050406030204" pitchFamily="18" charset="0"/>
                        <a:cs typeface="Arial" panose="020B0604020202020204" pitchFamily="34" charset="0"/>
                      </a:rPr>
                      <m:t>𝑅</m:t>
                    </m:r>
                    <m:r>
                      <a:rPr lang="en-US" i="1" smtClean="0">
                        <a:solidFill>
                          <a:schemeClr val="tx1"/>
                        </a:solidFill>
                        <a:latin typeface="Cambria Math" panose="02040503050406030204" pitchFamily="18" charset="0"/>
                        <a:cs typeface="Arial" panose="020B0604020202020204" pitchFamily="34" charset="0"/>
                      </a:rPr>
                      <m:t> = 100 </m:t>
                    </m:r>
                    <m:r>
                      <a:rPr lang="en-US" i="1" smtClean="0">
                        <a:solidFill>
                          <a:schemeClr val="tx1"/>
                        </a:solidFill>
                        <a:latin typeface="Cambria Math" panose="02040503050406030204" pitchFamily="18" charset="0"/>
                        <a:cs typeface="Arial" panose="020B0604020202020204" pitchFamily="34" charset="0"/>
                      </a:rPr>
                      <m:t>𝑚</m:t>
                    </m:r>
                  </m:oMath>
                </a14:m>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 Same number of sensors: 100 nodes</a:t>
                </a:r>
              </a:p>
              <a:p>
                <a:r>
                  <a:rPr lang="en-US">
                    <a:latin typeface="Arial" panose="020B0604020202020204" pitchFamily="34" charset="0"/>
                    <a:cs typeface="Arial" panose="020B0604020202020204" pitchFamily="34" charset="0"/>
                  </a:rPr>
                  <a:t>	- Number of targets: [10,150] with a jump of 20 nodes.</a:t>
                </a:r>
              </a:p>
              <a:p>
                <a:r>
                  <a:rPr lang="en-US">
                    <a:solidFill>
                      <a:srgbClr val="C00000"/>
                    </a:solidFill>
                    <a:latin typeface="Arial" panose="020B0604020202020204" pitchFamily="34" charset="0"/>
                    <a:cs typeface="Arial" panose="020B0604020202020204" pitchFamily="34" charset="0"/>
                  </a:rPr>
                  <a:t>Scenario 3: </a:t>
                </a:r>
                <a:r>
                  <a:rPr lang="en-US">
                    <a:latin typeface="Arial" panose="020B0604020202020204" pitchFamily="34" charset="0"/>
                    <a:cs typeface="Arial" panose="020B0604020202020204" pitchFamily="34" charset="0"/>
                  </a:rPr>
                  <a:t>7 Datasets</a:t>
                </a:r>
              </a:p>
              <a:p>
                <a:r>
                  <a:rPr lang="en-US">
                    <a:latin typeface="Arial" panose="020B0604020202020204" pitchFamily="34" charset="0"/>
                    <a:cs typeface="Arial" panose="020B0604020202020204" pitchFamily="34" charset="0"/>
                  </a:rPr>
                  <a:t>	- Same number of sensors: 100 nodes</a:t>
                </a:r>
              </a:p>
              <a:p>
                <a:r>
                  <a:rPr lang="en-US">
                    <a:latin typeface="Arial" panose="020B0604020202020204" pitchFamily="34" charset="0"/>
                    <a:cs typeface="Arial" panose="020B0604020202020204" pitchFamily="34" charset="0"/>
                  </a:rPr>
                  <a:t>	- Same number of targets: 130 nodes</a:t>
                </a:r>
              </a:p>
              <a:p>
                <a:r>
                  <a:rPr lang="en-US">
                    <a:latin typeface="Arial" panose="020B0604020202020204" pitchFamily="34" charset="0"/>
                    <a:cs typeface="Arial" panose="020B0604020202020204" pitchFamily="34" charset="0"/>
                  </a:rPr>
                  <a:t>	- Radius from </a:t>
                </a:r>
                <a14:m>
                  <m:oMath xmlns:m="http://schemas.openxmlformats.org/officeDocument/2006/math">
                    <m:r>
                      <a:rPr lang="en-US" i="1" smtClean="0">
                        <a:latin typeface="Cambria Math" panose="02040503050406030204" pitchFamily="18" charset="0"/>
                        <a:cs typeface="Arial" panose="020B0604020202020204" pitchFamily="34" charset="0"/>
                      </a:rPr>
                      <m:t>[60</m:t>
                    </m:r>
                    <m:r>
                      <a:rPr lang="en-US" i="1" smtClean="0">
                        <a:latin typeface="Cambria Math" panose="02040503050406030204" pitchFamily="18" charset="0"/>
                        <a:cs typeface="Arial" panose="020B0604020202020204" pitchFamily="34" charset="0"/>
                      </a:rPr>
                      <m:t>𝑚</m:t>
                    </m:r>
                    <m:r>
                      <a:rPr lang="en-US" i="1" smtClean="0">
                        <a:latin typeface="Cambria Math" panose="02040503050406030204" pitchFamily="18" charset="0"/>
                        <a:cs typeface="Arial" panose="020B0604020202020204" pitchFamily="34" charset="0"/>
                      </a:rPr>
                      <m:t>,120</m:t>
                    </m:r>
                    <m:r>
                      <a:rPr lang="en-US" i="1" smtClean="0">
                        <a:latin typeface="Cambria Math" panose="02040503050406030204" pitchFamily="18" charset="0"/>
                        <a:cs typeface="Arial" panose="020B0604020202020204" pitchFamily="34" charset="0"/>
                      </a:rPr>
                      <m:t>𝑚</m:t>
                    </m:r>
                    <m:r>
                      <a:rPr lang="en-US" i="1" smtClean="0">
                        <a:latin typeface="Cambria Math" panose="02040503050406030204" pitchFamily="18" charset="0"/>
                        <a:cs typeface="Arial" panose="020B0604020202020204" pitchFamily="34" charset="0"/>
                      </a:rPr>
                      <m:t>] </m:t>
                    </m:r>
                  </m:oMath>
                </a14:m>
                <a:r>
                  <a:rPr lang="en-US">
                    <a:latin typeface="Arial" panose="020B0604020202020204" pitchFamily="34" charset="0"/>
                    <a:cs typeface="Arial" panose="020B0604020202020204" pitchFamily="34" charset="0"/>
                  </a:rPr>
                  <a:t>with a jump of </a:t>
                </a:r>
                <a14:m>
                  <m:oMath xmlns:m="http://schemas.openxmlformats.org/officeDocument/2006/math">
                    <m:r>
                      <a:rPr lang="en-US" i="1" smtClean="0">
                        <a:latin typeface="Cambria Math" panose="02040503050406030204" pitchFamily="18" charset="0"/>
                        <a:cs typeface="Arial" panose="020B0604020202020204" pitchFamily="34" charset="0"/>
                      </a:rPr>
                      <m:t>10</m:t>
                    </m:r>
                    <m:r>
                      <a:rPr lang="en-US" i="1" smtClean="0">
                        <a:latin typeface="Cambria Math" panose="02040503050406030204" pitchFamily="18" charset="0"/>
                        <a:cs typeface="Arial" panose="020B0604020202020204" pitchFamily="34" charset="0"/>
                      </a:rPr>
                      <m:t>𝑚</m:t>
                    </m:r>
                  </m:oMath>
                </a14:m>
                <a:endParaRPr lang="en-US">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EAD6BCFC-4015-390F-E2CD-68C3B98320C9}"/>
                  </a:ext>
                </a:extLst>
              </p:cNvPr>
              <p:cNvSpPr txBox="1">
                <a:spLocks noRot="1" noChangeAspect="1" noMove="1" noResize="1" noEditPoints="1" noAdjustHandles="1" noChangeArrowheads="1" noChangeShapeType="1" noTextEdit="1"/>
              </p:cNvSpPr>
              <p:nvPr/>
            </p:nvSpPr>
            <p:spPr>
              <a:xfrm>
                <a:off x="1142566" y="2318084"/>
                <a:ext cx="8378423" cy="3416320"/>
              </a:xfrm>
              <a:prstGeom prst="rect">
                <a:avLst/>
              </a:prstGeom>
              <a:blipFill>
                <a:blip r:embed="rId2"/>
                <a:stretch>
                  <a:fillRect l="-582" t="-891" b="-1783"/>
                </a:stretch>
              </a:blipFill>
            </p:spPr>
            <p:txBody>
              <a:bodyPr/>
              <a:lstStyle/>
              <a:p>
                <a:r>
                  <a:rPr lang="en-US">
                    <a:noFill/>
                  </a:rPr>
                  <a:t> </a:t>
                </a:r>
              </a:p>
            </p:txBody>
          </p:sp>
        </mc:Fallback>
      </mc:AlternateContent>
    </p:spTree>
    <p:extLst>
      <p:ext uri="{BB962C8B-B14F-4D97-AF65-F5344CB8AC3E}">
        <p14:creationId xmlns:p14="http://schemas.microsoft.com/office/powerpoint/2010/main" val="769034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sz="4400">
                <a:solidFill>
                  <a:srgbClr val="C00000"/>
                </a:solidFill>
                <a:latin typeface="Arial" panose="020B0604020202020204" pitchFamily="34" charset="0"/>
                <a:cs typeface="Arial" panose="020B0604020202020204" pitchFamily="34" charset="0"/>
              </a:rPr>
              <a:t>5</a:t>
            </a:r>
            <a:r>
              <a:rPr lang="en-VN" sz="4400">
                <a:solidFill>
                  <a:srgbClr val="C00000"/>
                </a:solidFill>
                <a:latin typeface="Arial" panose="020B0604020202020204" pitchFamily="34" charset="0"/>
                <a:cs typeface="Arial" panose="020B0604020202020204" pitchFamily="34" charset="0"/>
              </a:rPr>
              <a:t>. </a:t>
            </a:r>
            <a:r>
              <a:rPr lang="en-US" sz="4400" b="1">
                <a:solidFill>
                  <a:srgbClr val="C00000"/>
                </a:solidFill>
              </a:rPr>
              <a:t>Experiments and Results</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Algorithm Parameters</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D6BCFC-4015-390F-E2CD-68C3B98320C9}"/>
                  </a:ext>
                </a:extLst>
              </p:cNvPr>
              <p:cNvSpPr txBox="1"/>
              <p:nvPr/>
            </p:nvSpPr>
            <p:spPr>
              <a:xfrm>
                <a:off x="1142566" y="2318084"/>
                <a:ext cx="8859687" cy="2677656"/>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The Angle of View: </a:t>
                </a:r>
                <a14:m>
                  <m:oMath xmlns:m="http://schemas.openxmlformats.org/officeDocument/2006/math">
                    <m:r>
                      <a:rPr lang="en-US" sz="2400" b="0" i="1" smtClean="0">
                        <a:latin typeface="Cambria Math" panose="02040503050406030204" pitchFamily="18" charset="0"/>
                        <a:cs typeface="Arial" panose="020B0604020202020204" pitchFamily="34" charset="0"/>
                      </a:rPr>
                      <m:t>𝜃</m:t>
                    </m:r>
                    <m:r>
                      <a:rPr lang="en-US" sz="2400" b="0" i="1" smtClean="0">
                        <a:latin typeface="Cambria Math" panose="02040503050406030204" pitchFamily="18" charset="0"/>
                        <a:cs typeface="Arial" panose="020B0604020202020204" pitchFamily="34" charset="0"/>
                      </a:rPr>
                      <m:t>=90°</m:t>
                    </m:r>
                  </m:oMath>
                </a14:m>
                <a:endParaRPr lang="en-US" sz="2400" b="0">
                  <a:latin typeface="Arial" panose="020B0604020202020204" pitchFamily="34" charset="0"/>
                  <a:ea typeface="Cambria Math" panose="02040503050406030204" pitchFamily="18"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ea typeface="Cambria Math" panose="02040503050406030204" pitchFamily="18" charset="0"/>
                    <a:cs typeface="Arial" panose="020B0604020202020204" pitchFamily="34" charset="0"/>
                  </a:rPr>
                  <a:t>Coverage constraints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Arial" panose="020B0604020202020204" pitchFamily="34" charset="0"/>
                      </a:rPr>
                      <m:t>𝑞</m:t>
                    </m:r>
                    <m:r>
                      <a:rPr lang="en-US" sz="2400" b="0" i="1" smtClean="0">
                        <a:latin typeface="Cambria Math" panose="02040503050406030204" pitchFamily="18" charset="0"/>
                        <a:ea typeface="Cambria Math" panose="02040503050406030204" pitchFamily="18" charset="0"/>
                        <a:cs typeface="Arial" panose="020B0604020202020204" pitchFamily="34" charset="0"/>
                      </a:rPr>
                      <m:t>∈[1,6]</m:t>
                    </m:r>
                  </m:oMath>
                </a14:m>
                <a:endParaRPr lang="en-US" sz="2400" b="0">
                  <a:latin typeface="Arial" panose="020B0604020202020204" pitchFamily="34" charset="0"/>
                  <a:ea typeface="Cambria Math" panose="02040503050406030204" pitchFamily="18"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ea typeface="Cambria Math" panose="02040503050406030204" pitchFamily="18" charset="0"/>
                    <a:cs typeface="Arial" panose="020B0604020202020204" pitchFamily="34" charset="0"/>
                  </a:rPr>
                  <a:t>Crossover rate: 0.8</a:t>
                </a:r>
              </a:p>
              <a:p>
                <a:pPr marL="285750" indent="-285750">
                  <a:buFont typeface="Arial" panose="020B0604020202020204" pitchFamily="34" charset="0"/>
                  <a:buChar char="•"/>
                </a:pPr>
                <a:r>
                  <a:rPr lang="en-US" sz="2400" b="0">
                    <a:latin typeface="Arial" panose="020B0604020202020204" pitchFamily="34" charset="0"/>
                    <a:ea typeface="Cambria Math" panose="02040503050406030204" pitchFamily="18" charset="0"/>
                    <a:cs typeface="Arial" panose="020B0604020202020204" pitchFamily="34" charset="0"/>
                  </a:rPr>
                  <a:t>Mutation rate: 0.1</a:t>
                </a:r>
              </a:p>
              <a:p>
                <a:pPr marL="285750" indent="-285750">
                  <a:buFont typeface="Arial" panose="020B0604020202020204" pitchFamily="34" charset="0"/>
                  <a:buChar char="•"/>
                </a:pPr>
                <a:r>
                  <a:rPr lang="en-US" sz="2400">
                    <a:latin typeface="Arial" panose="020B0604020202020204" pitchFamily="34" charset="0"/>
                    <a:ea typeface="Cambria Math" panose="02040503050406030204" pitchFamily="18" charset="0"/>
                    <a:cs typeface="Arial" panose="020B0604020202020204" pitchFamily="34" charset="0"/>
                  </a:rPr>
                  <a:t>Population size: 100</a:t>
                </a:r>
              </a:p>
              <a:p>
                <a:pPr marL="285750" indent="-285750">
                  <a:buFont typeface="Arial" panose="020B0604020202020204" pitchFamily="34" charset="0"/>
                  <a:buChar char="•"/>
                </a:pPr>
                <a:r>
                  <a:rPr lang="en-US" sz="2400" b="0">
                    <a:latin typeface="Arial" panose="020B0604020202020204" pitchFamily="34" charset="0"/>
                    <a:ea typeface="Cambria Math" panose="02040503050406030204" pitchFamily="18" charset="0"/>
                    <a:cs typeface="Arial" panose="020B0604020202020204" pitchFamily="34" charset="0"/>
                  </a:rPr>
                  <a:t>Maximum Generation: 1000</a:t>
                </a:r>
              </a:p>
              <a:p>
                <a:pPr marL="285750" indent="-285750">
                  <a:buFont typeface="Arial" panose="020B0604020202020204" pitchFamily="34" charset="0"/>
                  <a:buChar char="•"/>
                </a:pPr>
                <a:r>
                  <a:rPr lang="en-US" sz="2400">
                    <a:latin typeface="Arial" panose="020B0604020202020204" pitchFamily="34" charset="0"/>
                    <a:ea typeface="Cambria Math" panose="02040503050406030204" pitchFamily="18" charset="0"/>
                    <a:cs typeface="Arial" panose="020B0604020202020204" pitchFamily="34" charset="0"/>
                  </a:rPr>
                  <a:t>Number of converge iteration: 100</a:t>
                </a:r>
                <a:endParaRPr lang="en-US" sz="2400" b="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EAD6BCFC-4015-390F-E2CD-68C3B98320C9}"/>
                  </a:ext>
                </a:extLst>
              </p:cNvPr>
              <p:cNvSpPr txBox="1">
                <a:spLocks noRot="1" noChangeAspect="1" noMove="1" noResize="1" noEditPoints="1" noAdjustHandles="1" noChangeArrowheads="1" noChangeShapeType="1" noTextEdit="1"/>
              </p:cNvSpPr>
              <p:nvPr/>
            </p:nvSpPr>
            <p:spPr>
              <a:xfrm>
                <a:off x="1142566" y="2318084"/>
                <a:ext cx="8859687" cy="2677656"/>
              </a:xfrm>
              <a:prstGeom prst="rect">
                <a:avLst/>
              </a:prstGeom>
              <a:blipFill>
                <a:blip r:embed="rId2"/>
                <a:stretch>
                  <a:fillRect l="-894" t="-1591" b="-4318"/>
                </a:stretch>
              </a:blipFill>
            </p:spPr>
            <p:txBody>
              <a:bodyPr/>
              <a:lstStyle/>
              <a:p>
                <a:r>
                  <a:rPr lang="en-US">
                    <a:noFill/>
                  </a:rPr>
                  <a:t> </a:t>
                </a:r>
              </a:p>
            </p:txBody>
          </p:sp>
        </mc:Fallback>
      </mc:AlternateContent>
    </p:spTree>
    <p:extLst>
      <p:ext uri="{BB962C8B-B14F-4D97-AF65-F5344CB8AC3E}">
        <p14:creationId xmlns:p14="http://schemas.microsoft.com/office/powerpoint/2010/main" val="416747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sz="4400">
                <a:solidFill>
                  <a:srgbClr val="C00000"/>
                </a:solidFill>
                <a:latin typeface="Arial" panose="020B0604020202020204" pitchFamily="34" charset="0"/>
                <a:cs typeface="Arial" panose="020B0604020202020204" pitchFamily="34" charset="0"/>
              </a:rPr>
              <a:t>5</a:t>
            </a:r>
            <a:r>
              <a:rPr lang="en-VN" sz="4400">
                <a:solidFill>
                  <a:srgbClr val="C00000"/>
                </a:solidFill>
                <a:latin typeface="Arial" panose="020B0604020202020204" pitchFamily="34" charset="0"/>
                <a:cs typeface="Arial" panose="020B0604020202020204" pitchFamily="34" charset="0"/>
              </a:rPr>
              <a:t>. </a:t>
            </a:r>
            <a:r>
              <a:rPr lang="en-US" sz="4400" b="1">
                <a:solidFill>
                  <a:srgbClr val="C00000"/>
                </a:solidFill>
              </a:rPr>
              <a:t>Experiments and Results</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Results       Experiment 1</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3" name="Chevron 3">
            <a:extLst>
              <a:ext uri="{FF2B5EF4-FFF2-40B4-BE49-F238E27FC236}">
                <a16:creationId xmlns:a16="http://schemas.microsoft.com/office/drawing/2014/main" id="{73483982-721E-4379-4EDF-3C98262DB549}"/>
              </a:ext>
            </a:extLst>
          </p:cNvPr>
          <p:cNvSpPr/>
          <p:nvPr/>
        </p:nvSpPr>
        <p:spPr>
          <a:xfrm>
            <a:off x="2548829"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pic>
        <p:nvPicPr>
          <p:cNvPr id="9" name="Picture 8">
            <a:extLst>
              <a:ext uri="{FF2B5EF4-FFF2-40B4-BE49-F238E27FC236}">
                <a16:creationId xmlns:a16="http://schemas.microsoft.com/office/drawing/2014/main" id="{9ED6E8FC-C12B-B53F-CF2C-38ED935DDDA3}"/>
              </a:ext>
            </a:extLst>
          </p:cNvPr>
          <p:cNvPicPr>
            <a:picLocks noChangeAspect="1"/>
          </p:cNvPicPr>
          <p:nvPr/>
        </p:nvPicPr>
        <p:blipFill>
          <a:blip r:embed="rId2"/>
          <a:stretch>
            <a:fillRect/>
          </a:stretch>
        </p:blipFill>
        <p:spPr>
          <a:xfrm>
            <a:off x="1300410" y="1543388"/>
            <a:ext cx="9306630" cy="5094455"/>
          </a:xfrm>
          <a:prstGeom prst="rect">
            <a:avLst/>
          </a:prstGeom>
        </p:spPr>
      </p:pic>
    </p:spTree>
    <p:extLst>
      <p:ext uri="{BB962C8B-B14F-4D97-AF65-F5344CB8AC3E}">
        <p14:creationId xmlns:p14="http://schemas.microsoft.com/office/powerpoint/2010/main" val="3775536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sz="4400">
                <a:solidFill>
                  <a:srgbClr val="C00000"/>
                </a:solidFill>
                <a:latin typeface="Arial" panose="020B0604020202020204" pitchFamily="34" charset="0"/>
                <a:cs typeface="Arial" panose="020B0604020202020204" pitchFamily="34" charset="0"/>
              </a:rPr>
              <a:t>5</a:t>
            </a:r>
            <a:r>
              <a:rPr lang="en-VN" sz="4400">
                <a:solidFill>
                  <a:srgbClr val="C00000"/>
                </a:solidFill>
                <a:latin typeface="Arial" panose="020B0604020202020204" pitchFamily="34" charset="0"/>
                <a:cs typeface="Arial" panose="020B0604020202020204" pitchFamily="34" charset="0"/>
              </a:rPr>
              <a:t>. </a:t>
            </a:r>
            <a:r>
              <a:rPr lang="en-US" sz="4400" b="1">
                <a:solidFill>
                  <a:srgbClr val="C00000"/>
                </a:solidFill>
              </a:rPr>
              <a:t>Experiments and Results</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Results       Experiment 2</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3" name="Chevron 3">
            <a:extLst>
              <a:ext uri="{FF2B5EF4-FFF2-40B4-BE49-F238E27FC236}">
                <a16:creationId xmlns:a16="http://schemas.microsoft.com/office/drawing/2014/main" id="{73483982-721E-4379-4EDF-3C98262DB549}"/>
              </a:ext>
            </a:extLst>
          </p:cNvPr>
          <p:cNvSpPr/>
          <p:nvPr/>
        </p:nvSpPr>
        <p:spPr>
          <a:xfrm>
            <a:off x="2548829"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pic>
        <p:nvPicPr>
          <p:cNvPr id="8" name="Picture 7">
            <a:extLst>
              <a:ext uri="{FF2B5EF4-FFF2-40B4-BE49-F238E27FC236}">
                <a16:creationId xmlns:a16="http://schemas.microsoft.com/office/drawing/2014/main" id="{B419F214-EE10-303E-0A1B-DB6500CEE60D}"/>
              </a:ext>
            </a:extLst>
          </p:cNvPr>
          <p:cNvPicPr>
            <a:picLocks noChangeAspect="1"/>
          </p:cNvPicPr>
          <p:nvPr/>
        </p:nvPicPr>
        <p:blipFill>
          <a:blip r:embed="rId2"/>
          <a:stretch>
            <a:fillRect/>
          </a:stretch>
        </p:blipFill>
        <p:spPr>
          <a:xfrm>
            <a:off x="1142566" y="1571290"/>
            <a:ext cx="9400674" cy="5147650"/>
          </a:xfrm>
          <a:prstGeom prst="rect">
            <a:avLst/>
          </a:prstGeom>
        </p:spPr>
      </p:pic>
    </p:spTree>
    <p:extLst>
      <p:ext uri="{BB962C8B-B14F-4D97-AF65-F5344CB8AC3E}">
        <p14:creationId xmlns:p14="http://schemas.microsoft.com/office/powerpoint/2010/main" val="20229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924C9-7282-4F0C-9064-9E02C3613718}"/>
              </a:ext>
            </a:extLst>
          </p:cNvPr>
          <p:cNvSpPr>
            <a:spLocks noGrp="1"/>
          </p:cNvSpPr>
          <p:nvPr>
            <p:ph idx="1"/>
          </p:nvPr>
        </p:nvSpPr>
        <p:spPr>
          <a:xfrm>
            <a:off x="2337841" y="2829679"/>
            <a:ext cx="7516318" cy="1198641"/>
          </a:xfrm>
        </p:spPr>
        <p:txBody>
          <a:bodyPr>
            <a:noAutofit/>
          </a:bodyPr>
          <a:lstStyle/>
          <a:p>
            <a:pPr marL="514350" indent="-514350" algn="ctr">
              <a:buFont typeface="+mj-lt"/>
              <a:buAutoNum type="arabicPeriod"/>
            </a:pPr>
            <a:r>
              <a:rPr lang="vi-VN" sz="5000" b="1" dirty="0">
                <a:solidFill>
                  <a:srgbClr val="C00000"/>
                </a:solidFill>
              </a:rPr>
              <a:t>Introduction</a:t>
            </a:r>
          </a:p>
        </p:txBody>
      </p:sp>
    </p:spTree>
    <p:extLst>
      <p:ext uri="{BB962C8B-B14F-4D97-AF65-F5344CB8AC3E}">
        <p14:creationId xmlns:p14="http://schemas.microsoft.com/office/powerpoint/2010/main" val="419703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sz="4400">
                <a:solidFill>
                  <a:srgbClr val="C00000"/>
                </a:solidFill>
                <a:latin typeface="Arial" panose="020B0604020202020204" pitchFamily="34" charset="0"/>
                <a:cs typeface="Arial" panose="020B0604020202020204" pitchFamily="34" charset="0"/>
              </a:rPr>
              <a:t>5</a:t>
            </a:r>
            <a:r>
              <a:rPr lang="en-VN" sz="4400">
                <a:solidFill>
                  <a:srgbClr val="C00000"/>
                </a:solidFill>
                <a:latin typeface="Arial" panose="020B0604020202020204" pitchFamily="34" charset="0"/>
                <a:cs typeface="Arial" panose="020B0604020202020204" pitchFamily="34" charset="0"/>
              </a:rPr>
              <a:t>. </a:t>
            </a:r>
            <a:r>
              <a:rPr lang="en-US" sz="4400" b="1">
                <a:solidFill>
                  <a:srgbClr val="C00000"/>
                </a:solidFill>
              </a:rPr>
              <a:t>Experiments and Results</a:t>
            </a:r>
            <a:br>
              <a:rPr lang="en-US" sz="4400">
                <a:solidFill>
                  <a:srgbClr val="C00000"/>
                </a:solidFill>
                <a:latin typeface="Arial" panose="020B0604020202020204" pitchFamily="34" charset="0"/>
                <a:cs typeface="Arial" panose="020B0604020202020204" pitchFamily="34" charset="0"/>
              </a:rPr>
            </a:br>
            <a:r>
              <a:rPr lang="en-US" sz="2400">
                <a:solidFill>
                  <a:srgbClr val="C00000"/>
                </a:solidFill>
                <a:latin typeface="Arial" panose="020B0604020202020204" pitchFamily="34" charset="0"/>
                <a:cs typeface="Arial" panose="020B0604020202020204" pitchFamily="34" charset="0"/>
              </a:rPr>
              <a:t>      Results       Experiment 3</a:t>
            </a:r>
            <a:endParaRPr lang="en-US"/>
          </a:p>
        </p:txBody>
      </p:sp>
      <p:sp>
        <p:nvSpPr>
          <p:cNvPr id="4" name="Chevron 3">
            <a:extLst>
              <a:ext uri="{FF2B5EF4-FFF2-40B4-BE49-F238E27FC236}">
                <a16:creationId xmlns:a16="http://schemas.microsoft.com/office/drawing/2014/main" id="{6581F8A9-2E50-14CF-6870-6489125B320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3" name="Chevron 3">
            <a:extLst>
              <a:ext uri="{FF2B5EF4-FFF2-40B4-BE49-F238E27FC236}">
                <a16:creationId xmlns:a16="http://schemas.microsoft.com/office/drawing/2014/main" id="{73483982-721E-4379-4EDF-3C98262DB549}"/>
              </a:ext>
            </a:extLst>
          </p:cNvPr>
          <p:cNvSpPr/>
          <p:nvPr/>
        </p:nvSpPr>
        <p:spPr>
          <a:xfrm>
            <a:off x="2548829"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pic>
        <p:nvPicPr>
          <p:cNvPr id="6" name="Picture 5">
            <a:extLst>
              <a:ext uri="{FF2B5EF4-FFF2-40B4-BE49-F238E27FC236}">
                <a16:creationId xmlns:a16="http://schemas.microsoft.com/office/drawing/2014/main" id="{F6D314A8-F851-3167-8EC0-A8A4FE53BCED}"/>
              </a:ext>
            </a:extLst>
          </p:cNvPr>
          <p:cNvPicPr>
            <a:picLocks noChangeAspect="1"/>
          </p:cNvPicPr>
          <p:nvPr/>
        </p:nvPicPr>
        <p:blipFill>
          <a:blip r:embed="rId2"/>
          <a:stretch>
            <a:fillRect/>
          </a:stretch>
        </p:blipFill>
        <p:spPr>
          <a:xfrm>
            <a:off x="1142566" y="1562164"/>
            <a:ext cx="9440779" cy="5110743"/>
          </a:xfrm>
          <a:prstGeom prst="rect">
            <a:avLst/>
          </a:prstGeom>
        </p:spPr>
      </p:pic>
    </p:spTree>
    <p:extLst>
      <p:ext uri="{BB962C8B-B14F-4D97-AF65-F5344CB8AC3E}">
        <p14:creationId xmlns:p14="http://schemas.microsoft.com/office/powerpoint/2010/main" val="3240279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924C9-7282-4F0C-9064-9E02C3613718}"/>
              </a:ext>
            </a:extLst>
          </p:cNvPr>
          <p:cNvSpPr>
            <a:spLocks noGrp="1"/>
          </p:cNvSpPr>
          <p:nvPr>
            <p:ph idx="1"/>
          </p:nvPr>
        </p:nvSpPr>
        <p:spPr>
          <a:xfrm>
            <a:off x="2337841" y="2829679"/>
            <a:ext cx="7516318" cy="1198641"/>
          </a:xfrm>
        </p:spPr>
        <p:txBody>
          <a:bodyPr>
            <a:normAutofit/>
          </a:bodyPr>
          <a:lstStyle/>
          <a:p>
            <a:pPr marL="0" indent="0" algn="ctr">
              <a:buNone/>
            </a:pPr>
            <a:r>
              <a:rPr lang="en-US" sz="5400" b="1">
                <a:solidFill>
                  <a:srgbClr val="C00000"/>
                </a:solidFill>
              </a:rPr>
              <a:t>6. Conclusion</a:t>
            </a:r>
            <a:endParaRPr lang="vi-VN" sz="5400" b="1" dirty="0">
              <a:solidFill>
                <a:srgbClr val="C00000"/>
              </a:solidFill>
            </a:endParaRPr>
          </a:p>
        </p:txBody>
      </p:sp>
    </p:spTree>
    <p:extLst>
      <p:ext uri="{BB962C8B-B14F-4D97-AF65-F5344CB8AC3E}">
        <p14:creationId xmlns:p14="http://schemas.microsoft.com/office/powerpoint/2010/main" val="1370923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a:solidFill>
                  <a:srgbClr val="C00000"/>
                </a:solidFill>
                <a:latin typeface="Arial" panose="020B0604020202020204" pitchFamily="34" charset="0"/>
                <a:cs typeface="Arial" panose="020B0604020202020204" pitchFamily="34" charset="0"/>
              </a:rPr>
              <a:t>6</a:t>
            </a:r>
            <a:r>
              <a:rPr lang="en-VN" sz="4400">
                <a:solidFill>
                  <a:srgbClr val="C00000"/>
                </a:solidFill>
                <a:latin typeface="Arial" panose="020B0604020202020204" pitchFamily="34" charset="0"/>
                <a:cs typeface="Arial" panose="020B0604020202020204" pitchFamily="34" charset="0"/>
              </a:rPr>
              <a:t>. </a:t>
            </a:r>
            <a:r>
              <a:rPr lang="en-US" sz="4400" b="1">
                <a:solidFill>
                  <a:srgbClr val="C00000"/>
                </a:solidFill>
              </a:rPr>
              <a:t>Conclusion</a:t>
            </a:r>
            <a:endParaRPr lang="en-US"/>
          </a:p>
        </p:txBody>
      </p:sp>
      <p:sp>
        <p:nvSpPr>
          <p:cNvPr id="5" name="TextBox 4">
            <a:extLst>
              <a:ext uri="{FF2B5EF4-FFF2-40B4-BE49-F238E27FC236}">
                <a16:creationId xmlns:a16="http://schemas.microsoft.com/office/drawing/2014/main" id="{2DA32D8D-EDC9-5886-8723-3701562F943D}"/>
              </a:ext>
            </a:extLst>
          </p:cNvPr>
          <p:cNvSpPr txBox="1"/>
          <p:nvPr/>
        </p:nvSpPr>
        <p:spPr>
          <a:xfrm>
            <a:off x="1042737" y="2037347"/>
            <a:ext cx="9745579" cy="3416320"/>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In this work, we study the Q-coverage problem, which is one of the main challenges in DSNs:</a:t>
            </a:r>
          </a:p>
          <a:p>
            <a:pPr marL="742950" lvl="1" indent="-285750">
              <a:buFont typeface="Arial" panose="020B0604020202020204" pitchFamily="34" charset="0"/>
              <a:buChar char="•"/>
            </a:pPr>
            <a:r>
              <a:rPr lang="en-US">
                <a:solidFill>
                  <a:srgbClr val="C00000"/>
                </a:solidFill>
                <a:latin typeface="Arial" panose="020B0604020202020204" pitchFamily="34" charset="0"/>
                <a:cs typeface="Arial" panose="020B0604020202020204" pitchFamily="34" charset="0"/>
              </a:rPr>
              <a:t>Proposed SDD-IGA for both over-provisioned and under-provisioned environments. </a:t>
            </a:r>
          </a:p>
          <a:p>
            <a:pPr marL="742950" lvl="1" indent="-285750">
              <a:buFont typeface="Arial" panose="020B0604020202020204" pitchFamily="34" charset="0"/>
              <a:buChar char="•"/>
            </a:pPr>
            <a:r>
              <a:rPr lang="en-US">
                <a:solidFill>
                  <a:srgbClr val="C00000"/>
                </a:solidFill>
                <a:latin typeface="Arial" panose="020B0604020202020204" pitchFamily="34" charset="0"/>
                <a:cs typeface="Arial" panose="020B0604020202020204" pitchFamily="34" charset="0"/>
              </a:rPr>
              <a:t>Various experiments based on multiple scenarios</a:t>
            </a:r>
          </a:p>
          <a:p>
            <a:pPr marL="742950" lvl="1" indent="-285750">
              <a:buFont typeface="Arial" panose="020B0604020202020204" pitchFamily="34" charset="0"/>
              <a:buChar char="•"/>
            </a:pPr>
            <a:r>
              <a:rPr lang="en-US">
                <a:solidFill>
                  <a:srgbClr val="C00000"/>
                </a:solidFill>
                <a:latin typeface="Arial" panose="020B0604020202020204" pitchFamily="34" charset="0"/>
                <a:cs typeface="Arial" panose="020B0604020202020204" pitchFamily="34" charset="0"/>
              </a:rPr>
              <a:t>Ours technique could efficiently solve problems and outperform the latest works</a:t>
            </a:r>
          </a:p>
          <a:p>
            <a:pPr marL="742950" lvl="1" indent="-285750">
              <a:buFont typeface="Arial" panose="020B0604020202020204" pitchFamily="34" charset="0"/>
              <a:buChar char="•"/>
            </a:pPr>
            <a:r>
              <a:rPr lang="en-US">
                <a:solidFill>
                  <a:srgbClr val="C00000"/>
                </a:solidFill>
                <a:latin typeface="Arial" panose="020B0604020202020204" pitchFamily="34" charset="0"/>
                <a:cs typeface="Arial" panose="020B0604020202020204" pitchFamily="34" charset="0"/>
              </a:rPr>
              <a:t>Testing the “health” hypothesis with SDD-IGA algorithm and demonstrate it is effective to improve the solution</a:t>
            </a:r>
          </a:p>
          <a:p>
            <a:r>
              <a:rPr lang="en-US">
                <a:latin typeface="Arial" panose="020B0604020202020204" pitchFamily="34" charset="0"/>
                <a:cs typeface="Arial" panose="020B0604020202020204" pitchFamily="34" charset="0"/>
              </a:rPr>
              <a:t>Future works:</a:t>
            </a:r>
          </a:p>
          <a:p>
            <a:pPr marL="742950" lvl="1" indent="-285750">
              <a:buFont typeface="Arial" panose="020B0604020202020204" pitchFamily="34" charset="0"/>
              <a:buChar char="•"/>
            </a:pPr>
            <a:r>
              <a:rPr lang="en-US">
                <a:solidFill>
                  <a:srgbClr val="C00000"/>
                </a:solidFill>
              </a:rPr>
              <a:t>Expanding our research to deal with the simultaneous placement of sensors and adjustment of the orientation angle of the sensors</a:t>
            </a:r>
          </a:p>
          <a:p>
            <a:pPr marL="742950" lvl="1" indent="-285750">
              <a:buFont typeface="Arial" panose="020B0604020202020204" pitchFamily="34" charset="0"/>
              <a:buChar char="•"/>
            </a:pPr>
            <a:r>
              <a:rPr lang="en-US">
                <a:solidFill>
                  <a:srgbClr val="C00000"/>
                </a:solidFill>
              </a:rPr>
              <a:t>Real-time coverage for moving targets</a:t>
            </a:r>
          </a:p>
          <a:p>
            <a:pPr marL="742950" lvl="1"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077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6F6C-8AE1-5EC0-06F2-75B5132BC5D6}"/>
              </a:ext>
            </a:extLst>
          </p:cNvPr>
          <p:cNvSpPr>
            <a:spLocks noGrp="1"/>
          </p:cNvSpPr>
          <p:nvPr>
            <p:ph type="title"/>
          </p:nvPr>
        </p:nvSpPr>
        <p:spPr/>
        <p:txBody>
          <a:bodyPr>
            <a:normAutofit/>
          </a:bodyPr>
          <a:lstStyle/>
          <a:p>
            <a:r>
              <a:rPr lang="en-VN" sz="3600" dirty="0">
                <a:solidFill>
                  <a:srgbClr val="C00000"/>
                </a:solidFill>
                <a:latin typeface="Arial" panose="020B0604020202020204" pitchFamily="34" charset="0"/>
                <a:cs typeface="Arial" panose="020B0604020202020204" pitchFamily="34" charset="0"/>
              </a:rPr>
              <a:t>1. Introduction </a:t>
            </a:r>
            <a:br>
              <a:rPr lang="en-VN" sz="3600" dirty="0">
                <a:solidFill>
                  <a:srgbClr val="C00000"/>
                </a:solidFill>
                <a:latin typeface="Arial" panose="020B0604020202020204" pitchFamily="34" charset="0"/>
                <a:cs typeface="Arial" panose="020B0604020202020204" pitchFamily="34" charset="0"/>
              </a:rPr>
            </a:br>
            <a:r>
              <a:rPr lang="en-VN" sz="3600" dirty="0">
                <a:solidFill>
                  <a:srgbClr val="C00000"/>
                </a:solidFill>
                <a:latin typeface="Arial" panose="020B0604020202020204" pitchFamily="34" charset="0"/>
                <a:cs typeface="Arial" panose="020B0604020202020204" pitchFamily="34" charset="0"/>
              </a:rPr>
              <a:t>    </a:t>
            </a:r>
            <a:r>
              <a:rPr lang="en-VN" sz="3200" dirty="0">
                <a:solidFill>
                  <a:srgbClr val="C00000"/>
                </a:solidFill>
                <a:latin typeface="Arial" panose="020B0604020202020204" pitchFamily="34" charset="0"/>
                <a:cs typeface="Arial" panose="020B0604020202020204" pitchFamily="34" charset="0"/>
              </a:rPr>
              <a:t>Multi-coverage in WSNs     Q-coverage</a:t>
            </a:r>
            <a:endParaRPr lang="en-VN" sz="3600" dirty="0">
              <a:solidFill>
                <a:srgbClr val="C00000"/>
              </a:solidFill>
              <a:latin typeface="Arial" panose="020B0604020202020204" pitchFamily="34" charset="0"/>
              <a:cs typeface="Arial" panose="020B0604020202020204" pitchFamily="34" charset="0"/>
            </a:endParaRPr>
          </a:p>
        </p:txBody>
      </p:sp>
      <p:sp>
        <p:nvSpPr>
          <p:cNvPr id="4" name="Chevron 3">
            <a:extLst>
              <a:ext uri="{FF2B5EF4-FFF2-40B4-BE49-F238E27FC236}">
                <a16:creationId xmlns:a16="http://schemas.microsoft.com/office/drawing/2014/main" id="{A7499E3F-9B1C-68C2-EA13-27645F672F27}"/>
              </a:ext>
            </a:extLst>
          </p:cNvPr>
          <p:cNvSpPr/>
          <p:nvPr/>
        </p:nvSpPr>
        <p:spPr>
          <a:xfrm>
            <a:off x="930295" y="1110570"/>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103" name="Oval 102">
            <a:extLst>
              <a:ext uri="{FF2B5EF4-FFF2-40B4-BE49-F238E27FC236}">
                <a16:creationId xmlns:a16="http://schemas.microsoft.com/office/drawing/2014/main" id="{E6BA2ACA-A669-E41F-4763-BB6F4F56DB36}"/>
              </a:ext>
            </a:extLst>
          </p:cNvPr>
          <p:cNvSpPr/>
          <p:nvPr/>
        </p:nvSpPr>
        <p:spPr>
          <a:xfrm>
            <a:off x="6936877" y="2494062"/>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104" name="Oval 103">
            <a:extLst>
              <a:ext uri="{FF2B5EF4-FFF2-40B4-BE49-F238E27FC236}">
                <a16:creationId xmlns:a16="http://schemas.microsoft.com/office/drawing/2014/main" id="{5FA5F7B1-A34B-B288-3F1A-69F00E9D8B1C}"/>
              </a:ext>
            </a:extLst>
          </p:cNvPr>
          <p:cNvSpPr/>
          <p:nvPr/>
        </p:nvSpPr>
        <p:spPr>
          <a:xfrm>
            <a:off x="7878986" y="2449837"/>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05" name="Oval 104">
            <a:extLst>
              <a:ext uri="{FF2B5EF4-FFF2-40B4-BE49-F238E27FC236}">
                <a16:creationId xmlns:a16="http://schemas.microsoft.com/office/drawing/2014/main" id="{257FD4E3-8D4B-EF61-A9CB-F70B3A3F47ED}"/>
              </a:ext>
            </a:extLst>
          </p:cNvPr>
          <p:cNvSpPr/>
          <p:nvPr/>
        </p:nvSpPr>
        <p:spPr>
          <a:xfrm>
            <a:off x="7407932" y="3135637"/>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06" name="Oval 105">
            <a:extLst>
              <a:ext uri="{FF2B5EF4-FFF2-40B4-BE49-F238E27FC236}">
                <a16:creationId xmlns:a16="http://schemas.microsoft.com/office/drawing/2014/main" id="{2DD95285-C7B3-669D-1BD2-E6FF33A0BEE6}"/>
              </a:ext>
            </a:extLst>
          </p:cNvPr>
          <p:cNvSpPr/>
          <p:nvPr/>
        </p:nvSpPr>
        <p:spPr>
          <a:xfrm>
            <a:off x="10261968" y="3821437"/>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07" name="Oval 106">
            <a:extLst>
              <a:ext uri="{FF2B5EF4-FFF2-40B4-BE49-F238E27FC236}">
                <a16:creationId xmlns:a16="http://schemas.microsoft.com/office/drawing/2014/main" id="{B4AD7EBF-ABD6-A3F4-874C-685A035C390F}"/>
              </a:ext>
            </a:extLst>
          </p:cNvPr>
          <p:cNvSpPr/>
          <p:nvPr/>
        </p:nvSpPr>
        <p:spPr>
          <a:xfrm>
            <a:off x="9250586" y="4210273"/>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08" name="Oval 107">
            <a:extLst>
              <a:ext uri="{FF2B5EF4-FFF2-40B4-BE49-F238E27FC236}">
                <a16:creationId xmlns:a16="http://schemas.microsoft.com/office/drawing/2014/main" id="{6AA5999E-869D-8964-1E17-EDDE9FCC4B98}"/>
              </a:ext>
            </a:extLst>
          </p:cNvPr>
          <p:cNvSpPr/>
          <p:nvPr/>
        </p:nvSpPr>
        <p:spPr>
          <a:xfrm>
            <a:off x="5143159" y="4278150"/>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109" name="Oval 108">
            <a:extLst>
              <a:ext uri="{FF2B5EF4-FFF2-40B4-BE49-F238E27FC236}">
                <a16:creationId xmlns:a16="http://schemas.microsoft.com/office/drawing/2014/main" id="{FEB9CC35-7CBC-29C3-64E7-E383E4DD3595}"/>
              </a:ext>
            </a:extLst>
          </p:cNvPr>
          <p:cNvSpPr/>
          <p:nvPr/>
        </p:nvSpPr>
        <p:spPr>
          <a:xfrm>
            <a:off x="5904713" y="4271710"/>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110" name="Star: 5 Points 87">
            <a:extLst>
              <a:ext uri="{FF2B5EF4-FFF2-40B4-BE49-F238E27FC236}">
                <a16:creationId xmlns:a16="http://schemas.microsoft.com/office/drawing/2014/main" id="{E47845F3-6299-67EB-1F42-7C9E95D85D23}"/>
              </a:ext>
            </a:extLst>
          </p:cNvPr>
          <p:cNvSpPr/>
          <p:nvPr/>
        </p:nvSpPr>
        <p:spPr>
          <a:xfrm>
            <a:off x="8109825" y="3258513"/>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tar: 5 Points 87">
            <a:extLst>
              <a:ext uri="{FF2B5EF4-FFF2-40B4-BE49-F238E27FC236}">
                <a16:creationId xmlns:a16="http://schemas.microsoft.com/office/drawing/2014/main" id="{3758A086-2686-D1B6-9410-08F0583B80E7}"/>
              </a:ext>
            </a:extLst>
          </p:cNvPr>
          <p:cNvSpPr/>
          <p:nvPr/>
        </p:nvSpPr>
        <p:spPr>
          <a:xfrm>
            <a:off x="6114769" y="4796386"/>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tar: 5 Points 87">
            <a:extLst>
              <a:ext uri="{FF2B5EF4-FFF2-40B4-BE49-F238E27FC236}">
                <a16:creationId xmlns:a16="http://schemas.microsoft.com/office/drawing/2014/main" id="{80964717-7137-9DE8-E4B4-6254C1A1AF6D}"/>
              </a:ext>
            </a:extLst>
          </p:cNvPr>
          <p:cNvSpPr/>
          <p:nvPr/>
        </p:nvSpPr>
        <p:spPr>
          <a:xfrm>
            <a:off x="10326561" y="4519293"/>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9EB5D273-A003-B1C1-85F8-4DEF2D6E559E}"/>
              </a:ext>
            </a:extLst>
          </p:cNvPr>
          <p:cNvSpPr/>
          <p:nvPr/>
        </p:nvSpPr>
        <p:spPr bwMode="auto">
          <a:xfrm>
            <a:off x="4983385" y="2007401"/>
            <a:ext cx="6820918" cy="372435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ahoma" pitchFamily="34" charset="0"/>
              <a:cs typeface="Arial" pitchFamily="34" charset="0"/>
            </a:endParaRPr>
          </a:p>
        </p:txBody>
      </p:sp>
      <p:sp>
        <p:nvSpPr>
          <p:cNvPr id="114" name="TextBox 113">
            <a:extLst>
              <a:ext uri="{FF2B5EF4-FFF2-40B4-BE49-F238E27FC236}">
                <a16:creationId xmlns:a16="http://schemas.microsoft.com/office/drawing/2014/main" id="{5594CAA0-3218-3A20-C0D6-304C1B9D804B}"/>
              </a:ext>
            </a:extLst>
          </p:cNvPr>
          <p:cNvSpPr txBox="1"/>
          <p:nvPr/>
        </p:nvSpPr>
        <p:spPr>
          <a:xfrm>
            <a:off x="659566" y="2007401"/>
            <a:ext cx="4323819" cy="2215991"/>
          </a:xfrm>
          <a:prstGeom prst="rect">
            <a:avLst/>
          </a:prstGeom>
          <a:noFill/>
        </p:spPr>
        <p:txBody>
          <a:bodyPr wrap="square" rtlCol="0">
            <a:spAutoFit/>
          </a:bodyPr>
          <a:lstStyle/>
          <a:p>
            <a:r>
              <a:rPr lang="en-VN" sz="2400" dirty="0">
                <a:latin typeface="Arial" panose="020B0604020202020204" pitchFamily="34" charset="0"/>
                <a:cs typeface="Arial" panose="020B0604020202020204" pitchFamily="34" charset="0"/>
              </a:rPr>
              <a:t>Multi-coverage: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Enhance sensor intensity</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Enhance coverage for important targets</a:t>
            </a:r>
          </a:p>
          <a:p>
            <a:pPr marL="285750" indent="-285750">
              <a:buFont typeface="Arial" panose="020B0604020202020204" pitchFamily="34" charset="0"/>
              <a:buChar char="•"/>
            </a:pPr>
            <a:endParaRPr lang="en-V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VN" dirty="0"/>
          </a:p>
        </p:txBody>
      </p:sp>
      <p:sp>
        <p:nvSpPr>
          <p:cNvPr id="115" name="Pentagon 114">
            <a:extLst>
              <a:ext uri="{FF2B5EF4-FFF2-40B4-BE49-F238E27FC236}">
                <a16:creationId xmlns:a16="http://schemas.microsoft.com/office/drawing/2014/main" id="{30EA7693-66E4-6CB0-BD9E-4B78BBF154E8}"/>
              </a:ext>
            </a:extLst>
          </p:cNvPr>
          <p:cNvSpPr/>
          <p:nvPr/>
        </p:nvSpPr>
        <p:spPr>
          <a:xfrm>
            <a:off x="194872" y="4271710"/>
            <a:ext cx="4646951" cy="1310163"/>
          </a:xfrm>
          <a:prstGeom prst="homePlat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VN" sz="2400" dirty="0">
                <a:solidFill>
                  <a:srgbClr val="C00000"/>
                </a:solidFill>
              </a:rPr>
              <a:t>Focus on Q-coverage</a:t>
            </a:r>
          </a:p>
          <a:p>
            <a:pPr algn="ctr"/>
            <a:r>
              <a:rPr lang="en-US" sz="2400" dirty="0">
                <a:solidFill>
                  <a:srgbClr val="C00000"/>
                </a:solidFill>
                <a:sym typeface="Wingdings" pitchFamily="2" charset="2"/>
              </a:rPr>
              <a:t>Each sensor having difference coverage requirements </a:t>
            </a:r>
            <a:endParaRPr lang="en-VN" sz="2400" dirty="0">
              <a:solidFill>
                <a:srgbClr val="C00000"/>
              </a:solidFill>
            </a:endParaRPr>
          </a:p>
        </p:txBody>
      </p:sp>
      <p:sp>
        <p:nvSpPr>
          <p:cNvPr id="116" name="Chevron 115">
            <a:extLst>
              <a:ext uri="{FF2B5EF4-FFF2-40B4-BE49-F238E27FC236}">
                <a16:creationId xmlns:a16="http://schemas.microsoft.com/office/drawing/2014/main" id="{FFBB4B1E-4FCF-3AA7-54FA-497B6F4808FC}"/>
              </a:ext>
            </a:extLst>
          </p:cNvPr>
          <p:cNvSpPr/>
          <p:nvPr/>
        </p:nvSpPr>
        <p:spPr>
          <a:xfrm>
            <a:off x="5865623" y="1110077"/>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117" name="Star: 5 Points 87">
            <a:extLst>
              <a:ext uri="{FF2B5EF4-FFF2-40B4-BE49-F238E27FC236}">
                <a16:creationId xmlns:a16="http://schemas.microsoft.com/office/drawing/2014/main" id="{104AD5E0-C8DC-4F48-8A23-C75E269574D1}"/>
              </a:ext>
            </a:extLst>
          </p:cNvPr>
          <p:cNvSpPr/>
          <p:nvPr/>
        </p:nvSpPr>
        <p:spPr>
          <a:xfrm>
            <a:off x="5758871" y="6094151"/>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4BE63BA-2471-E241-5B60-8572A06442E5}"/>
              </a:ext>
            </a:extLst>
          </p:cNvPr>
          <p:cNvSpPr/>
          <p:nvPr/>
        </p:nvSpPr>
        <p:spPr>
          <a:xfrm>
            <a:off x="7896232" y="5873229"/>
            <a:ext cx="595258" cy="589514"/>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120" name="TextBox 119">
            <a:extLst>
              <a:ext uri="{FF2B5EF4-FFF2-40B4-BE49-F238E27FC236}">
                <a16:creationId xmlns:a16="http://schemas.microsoft.com/office/drawing/2014/main" id="{7558BE26-30D3-6155-6AD4-5248532E32E3}"/>
              </a:ext>
            </a:extLst>
          </p:cNvPr>
          <p:cNvSpPr txBox="1"/>
          <p:nvPr/>
        </p:nvSpPr>
        <p:spPr>
          <a:xfrm>
            <a:off x="5989916" y="5983320"/>
            <a:ext cx="764697" cy="369332"/>
          </a:xfrm>
          <a:prstGeom prst="rect">
            <a:avLst/>
          </a:prstGeom>
          <a:noFill/>
        </p:spPr>
        <p:txBody>
          <a:bodyPr wrap="none" rtlCol="0">
            <a:spAutoFit/>
          </a:bodyPr>
          <a:lstStyle/>
          <a:p>
            <a:r>
              <a:rPr lang="en-VN" dirty="0"/>
              <a:t>Target</a:t>
            </a:r>
          </a:p>
        </p:txBody>
      </p:sp>
      <p:sp>
        <p:nvSpPr>
          <p:cNvPr id="121" name="TextBox 120">
            <a:extLst>
              <a:ext uri="{FF2B5EF4-FFF2-40B4-BE49-F238E27FC236}">
                <a16:creationId xmlns:a16="http://schemas.microsoft.com/office/drawing/2014/main" id="{41554200-DA33-06F6-DC29-6B90EF255BC9}"/>
              </a:ext>
            </a:extLst>
          </p:cNvPr>
          <p:cNvSpPr txBox="1"/>
          <p:nvPr/>
        </p:nvSpPr>
        <p:spPr>
          <a:xfrm>
            <a:off x="8564786" y="6025520"/>
            <a:ext cx="819455" cy="369332"/>
          </a:xfrm>
          <a:prstGeom prst="rect">
            <a:avLst/>
          </a:prstGeom>
          <a:noFill/>
        </p:spPr>
        <p:txBody>
          <a:bodyPr wrap="none" rtlCol="0">
            <a:spAutoFit/>
          </a:bodyPr>
          <a:lstStyle/>
          <a:p>
            <a:r>
              <a:rPr lang="en-VN" dirty="0"/>
              <a:t>Sensor</a:t>
            </a:r>
          </a:p>
        </p:txBody>
      </p:sp>
    </p:spTree>
    <p:extLst>
      <p:ext uri="{BB962C8B-B14F-4D97-AF65-F5344CB8AC3E}">
        <p14:creationId xmlns:p14="http://schemas.microsoft.com/office/powerpoint/2010/main" val="421480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heel(1)">
                                      <p:cBhvr>
                                        <p:cTn id="7" dur="2000"/>
                                        <p:tgtEl>
                                          <p:spTgt spid="10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heel(1)">
                                      <p:cBhvr>
                                        <p:cTn id="10" dur="2000"/>
                                        <p:tgtEl>
                                          <p:spTgt spid="10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wheel(1)">
                                      <p:cBhvr>
                                        <p:cTn id="13" dur="2000"/>
                                        <p:tgtEl>
                                          <p:spTgt spid="10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wheel(1)">
                                      <p:cBhvr>
                                        <p:cTn id="16" dur="2000"/>
                                        <p:tgtEl>
                                          <p:spTgt spid="107"/>
                                        </p:tgtEl>
                                      </p:cBhvr>
                                    </p:animEffect>
                                  </p:childTnLst>
                                </p:cTn>
                              </p:par>
                            </p:childTnLst>
                          </p:cTn>
                        </p:par>
                        <p:par>
                          <p:cTn id="17" fill="hold">
                            <p:stCondLst>
                              <p:cond delay="2000"/>
                            </p:stCondLst>
                            <p:childTnLst>
                              <p:par>
                                <p:cTn id="18" presetID="2" presetClass="entr" presetSubtype="4" fill="hold" nodeType="afterEffect">
                                  <p:stCondLst>
                                    <p:cond delay="0"/>
                                  </p:stCondLst>
                                  <p:childTnLst>
                                    <p:set>
                                      <p:cBhvr>
                                        <p:cTn id="19" dur="1" fill="hold">
                                          <p:stCondLst>
                                            <p:cond delay="0"/>
                                          </p:stCondLst>
                                        </p:cTn>
                                        <p:tgtEl>
                                          <p:spTgt spid="114">
                                            <p:txEl>
                                              <p:pRg st="0" end="0"/>
                                            </p:txEl>
                                          </p:spTgt>
                                        </p:tgtEl>
                                        <p:attrNameLst>
                                          <p:attrName>style.visibility</p:attrName>
                                        </p:attrNameLst>
                                      </p:cBhvr>
                                      <p:to>
                                        <p:strVal val="visible"/>
                                      </p:to>
                                    </p:set>
                                    <p:anim calcmode="lin" valueType="num">
                                      <p:cBhvr additive="base">
                                        <p:cTn id="20" dur="500" fill="hold"/>
                                        <p:tgtEl>
                                          <p:spTgt spid="11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4">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14">
                                            <p:txEl>
                                              <p:pRg st="1" end="1"/>
                                            </p:txEl>
                                          </p:spTgt>
                                        </p:tgtEl>
                                        <p:attrNameLst>
                                          <p:attrName>style.visibility</p:attrName>
                                        </p:attrNameLst>
                                      </p:cBhvr>
                                      <p:to>
                                        <p:strVal val="visible"/>
                                      </p:to>
                                    </p:set>
                                    <p:anim calcmode="lin" valueType="num">
                                      <p:cBhvr additive="base">
                                        <p:cTn id="24" dur="500" fill="hold"/>
                                        <p:tgtEl>
                                          <p:spTgt spid="11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4">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14">
                                            <p:txEl>
                                              <p:pRg st="2" end="2"/>
                                            </p:txEl>
                                          </p:spTgt>
                                        </p:tgtEl>
                                        <p:attrNameLst>
                                          <p:attrName>style.visibility</p:attrName>
                                        </p:attrNameLst>
                                      </p:cBhvr>
                                      <p:to>
                                        <p:strVal val="visible"/>
                                      </p:to>
                                    </p:set>
                                    <p:anim calcmode="lin" valueType="num">
                                      <p:cBhvr additive="base">
                                        <p:cTn id="28" dur="500" fill="hold"/>
                                        <p:tgtEl>
                                          <p:spTgt spid="114">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4">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grpId="0" nodeType="afterEffect">
                                  <p:stCondLst>
                                    <p:cond delay="0"/>
                                  </p:stCondLst>
                                  <p:childTnLst>
                                    <p:set>
                                      <p:cBhvr>
                                        <p:cTn id="32" dur="1" fill="hold">
                                          <p:stCondLst>
                                            <p:cond delay="0"/>
                                          </p:stCondLst>
                                        </p:cTn>
                                        <p:tgtEl>
                                          <p:spTgt spid="115">
                                            <p:bg/>
                                          </p:spTgt>
                                        </p:tgtEl>
                                        <p:attrNameLst>
                                          <p:attrName>style.visibility</p:attrName>
                                        </p:attrNameLst>
                                      </p:cBhvr>
                                      <p:to>
                                        <p:strVal val="visible"/>
                                      </p:to>
                                    </p:set>
                                    <p:anim calcmode="lin" valueType="num">
                                      <p:cBhvr additive="base">
                                        <p:cTn id="33" dur="500" fill="hold"/>
                                        <p:tgtEl>
                                          <p:spTgt spid="115">
                                            <p:bg/>
                                          </p:spTgt>
                                        </p:tgtEl>
                                        <p:attrNameLst>
                                          <p:attrName>ppt_x</p:attrName>
                                        </p:attrNameLst>
                                      </p:cBhvr>
                                      <p:tavLst>
                                        <p:tav tm="0">
                                          <p:val>
                                            <p:strVal val="#ppt_x"/>
                                          </p:val>
                                        </p:tav>
                                        <p:tav tm="100000">
                                          <p:val>
                                            <p:strVal val="#ppt_x"/>
                                          </p:val>
                                        </p:tav>
                                      </p:tavLst>
                                    </p:anim>
                                    <p:anim calcmode="lin" valueType="num">
                                      <p:cBhvr additive="base">
                                        <p:cTn id="34" dur="500" fill="hold"/>
                                        <p:tgtEl>
                                          <p:spTgt spid="115">
                                            <p:bg/>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115">
                                            <p:txEl>
                                              <p:pRg st="0" end="0"/>
                                            </p:txEl>
                                          </p:spTgt>
                                        </p:tgtEl>
                                        <p:attrNameLst>
                                          <p:attrName>style.visibility</p:attrName>
                                        </p:attrNameLst>
                                      </p:cBhvr>
                                      <p:to>
                                        <p:strVal val="visible"/>
                                      </p:to>
                                    </p:set>
                                    <p:anim calcmode="lin" valueType="num">
                                      <p:cBhvr additive="base">
                                        <p:cTn id="38" dur="500" fill="hold"/>
                                        <p:tgtEl>
                                          <p:spTgt spid="115">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5">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grpId="0" nodeType="afterEffect">
                                  <p:stCondLst>
                                    <p:cond delay="0"/>
                                  </p:stCondLst>
                                  <p:childTnLst>
                                    <p:set>
                                      <p:cBhvr>
                                        <p:cTn id="42" dur="1" fill="hold">
                                          <p:stCondLst>
                                            <p:cond delay="0"/>
                                          </p:stCondLst>
                                        </p:cTn>
                                        <p:tgtEl>
                                          <p:spTgt spid="115">
                                            <p:txEl>
                                              <p:pRg st="1" end="1"/>
                                            </p:txEl>
                                          </p:spTgt>
                                        </p:tgtEl>
                                        <p:attrNameLst>
                                          <p:attrName>style.visibility</p:attrName>
                                        </p:attrNameLst>
                                      </p:cBhvr>
                                      <p:to>
                                        <p:strVal val="visible"/>
                                      </p:to>
                                    </p:set>
                                    <p:anim calcmode="lin" valueType="num">
                                      <p:cBhvr additive="base">
                                        <p:cTn id="43" dur="500" fill="hold"/>
                                        <p:tgtEl>
                                          <p:spTgt spid="115">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7" grpId="0" animBg="1"/>
      <p:bldP spid="109" grpId="0" animBg="1"/>
      <p:bldP spid="115"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FA35-1D15-32B5-9060-2E059FD4E166}"/>
              </a:ext>
            </a:extLst>
          </p:cNvPr>
          <p:cNvSpPr>
            <a:spLocks noGrp="1"/>
          </p:cNvSpPr>
          <p:nvPr>
            <p:ph type="title"/>
          </p:nvPr>
        </p:nvSpPr>
        <p:spPr>
          <a:xfrm>
            <a:off x="877591" y="363670"/>
            <a:ext cx="10515600" cy="1325563"/>
          </a:xfrm>
        </p:spPr>
        <p:txBody>
          <a:bodyPr>
            <a:normAutofit/>
          </a:bodyPr>
          <a:lstStyle/>
          <a:p>
            <a:r>
              <a:rPr lang="en-VN" sz="3600" dirty="0">
                <a:solidFill>
                  <a:srgbClr val="C00000"/>
                </a:solidFill>
                <a:latin typeface="Arial" panose="020B0604020202020204" pitchFamily="34" charset="0"/>
                <a:cs typeface="Arial" panose="020B0604020202020204" pitchFamily="34" charset="0"/>
              </a:rPr>
              <a:t>1. Introduction     </a:t>
            </a:r>
            <a:br>
              <a:rPr lang="en-VN" sz="3600" dirty="0">
                <a:solidFill>
                  <a:srgbClr val="C00000"/>
                </a:solidFill>
                <a:latin typeface="Arial" panose="020B0604020202020204" pitchFamily="34" charset="0"/>
                <a:cs typeface="Arial" panose="020B0604020202020204" pitchFamily="34" charset="0"/>
              </a:rPr>
            </a:br>
            <a:r>
              <a:rPr lang="en-VN" sz="3600" dirty="0">
                <a:solidFill>
                  <a:srgbClr val="C00000"/>
                </a:solidFill>
                <a:latin typeface="Arial" panose="020B0604020202020204" pitchFamily="34" charset="0"/>
                <a:cs typeface="Arial" panose="020B0604020202020204" pitchFamily="34" charset="0"/>
              </a:rPr>
              <a:t>    Q-coverage in </a:t>
            </a:r>
            <a:r>
              <a:rPr lang="en-VN" sz="3200" dirty="0">
                <a:solidFill>
                  <a:srgbClr val="C00000"/>
                </a:solidFill>
                <a:latin typeface="Arial" panose="020B0604020202020204" pitchFamily="34" charset="0"/>
                <a:cs typeface="Arial" panose="020B0604020202020204" pitchFamily="34" charset="0"/>
              </a:rPr>
              <a:t>Direction Sensor Network(DSNs)</a:t>
            </a:r>
            <a:endParaRPr lang="en-VN" sz="3600" dirty="0"/>
          </a:p>
        </p:txBody>
      </p:sp>
      <p:sp>
        <p:nvSpPr>
          <p:cNvPr id="165" name="TextBox 164">
            <a:extLst>
              <a:ext uri="{FF2B5EF4-FFF2-40B4-BE49-F238E27FC236}">
                <a16:creationId xmlns:a16="http://schemas.microsoft.com/office/drawing/2014/main" id="{AC19D9B0-1F87-1198-221E-F6E5055616C7}"/>
              </a:ext>
            </a:extLst>
          </p:cNvPr>
          <p:cNvSpPr txBox="1"/>
          <p:nvPr/>
        </p:nvSpPr>
        <p:spPr>
          <a:xfrm>
            <a:off x="3547720" y="5596818"/>
            <a:ext cx="5422161" cy="923330"/>
          </a:xfrm>
          <a:prstGeom prst="rect">
            <a:avLst/>
          </a:prstGeom>
          <a:noFill/>
        </p:spPr>
        <p:txBody>
          <a:bodyPr wrap="square" rtlCol="0">
            <a:spAutoFit/>
          </a:bodyPr>
          <a:lstStyle/>
          <a:p>
            <a:pPr marL="285750" indent="-285750">
              <a:buFont typeface="Arial" panose="020B0604020202020204" pitchFamily="34" charset="0"/>
              <a:buChar char="•"/>
            </a:pPr>
            <a:r>
              <a:rPr lang="en-VN" dirty="0">
                <a:latin typeface="Arial" panose="020B0604020202020204" pitchFamily="34" charset="0"/>
                <a:cs typeface="Arial" panose="020B0604020202020204" pitchFamily="34" charset="0"/>
              </a:rPr>
              <a:t>Suit for Video Sensors or Camera Sensors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Enhance sensor intensity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Energy Saving in not rechargeable Networks</a:t>
            </a:r>
          </a:p>
        </p:txBody>
      </p:sp>
      <p:sp>
        <p:nvSpPr>
          <p:cNvPr id="168" name="Chevron 167">
            <a:extLst>
              <a:ext uri="{FF2B5EF4-FFF2-40B4-BE49-F238E27FC236}">
                <a16:creationId xmlns:a16="http://schemas.microsoft.com/office/drawing/2014/main" id="{18798E25-07F9-362D-FFA4-8BEA9BFEC19D}"/>
              </a:ext>
            </a:extLst>
          </p:cNvPr>
          <p:cNvSpPr/>
          <p:nvPr/>
        </p:nvSpPr>
        <p:spPr>
          <a:xfrm>
            <a:off x="930295" y="1110570"/>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grpSp>
        <p:nvGrpSpPr>
          <p:cNvPr id="188" name="Group 187">
            <a:extLst>
              <a:ext uri="{FF2B5EF4-FFF2-40B4-BE49-F238E27FC236}">
                <a16:creationId xmlns:a16="http://schemas.microsoft.com/office/drawing/2014/main" id="{13050DBD-BF8B-FA9D-E462-B83F713B5224}"/>
              </a:ext>
            </a:extLst>
          </p:cNvPr>
          <p:cNvGrpSpPr/>
          <p:nvPr/>
        </p:nvGrpSpPr>
        <p:grpSpPr>
          <a:xfrm>
            <a:off x="291064" y="2002869"/>
            <a:ext cx="11688654" cy="2919252"/>
            <a:chOff x="-6025253" y="540328"/>
            <a:chExt cx="15617079" cy="3794384"/>
          </a:xfrm>
        </p:grpSpPr>
        <p:grpSp>
          <p:nvGrpSpPr>
            <p:cNvPr id="189" name="Group 188">
              <a:extLst>
                <a:ext uri="{FF2B5EF4-FFF2-40B4-BE49-F238E27FC236}">
                  <a16:creationId xmlns:a16="http://schemas.microsoft.com/office/drawing/2014/main" id="{8D76F78A-6E2C-74A8-B654-3B34511D5546}"/>
                </a:ext>
              </a:extLst>
            </p:cNvPr>
            <p:cNvGrpSpPr/>
            <p:nvPr/>
          </p:nvGrpSpPr>
          <p:grpSpPr>
            <a:xfrm>
              <a:off x="-6025253" y="540328"/>
              <a:ext cx="15617079" cy="3794384"/>
              <a:chOff x="-6025253" y="540328"/>
              <a:chExt cx="15617079" cy="3794384"/>
            </a:xfrm>
          </p:grpSpPr>
          <p:sp>
            <p:nvSpPr>
              <p:cNvPr id="197" name="Oval 196">
                <a:extLst>
                  <a:ext uri="{FF2B5EF4-FFF2-40B4-BE49-F238E27FC236}">
                    <a16:creationId xmlns:a16="http://schemas.microsoft.com/office/drawing/2014/main" id="{9EF5974C-D6DC-7E17-B599-1E4B4998732E}"/>
                  </a:ext>
                </a:extLst>
              </p:cNvPr>
              <p:cNvSpPr/>
              <p:nvPr/>
            </p:nvSpPr>
            <p:spPr>
              <a:xfrm>
                <a:off x="4724400" y="1026989"/>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198" name="Oval 197">
                <a:extLst>
                  <a:ext uri="{FF2B5EF4-FFF2-40B4-BE49-F238E27FC236}">
                    <a16:creationId xmlns:a16="http://schemas.microsoft.com/office/drawing/2014/main" id="{84F14A97-8826-0CAD-F274-12A986C9746B}"/>
                  </a:ext>
                </a:extLst>
              </p:cNvPr>
              <p:cNvSpPr/>
              <p:nvPr/>
            </p:nvSpPr>
            <p:spPr>
              <a:xfrm>
                <a:off x="5666509" y="982764"/>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99" name="Oval 198">
                <a:extLst>
                  <a:ext uri="{FF2B5EF4-FFF2-40B4-BE49-F238E27FC236}">
                    <a16:creationId xmlns:a16="http://schemas.microsoft.com/office/drawing/2014/main" id="{CFABFA5E-E379-5452-9F4F-742D7A14E53A}"/>
                  </a:ext>
                </a:extLst>
              </p:cNvPr>
              <p:cNvSpPr/>
              <p:nvPr/>
            </p:nvSpPr>
            <p:spPr>
              <a:xfrm>
                <a:off x="5195455" y="1668564"/>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200" name="Oval 199">
                <a:extLst>
                  <a:ext uri="{FF2B5EF4-FFF2-40B4-BE49-F238E27FC236}">
                    <a16:creationId xmlns:a16="http://schemas.microsoft.com/office/drawing/2014/main" id="{DF12192A-1039-5444-FDC4-27498690799D}"/>
                  </a:ext>
                </a:extLst>
              </p:cNvPr>
              <p:cNvSpPr/>
              <p:nvPr/>
            </p:nvSpPr>
            <p:spPr>
              <a:xfrm>
                <a:off x="8049491" y="2354364"/>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201" name="Oval 200">
                <a:extLst>
                  <a:ext uri="{FF2B5EF4-FFF2-40B4-BE49-F238E27FC236}">
                    <a16:creationId xmlns:a16="http://schemas.microsoft.com/office/drawing/2014/main" id="{A698891C-3701-0F39-A668-06BC2FF5BE68}"/>
                  </a:ext>
                </a:extLst>
              </p:cNvPr>
              <p:cNvSpPr/>
              <p:nvPr/>
            </p:nvSpPr>
            <p:spPr>
              <a:xfrm>
                <a:off x="7038109" y="2743200"/>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202" name="Oval 201">
                <a:extLst>
                  <a:ext uri="{FF2B5EF4-FFF2-40B4-BE49-F238E27FC236}">
                    <a16:creationId xmlns:a16="http://schemas.microsoft.com/office/drawing/2014/main" id="{3642A15B-C3F8-7C78-89B7-811985EBF271}"/>
                  </a:ext>
                </a:extLst>
              </p:cNvPr>
              <p:cNvSpPr/>
              <p:nvPr/>
            </p:nvSpPr>
            <p:spPr>
              <a:xfrm>
                <a:off x="2770909" y="2804637"/>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203" name="Oval 202">
                <a:extLst>
                  <a:ext uri="{FF2B5EF4-FFF2-40B4-BE49-F238E27FC236}">
                    <a16:creationId xmlns:a16="http://schemas.microsoft.com/office/drawing/2014/main" id="{C9F7E816-3007-2680-0D0A-D739EC7ABB2C}"/>
                  </a:ext>
                </a:extLst>
              </p:cNvPr>
              <p:cNvSpPr/>
              <p:nvPr/>
            </p:nvSpPr>
            <p:spPr>
              <a:xfrm>
                <a:off x="3692236" y="2804637"/>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204" name="Star: 5 Points 87">
                <a:extLst>
                  <a:ext uri="{FF2B5EF4-FFF2-40B4-BE49-F238E27FC236}">
                    <a16:creationId xmlns:a16="http://schemas.microsoft.com/office/drawing/2014/main" id="{258C11E1-00BB-23E2-FA4B-EAE14CBABB94}"/>
                  </a:ext>
                </a:extLst>
              </p:cNvPr>
              <p:cNvSpPr/>
              <p:nvPr/>
            </p:nvSpPr>
            <p:spPr>
              <a:xfrm>
                <a:off x="5897348" y="1791440"/>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Star: 5 Points 87">
                <a:extLst>
                  <a:ext uri="{FF2B5EF4-FFF2-40B4-BE49-F238E27FC236}">
                    <a16:creationId xmlns:a16="http://schemas.microsoft.com/office/drawing/2014/main" id="{48857E55-5B10-3243-93B2-5BE7F69D436B}"/>
                  </a:ext>
                </a:extLst>
              </p:cNvPr>
              <p:cNvSpPr/>
              <p:nvPr/>
            </p:nvSpPr>
            <p:spPr>
              <a:xfrm>
                <a:off x="3902292" y="3329313"/>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6" name="Star: 5 Points 87">
                <a:extLst>
                  <a:ext uri="{FF2B5EF4-FFF2-40B4-BE49-F238E27FC236}">
                    <a16:creationId xmlns:a16="http://schemas.microsoft.com/office/drawing/2014/main" id="{C49B830D-AFE6-1688-0372-CD78E2AFA624}"/>
                  </a:ext>
                </a:extLst>
              </p:cNvPr>
              <p:cNvSpPr/>
              <p:nvPr/>
            </p:nvSpPr>
            <p:spPr>
              <a:xfrm>
                <a:off x="8114084" y="3052220"/>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6EC0B327-C046-8A56-5E11-0E00B932466A}"/>
                  </a:ext>
                </a:extLst>
              </p:cNvPr>
              <p:cNvSpPr/>
              <p:nvPr/>
            </p:nvSpPr>
            <p:spPr bwMode="auto">
              <a:xfrm>
                <a:off x="2469026" y="540328"/>
                <a:ext cx="7122800" cy="372435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ahoma" pitchFamily="34" charset="0"/>
                  <a:cs typeface="Arial" pitchFamily="34" charset="0"/>
                </a:endParaRPr>
              </a:p>
            </p:txBody>
          </p:sp>
          <p:sp>
            <p:nvSpPr>
              <p:cNvPr id="262" name="Rectangle 261">
                <a:extLst>
                  <a:ext uri="{FF2B5EF4-FFF2-40B4-BE49-F238E27FC236}">
                    <a16:creationId xmlns:a16="http://schemas.microsoft.com/office/drawing/2014/main" id="{9EEDFF23-860E-EE25-8484-DE61B53896DA}"/>
                  </a:ext>
                </a:extLst>
              </p:cNvPr>
              <p:cNvSpPr/>
              <p:nvPr/>
            </p:nvSpPr>
            <p:spPr bwMode="auto">
              <a:xfrm>
                <a:off x="-6025253" y="610354"/>
                <a:ext cx="7122800" cy="372435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ahoma" pitchFamily="34" charset="0"/>
                  <a:cs typeface="Arial" pitchFamily="34" charset="0"/>
                </a:endParaRPr>
              </a:p>
            </p:txBody>
          </p:sp>
        </p:grpSp>
        <p:sp>
          <p:nvSpPr>
            <p:cNvPr id="190" name="Partial Circle 18">
              <a:extLst>
                <a:ext uri="{FF2B5EF4-FFF2-40B4-BE49-F238E27FC236}">
                  <a16:creationId xmlns:a16="http://schemas.microsoft.com/office/drawing/2014/main" id="{D658473F-4D2D-6F37-CC90-2B21344298F7}"/>
                </a:ext>
              </a:extLst>
            </p:cNvPr>
            <p:cNvSpPr/>
            <p:nvPr/>
          </p:nvSpPr>
          <p:spPr>
            <a:xfrm rot="2604743">
              <a:off x="2772000" y="2804400"/>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1" name="Partial Circle 18">
              <a:extLst>
                <a:ext uri="{FF2B5EF4-FFF2-40B4-BE49-F238E27FC236}">
                  <a16:creationId xmlns:a16="http://schemas.microsoft.com/office/drawing/2014/main" id="{B59A8927-D7DD-8F14-8800-7114D42BC075}"/>
                </a:ext>
              </a:extLst>
            </p:cNvPr>
            <p:cNvSpPr/>
            <p:nvPr/>
          </p:nvSpPr>
          <p:spPr>
            <a:xfrm rot="15567570">
              <a:off x="3693600" y="2804400"/>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2" name="Partial Circle 18">
              <a:extLst>
                <a:ext uri="{FF2B5EF4-FFF2-40B4-BE49-F238E27FC236}">
                  <a16:creationId xmlns:a16="http://schemas.microsoft.com/office/drawing/2014/main" id="{EC59B4CD-80BB-17BF-D3F9-44B9E5E11178}"/>
                </a:ext>
              </a:extLst>
            </p:cNvPr>
            <p:cNvSpPr/>
            <p:nvPr/>
          </p:nvSpPr>
          <p:spPr>
            <a:xfrm rot="2604743">
              <a:off x="4724400" y="1027635"/>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3" name="Partial Circle 18">
              <a:extLst>
                <a:ext uri="{FF2B5EF4-FFF2-40B4-BE49-F238E27FC236}">
                  <a16:creationId xmlns:a16="http://schemas.microsoft.com/office/drawing/2014/main" id="{9B35811E-7AF2-8A59-075A-09E3B2D07B24}"/>
                </a:ext>
              </a:extLst>
            </p:cNvPr>
            <p:cNvSpPr/>
            <p:nvPr/>
          </p:nvSpPr>
          <p:spPr>
            <a:xfrm>
              <a:off x="5182046" y="1676150"/>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4" name="Partial Circle 18">
              <a:extLst>
                <a:ext uri="{FF2B5EF4-FFF2-40B4-BE49-F238E27FC236}">
                  <a16:creationId xmlns:a16="http://schemas.microsoft.com/office/drawing/2014/main" id="{CA1B9024-4866-B5E3-B231-3CE26DA6BA75}"/>
                </a:ext>
              </a:extLst>
            </p:cNvPr>
            <p:cNvSpPr/>
            <p:nvPr/>
          </p:nvSpPr>
          <p:spPr>
            <a:xfrm rot="11556305">
              <a:off x="5666509" y="970515"/>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5" name="Partial Circle 18">
              <a:extLst>
                <a:ext uri="{FF2B5EF4-FFF2-40B4-BE49-F238E27FC236}">
                  <a16:creationId xmlns:a16="http://schemas.microsoft.com/office/drawing/2014/main" id="{325E69A8-535C-4256-60E3-47B82FF192B8}"/>
                </a:ext>
              </a:extLst>
            </p:cNvPr>
            <p:cNvSpPr/>
            <p:nvPr/>
          </p:nvSpPr>
          <p:spPr>
            <a:xfrm rot="2604743">
              <a:off x="7020604" y="2743199"/>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6" name="Partial Circle 18">
              <a:extLst>
                <a:ext uri="{FF2B5EF4-FFF2-40B4-BE49-F238E27FC236}">
                  <a16:creationId xmlns:a16="http://schemas.microsoft.com/office/drawing/2014/main" id="{614959A4-A8EF-2FE1-1B12-FC715CE20102}"/>
                </a:ext>
              </a:extLst>
            </p:cNvPr>
            <p:cNvSpPr/>
            <p:nvPr/>
          </p:nvSpPr>
          <p:spPr>
            <a:xfrm rot="13284068">
              <a:off x="8048401" y="2354364"/>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211" name="Oval 210">
            <a:extLst>
              <a:ext uri="{FF2B5EF4-FFF2-40B4-BE49-F238E27FC236}">
                <a16:creationId xmlns:a16="http://schemas.microsoft.com/office/drawing/2014/main" id="{C12A4F42-5F3F-A27C-E0D9-7D1A30E3A6AB}"/>
              </a:ext>
            </a:extLst>
          </p:cNvPr>
          <p:cNvSpPr/>
          <p:nvPr/>
        </p:nvSpPr>
        <p:spPr>
          <a:xfrm>
            <a:off x="7279306" y="5109667"/>
            <a:ext cx="440408" cy="416383"/>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212" name="Partial Circle 18">
            <a:extLst>
              <a:ext uri="{FF2B5EF4-FFF2-40B4-BE49-F238E27FC236}">
                <a16:creationId xmlns:a16="http://schemas.microsoft.com/office/drawing/2014/main" id="{5195C7BA-7083-2EB3-261D-5DCC5063B1F2}"/>
              </a:ext>
            </a:extLst>
          </p:cNvPr>
          <p:cNvSpPr/>
          <p:nvPr/>
        </p:nvSpPr>
        <p:spPr>
          <a:xfrm rot="13284068">
            <a:off x="7295363" y="5110959"/>
            <a:ext cx="408293" cy="421704"/>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3" name="TextBox 212">
            <a:extLst>
              <a:ext uri="{FF2B5EF4-FFF2-40B4-BE49-F238E27FC236}">
                <a16:creationId xmlns:a16="http://schemas.microsoft.com/office/drawing/2014/main" id="{57746DAB-C828-1F66-3A5F-B3ADE392E2DF}"/>
              </a:ext>
            </a:extLst>
          </p:cNvPr>
          <p:cNvSpPr txBox="1"/>
          <p:nvPr/>
        </p:nvSpPr>
        <p:spPr>
          <a:xfrm>
            <a:off x="7719714" y="5127844"/>
            <a:ext cx="1731756" cy="369332"/>
          </a:xfrm>
          <a:prstGeom prst="rect">
            <a:avLst/>
          </a:prstGeom>
          <a:noFill/>
        </p:spPr>
        <p:txBody>
          <a:bodyPr wrap="none" rtlCol="0">
            <a:spAutoFit/>
          </a:bodyPr>
          <a:lstStyle/>
          <a:p>
            <a:r>
              <a:rPr lang="en-VN" dirty="0"/>
              <a:t>Direction Sensor</a:t>
            </a:r>
          </a:p>
        </p:txBody>
      </p:sp>
      <p:sp>
        <p:nvSpPr>
          <p:cNvPr id="214" name="Star: 5 Points 87">
            <a:extLst>
              <a:ext uri="{FF2B5EF4-FFF2-40B4-BE49-F238E27FC236}">
                <a16:creationId xmlns:a16="http://schemas.microsoft.com/office/drawing/2014/main" id="{B6B036A7-69B5-611F-E5ED-6DC938B7E352}"/>
              </a:ext>
            </a:extLst>
          </p:cNvPr>
          <p:cNvSpPr/>
          <p:nvPr/>
        </p:nvSpPr>
        <p:spPr>
          <a:xfrm>
            <a:off x="9829610" y="5262261"/>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a:extLst>
              <a:ext uri="{FF2B5EF4-FFF2-40B4-BE49-F238E27FC236}">
                <a16:creationId xmlns:a16="http://schemas.microsoft.com/office/drawing/2014/main" id="{688DA988-E94D-3E48-1101-DA3E148411C7}"/>
              </a:ext>
            </a:extLst>
          </p:cNvPr>
          <p:cNvSpPr txBox="1"/>
          <p:nvPr/>
        </p:nvSpPr>
        <p:spPr>
          <a:xfrm>
            <a:off x="10060655" y="5151430"/>
            <a:ext cx="764697" cy="369332"/>
          </a:xfrm>
          <a:prstGeom prst="rect">
            <a:avLst/>
          </a:prstGeom>
          <a:noFill/>
        </p:spPr>
        <p:txBody>
          <a:bodyPr wrap="none" rtlCol="0">
            <a:spAutoFit/>
          </a:bodyPr>
          <a:lstStyle/>
          <a:p>
            <a:r>
              <a:rPr lang="en-VN" dirty="0"/>
              <a:t>Target</a:t>
            </a:r>
          </a:p>
        </p:txBody>
      </p:sp>
      <p:sp>
        <p:nvSpPr>
          <p:cNvPr id="253" name="Arc 252">
            <a:extLst>
              <a:ext uri="{FF2B5EF4-FFF2-40B4-BE49-F238E27FC236}">
                <a16:creationId xmlns:a16="http://schemas.microsoft.com/office/drawing/2014/main" id="{E5877135-8B05-FB54-54C6-EC94ECAB4738}"/>
              </a:ext>
            </a:extLst>
          </p:cNvPr>
          <p:cNvSpPr/>
          <p:nvPr/>
        </p:nvSpPr>
        <p:spPr>
          <a:xfrm rot="7348888">
            <a:off x="2372687" y="1895474"/>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grpSp>
        <p:nvGrpSpPr>
          <p:cNvPr id="233" name="Group 232">
            <a:extLst>
              <a:ext uri="{FF2B5EF4-FFF2-40B4-BE49-F238E27FC236}">
                <a16:creationId xmlns:a16="http://schemas.microsoft.com/office/drawing/2014/main" id="{D2D72567-E9B2-864F-7C05-AB2084F923E5}"/>
              </a:ext>
            </a:extLst>
          </p:cNvPr>
          <p:cNvGrpSpPr/>
          <p:nvPr/>
        </p:nvGrpSpPr>
        <p:grpSpPr>
          <a:xfrm>
            <a:off x="1803861" y="2492835"/>
            <a:ext cx="2228941" cy="1245655"/>
            <a:chOff x="1803861" y="2492835"/>
            <a:chExt cx="2228941" cy="1245655"/>
          </a:xfrm>
        </p:grpSpPr>
        <p:pic>
          <p:nvPicPr>
            <p:cNvPr id="219" name="Graphic 218" descr="Security camera">
              <a:extLst>
                <a:ext uri="{FF2B5EF4-FFF2-40B4-BE49-F238E27FC236}">
                  <a16:creationId xmlns:a16="http://schemas.microsoft.com/office/drawing/2014/main" id="{20E364CF-890C-ED9B-69D4-79FF7C5BEA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22934" y="2841216"/>
              <a:ext cx="542546" cy="542546"/>
            </a:xfrm>
            <a:prstGeom prst="rect">
              <a:avLst/>
            </a:prstGeom>
          </p:spPr>
        </p:pic>
        <p:sp>
          <p:nvSpPr>
            <p:cNvPr id="220" name="Arc 219">
              <a:extLst>
                <a:ext uri="{FF2B5EF4-FFF2-40B4-BE49-F238E27FC236}">
                  <a16:creationId xmlns:a16="http://schemas.microsoft.com/office/drawing/2014/main" id="{3C4A0EE0-4676-C457-47CE-6E0094DCECC0}"/>
                </a:ext>
              </a:extLst>
            </p:cNvPr>
            <p:cNvSpPr/>
            <p:nvPr/>
          </p:nvSpPr>
          <p:spPr>
            <a:xfrm rot="3627278">
              <a:off x="1813406" y="253742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pic>
          <p:nvPicPr>
            <p:cNvPr id="231" name="Graphic 230" descr="Security camera">
              <a:extLst>
                <a:ext uri="{FF2B5EF4-FFF2-40B4-BE49-F238E27FC236}">
                  <a16:creationId xmlns:a16="http://schemas.microsoft.com/office/drawing/2014/main" id="{90077371-6BB4-7D20-4D67-EF69BB7496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907593">
              <a:off x="3356387" y="2826867"/>
              <a:ext cx="542546" cy="542546"/>
            </a:xfrm>
            <a:prstGeom prst="rect">
              <a:avLst/>
            </a:prstGeom>
          </p:spPr>
        </p:pic>
        <p:sp>
          <p:nvSpPr>
            <p:cNvPr id="232" name="Arc 231">
              <a:extLst>
                <a:ext uri="{FF2B5EF4-FFF2-40B4-BE49-F238E27FC236}">
                  <a16:creationId xmlns:a16="http://schemas.microsoft.com/office/drawing/2014/main" id="{E63BDECB-1847-CDEE-39C2-79B44A34593E}"/>
                </a:ext>
              </a:extLst>
            </p:cNvPr>
            <p:cNvSpPr/>
            <p:nvPr/>
          </p:nvSpPr>
          <p:spPr>
            <a:xfrm rot="12432153">
              <a:off x="2841282" y="249283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grpSp>
      <p:grpSp>
        <p:nvGrpSpPr>
          <p:cNvPr id="234" name="Group 233">
            <a:extLst>
              <a:ext uri="{FF2B5EF4-FFF2-40B4-BE49-F238E27FC236}">
                <a16:creationId xmlns:a16="http://schemas.microsoft.com/office/drawing/2014/main" id="{178FB56B-2211-A2AC-C0AD-694A8CB601D2}"/>
              </a:ext>
            </a:extLst>
          </p:cNvPr>
          <p:cNvGrpSpPr/>
          <p:nvPr/>
        </p:nvGrpSpPr>
        <p:grpSpPr>
          <a:xfrm>
            <a:off x="185493" y="3436921"/>
            <a:ext cx="2228941" cy="1245655"/>
            <a:chOff x="1803861" y="2492835"/>
            <a:chExt cx="2228941" cy="1245655"/>
          </a:xfrm>
        </p:grpSpPr>
        <p:pic>
          <p:nvPicPr>
            <p:cNvPr id="235" name="Graphic 234" descr="Security camera">
              <a:extLst>
                <a:ext uri="{FF2B5EF4-FFF2-40B4-BE49-F238E27FC236}">
                  <a16:creationId xmlns:a16="http://schemas.microsoft.com/office/drawing/2014/main" id="{C5958869-3862-BA52-393D-362B81AC05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8078" y="2826867"/>
              <a:ext cx="542546" cy="542546"/>
            </a:xfrm>
            <a:prstGeom prst="rect">
              <a:avLst/>
            </a:prstGeom>
          </p:spPr>
        </p:pic>
        <p:sp>
          <p:nvSpPr>
            <p:cNvPr id="236" name="Arc 235">
              <a:extLst>
                <a:ext uri="{FF2B5EF4-FFF2-40B4-BE49-F238E27FC236}">
                  <a16:creationId xmlns:a16="http://schemas.microsoft.com/office/drawing/2014/main" id="{A1D0AF6D-D43F-20AE-6117-1FC7A0E06F7D}"/>
                </a:ext>
              </a:extLst>
            </p:cNvPr>
            <p:cNvSpPr/>
            <p:nvPr/>
          </p:nvSpPr>
          <p:spPr>
            <a:xfrm rot="3627278">
              <a:off x="1813406" y="253742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pic>
          <p:nvPicPr>
            <p:cNvPr id="237" name="Graphic 236" descr="Security camera">
              <a:extLst>
                <a:ext uri="{FF2B5EF4-FFF2-40B4-BE49-F238E27FC236}">
                  <a16:creationId xmlns:a16="http://schemas.microsoft.com/office/drawing/2014/main" id="{72A69073-A52D-37C8-61F5-5AE2814CBE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907593">
              <a:off x="3356902" y="2835173"/>
              <a:ext cx="542546" cy="542546"/>
            </a:xfrm>
            <a:prstGeom prst="rect">
              <a:avLst/>
            </a:prstGeom>
          </p:spPr>
        </p:pic>
        <p:sp>
          <p:nvSpPr>
            <p:cNvPr id="238" name="Arc 237">
              <a:extLst>
                <a:ext uri="{FF2B5EF4-FFF2-40B4-BE49-F238E27FC236}">
                  <a16:creationId xmlns:a16="http://schemas.microsoft.com/office/drawing/2014/main" id="{0CBA43FC-7CCC-7D35-DC4F-1BF74760BD52}"/>
                </a:ext>
              </a:extLst>
            </p:cNvPr>
            <p:cNvSpPr/>
            <p:nvPr/>
          </p:nvSpPr>
          <p:spPr>
            <a:xfrm rot="12432153">
              <a:off x="2841282" y="249283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grpSp>
      <p:pic>
        <p:nvPicPr>
          <p:cNvPr id="245" name="Graphic 244" descr="Robber">
            <a:extLst>
              <a:ext uri="{FF2B5EF4-FFF2-40B4-BE49-F238E27FC236}">
                <a16:creationId xmlns:a16="http://schemas.microsoft.com/office/drawing/2014/main" id="{649EDF0B-91CF-9EC3-DA68-D5768F9318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0159" y="2992438"/>
            <a:ext cx="300584" cy="300584"/>
          </a:xfrm>
          <a:prstGeom prst="rect">
            <a:avLst/>
          </a:prstGeom>
        </p:spPr>
      </p:pic>
      <p:pic>
        <p:nvPicPr>
          <p:cNvPr id="246" name="Graphic 245" descr="Robber">
            <a:extLst>
              <a:ext uri="{FF2B5EF4-FFF2-40B4-BE49-F238E27FC236}">
                <a16:creationId xmlns:a16="http://schemas.microsoft.com/office/drawing/2014/main" id="{75B6764A-25AE-9723-7E41-99423C6AD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2575" y="3967822"/>
            <a:ext cx="300584" cy="300584"/>
          </a:xfrm>
          <a:prstGeom prst="rect">
            <a:avLst/>
          </a:prstGeom>
        </p:spPr>
      </p:pic>
      <p:grpSp>
        <p:nvGrpSpPr>
          <p:cNvPr id="247" name="Group 246">
            <a:extLst>
              <a:ext uri="{FF2B5EF4-FFF2-40B4-BE49-F238E27FC236}">
                <a16:creationId xmlns:a16="http://schemas.microsoft.com/office/drawing/2014/main" id="{BAEE698B-1B24-4C6C-021B-97B916290972}"/>
              </a:ext>
            </a:extLst>
          </p:cNvPr>
          <p:cNvGrpSpPr/>
          <p:nvPr/>
        </p:nvGrpSpPr>
        <p:grpSpPr>
          <a:xfrm>
            <a:off x="2886809" y="3473611"/>
            <a:ext cx="2228941" cy="1245655"/>
            <a:chOff x="1803861" y="2492835"/>
            <a:chExt cx="2228941" cy="1245655"/>
          </a:xfrm>
        </p:grpSpPr>
        <p:pic>
          <p:nvPicPr>
            <p:cNvPr id="248" name="Graphic 247" descr="Security camera">
              <a:extLst>
                <a:ext uri="{FF2B5EF4-FFF2-40B4-BE49-F238E27FC236}">
                  <a16:creationId xmlns:a16="http://schemas.microsoft.com/office/drawing/2014/main" id="{7EC724ED-D2DD-5418-214B-D376877F8F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7978" y="2832230"/>
              <a:ext cx="542546" cy="542546"/>
            </a:xfrm>
            <a:prstGeom prst="rect">
              <a:avLst/>
            </a:prstGeom>
          </p:spPr>
        </p:pic>
        <p:sp>
          <p:nvSpPr>
            <p:cNvPr id="249" name="Arc 248">
              <a:extLst>
                <a:ext uri="{FF2B5EF4-FFF2-40B4-BE49-F238E27FC236}">
                  <a16:creationId xmlns:a16="http://schemas.microsoft.com/office/drawing/2014/main" id="{E418C572-EEB6-9843-13ED-0588D9048DB4}"/>
                </a:ext>
              </a:extLst>
            </p:cNvPr>
            <p:cNvSpPr/>
            <p:nvPr/>
          </p:nvSpPr>
          <p:spPr>
            <a:xfrm rot="3627278">
              <a:off x="1813406" y="253742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pic>
          <p:nvPicPr>
            <p:cNvPr id="250" name="Graphic 249" descr="Security camera">
              <a:extLst>
                <a:ext uri="{FF2B5EF4-FFF2-40B4-BE49-F238E27FC236}">
                  <a16:creationId xmlns:a16="http://schemas.microsoft.com/office/drawing/2014/main" id="{F513A25D-7921-CED1-D60B-7477033B88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907593">
              <a:off x="3364894" y="2826868"/>
              <a:ext cx="542546" cy="542546"/>
            </a:xfrm>
            <a:prstGeom prst="rect">
              <a:avLst/>
            </a:prstGeom>
          </p:spPr>
        </p:pic>
        <p:sp>
          <p:nvSpPr>
            <p:cNvPr id="251" name="Arc 250">
              <a:extLst>
                <a:ext uri="{FF2B5EF4-FFF2-40B4-BE49-F238E27FC236}">
                  <a16:creationId xmlns:a16="http://schemas.microsoft.com/office/drawing/2014/main" id="{1D1F776C-7820-B545-956D-A9E2B6FEE695}"/>
                </a:ext>
              </a:extLst>
            </p:cNvPr>
            <p:cNvSpPr/>
            <p:nvPr/>
          </p:nvSpPr>
          <p:spPr>
            <a:xfrm rot="12432153">
              <a:off x="2841282" y="249283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grpSp>
      <p:pic>
        <p:nvPicPr>
          <p:cNvPr id="252" name="Graphic 251" descr="Robber">
            <a:extLst>
              <a:ext uri="{FF2B5EF4-FFF2-40B4-BE49-F238E27FC236}">
                <a16:creationId xmlns:a16="http://schemas.microsoft.com/office/drawing/2014/main" id="{E8CEC81A-2870-C33E-074E-CE91AFCCCE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6405" y="3997991"/>
            <a:ext cx="300584" cy="300584"/>
          </a:xfrm>
          <a:prstGeom prst="rect">
            <a:avLst/>
          </a:prstGeom>
        </p:spPr>
      </p:pic>
      <p:pic>
        <p:nvPicPr>
          <p:cNvPr id="254" name="Graphic 253" descr="Security camera">
            <a:extLst>
              <a:ext uri="{FF2B5EF4-FFF2-40B4-BE49-F238E27FC236}">
                <a16:creationId xmlns:a16="http://schemas.microsoft.com/office/drawing/2014/main" id="{FF585CF2-46EA-86C9-2956-10B276EAF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4307827">
            <a:off x="2675997" y="2049276"/>
            <a:ext cx="542546" cy="542546"/>
          </a:xfrm>
          <a:prstGeom prst="rect">
            <a:avLst/>
          </a:prstGeom>
        </p:spPr>
      </p:pic>
      <p:sp>
        <p:nvSpPr>
          <p:cNvPr id="263" name="Striped Right Arrow 262">
            <a:extLst>
              <a:ext uri="{FF2B5EF4-FFF2-40B4-BE49-F238E27FC236}">
                <a16:creationId xmlns:a16="http://schemas.microsoft.com/office/drawing/2014/main" id="{F9A8135C-C55B-7D51-AA29-10AF6E84B7BD}"/>
              </a:ext>
            </a:extLst>
          </p:cNvPr>
          <p:cNvSpPr/>
          <p:nvPr/>
        </p:nvSpPr>
        <p:spPr>
          <a:xfrm>
            <a:off x="5808773" y="3302746"/>
            <a:ext cx="610472" cy="442195"/>
          </a:xfrm>
          <a:prstGeom prst="stripedRightArrow">
            <a:avLst/>
          </a:prstGeom>
          <a:solidFill>
            <a:schemeClr val="accent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VN"/>
          </a:p>
        </p:txBody>
      </p:sp>
    </p:spTree>
    <p:extLst>
      <p:ext uri="{BB962C8B-B14F-4D97-AF65-F5344CB8AC3E}">
        <p14:creationId xmlns:p14="http://schemas.microsoft.com/office/powerpoint/2010/main" val="102595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BCE0-0484-B66B-A30E-A2F026252B60}"/>
              </a:ext>
            </a:extLst>
          </p:cNvPr>
          <p:cNvSpPr>
            <a:spLocks noGrp="1"/>
          </p:cNvSpPr>
          <p:nvPr>
            <p:ph type="title"/>
          </p:nvPr>
        </p:nvSpPr>
        <p:spPr/>
        <p:txBody>
          <a:bodyPr>
            <a:normAutofit/>
          </a:bodyPr>
          <a:lstStyle/>
          <a:p>
            <a:r>
              <a:rPr lang="en-VN" sz="3200" dirty="0">
                <a:solidFill>
                  <a:srgbClr val="C00000"/>
                </a:solidFill>
                <a:latin typeface="Arial" panose="020B0604020202020204" pitchFamily="34" charset="0"/>
                <a:cs typeface="Arial" panose="020B0604020202020204" pitchFamily="34" charset="0"/>
              </a:rPr>
              <a:t>1. </a:t>
            </a:r>
            <a:r>
              <a:rPr lang="en-VN" sz="3600" dirty="0">
                <a:solidFill>
                  <a:srgbClr val="C00000"/>
                </a:solidFill>
                <a:latin typeface="Arial" panose="020B0604020202020204" pitchFamily="34" charset="0"/>
                <a:cs typeface="Arial" panose="020B0604020202020204" pitchFamily="34" charset="0"/>
              </a:rPr>
              <a:t>Introduction</a:t>
            </a:r>
            <a:br>
              <a:rPr lang="en-VN" sz="3600" dirty="0">
                <a:solidFill>
                  <a:srgbClr val="C00000"/>
                </a:solidFill>
                <a:latin typeface="Arial" panose="020B0604020202020204" pitchFamily="34" charset="0"/>
                <a:cs typeface="Arial" panose="020B0604020202020204" pitchFamily="34" charset="0"/>
              </a:rPr>
            </a:br>
            <a:r>
              <a:rPr lang="en-VN" sz="3600" dirty="0">
                <a:solidFill>
                  <a:srgbClr val="C00000"/>
                </a:solidFill>
                <a:latin typeface="Arial" panose="020B0604020202020204" pitchFamily="34" charset="0"/>
                <a:cs typeface="Arial" panose="020B0604020202020204" pitchFamily="34" charset="0"/>
              </a:rPr>
              <a:t>    </a:t>
            </a:r>
            <a:r>
              <a:rPr lang="en-VN" sz="3200" dirty="0">
                <a:solidFill>
                  <a:srgbClr val="C00000"/>
                </a:solidFill>
                <a:latin typeface="Arial" panose="020B0604020202020204" pitchFamily="34" charset="0"/>
                <a:cs typeface="Arial" panose="020B0604020202020204" pitchFamily="34" charset="0"/>
              </a:rPr>
              <a:t>Chall</a:t>
            </a:r>
            <a:r>
              <a:rPr lang="en-US" sz="3200" dirty="0">
                <a:solidFill>
                  <a:srgbClr val="C00000"/>
                </a:solidFill>
                <a:latin typeface="Arial" panose="020B0604020202020204" pitchFamily="34" charset="0"/>
                <a:cs typeface="Arial" panose="020B0604020202020204" pitchFamily="34" charset="0"/>
              </a:rPr>
              <a:t>e</a:t>
            </a:r>
            <a:r>
              <a:rPr lang="en-VN" sz="3200" dirty="0">
                <a:solidFill>
                  <a:srgbClr val="C00000"/>
                </a:solidFill>
                <a:latin typeface="Arial" panose="020B0604020202020204" pitchFamily="34" charset="0"/>
                <a:cs typeface="Arial" panose="020B0604020202020204" pitchFamily="34" charset="0"/>
              </a:rPr>
              <a:t>nges of Q-coverage in DSNs</a:t>
            </a:r>
            <a:endParaRPr lang="en-VN" sz="2800" dirty="0"/>
          </a:p>
        </p:txBody>
      </p:sp>
      <p:sp>
        <p:nvSpPr>
          <p:cNvPr id="3" name="Content Placeholder 2">
            <a:extLst>
              <a:ext uri="{FF2B5EF4-FFF2-40B4-BE49-F238E27FC236}">
                <a16:creationId xmlns:a16="http://schemas.microsoft.com/office/drawing/2014/main" id="{87B5DF50-43DB-2291-B5E1-B34FC3B5E542}"/>
              </a:ext>
            </a:extLst>
          </p:cNvPr>
          <p:cNvSpPr>
            <a:spLocks noGrp="1"/>
          </p:cNvSpPr>
          <p:nvPr>
            <p:ph idx="1"/>
          </p:nvPr>
        </p:nvSpPr>
        <p:spPr/>
        <p:txBody>
          <a:bodyPr/>
          <a:lstStyle/>
          <a:p>
            <a:r>
              <a:rPr lang="en-VN" dirty="0"/>
              <a:t>Cost of Deployment</a:t>
            </a:r>
          </a:p>
          <a:p>
            <a:r>
              <a:rPr lang="en-VN" dirty="0">
                <a:solidFill>
                  <a:srgbClr val="C00000"/>
                </a:solidFill>
              </a:rPr>
              <a:t>Power Consuming</a:t>
            </a:r>
          </a:p>
          <a:p>
            <a:r>
              <a:rPr lang="en-VN" dirty="0"/>
              <a:t>Fault-tolerant</a:t>
            </a:r>
          </a:p>
          <a:p>
            <a:r>
              <a:rPr lang="en-VN" dirty="0">
                <a:solidFill>
                  <a:srgbClr val="C00000"/>
                </a:solidFill>
              </a:rPr>
              <a:t>Balancing of networks</a:t>
            </a:r>
          </a:p>
          <a:p>
            <a:r>
              <a:rPr lang="en-VN" dirty="0"/>
              <a:t>Coverage Quality</a:t>
            </a:r>
          </a:p>
          <a:p>
            <a:r>
              <a:rPr lang="en-VN" dirty="0"/>
              <a:t>….</a:t>
            </a:r>
          </a:p>
          <a:p>
            <a:pPr marL="0" indent="0">
              <a:buNone/>
            </a:pPr>
            <a:endParaRPr lang="en-VN" dirty="0"/>
          </a:p>
          <a:p>
            <a:endParaRPr lang="en-VN" dirty="0"/>
          </a:p>
        </p:txBody>
      </p:sp>
      <p:sp>
        <p:nvSpPr>
          <p:cNvPr id="5" name="Chevron 4">
            <a:extLst>
              <a:ext uri="{FF2B5EF4-FFF2-40B4-BE49-F238E27FC236}">
                <a16:creationId xmlns:a16="http://schemas.microsoft.com/office/drawing/2014/main" id="{87FDFAF4-7785-DFC2-CB70-AA15B2375B2A}"/>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Tree>
    <p:extLst>
      <p:ext uri="{BB962C8B-B14F-4D97-AF65-F5344CB8AC3E}">
        <p14:creationId xmlns:p14="http://schemas.microsoft.com/office/powerpoint/2010/main" val="332023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924C9-7282-4F0C-9064-9E02C3613718}"/>
              </a:ext>
            </a:extLst>
          </p:cNvPr>
          <p:cNvSpPr>
            <a:spLocks noGrp="1"/>
          </p:cNvSpPr>
          <p:nvPr>
            <p:ph idx="1"/>
          </p:nvPr>
        </p:nvSpPr>
        <p:spPr>
          <a:xfrm>
            <a:off x="2337841" y="2829679"/>
            <a:ext cx="7516318" cy="1198641"/>
          </a:xfrm>
        </p:spPr>
        <p:txBody>
          <a:bodyPr>
            <a:normAutofit fontScale="92500"/>
          </a:bodyPr>
          <a:lstStyle/>
          <a:p>
            <a:pPr marL="0" indent="0" algn="ctr">
              <a:buNone/>
            </a:pPr>
            <a:r>
              <a:rPr lang="vi-VN" sz="5400" b="1" dirty="0">
                <a:solidFill>
                  <a:srgbClr val="C00000"/>
                </a:solidFill>
              </a:rPr>
              <a:t>2. Problem Folmulation</a:t>
            </a:r>
          </a:p>
        </p:txBody>
      </p:sp>
    </p:spTree>
    <p:extLst>
      <p:ext uri="{BB962C8B-B14F-4D97-AF65-F5344CB8AC3E}">
        <p14:creationId xmlns:p14="http://schemas.microsoft.com/office/powerpoint/2010/main" val="284905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743E-F4CF-FE16-B2F6-0AFD2DD526E8}"/>
              </a:ext>
            </a:extLst>
          </p:cNvPr>
          <p:cNvSpPr>
            <a:spLocks noGrp="1"/>
          </p:cNvSpPr>
          <p:nvPr>
            <p:ph type="title"/>
          </p:nvPr>
        </p:nvSpPr>
        <p:spPr/>
        <p:txBody>
          <a:bodyPr/>
          <a:lstStyle/>
          <a:p>
            <a:r>
              <a:rPr lang="en-VN" sz="3600" dirty="0">
                <a:solidFill>
                  <a:srgbClr val="C00000"/>
                </a:solidFill>
                <a:latin typeface="Arial" panose="020B0604020202020204" pitchFamily="34" charset="0"/>
                <a:cs typeface="Arial" panose="020B0604020202020204" pitchFamily="34" charset="0"/>
              </a:rPr>
              <a:t>2. Problem Folmulation</a:t>
            </a:r>
            <a:br>
              <a:rPr lang="en-VN" sz="3600" dirty="0">
                <a:solidFill>
                  <a:srgbClr val="C00000"/>
                </a:solidFill>
                <a:latin typeface="Arial" panose="020B0604020202020204" pitchFamily="34" charset="0"/>
                <a:cs typeface="Arial" panose="020B0604020202020204" pitchFamily="34" charset="0"/>
              </a:rPr>
            </a:br>
            <a:r>
              <a:rPr lang="en-VN" sz="3600" dirty="0">
                <a:solidFill>
                  <a:srgbClr val="C00000"/>
                </a:solidFill>
                <a:latin typeface="Arial" panose="020B0604020202020204" pitchFamily="34" charset="0"/>
                <a:cs typeface="Arial" panose="020B0604020202020204" pitchFamily="34" charset="0"/>
              </a:rPr>
              <a:t>    Direction Sensor Model</a:t>
            </a:r>
            <a:endParaRPr lang="en-VN" dirty="0">
              <a:solidFill>
                <a:srgbClr val="C00000"/>
              </a:solidFill>
              <a:latin typeface="Arial" panose="020B0604020202020204" pitchFamily="34" charset="0"/>
              <a:cs typeface="Arial" panose="020B0604020202020204" pitchFamily="34" charset="0"/>
            </a:endParaRPr>
          </a:p>
        </p:txBody>
      </p:sp>
      <p:sp>
        <p:nvSpPr>
          <p:cNvPr id="4" name="Chevron 3">
            <a:extLst>
              <a:ext uri="{FF2B5EF4-FFF2-40B4-BE49-F238E27FC236}">
                <a16:creationId xmlns:a16="http://schemas.microsoft.com/office/drawing/2014/main" id="{6DB29C44-6BAC-B2CC-A931-46C8477407B5}"/>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p:sp>
        <p:nvSpPr>
          <p:cNvPr id="5" name="Oval 4">
            <a:extLst>
              <a:ext uri="{FF2B5EF4-FFF2-40B4-BE49-F238E27FC236}">
                <a16:creationId xmlns:a16="http://schemas.microsoft.com/office/drawing/2014/main" id="{2F585FBE-5FBB-113A-1086-2E34D68039C1}"/>
              </a:ext>
            </a:extLst>
          </p:cNvPr>
          <p:cNvSpPr/>
          <p:nvPr/>
        </p:nvSpPr>
        <p:spPr>
          <a:xfrm>
            <a:off x="4302176" y="2072390"/>
            <a:ext cx="2790756" cy="2713220"/>
          </a:xfrm>
          <a:prstGeom prst="ellipse">
            <a:avLst/>
          </a:prstGeom>
          <a:solidFill>
            <a:schemeClr val="accent6">
              <a:alpha val="57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Partial Circle 77">
            <a:extLst>
              <a:ext uri="{FF2B5EF4-FFF2-40B4-BE49-F238E27FC236}">
                <a16:creationId xmlns:a16="http://schemas.microsoft.com/office/drawing/2014/main" id="{FB851E52-09D8-9AB6-3B2B-04EF2552A939}"/>
              </a:ext>
            </a:extLst>
          </p:cNvPr>
          <p:cNvSpPr/>
          <p:nvPr/>
        </p:nvSpPr>
        <p:spPr>
          <a:xfrm>
            <a:off x="4302176" y="2072390"/>
            <a:ext cx="2790756" cy="2713220"/>
          </a:xfrm>
          <a:prstGeom prst="pie">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solidFill>
                <a:schemeClr val="tx1"/>
              </a:solidFill>
            </a:endParaRPr>
          </a:p>
        </p:txBody>
      </p:sp>
      <p:cxnSp>
        <p:nvCxnSpPr>
          <p:cNvPr id="7" name="Straight Connector 6">
            <a:extLst>
              <a:ext uri="{FF2B5EF4-FFF2-40B4-BE49-F238E27FC236}">
                <a16:creationId xmlns:a16="http://schemas.microsoft.com/office/drawing/2014/main" id="{78246C50-6A62-0E6D-603A-A5FDE86E0B3D}"/>
              </a:ext>
            </a:extLst>
          </p:cNvPr>
          <p:cNvCxnSpPr>
            <a:cxnSpLocks/>
          </p:cNvCxnSpPr>
          <p:nvPr/>
        </p:nvCxnSpPr>
        <p:spPr>
          <a:xfrm flipV="1">
            <a:off x="5694183" y="2072390"/>
            <a:ext cx="0" cy="135660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CA3B351-354C-3E22-B3D8-7C096CCD1A9A}"/>
              </a:ext>
            </a:extLst>
          </p:cNvPr>
          <p:cNvCxnSpPr>
            <a:cxnSpLocks/>
          </p:cNvCxnSpPr>
          <p:nvPr/>
        </p:nvCxnSpPr>
        <p:spPr>
          <a:xfrm flipV="1">
            <a:off x="5686767" y="2469733"/>
            <a:ext cx="1013617" cy="9592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Star: 5 Points 87">
            <a:extLst>
              <a:ext uri="{FF2B5EF4-FFF2-40B4-BE49-F238E27FC236}">
                <a16:creationId xmlns:a16="http://schemas.microsoft.com/office/drawing/2014/main" id="{C087FD7E-70CA-00D3-15A7-AC34B0E8B788}"/>
              </a:ext>
            </a:extLst>
          </p:cNvPr>
          <p:cNvSpPr/>
          <p:nvPr/>
        </p:nvSpPr>
        <p:spPr>
          <a:xfrm>
            <a:off x="6077141" y="4125833"/>
            <a:ext cx="310749" cy="293346"/>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1F02D3E-8686-2D54-E120-2133F2610A6B}"/>
              </a:ext>
            </a:extLst>
          </p:cNvPr>
          <p:cNvCxnSpPr>
            <a:cxnSpLocks/>
          </p:cNvCxnSpPr>
          <p:nvPr/>
        </p:nvCxnSpPr>
        <p:spPr>
          <a:xfrm>
            <a:off x="5690475" y="3429001"/>
            <a:ext cx="433863" cy="6968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6FA901EA-DAD7-1AE6-5FBA-6FD1C551DA82}"/>
              </a:ext>
            </a:extLst>
          </p:cNvPr>
          <p:cNvSpPr/>
          <p:nvPr/>
        </p:nvSpPr>
        <p:spPr>
          <a:xfrm rot="660799">
            <a:off x="5707108" y="3279487"/>
            <a:ext cx="222532" cy="214090"/>
          </a:xfrm>
          <a:prstGeom prst="arc">
            <a:avLst>
              <a:gd name="adj1" fmla="val 16200000"/>
              <a:gd name="adj2" fmla="val 101282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Arc 11">
            <a:extLst>
              <a:ext uri="{FF2B5EF4-FFF2-40B4-BE49-F238E27FC236}">
                <a16:creationId xmlns:a16="http://schemas.microsoft.com/office/drawing/2014/main" id="{936A9C04-21E0-E90B-3678-1DABB110817E}"/>
              </a:ext>
            </a:extLst>
          </p:cNvPr>
          <p:cNvSpPr/>
          <p:nvPr/>
        </p:nvSpPr>
        <p:spPr>
          <a:xfrm rot="19866135">
            <a:off x="5632936" y="3203825"/>
            <a:ext cx="222532" cy="214090"/>
          </a:xfrm>
          <a:prstGeom prst="arc">
            <a:avLst>
              <a:gd name="adj1" fmla="val 16200000"/>
              <a:gd name="adj2" fmla="val 101282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Arc 12">
            <a:extLst>
              <a:ext uri="{FF2B5EF4-FFF2-40B4-BE49-F238E27FC236}">
                <a16:creationId xmlns:a16="http://schemas.microsoft.com/office/drawing/2014/main" id="{2CC27C9D-ED59-D36B-991C-D1B76C766D93}"/>
              </a:ext>
            </a:extLst>
          </p:cNvPr>
          <p:cNvSpPr/>
          <p:nvPr/>
        </p:nvSpPr>
        <p:spPr>
          <a:xfrm rot="21305063">
            <a:off x="5438458" y="3078178"/>
            <a:ext cx="583899" cy="567672"/>
          </a:xfrm>
          <a:prstGeom prst="arc">
            <a:avLst>
              <a:gd name="adj1" fmla="val 16200000"/>
              <a:gd name="adj2" fmla="val 1012822"/>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367C4F9-B11F-DC2A-187A-1F830C300D32}"/>
                  </a:ext>
                </a:extLst>
              </p:cNvPr>
              <p:cNvSpPr txBox="1"/>
              <p:nvPr/>
            </p:nvSpPr>
            <p:spPr>
              <a:xfrm>
                <a:off x="6038322" y="3096794"/>
                <a:ext cx="19419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oMath>
                  </m:oMathPara>
                </a14:m>
                <a:endParaRPr lang="en-US" sz="800" dirty="0"/>
              </a:p>
            </p:txBody>
          </p:sp>
        </mc:Choice>
        <mc:Fallback xmlns="">
          <p:sp>
            <p:nvSpPr>
              <p:cNvPr id="14" name="TextBox 13">
                <a:extLst>
                  <a:ext uri="{FF2B5EF4-FFF2-40B4-BE49-F238E27FC236}">
                    <a16:creationId xmlns:a16="http://schemas.microsoft.com/office/drawing/2014/main" id="{D367C4F9-B11F-DC2A-187A-1F830C300D32}"/>
                  </a:ext>
                </a:extLst>
              </p:cNvPr>
              <p:cNvSpPr txBox="1">
                <a:spLocks noRot="1" noChangeAspect="1" noMove="1" noResize="1" noEditPoints="1" noAdjustHandles="1" noChangeArrowheads="1" noChangeShapeType="1" noTextEdit="1"/>
              </p:cNvSpPr>
              <p:nvPr/>
            </p:nvSpPr>
            <p:spPr>
              <a:xfrm>
                <a:off x="6038322" y="3096794"/>
                <a:ext cx="194193" cy="369332"/>
              </a:xfrm>
              <a:prstGeom prst="rect">
                <a:avLst/>
              </a:prstGeom>
              <a:blipFill>
                <a:blip r:embed="rId3"/>
                <a:stretch>
                  <a:fillRect l="-50000" r="-43750" b="-6452"/>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2B43E42-1A13-21F4-2CF1-075B59166DC7}"/>
                  </a:ext>
                </a:extLst>
              </p:cNvPr>
              <p:cNvSpPr txBox="1"/>
              <p:nvPr/>
            </p:nvSpPr>
            <p:spPr>
              <a:xfrm>
                <a:off x="5759778" y="4038806"/>
                <a:ext cx="19045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𝑣</m:t>
                          </m:r>
                        </m:e>
                      </m:acc>
                    </m:oMath>
                  </m:oMathPara>
                </a14:m>
                <a:endParaRPr lang="en-US" sz="2400" dirty="0"/>
              </a:p>
            </p:txBody>
          </p:sp>
        </mc:Choice>
        <mc:Fallback xmlns="">
          <p:sp>
            <p:nvSpPr>
              <p:cNvPr id="15" name="TextBox 14">
                <a:extLst>
                  <a:ext uri="{FF2B5EF4-FFF2-40B4-BE49-F238E27FC236}">
                    <a16:creationId xmlns:a16="http://schemas.microsoft.com/office/drawing/2014/main" id="{72B43E42-1A13-21F4-2CF1-075B59166DC7}"/>
                  </a:ext>
                </a:extLst>
              </p:cNvPr>
              <p:cNvSpPr txBox="1">
                <a:spLocks noRot="1" noChangeAspect="1" noMove="1" noResize="1" noEditPoints="1" noAdjustHandles="1" noChangeArrowheads="1" noChangeShapeType="1" noTextEdit="1"/>
              </p:cNvSpPr>
              <p:nvPr/>
            </p:nvSpPr>
            <p:spPr>
              <a:xfrm>
                <a:off x="5759778" y="4038806"/>
                <a:ext cx="190453" cy="369332"/>
              </a:xfrm>
              <a:prstGeom prst="rect">
                <a:avLst/>
              </a:prstGeom>
              <a:blipFill>
                <a:blip r:embed="rId4"/>
                <a:stretch>
                  <a:fillRect l="-50000" t="-40000" r="-25000" b="-6667"/>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400279-D894-DB7C-1640-121B6E64A9EC}"/>
                  </a:ext>
                </a:extLst>
              </p:cNvPr>
              <p:cNvSpPr txBox="1"/>
              <p:nvPr/>
            </p:nvSpPr>
            <p:spPr>
              <a:xfrm>
                <a:off x="6777226" y="2072390"/>
                <a:ext cx="190453" cy="4247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𝑓</m:t>
                          </m:r>
                        </m:e>
                      </m:acc>
                    </m:oMath>
                  </m:oMathPara>
                </a14:m>
                <a:endParaRPr lang="en-US" sz="2400" dirty="0"/>
              </a:p>
            </p:txBody>
          </p:sp>
        </mc:Choice>
        <mc:Fallback xmlns="">
          <p:sp>
            <p:nvSpPr>
              <p:cNvPr id="16" name="TextBox 15">
                <a:extLst>
                  <a:ext uri="{FF2B5EF4-FFF2-40B4-BE49-F238E27FC236}">
                    <a16:creationId xmlns:a16="http://schemas.microsoft.com/office/drawing/2014/main" id="{E9400279-D894-DB7C-1640-121B6E64A9EC}"/>
                  </a:ext>
                </a:extLst>
              </p:cNvPr>
              <p:cNvSpPr txBox="1">
                <a:spLocks noRot="1" noChangeAspect="1" noMove="1" noResize="1" noEditPoints="1" noAdjustHandles="1" noChangeArrowheads="1" noChangeShapeType="1" noTextEdit="1"/>
              </p:cNvSpPr>
              <p:nvPr/>
            </p:nvSpPr>
            <p:spPr>
              <a:xfrm>
                <a:off x="6777226" y="2072390"/>
                <a:ext cx="190453" cy="424796"/>
              </a:xfrm>
              <a:prstGeom prst="rect">
                <a:avLst/>
              </a:prstGeom>
              <a:blipFill>
                <a:blip r:embed="rId5"/>
                <a:stretch>
                  <a:fillRect l="-68750" t="-38235" r="-62500" b="-29412"/>
                </a:stretch>
              </a:blipFill>
            </p:spPr>
            <p:txBody>
              <a:bodyPr/>
              <a:lstStyle/>
              <a:p>
                <a:r>
                  <a:rPr lang="en-VN">
                    <a:noFill/>
                  </a:rPr>
                  <a:t> </a:t>
                </a:r>
              </a:p>
            </p:txBody>
          </p:sp>
        </mc:Fallback>
      </mc:AlternateContent>
      <p:sp>
        <p:nvSpPr>
          <p:cNvPr id="17" name="TextBox 16">
            <a:extLst>
              <a:ext uri="{FF2B5EF4-FFF2-40B4-BE49-F238E27FC236}">
                <a16:creationId xmlns:a16="http://schemas.microsoft.com/office/drawing/2014/main" id="{F99AF161-2F7C-F133-4A11-8BF9BF5DACC7}"/>
              </a:ext>
            </a:extLst>
          </p:cNvPr>
          <p:cNvSpPr txBox="1"/>
          <p:nvPr/>
        </p:nvSpPr>
        <p:spPr>
          <a:xfrm>
            <a:off x="5175641" y="3193727"/>
            <a:ext cx="629602" cy="461665"/>
          </a:xfrm>
          <a:prstGeom prst="rect">
            <a:avLst/>
          </a:prstGeom>
          <a:noFill/>
        </p:spPr>
        <p:txBody>
          <a:bodyPr wrap="square" rtlCol="0">
            <a:spAutoFit/>
          </a:bodyPr>
          <a:lstStyle/>
          <a:p>
            <a:r>
              <a:rPr lang="en-US" sz="2400" dirty="0"/>
              <a:t>O</a:t>
            </a:r>
            <a:endParaRPr lang="en-US" sz="7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39CAFF6-2090-55A7-D3D6-9539AD77B195}"/>
                  </a:ext>
                </a:extLst>
              </p:cNvPr>
              <p:cNvSpPr txBox="1"/>
              <p:nvPr/>
            </p:nvSpPr>
            <p:spPr>
              <a:xfrm>
                <a:off x="4249618" y="4828882"/>
                <a:ext cx="2874298" cy="354071"/>
              </a:xfrm>
              <a:prstGeom prst="rect">
                <a:avLst/>
              </a:prstGeom>
              <a:noFill/>
            </p:spPr>
            <p:txBody>
              <a:bodyPr wrap="square" lIns="0" tIns="0" rIns="0" bIns="0" rtlCol="0">
                <a:spAutoFit/>
              </a:bodyPr>
              <a:lstStyle/>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𝑓</m:t>
                        </m:r>
                      </m:e>
                    </m:acc>
                  </m:oMath>
                </a14:m>
                <a:r>
                  <a:rPr lang="en-US" sz="2000" i="1" dirty="0">
                    <a:latin typeface="Times New Roman" panose="02020603050405020304" pitchFamily="18" charset="0"/>
                    <a:cs typeface="Times New Roman" panose="02020603050405020304" pitchFamily="18" charset="0"/>
                  </a:rPr>
                  <a:t>: bisector of</a:t>
                </a:r>
                <a:r>
                  <a:rPr lang="en-US" sz="2000" dirty="0">
                    <a:ea typeface="Cambria Math" panose="02040503050406030204" pitchFamily="18" charset="0"/>
                  </a:rPr>
                  <a:t> </a:t>
                </a:r>
                <a14:m>
                  <m:oMath xmlns:m="http://schemas.openxmlformats.org/officeDocument/2006/math">
                    <m:r>
                      <a:rPr lang="vi-VN" sz="2000" b="0" i="0"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oMath>
                </a14:m>
                <a:r>
                  <a:rPr lang="en-US" sz="2000" i="1" dirty="0">
                    <a:latin typeface="Times New Roman" panose="02020603050405020304" pitchFamily="18" charset="0"/>
                    <a:cs typeface="Times New Roman" panose="02020603050405020304" pitchFamily="18" charset="0"/>
                  </a:rPr>
                  <a:t> </a:t>
                </a:r>
              </a:p>
            </p:txBody>
          </p:sp>
        </mc:Choice>
        <mc:Fallback xmlns="">
          <p:sp>
            <p:nvSpPr>
              <p:cNvPr id="18" name="TextBox 17">
                <a:extLst>
                  <a:ext uri="{FF2B5EF4-FFF2-40B4-BE49-F238E27FC236}">
                    <a16:creationId xmlns:a16="http://schemas.microsoft.com/office/drawing/2014/main" id="{A39CAFF6-2090-55A7-D3D6-9539AD77B195}"/>
                  </a:ext>
                </a:extLst>
              </p:cNvPr>
              <p:cNvSpPr txBox="1">
                <a:spLocks noRot="1" noChangeAspect="1" noMove="1" noResize="1" noEditPoints="1" noAdjustHandles="1" noChangeArrowheads="1" noChangeShapeType="1" noTextEdit="1"/>
              </p:cNvSpPr>
              <p:nvPr/>
            </p:nvSpPr>
            <p:spPr>
              <a:xfrm>
                <a:off x="4249618" y="4828882"/>
                <a:ext cx="2874298" cy="354071"/>
              </a:xfrm>
              <a:prstGeom prst="rect">
                <a:avLst/>
              </a:prstGeom>
              <a:blipFill>
                <a:blip r:embed="rId6"/>
                <a:stretch>
                  <a:fillRect l="-4025" t="-34483" b="-43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C4644D-6C89-703E-E657-688ACE99B26D}"/>
                  </a:ext>
                </a:extLst>
              </p:cNvPr>
              <p:cNvSpPr txBox="1"/>
              <p:nvPr/>
            </p:nvSpPr>
            <p:spPr>
              <a:xfrm>
                <a:off x="2250800" y="4868960"/>
                <a:ext cx="3115619" cy="307777"/>
              </a:xfrm>
              <a:prstGeom prst="rect">
                <a:avLst/>
              </a:prstGeom>
              <a:noFill/>
            </p:spPr>
            <p:txBody>
              <a:bodyPr wrap="square" lIns="0" tIns="0" rIns="0" bIns="0" rtlCol="0">
                <a:spAutoFit/>
              </a:bodyPr>
              <a:lstStyle/>
              <a:p>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i="1" dirty="0">
                    <a:latin typeface="Times New Roman" panose="02020603050405020304" pitchFamily="18" charset="0"/>
                    <a:cs typeface="Times New Roman" panose="02020603050405020304" pitchFamily="18" charset="0"/>
                  </a:rPr>
                  <a:t>: Angle of View</a:t>
                </a:r>
                <a:endParaRPr lang="en-US" sz="2000" dirty="0"/>
              </a:p>
            </p:txBody>
          </p:sp>
        </mc:Choice>
        <mc:Fallback xmlns="">
          <p:sp>
            <p:nvSpPr>
              <p:cNvPr id="19" name="TextBox 18">
                <a:extLst>
                  <a:ext uri="{FF2B5EF4-FFF2-40B4-BE49-F238E27FC236}">
                    <a16:creationId xmlns:a16="http://schemas.microsoft.com/office/drawing/2014/main" id="{E8C4644D-6C89-703E-E657-688ACE99B26D}"/>
                  </a:ext>
                </a:extLst>
              </p:cNvPr>
              <p:cNvSpPr txBox="1">
                <a:spLocks noRot="1" noChangeAspect="1" noMove="1" noResize="1" noEditPoints="1" noAdjustHandles="1" noChangeArrowheads="1" noChangeShapeType="1" noTextEdit="1"/>
              </p:cNvSpPr>
              <p:nvPr/>
            </p:nvSpPr>
            <p:spPr>
              <a:xfrm>
                <a:off x="2250800" y="4868960"/>
                <a:ext cx="3115619" cy="307777"/>
              </a:xfrm>
              <a:prstGeom prst="rect">
                <a:avLst/>
              </a:prstGeom>
              <a:blipFill>
                <a:blip r:embed="rId7"/>
                <a:stretch>
                  <a:fillRect l="-2935" t="-28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3405565-31C1-7AC1-B034-B63141193DF7}"/>
                  </a:ext>
                </a:extLst>
              </p:cNvPr>
              <p:cNvSpPr txBox="1"/>
              <p:nvPr/>
            </p:nvSpPr>
            <p:spPr>
              <a:xfrm>
                <a:off x="6232515" y="4869141"/>
                <a:ext cx="4765473" cy="307777"/>
              </a:xfrm>
              <a:prstGeom prst="rect">
                <a:avLst/>
              </a:prstGeom>
              <a:noFill/>
            </p:spPr>
            <p:txBody>
              <a:bodyPr wrap="square" lIns="0" tIns="0" rIns="0" bIns="0" rtlCol="0">
                <a:spAutoFit/>
              </a:bodyPr>
              <a:lstStyle/>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oMath>
                </a14:m>
                <a:r>
                  <a:rPr lang="en-US" sz="2000" i="1" dirty="0">
                    <a:latin typeface="Times New Roman" panose="02020603050405020304" pitchFamily="18" charset="0"/>
                    <a:cs typeface="Times New Roman" panose="02020603050405020304" pitchFamily="18" charset="0"/>
                  </a:rPr>
                  <a:t>: vector from O towards target</a:t>
                </a:r>
              </a:p>
            </p:txBody>
          </p:sp>
        </mc:Choice>
        <mc:Fallback xmlns="">
          <p:sp>
            <p:nvSpPr>
              <p:cNvPr id="20" name="TextBox 19">
                <a:extLst>
                  <a:ext uri="{FF2B5EF4-FFF2-40B4-BE49-F238E27FC236}">
                    <a16:creationId xmlns:a16="http://schemas.microsoft.com/office/drawing/2014/main" id="{D3405565-31C1-7AC1-B034-B63141193DF7}"/>
                  </a:ext>
                </a:extLst>
              </p:cNvPr>
              <p:cNvSpPr txBox="1">
                <a:spLocks noRot="1" noChangeAspect="1" noMove="1" noResize="1" noEditPoints="1" noAdjustHandles="1" noChangeArrowheads="1" noChangeShapeType="1" noTextEdit="1"/>
              </p:cNvSpPr>
              <p:nvPr/>
            </p:nvSpPr>
            <p:spPr>
              <a:xfrm>
                <a:off x="6232515" y="4869141"/>
                <a:ext cx="4765473" cy="307777"/>
              </a:xfrm>
              <a:prstGeom prst="rect">
                <a:avLst/>
              </a:prstGeom>
              <a:blipFill>
                <a:blip r:embed="rId8"/>
                <a:stretch>
                  <a:fillRect l="-1662" t="-38000"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97047D50-E43A-7AAF-C358-6420F4FF14D7}"/>
                  </a:ext>
                </a:extLst>
              </p:cNvPr>
              <p:cNvSpPr txBox="1"/>
              <p:nvPr/>
            </p:nvSpPr>
            <p:spPr>
              <a:xfrm>
                <a:off x="3972424" y="5356479"/>
                <a:ext cx="7535018" cy="446404"/>
              </a:xfrm>
              <a:prstGeom prst="rect">
                <a:avLst/>
              </a:prstGeom>
              <a:noFill/>
            </p:spPr>
            <p:txBody>
              <a:bodyPr wrap="square" rtlCol="0">
                <a:spAutoFit/>
              </a:bodyPr>
              <a:lstStyle/>
              <a:p>
                <a:r>
                  <a:rPr lang="en-VN" sz="2000" i="1" dirty="0">
                    <a:latin typeface="Arial" panose="020B0604020202020204" pitchFamily="34" charset="0"/>
                    <a:cs typeface="Arial" panose="020B0604020202020204" pitchFamily="34" charset="0"/>
                  </a:rPr>
                  <a:t>Sensor</a:t>
                </a:r>
                <a:r>
                  <a:rPr lang="en-US" sz="2000" i="1" dirty="0">
                    <a:latin typeface="Arial" panose="020B0604020202020204" pitchFamily="34" charset="0"/>
                    <a:cs typeface="Arial" panose="020B0604020202020204" pitchFamily="34" charset="0"/>
                  </a:rPr>
                  <a:t> </a:t>
                </a:r>
                <a:r>
                  <a:rPr lang="en-VN" sz="2000" dirty="0">
                    <a:latin typeface="Arial" panose="020B0604020202020204" pitchFamily="34" charset="0"/>
                    <a:cs typeface="Arial" panose="020B0604020202020204" pitchFamily="34" charset="0"/>
                  </a:rPr>
                  <a:t>:   </a:t>
                </a:r>
                <a14:m>
                  <m:oMath xmlns:m="http://schemas.openxmlformats.org/officeDocument/2006/math">
                    <m:r>
                      <a:rPr lang="en-VN" sz="2000" i="1" dirty="0" smtClean="0">
                        <a:latin typeface="Cambria Math" panose="02040503050406030204" pitchFamily="18" charset="0"/>
                      </a:rPr>
                      <m:t>𝑠</m:t>
                    </m:r>
                    <m:r>
                      <a:rPr lang="vi-VN" sz="2000" b="0" i="1" dirty="0" smtClean="0">
                        <a:latin typeface="Cambria Math" panose="02040503050406030204" pitchFamily="18" charset="0"/>
                      </a:rPr>
                      <m:t>=(</m:t>
                    </m:r>
                    <m:r>
                      <a:rPr lang="vi-VN" sz="2000" i="1" dirty="0">
                        <a:latin typeface="Cambria Math" panose="02040503050406030204" pitchFamily="18" charset="0"/>
                      </a:rPr>
                      <m:t>𝑂</m:t>
                    </m:r>
                    <m:d>
                      <m:dPr>
                        <m:ctrlPr>
                          <a:rPr lang="vi-VN" sz="2000" b="0" i="1" dirty="0" smtClean="0">
                            <a:latin typeface="Cambria Math" panose="02040503050406030204" pitchFamily="18" charset="0"/>
                          </a:rPr>
                        </m:ctrlPr>
                      </m:dPr>
                      <m:e>
                        <m:sSub>
                          <m:sSubPr>
                            <m:ctrlPr>
                              <a:rPr lang="vi-VN" sz="2000" b="0" i="1" dirty="0" smtClean="0">
                                <a:latin typeface="Cambria Math" panose="02040503050406030204" pitchFamily="18" charset="0"/>
                              </a:rPr>
                            </m:ctrlPr>
                          </m:sSubPr>
                          <m:e>
                            <m:r>
                              <a:rPr lang="vi-VN" sz="2000" i="1" dirty="0">
                                <a:latin typeface="Cambria Math" panose="02040503050406030204" pitchFamily="18" charset="0"/>
                              </a:rPr>
                              <m:t>𝑥</m:t>
                            </m:r>
                          </m:e>
                          <m:sub>
                            <m:r>
                              <a:rPr lang="vi-VN" sz="2000" i="1" dirty="0" smtClean="0">
                                <a:latin typeface="Cambria Math" panose="02040503050406030204" pitchFamily="18" charset="0"/>
                              </a:rPr>
                              <m:t>𝑠</m:t>
                            </m:r>
                          </m:sub>
                        </m:sSub>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a:rPr lang="vi-VN" sz="2000" i="1" dirty="0">
                                <a:latin typeface="Cambria Math" panose="02040503050406030204" pitchFamily="18" charset="0"/>
                              </a:rPr>
                              <m:t>𝑦</m:t>
                            </m:r>
                          </m:e>
                          <m:sub>
                            <m:r>
                              <a:rPr lang="vi-VN" sz="2000" i="1" dirty="0">
                                <a:latin typeface="Cambria Math" panose="02040503050406030204" pitchFamily="18" charset="0"/>
                              </a:rPr>
                              <m:t>𝑠</m:t>
                            </m:r>
                          </m:sub>
                        </m:sSub>
                      </m:e>
                    </m:d>
                    <m:r>
                      <a:rPr lang="vi-VN" sz="2000" b="0" i="1" dirty="0" smtClean="0">
                        <a:latin typeface="Cambria Math" panose="02040503050406030204" pitchFamily="18" charset="0"/>
                      </a:rPr>
                      <m:t>, </m:t>
                    </m:r>
                    <m:r>
                      <a:rPr lang="vi-VN" sz="2000" b="0" i="1" dirty="0" smtClean="0">
                        <a:latin typeface="Cambria Math" panose="02040503050406030204" pitchFamily="18" charset="0"/>
                      </a:rPr>
                      <m:t>𝜃</m:t>
                    </m:r>
                    <m:r>
                      <a:rPr lang="vi-VN" sz="2000" b="0" i="1" dirty="0" smtClean="0">
                        <a:latin typeface="Cambria Math" panose="02040503050406030204" pitchFamily="18" charset="0"/>
                      </a:rPr>
                      <m:t>,</m:t>
                    </m:r>
                    <m:r>
                      <m:rPr>
                        <m:sty m:val="p"/>
                      </m:rPr>
                      <a:rPr lang="vi-VN" sz="2000" i="1" dirty="0">
                        <a:latin typeface="Cambria Math" panose="02040503050406030204" pitchFamily="18" charset="0"/>
                      </a:rPr>
                      <m:t>R</m:t>
                    </m:r>
                    <m:r>
                      <a:rPr lang="vi-VN" sz="2000" b="0" i="1" dirty="0" smtClean="0">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r>
                      <a:rPr lang="vi-VN" sz="2000" b="0" i="1" dirty="0" smtClean="0">
                        <a:latin typeface="Cambria Math" panose="02040503050406030204" pitchFamily="18" charset="0"/>
                      </a:rPr>
                      <m:t>)</m:t>
                    </m:r>
                  </m:oMath>
                </a14:m>
                <a:endParaRPr lang="en-VN" sz="2000" i="1" dirty="0"/>
              </a:p>
            </p:txBody>
          </p:sp>
        </mc:Choice>
        <mc:Fallback>
          <p:sp>
            <p:nvSpPr>
              <p:cNvPr id="25" name="TextBox 24">
                <a:extLst>
                  <a:ext uri="{FF2B5EF4-FFF2-40B4-BE49-F238E27FC236}">
                    <a16:creationId xmlns:a16="http://schemas.microsoft.com/office/drawing/2014/main" id="{97047D50-E43A-7AAF-C358-6420F4FF14D7}"/>
                  </a:ext>
                </a:extLst>
              </p:cNvPr>
              <p:cNvSpPr txBox="1">
                <a:spLocks noRot="1" noChangeAspect="1" noMove="1" noResize="1" noEditPoints="1" noAdjustHandles="1" noChangeArrowheads="1" noChangeShapeType="1" noTextEdit="1"/>
              </p:cNvSpPr>
              <p:nvPr/>
            </p:nvSpPr>
            <p:spPr>
              <a:xfrm>
                <a:off x="3972424" y="5356479"/>
                <a:ext cx="7535018" cy="446404"/>
              </a:xfrm>
              <a:prstGeom prst="rect">
                <a:avLst/>
              </a:prstGeom>
              <a:blipFill>
                <a:blip r:embed="rId9"/>
                <a:stretch>
                  <a:fillRect l="-840" t="-19444" b="-22222"/>
                </a:stretch>
              </a:blipFill>
            </p:spPr>
            <p:txBody>
              <a:bodyPr/>
              <a:lstStyle/>
              <a:p>
                <a:r>
                  <a:rPr lang="en-VN">
                    <a:noFill/>
                  </a:rPr>
                  <a:t> </a:t>
                </a:r>
              </a:p>
            </p:txBody>
          </p:sp>
        </mc:Fallback>
      </mc:AlternateContent>
    </p:spTree>
    <p:extLst>
      <p:ext uri="{BB962C8B-B14F-4D97-AF65-F5344CB8AC3E}">
        <p14:creationId xmlns:p14="http://schemas.microsoft.com/office/powerpoint/2010/main" val="400336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743E-F4CF-FE16-B2F6-0AFD2DD526E8}"/>
              </a:ext>
            </a:extLst>
          </p:cNvPr>
          <p:cNvSpPr>
            <a:spLocks noGrp="1"/>
          </p:cNvSpPr>
          <p:nvPr>
            <p:ph type="title"/>
          </p:nvPr>
        </p:nvSpPr>
        <p:spPr/>
        <p:txBody>
          <a:bodyPr/>
          <a:lstStyle/>
          <a:p>
            <a:r>
              <a:rPr lang="en-VN" sz="3600" dirty="0">
                <a:solidFill>
                  <a:srgbClr val="C00000"/>
                </a:solidFill>
                <a:latin typeface="Arial" panose="020B0604020202020204" pitchFamily="34" charset="0"/>
                <a:cs typeface="Arial" panose="020B0604020202020204" pitchFamily="34" charset="0"/>
              </a:rPr>
              <a:t>2. Problem Folmulation</a:t>
            </a:r>
            <a:br>
              <a:rPr lang="en-VN" sz="3600" dirty="0">
                <a:solidFill>
                  <a:srgbClr val="C00000"/>
                </a:solidFill>
                <a:latin typeface="Arial" panose="020B0604020202020204" pitchFamily="34" charset="0"/>
                <a:cs typeface="Arial" panose="020B0604020202020204" pitchFamily="34" charset="0"/>
              </a:rPr>
            </a:br>
            <a:r>
              <a:rPr lang="en-VN" sz="3600" dirty="0">
                <a:solidFill>
                  <a:srgbClr val="C00000"/>
                </a:solidFill>
                <a:latin typeface="Arial" panose="020B0604020202020204" pitchFamily="34" charset="0"/>
                <a:cs typeface="Arial" panose="020B0604020202020204" pitchFamily="34" charset="0"/>
              </a:rPr>
              <a:t>    Sensor Direction Determining Problem</a:t>
            </a:r>
            <a:endParaRPr lang="en-VN" dirty="0">
              <a:solidFill>
                <a:srgbClr val="C00000"/>
              </a:solidFill>
              <a:latin typeface="Arial" panose="020B0604020202020204" pitchFamily="34" charset="0"/>
              <a:cs typeface="Arial" panose="020B0604020202020204" pitchFamily="34" charset="0"/>
            </a:endParaRPr>
          </a:p>
        </p:txBody>
      </p:sp>
      <p:sp>
        <p:nvSpPr>
          <p:cNvPr id="4" name="Chevron 3">
            <a:extLst>
              <a:ext uri="{FF2B5EF4-FFF2-40B4-BE49-F238E27FC236}">
                <a16:creationId xmlns:a16="http://schemas.microsoft.com/office/drawing/2014/main" id="{6DB29C44-6BAC-B2CC-A931-46C8477407B5}"/>
              </a:ext>
            </a:extLst>
          </p:cNvPr>
          <p:cNvSpPr/>
          <p:nvPr/>
        </p:nvSpPr>
        <p:spPr>
          <a:xfrm>
            <a:off x="984724" y="1097868"/>
            <a:ext cx="315685" cy="359229"/>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C00000"/>
              </a:solidFill>
              <a:highlight>
                <a:srgbClr val="0000FF"/>
              </a:highligh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3AF93DF-87D7-DA43-6AE8-3744257A9D15}"/>
                  </a:ext>
                </a:extLst>
              </p:cNvPr>
              <p:cNvSpPr txBox="1"/>
              <p:nvPr/>
            </p:nvSpPr>
            <p:spPr>
              <a:xfrm>
                <a:off x="838200" y="1457097"/>
                <a:ext cx="11049000" cy="5199372"/>
              </a:xfrm>
              <a:prstGeom prst="rect">
                <a:avLst/>
              </a:prstGeom>
              <a:noFill/>
            </p:spPr>
            <p:txBody>
              <a:bodyPr wrap="square">
                <a:spAutoFit/>
              </a:bodyPr>
              <a:lstStyle/>
              <a:p>
                <a:pPr>
                  <a:lnSpc>
                    <a:spcPct val="150000"/>
                  </a:lnSpc>
                </a:pPr>
                <a:r>
                  <a:rPr lang="en-VN" sz="2000" b="1" dirty="0">
                    <a:latin typeface="Arial" panose="020B0604020202020204" pitchFamily="34" charset="0"/>
                    <a:cs typeface="Arial" panose="020B0604020202020204" pitchFamily="34" charset="0"/>
                  </a:rPr>
                  <a:t>Input:</a:t>
                </a:r>
              </a:p>
              <a:p>
                <a:pPr marL="742950" lvl="1" indent="-285750">
                  <a:lnSpc>
                    <a:spcPct val="150000"/>
                  </a:lnSpc>
                  <a:buFont typeface="Arial" panose="020B0604020202020204" pitchFamily="34" charset="0"/>
                  <a:buChar char="•"/>
                </a:pPr>
                <a:r>
                  <a:rPr lang="en-VN" sz="2000" dirty="0">
                    <a:cs typeface="Arial" panose="020B0604020202020204" pitchFamily="34" charset="0"/>
                  </a:rPr>
                  <a:t>Domain </a:t>
                </a:r>
                <a14:m>
                  <m:oMath xmlns:m="http://schemas.openxmlformats.org/officeDocument/2006/math">
                    <m:r>
                      <m:rPr>
                        <m:sty m:val="p"/>
                      </m:rPr>
                      <a:rPr lang="en-VN" sz="2000" b="1" i="1" dirty="0">
                        <a:latin typeface="Cambria Math" panose="02040503050406030204" pitchFamily="18" charset="0"/>
                        <a:cs typeface="Arial" panose="020B0604020202020204" pitchFamily="34" charset="0"/>
                      </a:rPr>
                      <m:t>A</m:t>
                    </m:r>
                    <m:r>
                      <a:rPr lang="vi-VN" sz="2000" b="1" i="1" dirty="0" smtClean="0">
                        <a:latin typeface="Cambria Math" panose="02040503050406030204" pitchFamily="18" charset="0"/>
                        <a:cs typeface="Arial" panose="020B0604020202020204" pitchFamily="34" charset="0"/>
                      </a:rPr>
                      <m:t>=(</m:t>
                    </m:r>
                    <m:r>
                      <m:rPr>
                        <m:sty m:val="p"/>
                      </m:rPr>
                      <a:rPr lang="vi-VN" sz="2000" b="1" i="1" dirty="0">
                        <a:latin typeface="Cambria Math" panose="02040503050406030204" pitchFamily="18" charset="0"/>
                        <a:cs typeface="Arial" panose="020B0604020202020204" pitchFamily="34" charset="0"/>
                      </a:rPr>
                      <m:t>W</m:t>
                    </m:r>
                    <m:r>
                      <a:rPr lang="vi-VN" sz="2000" b="1" i="1" dirty="0" smtClean="0">
                        <a:latin typeface="Cambria Math" panose="02040503050406030204" pitchFamily="18" charset="0"/>
                        <a:cs typeface="Arial" panose="020B0604020202020204" pitchFamily="34" charset="0"/>
                      </a:rPr>
                      <m:t>×</m:t>
                    </m:r>
                    <m:r>
                      <m:rPr>
                        <m:sty m:val="p"/>
                      </m:rPr>
                      <a:rPr lang="vi-VN" sz="2000" b="1" i="1" dirty="0">
                        <a:latin typeface="Cambria Math" panose="02040503050406030204" pitchFamily="18" charset="0"/>
                        <a:cs typeface="Arial" panose="020B0604020202020204" pitchFamily="34" charset="0"/>
                      </a:rPr>
                      <m:t>H</m:t>
                    </m:r>
                    <m:r>
                      <a:rPr lang="vi-VN" sz="2000" b="1" i="1" dirty="0" smtClean="0">
                        <a:latin typeface="Cambria Math" panose="02040503050406030204" pitchFamily="18" charset="0"/>
                        <a:cs typeface="Arial" panose="020B0604020202020204" pitchFamily="34" charset="0"/>
                      </a:rPr>
                      <m:t>)</m:t>
                    </m:r>
                  </m:oMath>
                </a14:m>
                <a:endParaRPr lang="en-VN" sz="2000" b="1"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VN" sz="2000" dirty="0">
                    <a:latin typeface="Arial" panose="020B0604020202020204" pitchFamily="34" charset="0"/>
                    <a:cs typeface="Arial" panose="020B0604020202020204" pitchFamily="34" charset="0"/>
                  </a:rPr>
                  <a:t>Set of </a:t>
                </a:r>
                <a14:m>
                  <m:oMath xmlns:m="http://schemas.openxmlformats.org/officeDocument/2006/math">
                    <m:r>
                      <a:rPr lang="en-US" sz="2000" b="0" i="1" smtClean="0">
                        <a:latin typeface="Cambria Math" panose="02040503050406030204" pitchFamily="18" charset="0"/>
                        <a:cs typeface="Arial" panose="020B0604020202020204" pitchFamily="34" charset="0"/>
                      </a:rPr>
                      <m:t>𝑛</m:t>
                    </m:r>
                  </m:oMath>
                </a14:m>
                <a:r>
                  <a:rPr lang="en-VN" sz="2000" dirty="0">
                    <a:latin typeface="Arial" panose="020B0604020202020204" pitchFamily="34" charset="0"/>
                    <a:cs typeface="Arial" panose="020B0604020202020204" pitchFamily="34" charset="0"/>
                  </a:rPr>
                  <a:t> Direction sensor S localtions:</a:t>
                </a:r>
              </a:p>
              <a:p>
                <a:pPr lvl="1">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anose="020B0604020202020204" pitchFamily="34" charset="0"/>
                        </a:rPr>
                        <m:t>𝑆</m:t>
                      </m:r>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𝑠</m:t>
                              </m:r>
                            </m:e>
                            <m:sub>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𝑠</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𝑠</m:t>
                              </m:r>
                            </m:e>
                            <m:sub>
                              <m:r>
                                <a:rPr lang="en-US" sz="2000" b="0" i="1" smtClean="0">
                                  <a:latin typeface="Cambria Math" panose="02040503050406030204" pitchFamily="18" charset="0"/>
                                  <a:cs typeface="Arial" panose="020B0604020202020204" pitchFamily="34" charset="0"/>
                                </a:rPr>
                                <m:t>𝑛</m:t>
                              </m:r>
                            </m:sub>
                          </m:sSub>
                        </m:e>
                      </m:d>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𝑠</m:t>
                          </m:r>
                        </m:e>
                        <m:sub>
                          <m:r>
                            <a:rPr lang="en-US" sz="2000" b="0" i="1" smtClean="0">
                              <a:latin typeface="Cambria Math" panose="02040503050406030204" pitchFamily="18" charset="0"/>
                              <a:cs typeface="Arial" panose="020B0604020202020204" pitchFamily="34" charset="0"/>
                            </a:rPr>
                            <m:t>𝑖</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𝑥</m:t>
                          </m:r>
                        </m:e>
                        <m: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𝑠</m:t>
                              </m:r>
                            </m:e>
                            <m:sub>
                              <m:r>
                                <a:rPr lang="en-US" sz="2000" b="0" i="1" smtClean="0">
                                  <a:latin typeface="Cambria Math" panose="02040503050406030204" pitchFamily="18" charset="0"/>
                                  <a:cs typeface="Arial" panose="020B0604020202020204" pitchFamily="34" charset="0"/>
                                </a:rPr>
                                <m:t>𝑖</m:t>
                              </m:r>
                            </m:sub>
                          </m:sSub>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𝑦</m:t>
                          </m:r>
                        </m:e>
                        <m: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𝑠</m:t>
                              </m:r>
                            </m:e>
                            <m:sub>
                              <m:r>
                                <a:rPr lang="en-US" sz="2000" b="0" i="1" smtClean="0">
                                  <a:latin typeface="Cambria Math" panose="02040503050406030204" pitchFamily="18" charset="0"/>
                                  <a:cs typeface="Arial" panose="020B0604020202020204" pitchFamily="34" charset="0"/>
                                </a:rPr>
                                <m:t>𝑖</m:t>
                              </m:r>
                            </m:sub>
                          </m:sSub>
                        </m:sub>
                      </m:sSub>
                      <m:r>
                        <a:rPr lang="en-US" sz="2000" b="0" i="1" smtClean="0">
                          <a:latin typeface="Cambria Math" panose="02040503050406030204" pitchFamily="18" charset="0"/>
                          <a:cs typeface="Arial" panose="020B0604020202020204" pitchFamily="34" charset="0"/>
                        </a:rPr>
                        <m:t>)}</m:t>
                      </m:r>
                    </m:oMath>
                  </m:oMathPara>
                </a14:m>
                <a:endParaRPr lang="en-US" sz="2000" b="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VN" sz="2000" dirty="0">
                    <a:latin typeface="Arial" panose="020B0604020202020204" pitchFamily="34" charset="0"/>
                    <a:cs typeface="Arial" panose="020B0604020202020204" pitchFamily="34" charset="0"/>
                  </a:rPr>
                  <a:t>Set of </a:t>
                </a:r>
                <a14:m>
                  <m:oMath xmlns:m="http://schemas.openxmlformats.org/officeDocument/2006/math">
                    <m:r>
                      <a:rPr lang="en-US" sz="2000" b="0" i="1" smtClean="0">
                        <a:latin typeface="Cambria Math" panose="02040503050406030204" pitchFamily="18" charset="0"/>
                        <a:cs typeface="Arial" panose="020B0604020202020204" pitchFamily="34" charset="0"/>
                      </a:rPr>
                      <m:t>𝑚</m:t>
                    </m:r>
                  </m:oMath>
                </a14:m>
                <a:r>
                  <a:rPr lang="en-VN" sz="2000" dirty="0">
                    <a:latin typeface="Arial" panose="020B0604020202020204" pitchFamily="34" charset="0"/>
                    <a:cs typeface="Arial" panose="020B0604020202020204" pitchFamily="34" charset="0"/>
                  </a:rPr>
                  <a:t> target localtions </a:t>
                </a:r>
                <a14:m>
                  <m:oMath xmlns:m="http://schemas.openxmlformats.org/officeDocument/2006/math">
                    <m:r>
                      <a:rPr lang="en-US" sz="2000" b="0" i="1" smtClean="0">
                        <a:latin typeface="Cambria Math" panose="02040503050406030204" pitchFamily="18" charset="0"/>
                        <a:cs typeface="Arial" panose="020B0604020202020204" pitchFamily="34" charset="0"/>
                      </a:rPr>
                      <m:t>𝑇</m:t>
                    </m:r>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cs typeface="Arial" panose="020B0604020202020204" pitchFamily="34" charset="0"/>
                              </a:rPr>
                              <m:t>𝑚</m:t>
                            </m:r>
                          </m:sub>
                        </m:sSub>
                      </m:e>
                    </m:d>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cs typeface="Arial" panose="020B0604020202020204" pitchFamily="34" charset="0"/>
                          </a:rPr>
                          <m:t>𝑗</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𝑥</m:t>
                        </m:r>
                      </m:e>
                      <m: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cs typeface="Arial" panose="020B0604020202020204" pitchFamily="34" charset="0"/>
                              </a:rPr>
                              <m:t>𝑗</m:t>
                            </m:r>
                          </m:sub>
                        </m:sSub>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𝑦</m:t>
                        </m:r>
                      </m:e>
                      <m: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cs typeface="Arial" panose="020B0604020202020204" pitchFamily="34" charset="0"/>
                              </a:rPr>
                              <m:t>𝑗</m:t>
                            </m:r>
                          </m:sub>
                        </m:sSub>
                      </m:sub>
                    </m:sSub>
                    <m:r>
                      <a:rPr lang="en-US" sz="2000" b="0" i="1" smtClean="0">
                        <a:latin typeface="Cambria Math" panose="02040503050406030204" pitchFamily="18" charset="0"/>
                        <a:cs typeface="Arial" panose="020B0604020202020204" pitchFamily="34" charset="0"/>
                      </a:rPr>
                      <m:t>)}</m:t>
                    </m:r>
                  </m:oMath>
                </a14:m>
                <a:endParaRPr lang="en-VN"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VN" sz="2000" dirty="0">
                    <a:latin typeface="Arial" panose="020B0604020202020204" pitchFamily="34" charset="0"/>
                    <a:cs typeface="Arial" panose="020B0604020202020204" pitchFamily="34" charset="0"/>
                  </a:rPr>
                  <a:t>The Q-coverage requirement: </a:t>
                </a:r>
                <a14:m>
                  <m:oMath xmlns:m="http://schemas.openxmlformats.org/officeDocument/2006/math">
                    <m:r>
                      <a:rPr lang="en-US" sz="2000" b="0" i="1" smtClean="0">
                        <a:latin typeface="Cambria Math" panose="02040503050406030204" pitchFamily="18" charset="0"/>
                        <a:cs typeface="Arial" panose="020B0604020202020204" pitchFamily="34" charset="0"/>
                      </a:rPr>
                      <m:t>𝑄</m:t>
                    </m:r>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𝑞</m:t>
                            </m:r>
                          </m:e>
                          <m:sub>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𝑞</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𝑞</m:t>
                            </m:r>
                          </m:e>
                          <m:sub>
                            <m:r>
                              <a:rPr lang="en-US" sz="2000" b="0" i="1" smtClean="0">
                                <a:latin typeface="Cambria Math" panose="02040503050406030204" pitchFamily="18" charset="0"/>
                                <a:cs typeface="Arial" panose="020B0604020202020204" pitchFamily="34" charset="0"/>
                              </a:rPr>
                              <m:t>𝑚</m:t>
                            </m:r>
                          </m:sub>
                        </m:sSub>
                      </m:e>
                    </m:d>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𝑞</m:t>
                        </m:r>
                      </m:e>
                      <m:sub>
                        <m:r>
                          <a:rPr lang="en-US" sz="2000" b="0" i="1" smtClean="0">
                            <a:latin typeface="Cambria Math" panose="02040503050406030204" pitchFamily="18" charset="0"/>
                            <a:cs typeface="Arial" panose="020B0604020202020204" pitchFamily="34" charset="0"/>
                          </a:rPr>
                          <m:t>𝑖</m:t>
                        </m:r>
                      </m:sub>
                    </m:sSub>
                  </m:oMath>
                </a14:m>
                <a:r>
                  <a:rPr lang="en-VN" sz="2000" dirty="0">
                    <a:latin typeface="Arial" panose="020B0604020202020204" pitchFamily="34" charset="0"/>
                    <a:cs typeface="Arial" panose="020B0604020202020204" pitchFamily="34" charset="0"/>
                  </a:rPr>
                  <a:t> is the requirement sensors for target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cs typeface="Arial" panose="020B0604020202020204" pitchFamily="34" charset="0"/>
                          </a:rPr>
                          <m:t>𝑖</m:t>
                        </m:r>
                      </m:sub>
                    </m:sSub>
                  </m:oMath>
                </a14:m>
                <a:endParaRPr lang="en-VN"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VN" sz="2000" dirty="0">
                    <a:latin typeface="Arial" panose="020B0604020202020204" pitchFamily="34" charset="0"/>
                    <a:cs typeface="Arial" panose="020B0604020202020204" pitchFamily="34" charset="0"/>
                  </a:rPr>
                  <a:t> Each sensor has same: </a:t>
                </a:r>
              </a:p>
              <a:p>
                <a:pPr marL="1200150" lvl="2" indent="-285750">
                  <a:buFont typeface="Arial" panose="020B0604020202020204" pitchFamily="34" charset="0"/>
                  <a:buChar char="•"/>
                </a:pPr>
                <a:r>
                  <a:rPr lang="en-VN" sz="2000" dirty="0">
                    <a:latin typeface="Arial" panose="020B0604020202020204" pitchFamily="34" charset="0"/>
                    <a:cs typeface="Arial" panose="020B0604020202020204" pitchFamily="34" charset="0"/>
                  </a:rPr>
                  <a:t>Sensing Radius: </a:t>
                </a:r>
                <a14:m>
                  <m:oMath xmlns:m="http://schemas.openxmlformats.org/officeDocument/2006/math">
                    <m:r>
                      <a:rPr lang="en-US" sz="2000" b="0" i="1" smtClean="0">
                        <a:latin typeface="Cambria Math" panose="02040503050406030204" pitchFamily="18" charset="0"/>
                        <a:cs typeface="Arial" panose="020B0604020202020204" pitchFamily="34" charset="0"/>
                      </a:rPr>
                      <m:t>𝑅</m:t>
                    </m:r>
                  </m:oMath>
                </a14:m>
                <a:r>
                  <a:rPr lang="en-VN" sz="2000" dirty="0">
                    <a:latin typeface="Arial" panose="020B0604020202020204" pitchFamily="34" charset="0"/>
                    <a:cs typeface="Arial" panose="020B0604020202020204" pitchFamily="34" charset="0"/>
                  </a:rPr>
                  <a:t> </a:t>
                </a:r>
              </a:p>
              <a:p>
                <a:pPr marL="1200150" lvl="2" indent="-285750">
                  <a:buFont typeface="Arial" panose="020B0604020202020204" pitchFamily="34" charset="0"/>
                  <a:buChar char="•"/>
                </a:pPr>
                <a:r>
                  <a:rPr lang="en-VN" sz="2000" dirty="0">
                    <a:latin typeface="Arial" panose="020B0604020202020204" pitchFamily="34" charset="0"/>
                    <a:cs typeface="Arial" panose="020B0604020202020204" pitchFamily="34" charset="0"/>
                  </a:rPr>
                  <a:t>Angle of View: </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endParaRPr lang="en-VN" sz="2000" dirty="0">
                  <a:latin typeface="Arial" panose="020B0604020202020204" pitchFamily="34" charset="0"/>
                  <a:cs typeface="Arial" panose="020B0604020202020204" pitchFamily="34" charset="0"/>
                </a:endParaRPr>
              </a:p>
              <a:p>
                <a:pPr>
                  <a:lnSpc>
                    <a:spcPct val="150000"/>
                  </a:lnSpc>
                </a:pPr>
                <a:r>
                  <a:rPr lang="en-VN" sz="2000" b="1" dirty="0">
                    <a:latin typeface="Arial" panose="020B0604020202020204" pitchFamily="34" charset="0"/>
                    <a:cs typeface="Arial" panose="020B0604020202020204" pitchFamily="34" charset="0"/>
                  </a:rPr>
                  <a:t>Output:</a:t>
                </a:r>
              </a:p>
              <a:p>
                <a:pPr marL="800100" lvl="1" indent="-342900">
                  <a:buFont typeface="Arial" panose="020B0604020202020204" pitchFamily="34" charset="0"/>
                  <a:buChar char="•"/>
                </a:pPr>
                <a:r>
                  <a:rPr lang="en-VN" sz="2000" dirty="0">
                    <a:latin typeface="Arial" panose="020B0604020202020204" pitchFamily="34" charset="0"/>
                    <a:cs typeface="Arial" panose="020B0604020202020204" pitchFamily="34" charset="0"/>
                  </a:rPr>
                  <a:t>	Which the sensor active or inactive? </a:t>
                </a:r>
                <a14:m>
                  <m:oMath xmlns:m="http://schemas.openxmlformats.org/officeDocument/2006/math">
                    <m:r>
                      <a:rPr lang="en-US" sz="2000" b="1" i="1" smtClean="0">
                        <a:latin typeface="Cambria Math" panose="02040503050406030204" pitchFamily="18" charset="0"/>
                        <a:cs typeface="Arial" panose="020B0604020202020204" pitchFamily="34" charset="0"/>
                      </a:rPr>
                      <m:t>𝑨𝒄𝒕𝒊𝒗</m:t>
                    </m:r>
                    <m:sSub>
                      <m:sSubPr>
                        <m:ctrlPr>
                          <a:rPr lang="en-US" sz="2000" b="1"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𝒆</m:t>
                        </m:r>
                      </m:e>
                      <m:sub>
                        <m:r>
                          <a:rPr lang="en-US" sz="2000" b="1" i="1" smtClean="0">
                            <a:latin typeface="Cambria Math" panose="02040503050406030204" pitchFamily="18" charset="0"/>
                            <a:cs typeface="Arial" panose="020B0604020202020204" pitchFamily="34" charset="0"/>
                          </a:rPr>
                          <m:t>𝑺</m:t>
                        </m:r>
                      </m:sub>
                    </m:sSub>
                    <m:r>
                      <a:rPr lang="en-US" sz="2000" b="1" i="1" smtClean="0">
                        <a:latin typeface="Cambria Math" panose="02040503050406030204" pitchFamily="18" charset="0"/>
                        <a:cs typeface="Arial" panose="020B0604020202020204" pitchFamily="34" charset="0"/>
                      </a:rPr>
                      <m:t>={</m:t>
                    </m:r>
                    <m:r>
                      <a:rPr lang="en-US" sz="2000" b="1" i="1" smtClean="0">
                        <a:latin typeface="Cambria Math" panose="02040503050406030204" pitchFamily="18" charset="0"/>
                        <a:cs typeface="Arial" panose="020B0604020202020204" pitchFamily="34" charset="0"/>
                      </a:rPr>
                      <m:t>𝑻𝒓𝒖𝒆</m:t>
                    </m:r>
                    <m:r>
                      <a:rPr lang="en-US" sz="2000" b="1" i="1" smtClean="0">
                        <a:latin typeface="Cambria Math" panose="02040503050406030204" pitchFamily="18" charset="0"/>
                        <a:cs typeface="Arial" panose="020B0604020202020204" pitchFamily="34" charset="0"/>
                      </a:rPr>
                      <m:t>,</m:t>
                    </m:r>
                    <m:r>
                      <a:rPr lang="en-US" sz="2000" b="1" i="1" smtClean="0">
                        <a:latin typeface="Cambria Math" panose="02040503050406030204" pitchFamily="18" charset="0"/>
                        <a:cs typeface="Arial" panose="020B0604020202020204" pitchFamily="34" charset="0"/>
                      </a:rPr>
                      <m:t>𝑭𝒂𝒍𝒔𝒆</m:t>
                    </m:r>
                    <m:r>
                      <a:rPr lang="en-US" sz="2000" b="1" i="1" smtClean="0">
                        <a:latin typeface="Cambria Math" panose="02040503050406030204" pitchFamily="18" charset="0"/>
                        <a:cs typeface="Arial" panose="020B0604020202020204" pitchFamily="34" charset="0"/>
                      </a:rPr>
                      <m:t>,…</m:t>
                    </m:r>
                    <m:r>
                      <a:rPr lang="en-US" sz="2000" b="1" i="1" smtClean="0">
                        <a:latin typeface="Cambria Math" panose="02040503050406030204" pitchFamily="18" charset="0"/>
                        <a:cs typeface="Arial" panose="020B0604020202020204" pitchFamily="34" charset="0"/>
                      </a:rPr>
                      <m:t>𝑭𝒂𝒍𝒔𝒆</m:t>
                    </m:r>
                    <m:r>
                      <a:rPr lang="en-US" sz="2000" b="1" i="1" smtClean="0">
                        <a:latin typeface="Cambria Math" panose="02040503050406030204" pitchFamily="18" charset="0"/>
                        <a:cs typeface="Arial" panose="020B0604020202020204" pitchFamily="34" charset="0"/>
                      </a:rPr>
                      <m:t>}</m:t>
                    </m:r>
                  </m:oMath>
                </a14:m>
                <a:endParaRPr lang="en-VN" sz="2000" b="1"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VN" sz="2000" b="1" dirty="0">
                    <a:latin typeface="Arial" panose="020B0604020202020204" pitchFamily="34" charset="0"/>
                    <a:cs typeface="Arial" panose="020B0604020202020204" pitchFamily="34" charset="0"/>
                  </a:rPr>
                  <a:t> </a:t>
                </a:r>
                <a:r>
                  <a:rPr lang="en-VN" sz="2000" dirty="0">
                    <a:latin typeface="Arial" panose="020B0604020202020204" pitchFamily="34" charset="0"/>
                    <a:cs typeface="Arial" panose="020B0604020202020204" pitchFamily="34" charset="0"/>
                  </a:rPr>
                  <a:t>What is the direction of each sensors? </a:t>
                </a:r>
                <a14:m>
                  <m:oMath xmlns:m="http://schemas.openxmlformats.org/officeDocument/2006/math">
                    <m:r>
                      <a:rPr lang="en-US" sz="2000" b="0" i="1" smtClean="0">
                        <a:latin typeface="Cambria Math" panose="02040503050406030204" pitchFamily="18" charset="0"/>
                        <a:cs typeface="Arial" panose="020B0604020202020204" pitchFamily="34" charset="0"/>
                      </a:rPr>
                      <m:t>𝐹</m:t>
                    </m:r>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𝑓</m:t>
                            </m:r>
                          </m:e>
                        </m:acc>
                      </m:e>
                      <m:sub>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acc>
                          <m:accPr>
                            <m:chr m:val="⃗"/>
                            <m:ctrlPr>
                              <a:rPr lang="en-US" sz="2000" i="1">
                                <a:latin typeface="Cambria Math" panose="02040503050406030204" pitchFamily="18" charset="0"/>
                                <a:cs typeface="Arial" panose="020B0604020202020204" pitchFamily="34" charset="0"/>
                              </a:rPr>
                            </m:ctrlPr>
                          </m:accPr>
                          <m:e>
                            <m:r>
                              <a:rPr lang="en-US" sz="2000" i="1">
                                <a:latin typeface="Cambria Math" panose="02040503050406030204" pitchFamily="18" charset="0"/>
                                <a:cs typeface="Arial" panose="020B0604020202020204" pitchFamily="34" charset="0"/>
                              </a:rPr>
                              <m:t>𝑓</m:t>
                            </m:r>
                          </m:e>
                        </m:acc>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acc>
                          <m:accPr>
                            <m:chr m:val="⃗"/>
                            <m:ctrlPr>
                              <a:rPr lang="en-US" sz="2000" i="1">
                                <a:latin typeface="Cambria Math" panose="02040503050406030204" pitchFamily="18" charset="0"/>
                                <a:cs typeface="Arial" panose="020B0604020202020204" pitchFamily="34" charset="0"/>
                              </a:rPr>
                            </m:ctrlPr>
                          </m:accPr>
                          <m:e>
                            <m:r>
                              <a:rPr lang="en-US" sz="2000" i="1">
                                <a:latin typeface="Cambria Math" panose="02040503050406030204" pitchFamily="18" charset="0"/>
                                <a:cs typeface="Arial" panose="020B0604020202020204" pitchFamily="34" charset="0"/>
                              </a:rPr>
                              <m:t>𝑓</m:t>
                            </m:r>
                          </m:e>
                        </m:acc>
                      </m:e>
                      <m:sub>
                        <m:r>
                          <a:rPr lang="en-US" sz="2000" b="0" i="1" smtClean="0">
                            <a:latin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cs typeface="Arial" panose="020B0604020202020204" pitchFamily="34" charset="0"/>
                      </a:rPr>
                      <m:t>}</m:t>
                    </m:r>
                  </m:oMath>
                </a14:m>
                <a:r>
                  <a:rPr lang="en-VN" sz="2000" dirty="0">
                    <a:latin typeface="Arial" panose="020B0604020202020204" pitchFamily="34" charset="0"/>
                    <a:cs typeface="Arial" panose="020B0604020202020204" pitchFamily="34" charset="0"/>
                  </a:rPr>
                  <a:t> is the direction of each sensor</a:t>
                </a:r>
              </a:p>
            </p:txBody>
          </p:sp>
        </mc:Choice>
        <mc:Fallback xmlns="">
          <p:sp>
            <p:nvSpPr>
              <p:cNvPr id="5" name="TextBox 4">
                <a:extLst>
                  <a:ext uri="{FF2B5EF4-FFF2-40B4-BE49-F238E27FC236}">
                    <a16:creationId xmlns:a16="http://schemas.microsoft.com/office/drawing/2014/main" id="{13AF93DF-87D7-DA43-6AE8-3744257A9D15}"/>
                  </a:ext>
                </a:extLst>
              </p:cNvPr>
              <p:cNvSpPr txBox="1">
                <a:spLocks noRot="1" noChangeAspect="1" noMove="1" noResize="1" noEditPoints="1" noAdjustHandles="1" noChangeArrowheads="1" noChangeShapeType="1" noTextEdit="1"/>
              </p:cNvSpPr>
              <p:nvPr/>
            </p:nvSpPr>
            <p:spPr>
              <a:xfrm>
                <a:off x="838200" y="1457097"/>
                <a:ext cx="11049000" cy="5199372"/>
              </a:xfrm>
              <a:prstGeom prst="rect">
                <a:avLst/>
              </a:prstGeom>
              <a:blipFill>
                <a:blip r:embed="rId3"/>
                <a:stretch>
                  <a:fillRect l="-689" b="-1217"/>
                </a:stretch>
              </a:blipFill>
            </p:spPr>
            <p:txBody>
              <a:bodyPr/>
              <a:lstStyle/>
              <a:p>
                <a:r>
                  <a:rPr lang="en-VN">
                    <a:noFill/>
                  </a:rPr>
                  <a:t> </a:t>
                </a:r>
              </a:p>
            </p:txBody>
          </p:sp>
        </mc:Fallback>
      </mc:AlternateContent>
    </p:spTree>
    <p:extLst>
      <p:ext uri="{BB962C8B-B14F-4D97-AF65-F5344CB8AC3E}">
        <p14:creationId xmlns:p14="http://schemas.microsoft.com/office/powerpoint/2010/main" val="3549163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4106</TotalTime>
  <Words>2753</Words>
  <Application>Microsoft Macintosh PowerPoint</Application>
  <PresentationFormat>Widescreen</PresentationFormat>
  <Paragraphs>239</Paragraphs>
  <Slides>32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vt:lpstr>
      <vt:lpstr>Calibri</vt:lpstr>
      <vt:lpstr>Calibri Light</vt:lpstr>
      <vt:lpstr>Cambria Math</vt:lpstr>
      <vt:lpstr>Söhne</vt:lpstr>
      <vt:lpstr>Tahoma</vt:lpstr>
      <vt:lpstr>Times New Roman</vt:lpstr>
      <vt:lpstr>Wingdings</vt:lpstr>
      <vt:lpstr>Office Theme</vt:lpstr>
      <vt:lpstr>An improved genetic algorithm for bi-level multi-objective Q-coverage in directional sensor networks</vt:lpstr>
      <vt:lpstr>Outline</vt:lpstr>
      <vt:lpstr>PowerPoint Presentation</vt:lpstr>
      <vt:lpstr>1. Introduction      Multi-coverage in WSNs     Q-coverage</vt:lpstr>
      <vt:lpstr>1. Introduction          Q-coverage in Direction Sensor Network(DSNs)</vt:lpstr>
      <vt:lpstr>1. Introduction     Challenges of Q-coverage in DSNs</vt:lpstr>
      <vt:lpstr>PowerPoint Presentation</vt:lpstr>
      <vt:lpstr>2. Problem Folmulation     Direction Sensor Model</vt:lpstr>
      <vt:lpstr>2. Problem Folmulation     Sensor Direction Determining Problem</vt:lpstr>
      <vt:lpstr>2. Problem Folmulation     Sensor Direction Determining Problem</vt:lpstr>
      <vt:lpstr>2. Problem Folmulation     Metrics</vt:lpstr>
      <vt:lpstr>PowerPoint Presentation</vt:lpstr>
      <vt:lpstr>3. Related Work</vt:lpstr>
      <vt:lpstr>3. Related Work</vt:lpstr>
      <vt:lpstr>PowerPoint Presentation</vt:lpstr>
      <vt:lpstr>4. Proposed Algorithm       IGA solving the Sensor Direction Determining</vt:lpstr>
      <vt:lpstr>4. Proposed Algorithm       SSD-IGA overviews</vt:lpstr>
      <vt:lpstr>4. Proposed Algorithm       SSD-IGA Chromosome representation</vt:lpstr>
      <vt:lpstr>4. Proposed Algorithm       SSD-IGA Fitness Function</vt:lpstr>
      <vt:lpstr>4. Proposed Algorithm       SSD-IGA Initialization Population </vt:lpstr>
      <vt:lpstr>4. Proposed Algorithm       SSD-IGA : Coverage quality difference of 2 direction </vt:lpstr>
      <vt:lpstr>4. Proposed Algorithm       SSD-IGA : Crossover opreation</vt:lpstr>
      <vt:lpstr>4. Proposed Algorithm       SSD-IGA : Mutation opreation</vt:lpstr>
      <vt:lpstr>4. Proposed Algorithm       SSD-IGA : Selection</vt:lpstr>
      <vt:lpstr>PowerPoint Presentation</vt:lpstr>
      <vt:lpstr>5. Experiments and Results       Problem instances</vt:lpstr>
      <vt:lpstr>5. Experiments and Results       Algorithm Parameters</vt:lpstr>
      <vt:lpstr>5. Experiments and Results       Results       Experiment 1</vt:lpstr>
      <vt:lpstr>5. Experiments and Results       Results       Experiment 2</vt:lpstr>
      <vt:lpstr>5. Experiments and Results       Results       Experiment 3</vt:lpstr>
      <vt:lpstr>PowerPoint Presentation</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Huy Hung 20164777</dc:creator>
  <cp:lastModifiedBy>Nguyễn Sơn</cp:lastModifiedBy>
  <cp:revision>9</cp:revision>
  <dcterms:created xsi:type="dcterms:W3CDTF">2022-02-27T09:51:15Z</dcterms:created>
  <dcterms:modified xsi:type="dcterms:W3CDTF">2023-07-13T01:08:26Z</dcterms:modified>
</cp:coreProperties>
</file>