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32"/>
  </p:notesMasterIdLst>
  <p:handoutMasterIdLst>
    <p:handoutMasterId r:id="rId33"/>
  </p:handoutMasterIdLst>
  <p:sldIdLst>
    <p:sldId id="256" r:id="rId2"/>
    <p:sldId id="257" r:id="rId3"/>
    <p:sldId id="356" r:id="rId4"/>
    <p:sldId id="357" r:id="rId5"/>
    <p:sldId id="1234" r:id="rId6"/>
    <p:sldId id="258" r:id="rId7"/>
    <p:sldId id="259" r:id="rId8"/>
    <p:sldId id="1290" r:id="rId9"/>
    <p:sldId id="378" r:id="rId10"/>
    <p:sldId id="1291" r:id="rId11"/>
    <p:sldId id="1292" r:id="rId12"/>
    <p:sldId id="1293" r:id="rId13"/>
    <p:sldId id="1295" r:id="rId14"/>
    <p:sldId id="1296" r:id="rId15"/>
    <p:sldId id="1298" r:id="rId16"/>
    <p:sldId id="1300" r:id="rId17"/>
    <p:sldId id="1301" r:id="rId18"/>
    <p:sldId id="1302" r:id="rId19"/>
    <p:sldId id="1303" r:id="rId20"/>
    <p:sldId id="1305" r:id="rId21"/>
    <p:sldId id="1306" r:id="rId22"/>
    <p:sldId id="1307" r:id="rId23"/>
    <p:sldId id="366" r:id="rId24"/>
    <p:sldId id="282" r:id="rId25"/>
    <p:sldId id="283" r:id="rId26"/>
    <p:sldId id="284" r:id="rId27"/>
    <p:sldId id="285" r:id="rId28"/>
    <p:sldId id="286" r:id="rId29"/>
    <p:sldId id="261" r:id="rId30"/>
    <p:sldId id="260" r:id="rId31"/>
  </p:sldIdLst>
  <p:sldSz cx="12192000" cy="6858000"/>
  <p:notesSz cx="6858000" cy="9144000"/>
  <p:defaultText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B2CE86E-DCA5-D532-0DCC-53D3D777B310}" name="NGUYEN VAN THANH 20183632" initials="NVT2" userId="S::THANH.NV183632@sis.hust.edu.vn::ac00d04f-c29e-440f-a19b-66e3780441e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57FC"/>
    <a:srgbClr val="4E87EB"/>
    <a:srgbClr val="1C5D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9261"/>
    <p:restoredTop sz="78399" autoAdjust="0"/>
  </p:normalViewPr>
  <p:slideViewPr>
    <p:cSldViewPr snapToGrid="0" snapToObjects="1">
      <p:cViewPr>
        <p:scale>
          <a:sx n="97" d="100"/>
          <a:sy n="97" d="100"/>
        </p:scale>
        <p:origin x="-704" y="144"/>
      </p:cViewPr>
      <p:guideLst/>
    </p:cSldViewPr>
  </p:slideViewPr>
  <p:outlineViewPr>
    <p:cViewPr>
      <p:scale>
        <a:sx n="33" d="100"/>
        <a:sy n="33" d="100"/>
      </p:scale>
      <p:origin x="0" y="-20152"/>
    </p:cViewPr>
  </p:outlineViewPr>
  <p:notesTextViewPr>
    <p:cViewPr>
      <p:scale>
        <a:sx n="1" d="1"/>
        <a:sy n="1" d="1"/>
      </p:scale>
      <p:origin x="0" y="0"/>
    </p:cViewPr>
  </p:notesTextViewPr>
  <p:sorterViewPr>
    <p:cViewPr>
      <p:scale>
        <a:sx n="1" d="1"/>
        <a:sy n="1" d="1"/>
      </p:scale>
      <p:origin x="0" y="0"/>
    </p:cViewPr>
  </p:sorterViewPr>
  <p:notesViewPr>
    <p:cSldViewPr snapToGrid="0" snapToObjects="1">
      <p:cViewPr varScale="1">
        <p:scale>
          <a:sx n="84" d="100"/>
          <a:sy n="84" d="100"/>
        </p:scale>
        <p:origin x="3760" y="1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38"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4FAF6B-0AFE-11FC-1B6A-666365ABD7B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a:extLst>
              <a:ext uri="{FF2B5EF4-FFF2-40B4-BE49-F238E27FC236}">
                <a16:creationId xmlns:a16="http://schemas.microsoft.com/office/drawing/2014/main" id="{4A8D8467-8548-55D1-90FE-0A02DA61325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B36B1C8-FC6C-B14B-BD6F-9899F3BDD91F}" type="datetimeFigureOut">
              <a:rPr lang="en-VN" smtClean="0"/>
              <a:t>05/08/2023</a:t>
            </a:fld>
            <a:endParaRPr lang="en-VN"/>
          </a:p>
        </p:txBody>
      </p:sp>
      <p:sp>
        <p:nvSpPr>
          <p:cNvPr id="4" name="Footer Placeholder 3">
            <a:extLst>
              <a:ext uri="{FF2B5EF4-FFF2-40B4-BE49-F238E27FC236}">
                <a16:creationId xmlns:a16="http://schemas.microsoft.com/office/drawing/2014/main" id="{C64DF5E9-5E37-DFAF-DA06-9B24123268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5" name="Slide Number Placeholder 4">
            <a:extLst>
              <a:ext uri="{FF2B5EF4-FFF2-40B4-BE49-F238E27FC236}">
                <a16:creationId xmlns:a16="http://schemas.microsoft.com/office/drawing/2014/main" id="{C263E7C7-F7E4-8F18-1F03-64BFF1B22F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B2B5C18-4F6E-474C-B15E-D6E514FB9492}" type="slidenum">
              <a:rPr lang="en-VN" smtClean="0"/>
              <a:t>‹#›</a:t>
            </a:fld>
            <a:endParaRPr lang="en-VN"/>
          </a:p>
        </p:txBody>
      </p:sp>
    </p:spTree>
    <p:extLst>
      <p:ext uri="{BB962C8B-B14F-4D97-AF65-F5344CB8AC3E}">
        <p14:creationId xmlns:p14="http://schemas.microsoft.com/office/powerpoint/2010/main" val="16306609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3CDB98-2FF1-4340-A48E-05325999D849}" type="datetimeFigureOut">
              <a:rPr lang="en-VN" smtClean="0"/>
              <a:t>05/08/2023</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DFD4D2-BAE1-BB42-A817-EC0ADBA95C0E}" type="slidenum">
              <a:rPr lang="en-VN" smtClean="0"/>
              <a:t>‹#›</a:t>
            </a:fld>
            <a:endParaRPr lang="en-VN"/>
          </a:p>
        </p:txBody>
      </p:sp>
    </p:spTree>
    <p:extLst>
      <p:ext uri="{BB962C8B-B14F-4D97-AF65-F5344CB8AC3E}">
        <p14:creationId xmlns:p14="http://schemas.microsoft.com/office/powerpoint/2010/main" val="28697490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aseline="0" dirty="0"/>
              <a:t>Hello</a:t>
            </a:r>
            <a:r>
              <a:rPr lang="en-US" baseline="0" dirty="0"/>
              <a:t> everyone. My name is Hanh, I’m from Phuong Dong University, Vietnam.</a:t>
            </a:r>
          </a:p>
          <a:p>
            <a:r>
              <a:rPr lang="en-US" baseline="0" dirty="0"/>
              <a:t>Today, I will present about my </a:t>
            </a:r>
            <a:r>
              <a:rPr lang="en-US" b="1" baseline="0" dirty="0">
                <a:solidFill>
                  <a:srgbClr val="FF0000"/>
                </a:solidFill>
              </a:rPr>
              <a:t>research work </a:t>
            </a:r>
            <a:r>
              <a:rPr lang="en-US" baseline="0" dirty="0"/>
              <a:t>named “</a:t>
            </a:r>
            <a:r>
              <a:rPr lang="en-VN" sz="1200" dirty="0"/>
              <a:t>An Improved Genetic Algorithm for bi-level multi-objective Q-Coverage in Directional Sensor Network</a:t>
            </a:r>
            <a:r>
              <a:rPr lang="en-US" sz="1200" dirty="0">
                <a:latin typeface="Calibri" panose="020F0502020204030204" pitchFamily="34" charset="0"/>
              </a:rPr>
              <a:t>”.</a:t>
            </a:r>
          </a:p>
          <a:p>
            <a:endParaRPr lang="en-VN" dirty="0"/>
          </a:p>
        </p:txBody>
      </p:sp>
      <p:sp>
        <p:nvSpPr>
          <p:cNvPr id="4" name="Slide Number Placeholder 3"/>
          <p:cNvSpPr>
            <a:spLocks noGrp="1"/>
          </p:cNvSpPr>
          <p:nvPr>
            <p:ph type="sldNum" sz="quarter" idx="5"/>
          </p:nvPr>
        </p:nvSpPr>
        <p:spPr/>
        <p:txBody>
          <a:bodyPr/>
          <a:lstStyle/>
          <a:p>
            <a:fld id="{1ADFD4D2-BAE1-BB42-A817-EC0ADBA95C0E}" type="slidenum">
              <a:rPr lang="en-VN" smtClean="0"/>
              <a:t>0</a:t>
            </a:fld>
            <a:endParaRPr lang="en-VN"/>
          </a:p>
        </p:txBody>
      </p:sp>
    </p:spTree>
    <p:extLst>
      <p:ext uri="{BB962C8B-B14F-4D97-AF65-F5344CB8AC3E}">
        <p14:creationId xmlns:p14="http://schemas.microsoft.com/office/powerpoint/2010/main" val="4229830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b="0" i="0" dirty="0">
              <a:solidFill>
                <a:srgbClr val="000000"/>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Söhne"/>
              </a:rPr>
              <a:t>The first paper  focuses on formulating</a:t>
            </a:r>
            <a:r>
              <a:rPr lang="en-US" b="1" dirty="0">
                <a:solidFill>
                  <a:schemeClr val="tx1"/>
                </a:solidFill>
                <a:latin typeface="Calibri" panose="020F0502020204030204" pitchFamily="34" charset="0"/>
                <a:cs typeface="Calibri" panose="020F0502020204030204" pitchFamily="34" charset="0"/>
              </a:rPr>
              <a:t> the Q-coverage problem with minimum sensors and high balance covered in DSNs: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Calibri" panose="020F0502020204030204" pitchFamily="34" charset="0"/>
                <a:cs typeface="Calibri" panose="020F0502020204030204" pitchFamily="34" charset="0"/>
              </a:rPr>
              <a:t>The authors proposed </a:t>
            </a:r>
            <a:r>
              <a:rPr lang="en-US" b="0" i="0" dirty="0">
                <a:solidFill>
                  <a:srgbClr val="000000"/>
                </a:solidFill>
                <a:effectLst/>
                <a:latin typeface="Söhne"/>
              </a:rPr>
              <a:t>Integer Linear Programming, </a:t>
            </a:r>
            <a:r>
              <a:rPr lang="en-US" sz="1200" b="0" i="0" dirty="0">
                <a:solidFill>
                  <a:srgbClr val="000000"/>
                </a:solidFill>
                <a:effectLst/>
                <a:latin typeface="Söhne"/>
              </a:rPr>
              <a:t>Integer Quadratic Programming  and </a:t>
            </a:r>
            <a:r>
              <a:rPr lang="en-US" sz="1200" dirty="0">
                <a:solidFill>
                  <a:schemeClr val="tx1"/>
                </a:solidFill>
                <a:latin typeface="Calibri" panose="020F0502020204030204" pitchFamily="34" charset="0"/>
                <a:cs typeface="Calibri" panose="020F0502020204030204" pitchFamily="34" charset="0"/>
              </a:rPr>
              <a:t>Greedily-method to solve the minimizing </a:t>
            </a:r>
            <a:r>
              <a:rPr lang="en-US" sz="1400" dirty="0">
                <a:solidFill>
                  <a:srgbClr val="000000"/>
                </a:solidFill>
                <a:latin typeface="Söhne"/>
                <a:cs typeface="Calibri" panose="020F0502020204030204" pitchFamily="34" charset="0"/>
              </a:rPr>
              <a:t>I</a:t>
            </a:r>
            <a:r>
              <a:rPr lang="en-US" sz="1400" dirty="0">
                <a:solidFill>
                  <a:schemeClr val="tx1"/>
                </a:solidFill>
                <a:latin typeface="Calibri" panose="020F0502020204030204" pitchFamily="34" charset="0"/>
                <a:cs typeface="Calibri" panose="020F0502020204030204" pitchFamily="34" charset="0"/>
              </a:rPr>
              <a:t>QP </a:t>
            </a:r>
            <a:r>
              <a:rPr lang="en-US" sz="1200" dirty="0">
                <a:solidFill>
                  <a:schemeClr val="tx1"/>
                </a:solidFill>
                <a:latin typeface="Calibri" panose="020F0502020204030204" pitchFamily="34" charset="0"/>
                <a:cs typeface="Calibri" panose="020F0502020204030204" pitchFamily="34" charset="0"/>
              </a:rPr>
              <a:t>and maximum the balance in the network</a:t>
            </a:r>
            <a:endParaRPr lang="en-US" b="1" dirty="0">
              <a:solidFill>
                <a:schemeClr val="tx1"/>
              </a:solidFill>
              <a:latin typeface="Calibri" panose="020F0502020204030204" pitchFamily="34" charset="0"/>
              <a:cs typeface="Calibri" panose="020F0502020204030204" pitchFamily="34" charset="0"/>
            </a:endParaRPr>
          </a:p>
          <a:p>
            <a:pPr algn="l"/>
            <a:endParaRPr lang="en-US" b="0" i="0" dirty="0">
              <a:solidFill>
                <a:srgbClr val="000000"/>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Söhne"/>
              </a:rPr>
              <a:t>The second paper </a:t>
            </a:r>
            <a:r>
              <a:rPr lang="en-US" b="1" dirty="0">
                <a:solidFill>
                  <a:schemeClr val="tx1"/>
                </a:solidFill>
                <a:latin typeface="Calibri" panose="020F0502020204030204" pitchFamily="34" charset="0"/>
                <a:cs typeface="Calibri" panose="020F0502020204030204" pitchFamily="34" charset="0"/>
              </a:rPr>
              <a:t>Proposed two GA-based Algorithms to solve the Q-coverage problem with minimum sensors, and maximum the balancing coverage in DSNs</a:t>
            </a:r>
          </a:p>
          <a:p>
            <a:pPr lvl="1">
              <a:lnSpc>
                <a:spcPct val="120000"/>
              </a:lnSpc>
            </a:pPr>
            <a:r>
              <a:rPr lang="en-US" b="1" dirty="0">
                <a:solidFill>
                  <a:schemeClr val="tx1"/>
                </a:solidFill>
                <a:latin typeface="Calibri" panose="020F0502020204030204" pitchFamily="34" charset="0"/>
                <a:cs typeface="Calibri" panose="020F0502020204030204" pitchFamily="34" charset="0"/>
              </a:rPr>
              <a:t>The proposed GA</a:t>
            </a:r>
            <a:r>
              <a:rPr lang="en-US" sz="1200" b="1" dirty="0">
                <a:solidFill>
                  <a:schemeClr val="tx1"/>
                </a:solidFill>
                <a:latin typeface="Calibri" panose="020F0502020204030204" pitchFamily="34" charset="0"/>
                <a:cs typeface="Calibri" panose="020F0502020204030204" pitchFamily="34" charset="0"/>
              </a:rPr>
              <a:t> </a:t>
            </a:r>
            <a:r>
              <a:rPr lang="en-US" sz="1400" b="1" dirty="0">
                <a:solidFill>
                  <a:srgbClr val="000000"/>
                </a:solidFill>
                <a:latin typeface="Söhne"/>
                <a:cs typeface="Calibri" panose="020F0502020204030204" pitchFamily="34" charset="0"/>
              </a:rPr>
              <a:t>p</a:t>
            </a:r>
            <a:r>
              <a:rPr lang="en-US" sz="1400" b="0" i="0" dirty="0">
                <a:solidFill>
                  <a:srgbClr val="000000"/>
                </a:solidFill>
                <a:effectLst/>
                <a:latin typeface="Söhne"/>
              </a:rPr>
              <a:t>rioritize ensuring the coverage of critical targets</a:t>
            </a:r>
            <a:r>
              <a:rPr lang="en-US" sz="1400" b="0" i="0" dirty="0">
                <a:solidFill>
                  <a:schemeClr val="tx1"/>
                </a:solidFill>
                <a:effectLst/>
                <a:latin typeface="Calibri" panose="020F0502020204030204" pitchFamily="34" charset="0"/>
                <a:cs typeface="Calibri" panose="020F0502020204030204" pitchFamily="34" charset="0"/>
              </a:rPr>
              <a:t> and use</a:t>
            </a:r>
            <a:r>
              <a:rPr lang="en-US" sz="1400" dirty="0">
                <a:solidFill>
                  <a:schemeClr val="tx1"/>
                </a:solidFill>
                <a:latin typeface="Calibri" panose="020F0502020204030204" pitchFamily="34" charset="0"/>
                <a:cs typeface="Calibri" panose="020F0502020204030204" pitchFamily="34" charset="0"/>
              </a:rPr>
              <a:t> QBI metric to estimate the balancing of coverage in networks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solidFill>
                <a:schemeClr val="tx1"/>
              </a:solidFill>
              <a:latin typeface="Calibri" panose="020F0502020204030204" pitchFamily="34" charset="0"/>
              <a:cs typeface="Calibri" panose="020F0502020204030204" pitchFamily="34" charset="0"/>
            </a:endParaRPr>
          </a:p>
          <a:p>
            <a:endParaRPr lang="en-VN" dirty="0"/>
          </a:p>
        </p:txBody>
      </p:sp>
      <p:sp>
        <p:nvSpPr>
          <p:cNvPr id="4" name="Slide Number Placeholder 3"/>
          <p:cNvSpPr>
            <a:spLocks noGrp="1"/>
          </p:cNvSpPr>
          <p:nvPr>
            <p:ph type="sldNum" sz="quarter" idx="5"/>
          </p:nvPr>
        </p:nvSpPr>
        <p:spPr/>
        <p:txBody>
          <a:bodyPr/>
          <a:lstStyle/>
          <a:p>
            <a:fld id="{1ADFD4D2-BAE1-BB42-A817-EC0ADBA95C0E}" type="slidenum">
              <a:rPr lang="en-VN" smtClean="0"/>
              <a:t>9</a:t>
            </a:fld>
            <a:endParaRPr lang="en-VN"/>
          </a:p>
        </p:txBody>
      </p:sp>
    </p:spTree>
    <p:extLst>
      <p:ext uri="{BB962C8B-B14F-4D97-AF65-F5344CB8AC3E}">
        <p14:creationId xmlns:p14="http://schemas.microsoft.com/office/powerpoint/2010/main" val="2631393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But these related work also have some limits.</a:t>
            </a:r>
          </a:p>
        </p:txBody>
      </p:sp>
      <p:sp>
        <p:nvSpPr>
          <p:cNvPr id="4" name="Slide Number Placeholder 3"/>
          <p:cNvSpPr>
            <a:spLocks noGrp="1"/>
          </p:cNvSpPr>
          <p:nvPr>
            <p:ph type="sldNum" sz="quarter" idx="5"/>
          </p:nvPr>
        </p:nvSpPr>
        <p:spPr/>
        <p:txBody>
          <a:bodyPr/>
          <a:lstStyle/>
          <a:p>
            <a:fld id="{1ADFD4D2-BAE1-BB42-A817-EC0ADBA95C0E}" type="slidenum">
              <a:rPr lang="en-VN" smtClean="0"/>
              <a:t>10</a:t>
            </a:fld>
            <a:endParaRPr lang="en-VN"/>
          </a:p>
        </p:txBody>
      </p:sp>
    </p:spTree>
    <p:extLst>
      <p:ext uri="{BB962C8B-B14F-4D97-AF65-F5344CB8AC3E}">
        <p14:creationId xmlns:p14="http://schemas.microsoft.com/office/powerpoint/2010/main" val="1290157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problem </a:t>
            </a:r>
            <a:r>
              <a:rPr lang="en-US" b="1" baseline="0" dirty="0"/>
              <a:t>formulated </a:t>
            </a:r>
            <a:r>
              <a:rPr lang="en-US" baseline="0" dirty="0"/>
              <a:t>as follows.</a:t>
            </a:r>
          </a:p>
          <a:p>
            <a:endParaRPr lang="en-VN" dirty="0"/>
          </a:p>
        </p:txBody>
      </p:sp>
      <p:sp>
        <p:nvSpPr>
          <p:cNvPr id="4" name="Slide Number Placeholder 3"/>
          <p:cNvSpPr>
            <a:spLocks noGrp="1"/>
          </p:cNvSpPr>
          <p:nvPr>
            <p:ph type="sldNum" sz="quarter" idx="5"/>
          </p:nvPr>
        </p:nvSpPr>
        <p:spPr/>
        <p:txBody>
          <a:bodyPr/>
          <a:lstStyle/>
          <a:p>
            <a:fld id="{1ADFD4D2-BAE1-BB42-A817-EC0ADBA95C0E}" type="slidenum">
              <a:rPr lang="en-VN" smtClean="0"/>
              <a:t>11</a:t>
            </a:fld>
            <a:endParaRPr lang="en-VN"/>
          </a:p>
        </p:txBody>
      </p:sp>
    </p:spTree>
    <p:extLst>
      <p:ext uri="{BB962C8B-B14F-4D97-AF65-F5344CB8AC3E}">
        <p14:creationId xmlns:p14="http://schemas.microsoft.com/office/powerpoint/2010/main" val="3183367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The ta</a:t>
            </a:r>
          </a:p>
          <a:p>
            <a:pPr algn="l"/>
            <a:r>
              <a:rPr lang="en-VN" dirty="0"/>
              <a:t>vetor F is bisector- vector of the theta. </a:t>
            </a:r>
            <a:r>
              <a:rPr lang="en-US" dirty="0"/>
              <a:t>A</a:t>
            </a:r>
            <a:r>
              <a:rPr lang="en-VN" dirty="0"/>
              <a:t>nd v is the vector from O to a target. </a:t>
            </a:r>
            <a:endParaRPr lang="en-US" b="0" i="0" dirty="0">
              <a:solidFill>
                <a:srgbClr val="374151"/>
              </a:solidFill>
              <a:effectLst/>
              <a:latin typeface="Söhne"/>
            </a:endParaRPr>
          </a:p>
          <a:p>
            <a:endParaRPr lang="en-VN" dirty="0"/>
          </a:p>
        </p:txBody>
      </p:sp>
      <p:sp>
        <p:nvSpPr>
          <p:cNvPr id="4" name="Slide Number Placeholder 3"/>
          <p:cNvSpPr>
            <a:spLocks noGrp="1"/>
          </p:cNvSpPr>
          <p:nvPr>
            <p:ph type="sldNum" sz="quarter" idx="5"/>
          </p:nvPr>
        </p:nvSpPr>
        <p:spPr/>
        <p:txBody>
          <a:bodyPr/>
          <a:lstStyle/>
          <a:p>
            <a:fld id="{653C1CA5-BC57-7544-A8C3-78621666C244}" type="slidenum">
              <a:rPr lang="en-VN" smtClean="0"/>
              <a:t>12</a:t>
            </a:fld>
            <a:endParaRPr lang="en-VN"/>
          </a:p>
        </p:txBody>
      </p:sp>
    </p:spTree>
    <p:extLst>
      <p:ext uri="{BB962C8B-B14F-4D97-AF65-F5344CB8AC3E}">
        <p14:creationId xmlns:p14="http://schemas.microsoft.com/office/powerpoint/2010/main" val="26502371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653C1CA5-BC57-7544-A8C3-78621666C244}" type="slidenum">
              <a:rPr lang="en-VN" smtClean="0"/>
              <a:t>13</a:t>
            </a:fld>
            <a:endParaRPr lang="en-VN"/>
          </a:p>
        </p:txBody>
      </p:sp>
    </p:spTree>
    <p:extLst>
      <p:ext uri="{BB962C8B-B14F-4D97-AF65-F5344CB8AC3E}">
        <p14:creationId xmlns:p14="http://schemas.microsoft.com/office/powerpoint/2010/main" val="9885358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Solving this model, we  propose a bilevel objective Genetic Algorithm. The following are detail of this algorithm</a:t>
            </a:r>
            <a:endParaRPr lang="en-VN" dirty="0"/>
          </a:p>
        </p:txBody>
      </p:sp>
      <p:sp>
        <p:nvSpPr>
          <p:cNvPr id="4" name="Slide Number Placeholder 3"/>
          <p:cNvSpPr>
            <a:spLocks noGrp="1"/>
          </p:cNvSpPr>
          <p:nvPr>
            <p:ph type="sldNum" sz="quarter" idx="5"/>
          </p:nvPr>
        </p:nvSpPr>
        <p:spPr/>
        <p:txBody>
          <a:bodyPr/>
          <a:lstStyle/>
          <a:p>
            <a:fld id="{1ADFD4D2-BAE1-BB42-A817-EC0ADBA95C0E}" type="slidenum">
              <a:rPr lang="en-VN" smtClean="0"/>
              <a:t>14</a:t>
            </a:fld>
            <a:endParaRPr lang="en-VN"/>
          </a:p>
        </p:txBody>
      </p:sp>
    </p:spTree>
    <p:extLst>
      <p:ext uri="{BB962C8B-B14F-4D97-AF65-F5344CB8AC3E}">
        <p14:creationId xmlns:p14="http://schemas.microsoft.com/office/powerpoint/2010/main" val="23329180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effectLst/>
                <a:latin typeface="Helvetica" pitchFamily="2" charset="0"/>
              </a:rPr>
              <a:t>we propose</a:t>
            </a:r>
            <a:r>
              <a:rPr lang="en-US" i="0" dirty="0">
                <a:effectLst/>
                <a:latin typeface="Helvetica" pitchFamily="2" charset="0"/>
              </a:rPr>
              <a:t> </a:t>
            </a:r>
            <a:r>
              <a:rPr lang="en-US" i="1" dirty="0">
                <a:effectLst/>
                <a:latin typeface="Helvetica" pitchFamily="2" charset="0"/>
              </a:rPr>
              <a:t>an Improved Genetic Algorithm (IGA) to solve the Sensor</a:t>
            </a:r>
            <a:r>
              <a:rPr lang="en-US" i="0" dirty="0">
                <a:effectLst/>
                <a:latin typeface="Helvetica" pitchFamily="2" charset="0"/>
              </a:rPr>
              <a:t> </a:t>
            </a:r>
            <a:r>
              <a:rPr lang="en-US" i="1" dirty="0">
                <a:effectLst/>
                <a:latin typeface="Helvetica" pitchFamily="2" charset="0"/>
              </a:rPr>
              <a:t>Direction Determining (SDD) problem called SDD-IGA</a:t>
            </a:r>
            <a:endParaRPr lang="en-US" dirty="0">
              <a:effectLst/>
              <a:latin typeface="Helvetica" pitchFamily="2" charset="0"/>
            </a:endParaRPr>
          </a:p>
          <a:p>
            <a:r>
              <a:rPr lang="en-US" dirty="0"/>
              <a:t>. The outline of this algorithm is shown in the slide.</a:t>
            </a:r>
            <a:endParaRPr lang="en-VN" dirty="0"/>
          </a:p>
          <a:p>
            <a:endParaRPr lang="en-VN" dirty="0"/>
          </a:p>
          <a:p>
            <a:endParaRPr lang="en-VN" dirty="0"/>
          </a:p>
        </p:txBody>
      </p:sp>
      <p:sp>
        <p:nvSpPr>
          <p:cNvPr id="4" name="Slide Number Placeholder 3"/>
          <p:cNvSpPr>
            <a:spLocks noGrp="1"/>
          </p:cNvSpPr>
          <p:nvPr>
            <p:ph type="sldNum" sz="quarter" idx="5"/>
          </p:nvPr>
        </p:nvSpPr>
        <p:spPr/>
        <p:txBody>
          <a:bodyPr/>
          <a:lstStyle/>
          <a:p>
            <a:fld id="{1ADFD4D2-BAE1-BB42-A817-EC0ADBA95C0E}" type="slidenum">
              <a:rPr lang="en-VN" smtClean="0"/>
              <a:t>15</a:t>
            </a:fld>
            <a:endParaRPr lang="en-VN"/>
          </a:p>
        </p:txBody>
      </p:sp>
    </p:spTree>
    <p:extLst>
      <p:ext uri="{BB962C8B-B14F-4D97-AF65-F5344CB8AC3E}">
        <p14:creationId xmlns:p14="http://schemas.microsoft.com/office/powerpoint/2010/main" val="18709568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171450" indent="-171450">
                  <a:buFontTx/>
                  <a:buChar char="-"/>
                </a:pPr>
                <a:endParaRPr lang="en-US" dirty="0"/>
              </a:p>
              <a:p>
                <a:pPr marL="171450" indent="-171450">
                  <a:buFontTx/>
                  <a:buChar char="-"/>
                </a:pPr>
                <a:r>
                  <a:rPr lang="en-US" dirty="0"/>
                  <a:t>Each solution is encoded as a chromosome having 2 parts: </a:t>
                </a:r>
              </a:p>
              <a:p>
                <a:pPr marL="171450" indent="-171450">
                  <a:buFontTx/>
                  <a:buChar char="-"/>
                </a:pPr>
                <a:r>
                  <a:rPr lang="en-US" dirty="0"/>
                  <a:t>Part one</a:t>
                </a:r>
                <a:r>
                  <a:rPr lang="en-US" baseline="0" dirty="0"/>
                  <a:t> is  the state of sensor: </a:t>
                </a:r>
                <a:r>
                  <a:rPr lang="en-US" dirty="0"/>
                  <a:t>Active or inactive  </a:t>
                </a:r>
              </a:p>
              <a:p>
                <a:pPr marL="171450" indent="-171450">
                  <a:buFontTx/>
                  <a:buChar char="-"/>
                </a:pPr>
                <a:r>
                  <a:rPr lang="en-US" baseline="0" dirty="0"/>
                  <a:t>Part two represent Direction sensor. </a:t>
                </a:r>
              </a:p>
              <a:p>
                <a:pPr marL="171450" indent="-171450">
                  <a:buFontTx/>
                  <a:buChar char="-"/>
                </a:pPr>
                <a:r>
                  <a:rPr lang="en-US" baseline="0" dirty="0"/>
                  <a:t>Is shown in the slide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effectLst/>
                    <a:latin typeface="Times New Roman" panose="02020603050405020304" pitchFamily="18" charset="0"/>
                  </a:rPr>
                  <a:t>the space of encodings  is figure a and the space of solutions is figure b</a:t>
                </a:r>
              </a:p>
            </p:txBody>
          </p:sp>
        </mc:Choice>
        <mc:Fallback xmlns="">
          <p:sp>
            <p:nvSpPr>
              <p:cNvPr id="3" name="Notes Placeholder 2"/>
              <p:cNvSpPr>
                <a:spLocks noGrp="1"/>
              </p:cNvSpPr>
              <p:nvPr>
                <p:ph type="body" idx="1"/>
              </p:nvPr>
            </p:nvSpPr>
            <p:spPr/>
            <p:txBody>
              <a:bodyPr/>
              <a:lstStyle/>
              <a:p>
                <a:r>
                  <a:rPr lang="en-VN" dirty="0"/>
                  <a:t>1 lời giải được mã hóa thành 1 cá thể gồm 2 thành phần: </a:t>
                </a:r>
              </a:p>
              <a:p>
                <a:pPr marL="171450" indent="-171450">
                  <a:buFontTx/>
                  <a:buChar char="-"/>
                </a:pPr>
                <a:r>
                  <a:rPr lang="en-US" dirty="0"/>
                  <a:t>A</a:t>
                </a:r>
                <a:r>
                  <a:rPr lang="en-VN" dirty="0"/>
                  <a:t>ctive vector:  alpha: trong đó alpha_i đại diện cho việc sensor </a:t>
                </a:r>
                <a:r>
                  <a:rPr lang="en-US" dirty="0" err="1"/>
                  <a:t>thứ</a:t>
                </a:r>
                <a:r>
                  <a:rPr lang="en-US" dirty="0"/>
                  <a:t> I </a:t>
                </a:r>
                <a:r>
                  <a:rPr lang="en-US" dirty="0" err="1"/>
                  <a:t>trong</a:t>
                </a:r>
                <a:r>
                  <a:rPr lang="en-US" dirty="0"/>
                  <a:t> </a:t>
                </a:r>
                <a:r>
                  <a:rPr lang="en-US" dirty="0" err="1"/>
                  <a:t>lời</a:t>
                </a:r>
                <a:r>
                  <a:rPr lang="en-US" dirty="0"/>
                  <a:t> </a:t>
                </a:r>
                <a:r>
                  <a:rPr lang="en-US" dirty="0" err="1"/>
                  <a:t>giải</a:t>
                </a:r>
                <a:r>
                  <a:rPr lang="en-US" dirty="0"/>
                  <a:t> </a:t>
                </a:r>
                <a:r>
                  <a:rPr lang="en-US" dirty="0" err="1"/>
                  <a:t>được</a:t>
                </a:r>
                <a:r>
                  <a:rPr lang="en-US" dirty="0"/>
                  <a:t> active hay </a:t>
                </a:r>
                <a:r>
                  <a:rPr lang="en-US" dirty="0" err="1"/>
                  <a:t>không</a:t>
                </a:r>
                <a:r>
                  <a:rPr lang="en-US" dirty="0"/>
                  <a:t> active.</a:t>
                </a:r>
              </a:p>
              <a:p>
                <a:pPr marL="171450" indent="-171450">
                  <a:buFontTx/>
                  <a:buChar char="-"/>
                </a:pPr>
                <a:r>
                  <a:rPr lang="en-US" dirty="0"/>
                  <a:t>Direction vector: omega: </a:t>
                </a:r>
                <a:r>
                  <a:rPr lang="en-US" dirty="0" err="1"/>
                  <a:t>trong</a:t>
                </a:r>
                <a:r>
                  <a:rPr lang="en-US" dirty="0"/>
                  <a:t> </a:t>
                </a:r>
                <a:r>
                  <a:rPr lang="en-US" dirty="0" err="1"/>
                  <a:t>đó</a:t>
                </a:r>
                <a:r>
                  <a:rPr lang="en-US" dirty="0"/>
                  <a:t> </a:t>
                </a:r>
                <a:r>
                  <a:rPr lang="en-US" dirty="0" err="1"/>
                  <a:t>omega_i</a:t>
                </a:r>
                <a:r>
                  <a:rPr lang="en-US" dirty="0"/>
                  <a:t> </a:t>
                </a:r>
                <a:r>
                  <a:rPr lang="en-US" dirty="0" err="1"/>
                  <a:t>đại</a:t>
                </a:r>
                <a:r>
                  <a:rPr lang="en-US" dirty="0"/>
                  <a:t> </a:t>
                </a:r>
                <a:r>
                  <a:rPr lang="en-US" dirty="0" err="1"/>
                  <a:t>diện</a:t>
                </a:r>
                <a:r>
                  <a:rPr lang="en-US" dirty="0"/>
                  <a:t> </a:t>
                </a:r>
                <a:r>
                  <a:rPr lang="en-US" dirty="0" err="1"/>
                  <a:t>cho</a:t>
                </a:r>
                <a:r>
                  <a:rPr lang="en-US" dirty="0"/>
                  <a:t> </a:t>
                </a:r>
                <a:r>
                  <a:rPr lang="en-US" dirty="0" err="1"/>
                  <a:t>hướng</a:t>
                </a:r>
                <a:r>
                  <a:rPr lang="en-US" dirty="0"/>
                  <a:t> quay </a:t>
                </a:r>
                <a:r>
                  <a:rPr lang="en-US" dirty="0" err="1"/>
                  <a:t>của</a:t>
                </a:r>
                <a:r>
                  <a:rPr lang="en-US" dirty="0"/>
                  <a:t> sensor </a:t>
                </a:r>
                <a:r>
                  <a:rPr lang="en-US" dirty="0" err="1"/>
                  <a:t>thứ</a:t>
                </a:r>
                <a:r>
                  <a:rPr lang="en-US" dirty="0"/>
                  <a:t> I </a:t>
                </a:r>
                <a:r>
                  <a:rPr lang="en-US" dirty="0" err="1"/>
                  <a:t>trong</a:t>
                </a:r>
                <a:r>
                  <a:rPr lang="en-US" dirty="0"/>
                  <a:t> </a:t>
                </a:r>
                <a:r>
                  <a:rPr lang="en-US" dirty="0" err="1"/>
                  <a:t>lời</a:t>
                </a:r>
                <a:r>
                  <a:rPr lang="en-US" dirty="0"/>
                  <a:t> </a:t>
                </a:r>
                <a:r>
                  <a:rPr lang="en-US" dirty="0" err="1"/>
                  <a:t>giải</a:t>
                </a:r>
                <a:r>
                  <a:rPr lang="en-US" dirty="0"/>
                  <a:t>.</a:t>
                </a:r>
              </a:p>
              <a:p>
                <a:pPr marL="171450" indent="-171450">
                  <a:buFontTx/>
                  <a:buChar char="-"/>
                </a:pPr>
                <a:endParaRPr lang="en-US" dirty="0"/>
              </a:p>
              <a:p>
                <a:pPr marL="171450" indent="-171450">
                  <a:buFontTx/>
                  <a:buChar char="-"/>
                </a:pPr>
                <a:r>
                  <a:rPr lang="en-US" dirty="0"/>
                  <a:t>Each solution is encode as a chromosome have 2 parts:</a:t>
                </a:r>
              </a:p>
              <a:p>
                <a:pPr marL="171450" indent="-171450">
                  <a:buFontTx/>
                  <a:buChar char="-"/>
                </a:pPr>
                <a:r>
                  <a:rPr lang="en-US" dirty="0"/>
                  <a:t>Active vector </a:t>
                </a:r>
                <a:r>
                  <a:rPr lang="vi-VN" b="0" i="0">
                    <a:latin typeface="Cambria Math" panose="02040503050406030204" pitchFamily="18" charset="0"/>
                  </a:rPr>
                  <a:t>𝛼,</a:t>
                </a:r>
                <a:r>
                  <a:rPr lang="en-VN" dirty="0"/>
                  <a:t> i</a:t>
                </a:r>
                <a:r>
                  <a:rPr lang="en-US" b="0" i="0">
                    <a:latin typeface="Cambria Math" panose="02040503050406030204" pitchFamily="18" charset="0"/>
                  </a:rPr>
                  <a:t>n this </a:t>
                </a:r>
                <a:r>
                  <a:rPr lang="vi-VN" b="0" i="0">
                    <a:latin typeface="Cambria Math" panose="02040503050406030204" pitchFamily="18" charset="0"/>
                  </a:rPr>
                  <a:t>𝛼_i</a:t>
                </a:r>
                <a:r>
                  <a:rPr lang="en-VN" dirty="0"/>
                  <a:t> is represent</a:t>
                </a:r>
                <a:r>
                  <a:rPr lang="en-VN" baseline="0" dirty="0"/>
                  <a:t> for i-th sensor </a:t>
                </a:r>
                <a:r>
                  <a:rPr lang="en-US" baseline="0" dirty="0"/>
                  <a:t>in solution is active or inactive.</a:t>
                </a:r>
              </a:p>
              <a:p>
                <a:pPr marL="171450" indent="-171450">
                  <a:buFontTx/>
                  <a:buChar char="-"/>
                </a:pPr>
                <a:r>
                  <a:rPr lang="en-US" baseline="0" dirty="0"/>
                  <a:t>Direction vector omega, in this </a:t>
                </a:r>
                <a:r>
                  <a:rPr lang="en-US" baseline="0" dirty="0" err="1"/>
                  <a:t>omega_i</a:t>
                </a:r>
                <a:r>
                  <a:rPr lang="en-US" baseline="0" dirty="0"/>
                  <a:t> is represent for the orientation of –</a:t>
                </a:r>
                <a:r>
                  <a:rPr lang="en-US" baseline="0" dirty="0" err="1"/>
                  <a:t>ith</a:t>
                </a:r>
                <a:r>
                  <a:rPr lang="en-US" baseline="0" dirty="0"/>
                  <a:t> sensor.</a:t>
                </a:r>
              </a:p>
              <a:p>
                <a:pPr marL="171450" indent="-171450">
                  <a:buFontTx/>
                  <a:buChar char="-"/>
                </a:pPr>
                <a:r>
                  <a:rPr lang="en-US" baseline="0" dirty="0"/>
                  <a:t>=&gt; with a chromosome c at this picture , we can decode to a deployment as a demo in this picture</a:t>
                </a:r>
                <a:endParaRPr lang="en-VN" dirty="0"/>
              </a:p>
              <a:p>
                <a:pPr marL="171450" indent="-171450">
                  <a:buFontTx/>
                  <a:buChar char="-"/>
                </a:pPr>
                <a:endParaRPr lang="en-US" dirty="0"/>
              </a:p>
            </p:txBody>
          </p:sp>
        </mc:Fallback>
      </mc:AlternateContent>
      <p:sp>
        <p:nvSpPr>
          <p:cNvPr id="4" name="Slide Number Placeholder 3"/>
          <p:cNvSpPr>
            <a:spLocks noGrp="1"/>
          </p:cNvSpPr>
          <p:nvPr>
            <p:ph type="sldNum" sz="quarter" idx="5"/>
          </p:nvPr>
        </p:nvSpPr>
        <p:spPr/>
        <p:txBody>
          <a:bodyPr/>
          <a:lstStyle/>
          <a:p>
            <a:fld id="{1ADFD4D2-BAE1-BB42-A817-EC0ADBA95C0E}" type="slidenum">
              <a:rPr lang="en-VN" smtClean="0"/>
              <a:t>16</a:t>
            </a:fld>
            <a:endParaRPr lang="en-VN"/>
          </a:p>
        </p:txBody>
      </p:sp>
    </p:spTree>
    <p:extLst>
      <p:ext uri="{BB962C8B-B14F-4D97-AF65-F5344CB8AC3E}">
        <p14:creationId xmlns:p14="http://schemas.microsoft.com/office/powerpoint/2010/main" val="12513704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557FC"/>
                </a:solidFill>
                <a:cs typeface="Calibri" panose="020F0502020204030204" pitchFamily="34" charset="0"/>
              </a:rPr>
              <a:t>Fitness function is represented by two parts</a:t>
            </a:r>
            <a:r>
              <a:rPr lang="en-US" sz="1200" dirty="0">
                <a:solidFill>
                  <a:srgbClr val="0557FC"/>
                </a:solidFill>
                <a:cs typeface="Calibri" panose="020F0502020204030204" pitchFamily="34" charset="0"/>
                <a:sym typeface="Wingdings" pitchFamily="2" charset="2"/>
              </a:rPr>
              <a:t>: QBI and </a:t>
            </a:r>
            <a:r>
              <a:rPr lang="en-US" sz="1200" dirty="0" err="1">
                <a:solidFill>
                  <a:srgbClr val="0557FC"/>
                </a:solidFill>
                <a:cs typeface="Calibri" panose="020F0502020204030204" pitchFamily="34" charset="0"/>
                <a:sym typeface="Wingdings" pitchFamily="2" charset="2"/>
              </a:rPr>
              <a:t>No.active</a:t>
            </a:r>
            <a:r>
              <a:rPr lang="en-US" sz="1200" dirty="0">
                <a:solidFill>
                  <a:srgbClr val="0557FC"/>
                </a:solidFill>
                <a:cs typeface="Calibri" panose="020F0502020204030204" pitchFamily="34" charset="0"/>
                <a:sym typeface="Wingdings" pitchFamily="2" charset="2"/>
              </a:rPr>
              <a:t> sensors</a:t>
            </a:r>
            <a:endParaRPr lang="en-US" sz="1200" dirty="0">
              <a:solidFill>
                <a:srgbClr val="0557FC"/>
              </a:solidFill>
              <a:cs typeface="Calibri" panose="020F0502020204030204" pitchFamily="34" charset="0"/>
            </a:endParaRPr>
          </a:p>
          <a:p>
            <a:r>
              <a:rPr lang="en-US" b="0" i="0" dirty="0">
                <a:solidFill>
                  <a:srgbClr val="374151"/>
                </a:solidFill>
                <a:effectLst/>
                <a:latin typeface="Söhne"/>
              </a:rPr>
              <a:t> when QBI  equal to 1 and number active sensor is less than n then the domain is over provision</a:t>
            </a:r>
          </a:p>
          <a:p>
            <a:r>
              <a:rPr lang="en-US" b="0" i="0" dirty="0">
                <a:solidFill>
                  <a:srgbClr val="374151"/>
                </a:solidFill>
                <a:effectLst/>
                <a:latin typeface="Söhne"/>
              </a:rPr>
              <a:t>If QBI is less than 1 then domain is under provision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In this algorithm we </a:t>
            </a:r>
            <a:r>
              <a:rPr lang="en-US" sz="1200" b="0" i="0" dirty="0">
                <a:effectLst/>
                <a:latin typeface="Calibri" panose="020F0502020204030204" pitchFamily="34" charset="0"/>
                <a:cs typeface="Calibri" panose="020F0502020204030204" pitchFamily="34" charset="0"/>
              </a:rPr>
              <a:t>Maximize QBI index first, then minimize active sensor index</a:t>
            </a:r>
            <a:endParaRPr lang="en-US" sz="1200" dirty="0">
              <a:latin typeface="Calibri" panose="020F0502020204030204" pitchFamily="34" charset="0"/>
              <a:cs typeface="Calibri" panose="020F0502020204030204" pitchFamily="34" charset="0"/>
            </a:endParaRPr>
          </a:p>
          <a:p>
            <a:endParaRPr lang="en-US" b="0" i="0" dirty="0">
              <a:solidFill>
                <a:srgbClr val="374151"/>
              </a:solidFill>
              <a:effectLst/>
              <a:latin typeface="Söhne"/>
            </a:endParaRPr>
          </a:p>
          <a:p>
            <a:endParaRPr lang="en-US" b="0" i="0" dirty="0">
              <a:solidFill>
                <a:srgbClr val="374151"/>
              </a:solidFill>
              <a:effectLst/>
              <a:latin typeface="Söhne"/>
            </a:endParaRPr>
          </a:p>
          <a:p>
            <a:endParaRPr lang="en-VN" dirty="0"/>
          </a:p>
        </p:txBody>
      </p:sp>
      <p:sp>
        <p:nvSpPr>
          <p:cNvPr id="4" name="Slide Number Placeholder 3"/>
          <p:cNvSpPr>
            <a:spLocks noGrp="1"/>
          </p:cNvSpPr>
          <p:nvPr>
            <p:ph type="sldNum" sz="quarter" idx="5"/>
          </p:nvPr>
        </p:nvSpPr>
        <p:spPr/>
        <p:txBody>
          <a:bodyPr/>
          <a:lstStyle/>
          <a:p>
            <a:fld id="{1ADFD4D2-BAE1-BB42-A817-EC0ADBA95C0E}" type="slidenum">
              <a:rPr lang="en-VN" smtClean="0"/>
              <a:t>17</a:t>
            </a:fld>
            <a:endParaRPr lang="en-VN"/>
          </a:p>
        </p:txBody>
      </p:sp>
    </p:spTree>
    <p:extLst>
      <p:ext uri="{BB962C8B-B14F-4D97-AF65-F5344CB8AC3E}">
        <p14:creationId xmlns:p14="http://schemas.microsoft.com/office/powerpoint/2010/main" val="2595468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374151"/>
                </a:solidFill>
                <a:effectLst/>
                <a:latin typeface="Söhne"/>
              </a:rPr>
              <a:t>To diversify the population, we employ two initialization strategies with a 50% random and 50% heuristic ratio.</a:t>
            </a:r>
          </a:p>
          <a:p>
            <a:endParaRPr lang="en-US" b="0" i="0" dirty="0">
              <a:solidFill>
                <a:srgbClr val="374151"/>
              </a:solidFill>
              <a:effectLst/>
              <a:latin typeface="Söhne"/>
            </a:endParaRPr>
          </a:p>
          <a:p>
            <a:endParaRPr lang="en-VN" dirty="0"/>
          </a:p>
        </p:txBody>
      </p:sp>
      <p:sp>
        <p:nvSpPr>
          <p:cNvPr id="4" name="Slide Number Placeholder 3"/>
          <p:cNvSpPr>
            <a:spLocks noGrp="1"/>
          </p:cNvSpPr>
          <p:nvPr>
            <p:ph type="sldNum" sz="quarter" idx="5"/>
          </p:nvPr>
        </p:nvSpPr>
        <p:spPr/>
        <p:txBody>
          <a:bodyPr/>
          <a:lstStyle/>
          <a:p>
            <a:fld id="{1ADFD4D2-BAE1-BB42-A817-EC0ADBA95C0E}" type="slidenum">
              <a:rPr lang="en-VN" smtClean="0"/>
              <a:t>18</a:t>
            </a:fld>
            <a:endParaRPr lang="en-VN"/>
          </a:p>
        </p:txBody>
      </p:sp>
    </p:spTree>
    <p:extLst>
      <p:ext uri="{BB962C8B-B14F-4D97-AF65-F5344CB8AC3E}">
        <p14:creationId xmlns:p14="http://schemas.microsoft.com/office/powerpoint/2010/main" val="2305866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dirty="0"/>
              <a:t>My present</a:t>
            </a:r>
            <a:r>
              <a:rPr lang="en-US" baseline="0" dirty="0"/>
              <a:t>ation contains  </a:t>
            </a:r>
            <a:r>
              <a:rPr lang="en-US" b="1" baseline="0" dirty="0"/>
              <a:t>6</a:t>
            </a:r>
            <a:r>
              <a:rPr lang="en-US" baseline="0" dirty="0"/>
              <a:t> </a:t>
            </a:r>
            <a:r>
              <a:rPr lang="en-US" b="1" baseline="0" dirty="0"/>
              <a:t>parts </a:t>
            </a:r>
          </a:p>
          <a:p>
            <a:pPr>
              <a:buFontTx/>
              <a:buNone/>
            </a:pPr>
            <a:r>
              <a:rPr lang="en-US" baseline="0" dirty="0"/>
              <a:t>as you can see in the slide.</a:t>
            </a:r>
          </a:p>
          <a:p>
            <a:pPr>
              <a:buFontTx/>
              <a:buNone/>
            </a:pPr>
            <a:r>
              <a:rPr lang="en-US" baseline="0" dirty="0"/>
              <a:t>Let’s move on to the </a:t>
            </a:r>
            <a:r>
              <a:rPr lang="en-US" b="1" baseline="0" dirty="0"/>
              <a:t>first</a:t>
            </a:r>
            <a:r>
              <a:rPr lang="en-US" baseline="0" dirty="0"/>
              <a:t> part, </a:t>
            </a:r>
            <a:r>
              <a:rPr lang="en-US" b="1" baseline="0" dirty="0"/>
              <a:t>Introduction</a:t>
            </a:r>
            <a:r>
              <a:rPr lang="en-US" baseline="0" dirty="0"/>
              <a:t> and background</a:t>
            </a:r>
            <a:endParaRPr lang="en-US" dirty="0"/>
          </a:p>
          <a:p>
            <a:endParaRPr lang="en-VN" dirty="0"/>
          </a:p>
        </p:txBody>
      </p:sp>
      <p:sp>
        <p:nvSpPr>
          <p:cNvPr id="4" name="Slide Number Placeholder 3"/>
          <p:cNvSpPr>
            <a:spLocks noGrp="1"/>
          </p:cNvSpPr>
          <p:nvPr>
            <p:ph type="sldNum" sz="quarter" idx="5"/>
          </p:nvPr>
        </p:nvSpPr>
        <p:spPr/>
        <p:txBody>
          <a:bodyPr/>
          <a:lstStyle/>
          <a:p>
            <a:fld id="{1ADFD4D2-BAE1-BB42-A817-EC0ADBA95C0E}" type="slidenum">
              <a:rPr lang="en-VN" smtClean="0"/>
              <a:t>1</a:t>
            </a:fld>
            <a:endParaRPr lang="en-VN"/>
          </a:p>
        </p:txBody>
      </p:sp>
    </p:spTree>
    <p:extLst>
      <p:ext uri="{BB962C8B-B14F-4D97-AF65-F5344CB8AC3E}">
        <p14:creationId xmlns:p14="http://schemas.microsoft.com/office/powerpoint/2010/main" val="6529018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VN" dirty="0"/>
              <a:t>Crossover operator have two parts: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latin typeface="Calibri" panose="020F0502020204030204" pitchFamily="34" charset="0"/>
                <a:cs typeface="Calibri" panose="020F0502020204030204" pitchFamily="34" charset="0"/>
              </a:rPr>
              <a:t>State gene use </a:t>
            </a:r>
            <a:r>
              <a:rPr lang="en-US" sz="1200" b="0" i="0" dirty="0">
                <a:effectLst/>
                <a:latin typeface="Calibri" panose="020F0502020204030204" pitchFamily="34" charset="0"/>
                <a:cs typeface="Calibri" panose="020F0502020204030204" pitchFamily="34" charset="0"/>
              </a:rPr>
              <a:t>multi-point crossover that is shown in figure a</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latin typeface="Calibri" panose="020F0502020204030204" pitchFamily="34" charset="0"/>
                <a:cs typeface="Calibri" panose="020F0502020204030204" pitchFamily="34" charset="0"/>
              </a:rPr>
              <a:t>Direction gene use Greedily tuned </a:t>
            </a:r>
            <a:r>
              <a:rPr lang="en-US" sz="1200" b="0" i="0" dirty="0">
                <a:effectLst/>
                <a:latin typeface="Calibri" panose="020F0502020204030204" pitchFamily="34" charset="0"/>
                <a:cs typeface="Calibri" panose="020F0502020204030204" pitchFamily="34" charset="0"/>
              </a:rPr>
              <a:t>SBX Crossover that is given in figure b.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dirty="0">
                <a:effectLst/>
                <a:latin typeface="Calibri" panose="020F0502020204030204" pitchFamily="34" charset="0"/>
                <a:cs typeface="Calibri" panose="020F0502020204030204" pitchFamily="34" charset="0"/>
              </a:rPr>
              <a:t>In this research we use </a:t>
            </a:r>
            <a:r>
              <a:rPr lang="en-US" sz="1200" dirty="0">
                <a:latin typeface="Calibri" panose="020F0502020204030204" pitchFamily="34" charset="0"/>
                <a:cs typeface="Calibri" panose="020F0502020204030204" pitchFamily="34" charset="0"/>
              </a:rPr>
              <a:t>Greedily tuned </a:t>
            </a:r>
            <a:r>
              <a:rPr lang="en-US" sz="1200" b="0" i="0" dirty="0">
                <a:effectLst/>
                <a:latin typeface="Calibri" panose="020F0502020204030204" pitchFamily="34" charset="0"/>
                <a:cs typeface="Calibri" panose="020F0502020204030204" pitchFamily="34" charset="0"/>
              </a:rPr>
              <a:t>SBX Crossover  in stead of basic SBX to focus on better genes. So, next generations can improve quality solutions</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dirty="0">
              <a:effectLst/>
              <a:latin typeface="Calibri" panose="020F0502020204030204" pitchFamily="34" charset="0"/>
              <a:cs typeface="Calibri" panose="020F0502020204030204" pitchFamily="34" charset="0"/>
            </a:endParaRPr>
          </a:p>
        </p:txBody>
      </p:sp>
      <p:sp>
        <p:nvSpPr>
          <p:cNvPr id="4" name="Slide Number Placeholder 3"/>
          <p:cNvSpPr>
            <a:spLocks noGrp="1"/>
          </p:cNvSpPr>
          <p:nvPr>
            <p:ph type="sldNum" sz="quarter" idx="5"/>
          </p:nvPr>
        </p:nvSpPr>
        <p:spPr/>
        <p:txBody>
          <a:bodyPr/>
          <a:lstStyle/>
          <a:p>
            <a:fld id="{1ADFD4D2-BAE1-BB42-A817-EC0ADBA95C0E}" type="slidenum">
              <a:rPr lang="en-VN" smtClean="0"/>
              <a:t>19</a:t>
            </a:fld>
            <a:endParaRPr lang="en-VN"/>
          </a:p>
        </p:txBody>
      </p:sp>
    </p:spTree>
    <p:extLst>
      <p:ext uri="{BB962C8B-B14F-4D97-AF65-F5344CB8AC3E}">
        <p14:creationId xmlns:p14="http://schemas.microsoft.com/office/powerpoint/2010/main" val="37352977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M</a:t>
            </a:r>
            <a:r>
              <a:rPr lang="en-VN" dirty="0"/>
              <a:t>uation operator have two parts:</a:t>
            </a:r>
          </a:p>
          <a:p>
            <a:pPr marL="285750" indent="-285750">
              <a:buFontTx/>
              <a:buChar char="-"/>
            </a:pPr>
            <a:r>
              <a:rPr lang="en-US" sz="2400" dirty="0">
                <a:solidFill>
                  <a:srgbClr val="C00000"/>
                </a:solidFill>
                <a:cs typeface="Calibri" panose="020F0502020204030204" pitchFamily="34" charset="0"/>
              </a:rPr>
              <a:t>State gene</a:t>
            </a:r>
            <a:r>
              <a:rPr lang="en-US" sz="2400" dirty="0">
                <a:cs typeface="Calibri" panose="020F0502020204030204" pitchFamily="34" charset="0"/>
              </a:rPr>
              <a:t>: one point crossover.</a:t>
            </a:r>
            <a:endParaRPr lang="en-US" sz="2400" b="0" i="0" dirty="0">
              <a:effectLst/>
              <a:cs typeface="Calibri" panose="020F0502020204030204" pitchFamily="34" charset="0"/>
            </a:endParaRPr>
          </a:p>
          <a:p>
            <a:pPr marL="285750" indent="-285750">
              <a:buFontTx/>
              <a:buChar char="-"/>
            </a:pPr>
            <a:r>
              <a:rPr lang="en-US" sz="2400" dirty="0">
                <a:solidFill>
                  <a:srgbClr val="C00000"/>
                </a:solidFill>
                <a:cs typeface="Calibri" panose="020F0502020204030204" pitchFamily="34" charset="0"/>
              </a:rPr>
              <a:t>Direction gene</a:t>
            </a:r>
            <a:r>
              <a:rPr lang="en-US" sz="2400" dirty="0">
                <a:cs typeface="Calibri" panose="020F0502020204030204" pitchFamily="34" charset="0"/>
              </a:rPr>
              <a:t>: </a:t>
            </a:r>
            <a:r>
              <a:rPr lang="en-US" sz="2400" b="0" i="0" dirty="0">
                <a:effectLst/>
                <a:cs typeface="Calibri" panose="020F0502020204030204" pitchFamily="34" charset="0"/>
              </a:rPr>
              <a:t>Adaptive Polynomial Mutation based on </a:t>
            </a:r>
            <a:r>
              <a:rPr lang="en-US" sz="2400" b="0" i="0" dirty="0">
                <a:solidFill>
                  <a:srgbClr val="374151"/>
                </a:solidFill>
                <a:effectLst/>
                <a:cs typeface="Calibri" panose="020F0502020204030204" pitchFamily="34" charset="0"/>
              </a:rPr>
              <a:t>c</a:t>
            </a:r>
            <a:r>
              <a:rPr lang="en-US" sz="2400" b="0" i="0" dirty="0">
                <a:solidFill>
                  <a:srgbClr val="374151"/>
                </a:solidFill>
                <a:effectLst/>
              </a:rPr>
              <a:t>overage quality distance</a:t>
            </a:r>
            <a:r>
              <a:rPr lang="en-US" sz="2400" dirty="0">
                <a:solidFill>
                  <a:srgbClr val="374151"/>
                </a:solidFill>
                <a:cs typeface="Calibri" panose="020F0502020204030204" pitchFamily="34" charset="0"/>
              </a:rPr>
              <a:t>:</a:t>
            </a:r>
          </a:p>
          <a:p>
            <a:pPr marL="742950" lvl="1" indent="-285750">
              <a:buFontTx/>
              <a:buChar char="-"/>
            </a:pPr>
            <a:r>
              <a:rPr lang="en-US" sz="2400" dirty="0">
                <a:solidFill>
                  <a:srgbClr val="374151"/>
                </a:solidFill>
                <a:cs typeface="Calibri" panose="020F0502020204030204" pitchFamily="34" charset="0"/>
              </a:rPr>
              <a:t>if parents have good quality, offspring will have less differences compared to parents.</a:t>
            </a:r>
          </a:p>
          <a:p>
            <a:pPr marL="742950" lvl="1" indent="-285750">
              <a:buFontTx/>
              <a:buChar char="-"/>
            </a:pPr>
            <a:r>
              <a:rPr lang="en-US" sz="2400" dirty="0">
                <a:solidFill>
                  <a:srgbClr val="374151"/>
                </a:solidFill>
                <a:cs typeface="Calibri" panose="020F0502020204030204" pitchFamily="34" charset="0"/>
              </a:rPr>
              <a:t>If parents have bad quality, offspring will have more differences compared to parents.</a:t>
            </a:r>
            <a:endParaRPr lang="en-US" sz="2400" dirty="0">
              <a:cs typeface="Calibri" panose="020F0502020204030204" pitchFamily="34" charset="0"/>
            </a:endParaRPr>
          </a:p>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1ADFD4D2-BAE1-BB42-A817-EC0ADBA95C0E}" type="slidenum">
              <a:rPr lang="en-VN" smtClean="0"/>
              <a:t>20</a:t>
            </a:fld>
            <a:endParaRPr lang="en-VN"/>
          </a:p>
        </p:txBody>
      </p:sp>
    </p:spTree>
    <p:extLst>
      <p:ext uri="{BB962C8B-B14F-4D97-AF65-F5344CB8AC3E}">
        <p14:creationId xmlns:p14="http://schemas.microsoft.com/office/powerpoint/2010/main" val="14825280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VN" dirty="0"/>
              <a:t>The selection is </a:t>
            </a:r>
            <a:r>
              <a:rPr lang="en-US" sz="2400" dirty="0">
                <a:latin typeface="Calibri" panose="020F0502020204030204" pitchFamily="34" charset="0"/>
                <a:cs typeface="Calibri" panose="020F0502020204030204" pitchFamily="34" charset="0"/>
              </a:rPr>
              <a:t>Combination of:</a:t>
            </a:r>
          </a:p>
          <a:p>
            <a:pPr marL="742950" lvl="1" indent="-285750">
              <a:buFont typeface="Arial" panose="020B0604020202020204" pitchFamily="34" charset="0"/>
              <a:buChar char="•"/>
            </a:pPr>
            <a:r>
              <a:rPr lang="en-US" sz="2400" dirty="0">
                <a:latin typeface="Calibri" panose="020F0502020204030204" pitchFamily="34" charset="0"/>
                <a:cs typeface="Calibri" panose="020F0502020204030204" pitchFamily="34" charset="0"/>
              </a:rPr>
              <a:t>In Roulette</a:t>
            </a:r>
            <a:r>
              <a:rPr lang="en-US" sz="2400" b="0" i="0" dirty="0">
                <a:effectLst/>
                <a:latin typeface="Calibri" panose="020F0502020204030204" pitchFamily="34" charset="0"/>
                <a:cs typeface="Calibri" panose="020F0502020204030204" pitchFamily="34" charset="0"/>
              </a:rPr>
              <a:t> wheel selection </a:t>
            </a:r>
          </a:p>
          <a:p>
            <a:pPr marL="742950" lvl="1" indent="-285750">
              <a:buFont typeface="Arial" panose="020B0604020202020204" pitchFamily="34" charset="0"/>
              <a:buChar char="•"/>
            </a:pPr>
            <a:r>
              <a:rPr lang="en-US" sz="2400" b="0" i="0" dirty="0">
                <a:effectLst/>
                <a:latin typeface="Calibri" panose="020F0502020204030204" pitchFamily="34" charset="0"/>
                <a:cs typeface="Calibri" panose="020F0502020204030204" pitchFamily="34" charset="0"/>
              </a:rPr>
              <a:t>The individual have better fitness value it will have more chance to be selected to next generations</a:t>
            </a:r>
          </a:p>
          <a:p>
            <a:endParaRPr lang="en-VN" dirty="0"/>
          </a:p>
        </p:txBody>
      </p:sp>
      <p:sp>
        <p:nvSpPr>
          <p:cNvPr id="4" name="Slide Number Placeholder 3"/>
          <p:cNvSpPr>
            <a:spLocks noGrp="1"/>
          </p:cNvSpPr>
          <p:nvPr>
            <p:ph type="sldNum" sz="quarter" idx="5"/>
          </p:nvPr>
        </p:nvSpPr>
        <p:spPr/>
        <p:txBody>
          <a:bodyPr/>
          <a:lstStyle/>
          <a:p>
            <a:fld id="{1ADFD4D2-BAE1-BB42-A817-EC0ADBA95C0E}" type="slidenum">
              <a:rPr lang="en-VN" smtClean="0"/>
              <a:t>21</a:t>
            </a:fld>
            <a:endParaRPr lang="en-VN"/>
          </a:p>
        </p:txBody>
      </p:sp>
    </p:spTree>
    <p:extLst>
      <p:ext uri="{BB962C8B-B14F-4D97-AF65-F5344CB8AC3E}">
        <p14:creationId xmlns:p14="http://schemas.microsoft.com/office/powerpoint/2010/main" val="21243616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1ADFD4D2-BAE1-BB42-A817-EC0ADBA95C0E}" type="slidenum">
              <a:rPr lang="en-VN" smtClean="0"/>
              <a:t>24</a:t>
            </a:fld>
            <a:endParaRPr lang="en-VN"/>
          </a:p>
        </p:txBody>
      </p:sp>
    </p:spTree>
    <p:extLst>
      <p:ext uri="{BB962C8B-B14F-4D97-AF65-F5344CB8AC3E}">
        <p14:creationId xmlns:p14="http://schemas.microsoft.com/office/powerpoint/2010/main" val="33256343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1ADFD4D2-BAE1-BB42-A817-EC0ADBA95C0E}" type="slidenum">
              <a:rPr lang="en-VN" smtClean="0"/>
              <a:t>25</a:t>
            </a:fld>
            <a:endParaRPr lang="en-VN"/>
          </a:p>
        </p:txBody>
      </p:sp>
    </p:spTree>
    <p:extLst>
      <p:ext uri="{BB962C8B-B14F-4D97-AF65-F5344CB8AC3E}">
        <p14:creationId xmlns:p14="http://schemas.microsoft.com/office/powerpoint/2010/main" val="2767743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1ADFD4D2-BAE1-BB42-A817-EC0ADBA95C0E}" type="slidenum">
              <a:rPr lang="en-VN" smtClean="0"/>
              <a:t>26</a:t>
            </a:fld>
            <a:endParaRPr lang="en-VN"/>
          </a:p>
        </p:txBody>
      </p:sp>
    </p:spTree>
    <p:extLst>
      <p:ext uri="{BB962C8B-B14F-4D97-AF65-F5344CB8AC3E}">
        <p14:creationId xmlns:p14="http://schemas.microsoft.com/office/powerpoint/2010/main" val="23803627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1ADFD4D2-BAE1-BB42-A817-EC0ADBA95C0E}" type="slidenum">
              <a:rPr lang="en-VN" smtClean="0"/>
              <a:t>27</a:t>
            </a:fld>
            <a:endParaRPr lang="en-VN"/>
          </a:p>
        </p:txBody>
      </p:sp>
    </p:spTree>
    <p:extLst>
      <p:ext uri="{BB962C8B-B14F-4D97-AF65-F5344CB8AC3E}">
        <p14:creationId xmlns:p14="http://schemas.microsoft.com/office/powerpoint/2010/main" val="28710908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In this work, we study the Q-coverage problem, which is one of the main challenges in DSNs:</a:t>
            </a:r>
          </a:p>
          <a:p>
            <a:endParaRPr lang="en-VN" dirty="0"/>
          </a:p>
        </p:txBody>
      </p:sp>
      <p:sp>
        <p:nvSpPr>
          <p:cNvPr id="4" name="Slide Number Placeholder 3"/>
          <p:cNvSpPr>
            <a:spLocks noGrp="1"/>
          </p:cNvSpPr>
          <p:nvPr>
            <p:ph type="sldNum" sz="quarter" idx="5"/>
          </p:nvPr>
        </p:nvSpPr>
        <p:spPr/>
        <p:txBody>
          <a:bodyPr/>
          <a:lstStyle/>
          <a:p>
            <a:fld id="{1ADFD4D2-BAE1-BB42-A817-EC0ADBA95C0E}" type="slidenum">
              <a:rPr lang="en-VN" smtClean="0"/>
              <a:t>28</a:t>
            </a:fld>
            <a:endParaRPr lang="en-VN"/>
          </a:p>
        </p:txBody>
      </p:sp>
    </p:spTree>
    <p:extLst>
      <p:ext uri="{BB962C8B-B14F-4D97-AF65-F5344CB8AC3E}">
        <p14:creationId xmlns:p14="http://schemas.microsoft.com/office/powerpoint/2010/main" val="925176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S PGothic" pitchFamily="34" charset="-128"/>
                <a:cs typeface="Arial" pitchFamily="34" charset="0"/>
              </a:rPr>
              <a:t>WSNs</a:t>
            </a:r>
            <a:r>
              <a:rPr lang="en-US" sz="1200" kern="1200" baseline="0" dirty="0">
                <a:solidFill>
                  <a:schemeClr val="tx1"/>
                </a:solidFill>
                <a:effectLst/>
                <a:latin typeface="Arial" pitchFamily="34" charset="0"/>
                <a:ea typeface="MS PGothic" pitchFamily="34" charset="-128"/>
                <a:cs typeface="Arial" pitchFamily="34" charset="0"/>
              </a:rPr>
              <a:t> consists of </a:t>
            </a:r>
            <a:r>
              <a:rPr lang="en-US" sz="1200" b="1" kern="1200" baseline="0" dirty="0">
                <a:solidFill>
                  <a:schemeClr val="tx1"/>
                </a:solidFill>
                <a:effectLst/>
                <a:latin typeface="Arial" pitchFamily="34" charset="0"/>
                <a:ea typeface="MS PGothic" pitchFamily="34" charset="-128"/>
                <a:cs typeface="Arial" pitchFamily="34" charset="0"/>
              </a:rPr>
              <a:t>two</a:t>
            </a:r>
            <a:r>
              <a:rPr lang="en-US" sz="1200" kern="1200" baseline="0" dirty="0">
                <a:solidFill>
                  <a:schemeClr val="tx1"/>
                </a:solidFill>
                <a:effectLst/>
                <a:latin typeface="Arial" pitchFamily="34" charset="0"/>
                <a:ea typeface="MS PGothic" pitchFamily="34" charset="-128"/>
                <a:cs typeface="Arial" pitchFamily="34" charset="0"/>
              </a:rPr>
              <a:t> main </a:t>
            </a:r>
            <a:r>
              <a:rPr lang="en-US" sz="1200" b="1" kern="1200" baseline="0" dirty="0">
                <a:solidFill>
                  <a:schemeClr val="tx1"/>
                </a:solidFill>
                <a:effectLst/>
                <a:latin typeface="Arial" pitchFamily="34" charset="0"/>
                <a:ea typeface="MS PGothic" pitchFamily="34" charset="-128"/>
                <a:cs typeface="Arial" pitchFamily="34" charset="0"/>
              </a:rPr>
              <a:t>components</a:t>
            </a:r>
            <a:r>
              <a:rPr lang="en-US" sz="1200" kern="1200" baseline="0" dirty="0">
                <a:solidFill>
                  <a:schemeClr val="tx1"/>
                </a:solidFill>
                <a:effectLst/>
                <a:latin typeface="Arial" pitchFamily="34" charset="0"/>
                <a:ea typeface="MS PGothic" pitchFamily="34" charset="-128"/>
                <a:cs typeface="Arial" pitchFamily="34" charset="0"/>
              </a:rPr>
              <a:t>: a </a:t>
            </a:r>
            <a:r>
              <a:rPr lang="en-US" sz="1200" b="1" kern="1200" baseline="0" dirty="0">
                <a:solidFill>
                  <a:schemeClr val="tx1"/>
                </a:solidFill>
                <a:effectLst/>
                <a:latin typeface="Arial" pitchFamily="34" charset="0"/>
                <a:ea typeface="MS PGothic" pitchFamily="34" charset="-128"/>
                <a:cs typeface="Arial" pitchFamily="34" charset="0"/>
              </a:rPr>
              <a:t>set</a:t>
            </a:r>
            <a:r>
              <a:rPr lang="en-US" sz="1200" kern="1200" baseline="0" dirty="0">
                <a:solidFill>
                  <a:schemeClr val="tx1"/>
                </a:solidFill>
                <a:effectLst/>
                <a:latin typeface="Arial" pitchFamily="34" charset="0"/>
                <a:ea typeface="MS PGothic" pitchFamily="34" charset="-128"/>
                <a:cs typeface="Arial" pitchFamily="34" charset="0"/>
              </a:rPr>
              <a:t> of </a:t>
            </a:r>
            <a:r>
              <a:rPr lang="en-US" sz="1200" b="1" kern="1200" baseline="0" dirty="0">
                <a:solidFill>
                  <a:schemeClr val="tx1"/>
                </a:solidFill>
                <a:effectLst/>
                <a:latin typeface="Arial" pitchFamily="34" charset="0"/>
                <a:ea typeface="MS PGothic" pitchFamily="34" charset="-128"/>
                <a:cs typeface="Arial" pitchFamily="34" charset="0"/>
              </a:rPr>
              <a:t>sensor</a:t>
            </a:r>
            <a:r>
              <a:rPr lang="en-US" sz="1200" kern="1200" baseline="0" dirty="0">
                <a:solidFill>
                  <a:schemeClr val="tx1"/>
                </a:solidFill>
                <a:effectLst/>
                <a:latin typeface="Arial" pitchFamily="34" charset="0"/>
                <a:ea typeface="MS PGothic" pitchFamily="34" charset="-128"/>
                <a:cs typeface="Arial" pitchFamily="34" charset="0"/>
              </a:rPr>
              <a:t> </a:t>
            </a:r>
            <a:r>
              <a:rPr lang="en-US" sz="1200" b="1" kern="1200" baseline="0" dirty="0">
                <a:solidFill>
                  <a:schemeClr val="tx1"/>
                </a:solidFill>
                <a:effectLst/>
                <a:latin typeface="Arial" pitchFamily="34" charset="0"/>
                <a:ea typeface="MS PGothic" pitchFamily="34" charset="-128"/>
                <a:cs typeface="Arial" pitchFamily="34" charset="0"/>
              </a:rPr>
              <a:t>nodes</a:t>
            </a:r>
            <a:r>
              <a:rPr lang="en-US" sz="1200" kern="1200" baseline="0" dirty="0">
                <a:solidFill>
                  <a:schemeClr val="tx1"/>
                </a:solidFill>
                <a:effectLst/>
                <a:latin typeface="Arial" pitchFamily="34" charset="0"/>
                <a:ea typeface="MS PGothic" pitchFamily="34" charset="-128"/>
                <a:cs typeface="Arial" pitchFamily="34" charset="0"/>
              </a:rPr>
              <a:t>,  scattered on the monitoring field and a </a:t>
            </a:r>
            <a:r>
              <a:rPr lang="en-US" sz="1200" b="1" kern="1200" baseline="0" dirty="0">
                <a:solidFill>
                  <a:schemeClr val="tx1"/>
                </a:solidFill>
                <a:effectLst/>
                <a:latin typeface="Arial" pitchFamily="34" charset="0"/>
                <a:ea typeface="MS PGothic" pitchFamily="34" charset="-128"/>
                <a:cs typeface="Arial" pitchFamily="34" charset="0"/>
              </a:rPr>
              <a:t>base station</a:t>
            </a:r>
            <a:r>
              <a:rPr lang="en-US" sz="1200" kern="1200" baseline="0" dirty="0">
                <a:solidFill>
                  <a:schemeClr val="tx1"/>
                </a:solidFill>
                <a:effectLst/>
                <a:latin typeface="Arial" pitchFamily="34" charset="0"/>
                <a:ea typeface="MS PGothic" pitchFamily="34" charset="-128"/>
                <a:cs typeface="Arial" pitchFamily="34" charset="0"/>
              </a:rPr>
              <a:t>. WSNs are applicable in many terrains and environments</a:t>
            </a:r>
            <a:endParaRPr lang="en-US" dirty="0"/>
          </a:p>
          <a:p>
            <a:endParaRPr lang="en-VN" dirty="0"/>
          </a:p>
        </p:txBody>
      </p:sp>
      <p:sp>
        <p:nvSpPr>
          <p:cNvPr id="4" name="Slide Number Placeholder 3"/>
          <p:cNvSpPr>
            <a:spLocks noGrp="1"/>
          </p:cNvSpPr>
          <p:nvPr>
            <p:ph type="sldNum" sz="quarter" idx="5"/>
          </p:nvPr>
        </p:nvSpPr>
        <p:spPr/>
        <p:txBody>
          <a:bodyPr/>
          <a:lstStyle/>
          <a:p>
            <a:fld id="{1ADFD4D2-BAE1-BB42-A817-EC0ADBA95C0E}" type="slidenum">
              <a:rPr lang="en-VN" smtClean="0"/>
              <a:t>2</a:t>
            </a:fld>
            <a:endParaRPr lang="en-VN"/>
          </a:p>
        </p:txBody>
      </p:sp>
    </p:spTree>
    <p:extLst>
      <p:ext uri="{BB962C8B-B14F-4D97-AF65-F5344CB8AC3E}">
        <p14:creationId xmlns:p14="http://schemas.microsoft.com/office/powerpoint/2010/main" val="21667946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Arial" pitchFamily="34" charset="0"/>
                <a:ea typeface="MS PGothic" pitchFamily="34" charset="-128"/>
                <a:cs typeface="Arial" pitchFamily="34" charset="0"/>
              </a:rPr>
              <a:t>WSN</a:t>
            </a:r>
            <a:r>
              <a:rPr lang="vi-VN" sz="1200" kern="1200" dirty="0">
                <a:solidFill>
                  <a:schemeClr val="tx1"/>
                </a:solidFill>
                <a:effectLst/>
                <a:latin typeface="Arial" pitchFamily="34" charset="0"/>
                <a:ea typeface="MS PGothic" pitchFamily="34" charset="-128"/>
                <a:cs typeface="Arial" pitchFamily="34" charset="0"/>
              </a:rPr>
              <a:t> </a:t>
            </a:r>
            <a:r>
              <a:rPr lang="en-US" sz="1200" kern="1200" dirty="0">
                <a:solidFill>
                  <a:schemeClr val="tx1"/>
                </a:solidFill>
                <a:effectLst/>
                <a:latin typeface="Arial" pitchFamily="34" charset="0"/>
                <a:ea typeface="MS PGothic" pitchFamily="34" charset="-128"/>
                <a:cs typeface="Arial" pitchFamily="34" charset="0"/>
              </a:rPr>
              <a:t>has many applications </a:t>
            </a:r>
            <a:r>
              <a:rPr lang="vi-VN" sz="1200" kern="1200" dirty="0">
                <a:solidFill>
                  <a:schemeClr val="tx1"/>
                </a:solidFill>
                <a:effectLst/>
                <a:latin typeface="Arial" pitchFamily="34" charset="0"/>
                <a:ea typeface="MS PGothic" pitchFamily="34" charset="-128"/>
                <a:cs typeface="Arial" pitchFamily="34" charset="0"/>
              </a:rPr>
              <a:t> such as:</a:t>
            </a:r>
            <a:r>
              <a:rPr lang="vi-VN" sz="1200" kern="1200" baseline="0" dirty="0">
                <a:solidFill>
                  <a:schemeClr val="tx1"/>
                </a:solidFill>
                <a:effectLst/>
                <a:latin typeface="Arial" pitchFamily="34" charset="0"/>
                <a:ea typeface="MS PGothic" pitchFamily="34" charset="-128"/>
                <a:cs typeface="Arial" pitchFamily="34" charset="0"/>
              </a:rPr>
              <a:t> </a:t>
            </a:r>
            <a:r>
              <a:rPr lang="vi-VN" b="0" dirty="0">
                <a:solidFill>
                  <a:prstClr val="black"/>
                </a:solidFill>
                <a:latin typeface="Calibri" panose="020F0502020204030204" pitchFamily="34" charset="0"/>
                <a:cs typeface="Times New Roman" panose="02020603050405020304" pitchFamily="18" charset="0"/>
              </a:rPr>
              <a:t>smart</a:t>
            </a:r>
            <a:r>
              <a:rPr lang="vi-VN" b="0" baseline="0" dirty="0">
                <a:solidFill>
                  <a:prstClr val="black"/>
                </a:solidFill>
                <a:latin typeface="Calibri" panose="020F0502020204030204" pitchFamily="34" charset="0"/>
                <a:cs typeface="Times New Roman" panose="02020603050405020304" pitchFamily="18" charset="0"/>
              </a:rPr>
              <a:t> city, </a:t>
            </a:r>
            <a:r>
              <a:rPr lang="en-US" b="0" dirty="0">
                <a:solidFill>
                  <a:prstClr val="black"/>
                </a:solidFill>
                <a:latin typeface="Calibri" panose="020F0502020204030204" pitchFamily="34" charset="0"/>
                <a:cs typeface="Times New Roman" panose="02020603050405020304" pitchFamily="18" charset="0"/>
              </a:rPr>
              <a:t>Health care, </a:t>
            </a:r>
            <a:r>
              <a:rPr lang="en-US" b="0" dirty="0">
                <a:solidFill>
                  <a:prstClr val="black"/>
                </a:solidFill>
                <a:latin typeface="Times New Roman" panose="02020603050405020304" pitchFamily="18" charset="0"/>
                <a:cs typeface="Times New Roman" panose="02020603050405020304" pitchFamily="18" charset="0"/>
              </a:rPr>
              <a:t>Intelligent home, intelligent transportation service, smart building monitoring</a:t>
            </a:r>
          </a:p>
          <a:p>
            <a:endParaRPr lang="en-VN" dirty="0"/>
          </a:p>
        </p:txBody>
      </p:sp>
      <p:sp>
        <p:nvSpPr>
          <p:cNvPr id="4" name="Slide Number Placeholder 3"/>
          <p:cNvSpPr>
            <a:spLocks noGrp="1"/>
          </p:cNvSpPr>
          <p:nvPr>
            <p:ph type="sldNum" sz="quarter" idx="5"/>
          </p:nvPr>
        </p:nvSpPr>
        <p:spPr/>
        <p:txBody>
          <a:bodyPr/>
          <a:lstStyle/>
          <a:p>
            <a:fld id="{1ADFD4D2-BAE1-BB42-A817-EC0ADBA95C0E}" type="slidenum">
              <a:rPr lang="en-VN" smtClean="0"/>
              <a:t>3</a:t>
            </a:fld>
            <a:endParaRPr lang="en-VN"/>
          </a:p>
        </p:txBody>
      </p:sp>
    </p:spTree>
    <p:extLst>
      <p:ext uri="{BB962C8B-B14F-4D97-AF65-F5344CB8AC3E}">
        <p14:creationId xmlns:p14="http://schemas.microsoft.com/office/powerpoint/2010/main" val="3566975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sz="1200" kern="1200" dirty="0">
                <a:solidFill>
                  <a:schemeClr val="tx1"/>
                </a:solidFill>
                <a:effectLst/>
                <a:latin typeface="Arial" pitchFamily="34" charset="0"/>
                <a:ea typeface="MS PGothic" pitchFamily="34" charset="-128"/>
                <a:cs typeface="Arial" pitchFamily="34" charset="0"/>
              </a:rPr>
              <a:t>Wireless sensor networks with </a:t>
            </a:r>
            <a:r>
              <a:rPr lang="en-US" sz="1200" b="1" kern="1200" dirty="0">
                <a:solidFill>
                  <a:schemeClr val="tx1"/>
                </a:solidFill>
                <a:effectLst/>
                <a:latin typeface="Arial" pitchFamily="34" charset="0"/>
                <a:ea typeface="MS PGothic" pitchFamily="34" charset="-128"/>
                <a:cs typeface="Arial" pitchFamily="34" charset="0"/>
              </a:rPr>
              <a:t>low cost</a:t>
            </a:r>
            <a:r>
              <a:rPr lang="en-US" sz="1200" kern="1200" dirty="0">
                <a:solidFill>
                  <a:schemeClr val="tx1"/>
                </a:solidFill>
                <a:effectLst/>
                <a:latin typeface="Arial" pitchFamily="34" charset="0"/>
                <a:ea typeface="MS PGothic" pitchFamily="34" charset="-128"/>
                <a:cs typeface="Arial" pitchFamily="34" charset="0"/>
              </a:rPr>
              <a:t>, </a:t>
            </a:r>
            <a:r>
              <a:rPr lang="en-US" sz="1200" b="1" kern="1200" dirty="0">
                <a:solidFill>
                  <a:schemeClr val="tx1"/>
                </a:solidFill>
                <a:effectLst/>
                <a:latin typeface="Arial" pitchFamily="34" charset="0"/>
                <a:ea typeface="MS PGothic" pitchFamily="34" charset="-128"/>
                <a:cs typeface="Arial" pitchFamily="34" charset="0"/>
              </a:rPr>
              <a:t>easy to deploy </a:t>
            </a:r>
            <a:r>
              <a:rPr lang="en-US" sz="1200" kern="1200" dirty="0">
                <a:solidFill>
                  <a:schemeClr val="tx1"/>
                </a:solidFill>
                <a:effectLst/>
                <a:latin typeface="Arial" pitchFamily="34" charset="0"/>
                <a:ea typeface="MS PGothic" pitchFamily="34" charset="-128"/>
                <a:cs typeface="Arial" pitchFamily="34" charset="0"/>
              </a:rPr>
              <a:t>in </a:t>
            </a:r>
            <a:r>
              <a:rPr lang="en-US" b="0" i="0" dirty="0">
                <a:solidFill>
                  <a:srgbClr val="202124"/>
                </a:solidFill>
                <a:effectLst/>
                <a:latin typeface="Roboto" panose="020F0502020204030204" pitchFamily="34" charset="0"/>
              </a:rPr>
              <a:t>variety </a:t>
            </a:r>
            <a:r>
              <a:rPr lang="en-US" sz="1200" kern="1200" dirty="0">
                <a:solidFill>
                  <a:schemeClr val="tx1"/>
                </a:solidFill>
                <a:effectLst/>
                <a:latin typeface="Arial" pitchFamily="34" charset="0"/>
                <a:ea typeface="MS PGothic" pitchFamily="34" charset="-128"/>
                <a:cs typeface="Arial" pitchFamily="34" charset="0"/>
              </a:rPr>
              <a:t>conditions</a:t>
            </a:r>
            <a:r>
              <a:rPr lang="vi-VN" sz="1200" kern="1200" dirty="0">
                <a:solidFill>
                  <a:schemeClr val="tx1"/>
                </a:solidFill>
                <a:effectLst/>
                <a:latin typeface="Arial" pitchFamily="34" charset="0"/>
                <a:ea typeface="MS PGothic" pitchFamily="34" charset="-128"/>
                <a:cs typeface="Arial" pitchFamily="34" charset="0"/>
              </a:rPr>
              <a:t>:</a:t>
            </a:r>
            <a:r>
              <a:rPr lang="vi-VN" sz="1200" kern="1200" baseline="0" dirty="0">
                <a:solidFill>
                  <a:schemeClr val="tx1"/>
                </a:solidFill>
                <a:effectLst/>
                <a:latin typeface="Arial" pitchFamily="34" charset="0"/>
                <a:ea typeface="MS PGothic" pitchFamily="34" charset="-128"/>
                <a:cs typeface="Arial" pitchFamily="34" charset="0"/>
              </a:rPr>
              <a:t> topographic, environment, </a:t>
            </a:r>
            <a:r>
              <a:rPr lang="en-US" dirty="0"/>
              <a:t>There are </a:t>
            </a:r>
            <a:r>
              <a:rPr lang="en-US" b="1" dirty="0"/>
              <a:t>many</a:t>
            </a:r>
            <a:r>
              <a:rPr lang="en-US" b="1" baseline="0" dirty="0"/>
              <a:t> </a:t>
            </a:r>
            <a:r>
              <a:rPr lang="en-US" baseline="0" dirty="0"/>
              <a:t>major optimization criteria in constructing a WSN: </a:t>
            </a:r>
            <a:r>
              <a:rPr lang="en-US" sz="1200" b="1" dirty="0">
                <a:latin typeface="Calibri" panose="020F0502020204030204" pitchFamily="34" charset="0"/>
                <a:cs typeface="Calibri" panose="020F0502020204030204" pitchFamily="34" charset="0"/>
              </a:rPr>
              <a:t>Coverage</a:t>
            </a:r>
          </a:p>
          <a:p>
            <a:pPr lvl="1"/>
            <a:r>
              <a:rPr lang="en-US" sz="1200" b="1" dirty="0">
                <a:latin typeface="Calibri" panose="020F0502020204030204" pitchFamily="34" charset="0"/>
                <a:cs typeface="Calibri" panose="020F0502020204030204" pitchFamily="34" charset="0"/>
              </a:rPr>
              <a:t>Connectivity, </a:t>
            </a:r>
            <a:r>
              <a:rPr lang="en-US" sz="1200" dirty="0">
                <a:latin typeface="Calibri" panose="020F0502020204030204" pitchFamily="34" charset="0"/>
                <a:cs typeface="Calibri" panose="020F0502020204030204" pitchFamily="34" charset="0"/>
              </a:rPr>
              <a:t>Fault – Tolerance, Network lifetime</a:t>
            </a:r>
          </a:p>
          <a:p>
            <a:pPr lvl="0" algn="l"/>
            <a:endParaRPr lang="en-US" baseline="0" dirty="0"/>
          </a:p>
          <a:p>
            <a:pPr lvl="1"/>
            <a:r>
              <a:rPr lang="en-US" b="1" baseline="0" dirty="0"/>
              <a:t>This </a:t>
            </a:r>
            <a:r>
              <a:rPr lang="en-US" baseline="0" dirty="0"/>
              <a:t>research focuses on </a:t>
            </a:r>
            <a:r>
              <a:rPr lang="en-US" b="1" baseline="0" dirty="0"/>
              <a:t>optimizing target </a:t>
            </a:r>
            <a:r>
              <a:rPr lang="en-US" sz="1200" b="1" dirty="0">
                <a:latin typeface="Calibri" panose="020F0502020204030204" pitchFamily="34" charset="0"/>
                <a:cs typeface="Calibri" panose="020F0502020204030204" pitchFamily="34" charset="0"/>
              </a:rPr>
              <a:t>Coverage </a:t>
            </a:r>
            <a:r>
              <a:rPr lang="en-US" baseline="0" dirty="0"/>
              <a:t>in DSNs</a:t>
            </a:r>
            <a:endParaRPr lang="vi-VN" dirty="0"/>
          </a:p>
        </p:txBody>
      </p:sp>
      <p:sp>
        <p:nvSpPr>
          <p:cNvPr id="4" name="Slide Number Placeholder 3"/>
          <p:cNvSpPr>
            <a:spLocks noGrp="1"/>
          </p:cNvSpPr>
          <p:nvPr>
            <p:ph type="sldNum" sz="quarter" idx="5"/>
          </p:nvPr>
        </p:nvSpPr>
        <p:spPr/>
        <p:txBody>
          <a:bodyPr/>
          <a:lstStyle/>
          <a:p>
            <a:pPr>
              <a:defRPr/>
            </a:pPr>
            <a:fld id="{E994B1B1-AB64-4493-8317-F9463758DE5E}" type="slidenum">
              <a:rPr lang="en-US" smtClean="0"/>
              <a:pPr>
                <a:defRPr/>
              </a:pPr>
              <a:t>4</a:t>
            </a:fld>
            <a:endParaRPr lang="en-US"/>
          </a:p>
        </p:txBody>
      </p:sp>
    </p:spTree>
    <p:extLst>
      <p:ext uri="{BB962C8B-B14F-4D97-AF65-F5344CB8AC3E}">
        <p14:creationId xmlns:p14="http://schemas.microsoft.com/office/powerpoint/2010/main" val="4227464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There are a lot of challenges of coverage such as: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To overcome these problems, we can deploy a sensor network that provides multiple layers of coverage for each target. This enhance </a:t>
            </a:r>
            <a:r>
              <a:rPr lang="en-US" sz="1200" dirty="0">
                <a:latin typeface="Calibri" panose="020F0502020204030204" pitchFamily="34" charset="0"/>
                <a:cs typeface="Calibri" panose="020F0502020204030204" pitchFamily="34" charset="0"/>
              </a:rPr>
              <a:t> sensor intensity and coverage for important targets.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panose="020F0502020204030204" pitchFamily="34" charset="0"/>
                <a:cs typeface="Calibri" panose="020F0502020204030204" pitchFamily="34" charset="0"/>
              </a:rPr>
              <a:t>Therefore, this research focus on Q-Coverage where in Q coverage each target has difference coverage requirements.</a:t>
            </a:r>
          </a:p>
          <a:p>
            <a:endParaRPr lang="en-US" dirty="0"/>
          </a:p>
        </p:txBody>
      </p:sp>
      <p:sp>
        <p:nvSpPr>
          <p:cNvPr id="4" name="Slide Number Placeholder 3"/>
          <p:cNvSpPr>
            <a:spLocks noGrp="1"/>
          </p:cNvSpPr>
          <p:nvPr>
            <p:ph type="sldNum" sz="quarter" idx="5"/>
          </p:nvPr>
        </p:nvSpPr>
        <p:spPr/>
        <p:txBody>
          <a:bodyPr/>
          <a:lstStyle/>
          <a:p>
            <a:fld id="{653C1CA5-BC57-7544-A8C3-78621666C244}" type="slidenum">
              <a:rPr lang="en-VN" smtClean="0"/>
              <a:t>5</a:t>
            </a:fld>
            <a:endParaRPr lang="en-VN"/>
          </a:p>
        </p:txBody>
      </p:sp>
    </p:spTree>
    <p:extLst>
      <p:ext uri="{BB962C8B-B14F-4D97-AF65-F5344CB8AC3E}">
        <p14:creationId xmlns:p14="http://schemas.microsoft.com/office/powerpoint/2010/main" val="163053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Let talk about A directional sensor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374151"/>
              </a:solidFill>
              <a:effectLst/>
              <a:latin typeface="Söhne"/>
            </a:endParaRPr>
          </a:p>
          <a:p>
            <a:pPr marL="285750" indent="-285750">
              <a:buFont typeface="Arial" panose="020B0604020202020204" pitchFamily="34" charset="0"/>
              <a:buChar char="•"/>
            </a:pPr>
            <a:r>
              <a:rPr lang="en-US" sz="1200" b="0" i="0" dirty="0">
                <a:solidFill>
                  <a:srgbClr val="374151"/>
                </a:solidFill>
                <a:effectLst/>
              </a:rPr>
              <a:t>This network is a type of network where sensors only monitor in a specific direction.</a:t>
            </a:r>
          </a:p>
          <a:p>
            <a:pPr marL="285750" indent="-285750">
              <a:buFont typeface="Arial" panose="020B0604020202020204" pitchFamily="34" charset="0"/>
              <a:buChar char="•"/>
            </a:pPr>
            <a:r>
              <a:rPr lang="en-US" sz="1200" b="0" i="0" dirty="0">
                <a:solidFill>
                  <a:srgbClr val="374151"/>
                </a:solidFill>
                <a:effectLst/>
              </a:rPr>
              <a:t>Q-coverage deployment enhance monitoring quality for each target.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374151"/>
                </a:solidFill>
                <a:effectLst/>
                <a:latin typeface="Söhne"/>
              </a:rPr>
              <a:t>Our paper focus on optimizing Q coverage in DSN.</a:t>
            </a:r>
          </a:p>
          <a:p>
            <a:endParaRPr lang="en-VN" dirty="0"/>
          </a:p>
        </p:txBody>
      </p:sp>
      <p:sp>
        <p:nvSpPr>
          <p:cNvPr id="4" name="Slide Number Placeholder 3"/>
          <p:cNvSpPr>
            <a:spLocks noGrp="1"/>
          </p:cNvSpPr>
          <p:nvPr>
            <p:ph type="sldNum" sz="quarter" idx="5"/>
          </p:nvPr>
        </p:nvSpPr>
        <p:spPr/>
        <p:txBody>
          <a:bodyPr/>
          <a:lstStyle/>
          <a:p>
            <a:fld id="{653C1CA5-BC57-7544-A8C3-78621666C244}" type="slidenum">
              <a:rPr lang="en-VN" smtClean="0"/>
              <a:t>6</a:t>
            </a:fld>
            <a:endParaRPr lang="en-VN"/>
          </a:p>
        </p:txBody>
      </p:sp>
    </p:spTree>
    <p:extLst>
      <p:ext uri="{BB962C8B-B14F-4D97-AF65-F5344CB8AC3E}">
        <p14:creationId xmlns:p14="http://schemas.microsoft.com/office/powerpoint/2010/main" val="741430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0" i="0" dirty="0">
                <a:solidFill>
                  <a:srgbClr val="374151"/>
                </a:solidFill>
                <a:effectLst/>
                <a:latin typeface="Söhne"/>
              </a:rPr>
              <a:t>There are many challenges of Q coverage in DSNs for example: … </a:t>
            </a:r>
          </a:p>
          <a:p>
            <a:pPr marL="171450" indent="-171450">
              <a:buFontTx/>
              <a:buChar char="-"/>
            </a:pPr>
            <a:r>
              <a:rPr lang="en-US" b="0" i="0" dirty="0">
                <a:solidFill>
                  <a:srgbClr val="374151"/>
                </a:solidFill>
                <a:effectLst/>
                <a:latin typeface="Söhne"/>
              </a:rPr>
              <a:t>In this research, we consider power consuming and coverage balancing </a:t>
            </a:r>
          </a:p>
          <a:p>
            <a:r>
              <a:rPr lang="en-US" b="0" i="0" dirty="0">
                <a:solidFill>
                  <a:srgbClr val="374151"/>
                </a:solidFill>
                <a:effectLst/>
                <a:latin typeface="Söhne"/>
              </a:rPr>
              <a:t>Where power consuming relate to </a:t>
            </a:r>
            <a:r>
              <a:rPr lang="en-US" i="1" dirty="0">
                <a:effectLst/>
                <a:latin typeface="Helvetica" pitchFamily="2" charset="0"/>
              </a:rPr>
              <a:t>the number of active</a:t>
            </a:r>
            <a:r>
              <a:rPr lang="en-US" i="0" dirty="0">
                <a:effectLst/>
                <a:latin typeface="Helvetica" pitchFamily="2" charset="0"/>
              </a:rPr>
              <a:t> </a:t>
            </a:r>
            <a:r>
              <a:rPr lang="en-US" i="1" dirty="0">
                <a:effectLst/>
                <a:latin typeface="Helvetica" pitchFamily="2" charset="0"/>
              </a:rPr>
              <a:t>sensors in network</a:t>
            </a:r>
            <a:endParaRPr lang="en-US" b="0" i="0" dirty="0">
              <a:solidFill>
                <a:srgbClr val="374151"/>
              </a:solidFill>
              <a:effectLst/>
              <a:latin typeface="Söhne"/>
            </a:endParaRPr>
          </a:p>
          <a:p>
            <a:pPr marL="171450" indent="-171450">
              <a:buFontTx/>
              <a:buChar char="-"/>
            </a:pPr>
            <a:r>
              <a:rPr lang="en-US" b="0" i="0" dirty="0">
                <a:solidFill>
                  <a:srgbClr val="374151"/>
                </a:solidFill>
                <a:effectLst/>
                <a:latin typeface="Söhne"/>
              </a:rPr>
              <a:t>And coverage balancing ensure coverage ratio of targets is balance to each other.</a:t>
            </a:r>
          </a:p>
          <a:p>
            <a:pPr marL="171450" indent="-171450">
              <a:buFontTx/>
              <a:buChar char="-"/>
            </a:pPr>
            <a:endParaRPr lang="en-US" b="0" i="0" dirty="0">
              <a:solidFill>
                <a:srgbClr val="374151"/>
              </a:solidFill>
              <a:effectLst/>
              <a:latin typeface="Söhne"/>
            </a:endParaRPr>
          </a:p>
          <a:p>
            <a:pPr marL="171450" indent="-171450">
              <a:buFontTx/>
              <a:buChar char="-"/>
            </a:pPr>
            <a:endParaRPr lang="en-US" b="0" i="0" dirty="0">
              <a:solidFill>
                <a:srgbClr val="374151"/>
              </a:solidFill>
              <a:effectLst/>
              <a:latin typeface="Söhne"/>
            </a:endParaRPr>
          </a:p>
          <a:p>
            <a:pPr marL="171450" indent="-171450">
              <a:buFontTx/>
              <a:buChar char="-"/>
            </a:pPr>
            <a:endParaRPr lang="en-US" b="0" i="0" dirty="0">
              <a:solidFill>
                <a:srgbClr val="374151"/>
              </a:solidFill>
              <a:effectLst/>
              <a:latin typeface="Söhne"/>
            </a:endParaRPr>
          </a:p>
          <a:p>
            <a:pPr marL="171450" indent="-171450">
              <a:buFontTx/>
              <a:buChar char="-"/>
            </a:pPr>
            <a:endParaRPr lang="en-US" b="0" i="0" dirty="0">
              <a:solidFill>
                <a:srgbClr val="374151"/>
              </a:solidFill>
              <a:effectLst/>
              <a:latin typeface="Söhne"/>
            </a:endParaRPr>
          </a:p>
          <a:p>
            <a:pPr marL="171450" indent="-171450">
              <a:buFontTx/>
              <a:buChar char="-"/>
            </a:pPr>
            <a:r>
              <a:rPr lang="en-US" b="0" i="0" dirty="0">
                <a:solidFill>
                  <a:srgbClr val="374151"/>
                </a:solidFill>
                <a:effectLst/>
                <a:latin typeface="Söhne"/>
              </a:rPr>
              <a:t>The two challenges that we address in this problem are energy optimization and coverage balancing for targets: In this context, energy optimization is achieved by minimizing the number of active sensors. Meanwhile, coverage balancing is achieved through balancing the coverage among the targets.</a:t>
            </a:r>
            <a:r>
              <a:rPr lang="en-US" dirty="0"/>
              <a:t> </a:t>
            </a:r>
            <a:br>
              <a:rPr lang="en-US" dirty="0"/>
            </a:br>
            <a:r>
              <a:rPr lang="en-US" b="0" i="0" dirty="0">
                <a:solidFill>
                  <a:srgbClr val="374151"/>
                </a:solidFill>
                <a:effectLst/>
                <a:latin typeface="Söhne"/>
              </a:rPr>
              <a:t>We consider optimizing both objectives in two domains: under-provisioning and over-provisioning.</a:t>
            </a:r>
          </a:p>
          <a:p>
            <a:pPr marL="171450" indent="-171450">
              <a:buFontTx/>
              <a:buChar char="-"/>
            </a:pPr>
            <a:r>
              <a:rPr lang="en-US" b="0" i="0" dirty="0">
                <a:solidFill>
                  <a:srgbClr val="374151"/>
                </a:solidFill>
                <a:effectLst/>
                <a:latin typeface="Söhne"/>
              </a:rPr>
              <a:t> Under-provisioning is defined as a network where there is insufficient monitoring coverage by sensors</a:t>
            </a:r>
          </a:p>
          <a:p>
            <a:pPr marL="171450" indent="-171450">
              <a:buFontTx/>
              <a:buChar char="-"/>
            </a:pPr>
            <a:r>
              <a:rPr lang="en-US" b="0" i="0" dirty="0">
                <a:solidFill>
                  <a:srgbClr val="374151"/>
                </a:solidFill>
                <a:effectLst/>
                <a:latin typeface="Söhne"/>
              </a:rPr>
              <a:t>over-provisioning refers to a network where there is excessive monitoring coverage.</a:t>
            </a:r>
          </a:p>
          <a:p>
            <a:pPr marL="171450" indent="-171450">
              <a:buFontTx/>
              <a:buChar char="-"/>
            </a:pPr>
            <a:endParaRPr lang="en-US" b="0" i="0" dirty="0">
              <a:solidFill>
                <a:srgbClr val="374151"/>
              </a:solidFill>
              <a:effectLst/>
              <a:latin typeface="Söhne"/>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VN" dirty="0"/>
              <a:t>Hai  thách thức mà chúng tôi address trong bài toán này chính là tối ưu năng lượng sử dụng, và tối ưu cân bằng bao phủ cho các targets. Trong đó tối ưu năng lượng tiêu thụ thông qua việc minizing số lươngj target sử dụng; còn cân bằng tải thì thông qua cân bằng bao phủ giữa các target. Chúng tôi xem xét tối ưu 2 mục tiêu trên, trong cả 2 miền under-provision and overprovison. Trong đó under-provision được định nghĩa là mạng thiếu sự giám sát của sensors, còn over-provision thì ngược lại.</a:t>
            </a:r>
          </a:p>
          <a:p>
            <a:pPr marL="171450" indent="-171450">
              <a:buFontTx/>
              <a:buChar char="-"/>
            </a:pPr>
            <a:endParaRPr lang="en-VN" dirty="0"/>
          </a:p>
        </p:txBody>
      </p:sp>
      <p:sp>
        <p:nvSpPr>
          <p:cNvPr id="4" name="Slide Number Placeholder 3"/>
          <p:cNvSpPr>
            <a:spLocks noGrp="1"/>
          </p:cNvSpPr>
          <p:nvPr>
            <p:ph type="sldNum" sz="quarter" idx="5"/>
          </p:nvPr>
        </p:nvSpPr>
        <p:spPr/>
        <p:txBody>
          <a:bodyPr/>
          <a:lstStyle/>
          <a:p>
            <a:fld id="{653C1CA5-BC57-7544-A8C3-78621666C244}" type="slidenum">
              <a:rPr lang="en-VN" smtClean="0"/>
              <a:t>7</a:t>
            </a:fld>
            <a:endParaRPr lang="en-VN"/>
          </a:p>
        </p:txBody>
      </p:sp>
    </p:spTree>
    <p:extLst>
      <p:ext uri="{BB962C8B-B14F-4D97-AF65-F5344CB8AC3E}">
        <p14:creationId xmlns:p14="http://schemas.microsoft.com/office/powerpoint/2010/main" val="36410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Söhne"/>
              </a:rPr>
              <a:t>In this session, I present some related works:</a:t>
            </a:r>
          </a:p>
          <a:p>
            <a:endParaRPr lang="en-VN" dirty="0"/>
          </a:p>
        </p:txBody>
      </p:sp>
      <p:sp>
        <p:nvSpPr>
          <p:cNvPr id="4" name="Slide Number Placeholder 3"/>
          <p:cNvSpPr>
            <a:spLocks noGrp="1"/>
          </p:cNvSpPr>
          <p:nvPr>
            <p:ph type="sldNum" sz="quarter" idx="5"/>
          </p:nvPr>
        </p:nvSpPr>
        <p:spPr/>
        <p:txBody>
          <a:bodyPr/>
          <a:lstStyle/>
          <a:p>
            <a:fld id="{1ADFD4D2-BAE1-BB42-A817-EC0ADBA95C0E}" type="slidenum">
              <a:rPr lang="en-VN" smtClean="0"/>
              <a:t>8</a:t>
            </a:fld>
            <a:endParaRPr lang="en-VN"/>
          </a:p>
        </p:txBody>
      </p:sp>
    </p:spTree>
    <p:extLst>
      <p:ext uri="{BB962C8B-B14F-4D97-AF65-F5344CB8AC3E}">
        <p14:creationId xmlns:p14="http://schemas.microsoft.com/office/powerpoint/2010/main" val="26549770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F3D4E-0D97-D4F0-6485-C040CAB0EE0C}"/>
              </a:ext>
            </a:extLst>
          </p:cNvPr>
          <p:cNvSpPr>
            <a:spLocks noGrp="1"/>
          </p:cNvSpPr>
          <p:nvPr>
            <p:ph type="ctrTitle"/>
          </p:nvPr>
        </p:nvSpPr>
        <p:spPr>
          <a:xfrm>
            <a:off x="1005800" y="1041399"/>
            <a:ext cx="10182153" cy="2801027"/>
          </a:xfrm>
          <a:noFill/>
        </p:spPr>
        <p:txBody>
          <a:bodyPr anchor="b">
            <a:normAutofit/>
          </a:bodyPr>
          <a:lstStyle>
            <a:lvl1pPr algn="ctr">
              <a:defRPr sz="4800" b="1">
                <a:solidFill>
                  <a:srgbClr val="0557FC"/>
                </a:solidFill>
                <a:latin typeface="+mn-lt"/>
              </a:defRPr>
            </a:lvl1pPr>
          </a:lstStyle>
          <a:p>
            <a:endParaRPr lang="en-VN" dirty="0"/>
          </a:p>
        </p:txBody>
      </p:sp>
      <p:sp>
        <p:nvSpPr>
          <p:cNvPr id="3" name="Subtitle 2">
            <a:extLst>
              <a:ext uri="{FF2B5EF4-FFF2-40B4-BE49-F238E27FC236}">
                <a16:creationId xmlns:a16="http://schemas.microsoft.com/office/drawing/2014/main" id="{3BCDDFCA-A7A4-D7E0-C2FF-D0562C32B063}"/>
              </a:ext>
            </a:extLst>
          </p:cNvPr>
          <p:cNvSpPr>
            <a:spLocks noGrp="1"/>
          </p:cNvSpPr>
          <p:nvPr>
            <p:ph type="subTitle" idx="1"/>
          </p:nvPr>
        </p:nvSpPr>
        <p:spPr>
          <a:xfrm>
            <a:off x="1005800" y="4160839"/>
            <a:ext cx="10182152" cy="1655762"/>
          </a:xfrm>
        </p:spPr>
        <p:txBody>
          <a:bodyPr/>
          <a:lstStyle>
            <a:lvl1pPr marL="0" indent="0" algn="ctr">
              <a:buNone/>
              <a:defRPr sz="2400">
                <a:solidFill>
                  <a:srgbClr val="0557F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VN" dirty="0"/>
          </a:p>
        </p:txBody>
      </p:sp>
      <p:pic>
        <p:nvPicPr>
          <p:cNvPr id="8" name="Picture 8" descr="http://fixi.vn/wp-content/uploads/2016/07/22119935470f492cab41fb636801d7eb.png?x75373">
            <a:extLst>
              <a:ext uri="{FF2B5EF4-FFF2-40B4-BE49-F238E27FC236}">
                <a16:creationId xmlns:a16="http://schemas.microsoft.com/office/drawing/2014/main" id="{EA1A376D-4DA4-FED4-727D-EC95494FF986}"/>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8612" y="136525"/>
            <a:ext cx="1125070" cy="855325"/>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33">
            <a:extLst>
              <a:ext uri="{FF2B5EF4-FFF2-40B4-BE49-F238E27FC236}">
                <a16:creationId xmlns:a16="http://schemas.microsoft.com/office/drawing/2014/main" id="{C7FCEAFB-F571-B7D3-A47B-119117A41922}"/>
              </a:ext>
            </a:extLst>
          </p:cNvPr>
          <p:cNvSpPr>
            <a:spLocks noChangeArrowheads="1"/>
          </p:cNvSpPr>
          <p:nvPr userDrawn="1"/>
        </p:nvSpPr>
        <p:spPr bwMode="gray">
          <a:xfrm flipV="1">
            <a:off x="972670" y="3970470"/>
            <a:ext cx="10215282" cy="51972"/>
          </a:xfrm>
          <a:prstGeom prst="rect">
            <a:avLst/>
          </a:prstGeom>
          <a:solidFill>
            <a:srgbClr val="0557FC"/>
          </a:solidFill>
          <a:ln>
            <a:noFill/>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Tree>
    <p:extLst>
      <p:ext uri="{BB962C8B-B14F-4D97-AF65-F5344CB8AC3E}">
        <p14:creationId xmlns:p14="http://schemas.microsoft.com/office/powerpoint/2010/main" val="39436234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00C5-C88E-D872-8B3A-258FEB0C60E1}"/>
              </a:ext>
            </a:extLst>
          </p:cNvPr>
          <p:cNvSpPr>
            <a:spLocks noGrp="1"/>
          </p:cNvSpPr>
          <p:nvPr>
            <p:ph type="title"/>
          </p:nvPr>
        </p:nvSpPr>
        <p:spPr>
          <a:xfrm>
            <a:off x="838200" y="365126"/>
            <a:ext cx="10515600" cy="616182"/>
          </a:xfrm>
        </p:spPr>
        <p:txBody>
          <a:bodyPr>
            <a:normAutofit/>
          </a:bodyPr>
          <a:lstStyle>
            <a:lvl1pPr>
              <a:defRPr sz="3600" b="1">
                <a:solidFill>
                  <a:srgbClr val="0557FC"/>
                </a:solidFill>
                <a:latin typeface="+mn-lt"/>
              </a:defRPr>
            </a:lvl1pPr>
          </a:lstStyle>
          <a:p>
            <a:r>
              <a:rPr lang="en-US" dirty="0"/>
              <a:t>Click to edit Master title style</a:t>
            </a:r>
            <a:endParaRPr lang="en-VN" dirty="0"/>
          </a:p>
        </p:txBody>
      </p:sp>
      <p:sp>
        <p:nvSpPr>
          <p:cNvPr id="3" name="Content Placeholder 2">
            <a:extLst>
              <a:ext uri="{FF2B5EF4-FFF2-40B4-BE49-F238E27FC236}">
                <a16:creationId xmlns:a16="http://schemas.microsoft.com/office/drawing/2014/main" id="{A1E9F81F-365C-263F-074D-76062E2E2F89}"/>
              </a:ext>
            </a:extLst>
          </p:cNvPr>
          <p:cNvSpPr>
            <a:spLocks noGrp="1"/>
          </p:cNvSpPr>
          <p:nvPr>
            <p:ph idx="1"/>
          </p:nvPr>
        </p:nvSpPr>
        <p:spPr>
          <a:xfrm>
            <a:off x="838800" y="1440000"/>
            <a:ext cx="10515600" cy="4664686"/>
          </a:xfrm>
        </p:spPr>
        <p:txBody>
          <a:bodyPr/>
          <a:lstStyle>
            <a:lvl1pPr>
              <a:lnSpc>
                <a:spcPct val="120000"/>
              </a:lnSpc>
              <a:defRPr>
                <a:solidFill>
                  <a:srgbClr val="0557FC"/>
                </a:solidFill>
              </a:defRPr>
            </a:lvl1pPr>
            <a:lvl2pPr>
              <a:lnSpc>
                <a:spcPct val="120000"/>
              </a:lnSpc>
              <a:defRPr>
                <a:solidFill>
                  <a:srgbClr val="0557FC"/>
                </a:solidFill>
              </a:defRPr>
            </a:lvl2pPr>
            <a:lvl3pPr>
              <a:lnSpc>
                <a:spcPct val="120000"/>
              </a:lnSpc>
              <a:defRPr>
                <a:solidFill>
                  <a:srgbClr val="0557FC"/>
                </a:solidFill>
              </a:defRPr>
            </a:lvl3pPr>
            <a:lvl4pPr>
              <a:lnSpc>
                <a:spcPct val="120000"/>
              </a:lnSpc>
              <a:defRPr>
                <a:solidFill>
                  <a:srgbClr val="0557FC"/>
                </a:solidFill>
              </a:defRPr>
            </a:lvl4pPr>
            <a:lvl5pPr>
              <a:lnSpc>
                <a:spcPct val="120000"/>
              </a:lnSpc>
              <a:defRPr>
                <a:solidFill>
                  <a:srgbClr val="0557FC"/>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VN" dirty="0"/>
          </a:p>
        </p:txBody>
      </p:sp>
      <p:sp>
        <p:nvSpPr>
          <p:cNvPr id="4" name="Date Placeholder 3">
            <a:extLst>
              <a:ext uri="{FF2B5EF4-FFF2-40B4-BE49-F238E27FC236}">
                <a16:creationId xmlns:a16="http://schemas.microsoft.com/office/drawing/2014/main" id="{489ECCA9-17FF-22E1-AB18-51B88D1F4B3A}"/>
              </a:ext>
            </a:extLst>
          </p:cNvPr>
          <p:cNvSpPr>
            <a:spLocks noGrp="1"/>
          </p:cNvSpPr>
          <p:nvPr>
            <p:ph type="dt" sz="half" idx="10"/>
          </p:nvPr>
        </p:nvSpPr>
        <p:spPr/>
        <p:txBody>
          <a:bodyPr/>
          <a:lstStyle>
            <a:lvl1pPr>
              <a:defRPr>
                <a:solidFill>
                  <a:srgbClr val="0557FC"/>
                </a:solidFill>
              </a:defRPr>
            </a:lvl1pPr>
          </a:lstStyle>
          <a:p>
            <a:fld id="{CF7EEE60-6525-9547-877E-5ECC3C03F326}" type="datetime4">
              <a:rPr lang="en-US" smtClean="0"/>
              <a:t>August 5, 2023</a:t>
            </a:fld>
            <a:endParaRPr lang="en-VN" dirty="0"/>
          </a:p>
        </p:txBody>
      </p:sp>
      <p:sp>
        <p:nvSpPr>
          <p:cNvPr id="6" name="Slide Number Placeholder 5">
            <a:extLst>
              <a:ext uri="{FF2B5EF4-FFF2-40B4-BE49-F238E27FC236}">
                <a16:creationId xmlns:a16="http://schemas.microsoft.com/office/drawing/2014/main" id="{50C2425F-7F47-48A5-BB99-304106BFEC46}"/>
              </a:ext>
            </a:extLst>
          </p:cNvPr>
          <p:cNvSpPr>
            <a:spLocks noGrp="1"/>
          </p:cNvSpPr>
          <p:nvPr>
            <p:ph type="sldNum" sz="quarter" idx="12"/>
          </p:nvPr>
        </p:nvSpPr>
        <p:spPr/>
        <p:txBody>
          <a:bodyPr/>
          <a:lstStyle>
            <a:lvl1pPr>
              <a:defRPr>
                <a:solidFill>
                  <a:srgbClr val="0557FC"/>
                </a:solidFill>
              </a:defRPr>
            </a:lvl1pPr>
          </a:lstStyle>
          <a:p>
            <a:fld id="{2D61378B-E706-3A47-AE8B-F0271FC12643}" type="slidenum">
              <a:rPr lang="en-VN" smtClean="0"/>
              <a:pPr/>
              <a:t>‹#›</a:t>
            </a:fld>
            <a:endParaRPr lang="en-VN"/>
          </a:p>
        </p:txBody>
      </p:sp>
      <p:sp>
        <p:nvSpPr>
          <p:cNvPr id="8" name="Rectangle 28">
            <a:extLst>
              <a:ext uri="{FF2B5EF4-FFF2-40B4-BE49-F238E27FC236}">
                <a16:creationId xmlns:a16="http://schemas.microsoft.com/office/drawing/2014/main" id="{D49F3BF9-278B-421C-C1B7-07377709686D}"/>
              </a:ext>
            </a:extLst>
          </p:cNvPr>
          <p:cNvSpPr>
            <a:spLocks noChangeArrowheads="1"/>
          </p:cNvSpPr>
          <p:nvPr userDrawn="1"/>
        </p:nvSpPr>
        <p:spPr bwMode="gray">
          <a:xfrm flipV="1">
            <a:off x="838201" y="6176963"/>
            <a:ext cx="10515600" cy="45719"/>
          </a:xfrm>
          <a:prstGeom prst="rect">
            <a:avLst/>
          </a:prstGeom>
          <a:solidFill>
            <a:srgbClr val="0557FC"/>
          </a:solidFill>
          <a:ln>
            <a:noFill/>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10" name="TextBox 9">
            <a:extLst>
              <a:ext uri="{FF2B5EF4-FFF2-40B4-BE49-F238E27FC236}">
                <a16:creationId xmlns:a16="http://schemas.microsoft.com/office/drawing/2014/main" id="{D757A385-C21F-E50B-4811-71C70CE82354}"/>
              </a:ext>
            </a:extLst>
          </p:cNvPr>
          <p:cNvSpPr txBox="1"/>
          <p:nvPr userDrawn="1"/>
        </p:nvSpPr>
        <p:spPr>
          <a:xfrm>
            <a:off x="9686925" y="6958013"/>
            <a:ext cx="184731" cy="369332"/>
          </a:xfrm>
          <a:prstGeom prst="rect">
            <a:avLst/>
          </a:prstGeom>
          <a:noFill/>
        </p:spPr>
        <p:txBody>
          <a:bodyPr wrap="none" rtlCol="0">
            <a:spAutoFit/>
          </a:bodyPr>
          <a:lstStyle/>
          <a:p>
            <a:endParaRPr lang="en-VN" dirty="0"/>
          </a:p>
        </p:txBody>
      </p:sp>
      <p:sp>
        <p:nvSpPr>
          <p:cNvPr id="11" name="Rectangle 28">
            <a:extLst>
              <a:ext uri="{FF2B5EF4-FFF2-40B4-BE49-F238E27FC236}">
                <a16:creationId xmlns:a16="http://schemas.microsoft.com/office/drawing/2014/main" id="{B70EEB5A-C48D-0958-E040-0CB2826C5A3C}"/>
              </a:ext>
            </a:extLst>
          </p:cNvPr>
          <p:cNvSpPr>
            <a:spLocks noChangeArrowheads="1"/>
          </p:cNvSpPr>
          <p:nvPr userDrawn="1"/>
        </p:nvSpPr>
        <p:spPr bwMode="gray">
          <a:xfrm flipV="1">
            <a:off x="838200" y="995379"/>
            <a:ext cx="10515600" cy="45719"/>
          </a:xfrm>
          <a:prstGeom prst="rect">
            <a:avLst/>
          </a:prstGeom>
          <a:solidFill>
            <a:srgbClr val="0557FC"/>
          </a:solidFill>
          <a:ln>
            <a:noFill/>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            </a:t>
            </a:r>
          </a:p>
        </p:txBody>
      </p:sp>
    </p:spTree>
    <p:extLst>
      <p:ext uri="{BB962C8B-B14F-4D97-AF65-F5344CB8AC3E}">
        <p14:creationId xmlns:p14="http://schemas.microsoft.com/office/powerpoint/2010/main" val="4241373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78729E-0E49-75C7-A89C-DF24EF77DA32}"/>
              </a:ext>
            </a:extLst>
          </p:cNvPr>
          <p:cNvSpPr>
            <a:spLocks noGrp="1"/>
          </p:cNvSpPr>
          <p:nvPr>
            <p:ph sz="half" idx="1"/>
          </p:nvPr>
        </p:nvSpPr>
        <p:spPr>
          <a:xfrm>
            <a:off x="838200" y="1825200"/>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VN" dirty="0"/>
          </a:p>
        </p:txBody>
      </p:sp>
      <p:sp>
        <p:nvSpPr>
          <p:cNvPr id="4" name="Content Placeholder 3">
            <a:extLst>
              <a:ext uri="{FF2B5EF4-FFF2-40B4-BE49-F238E27FC236}">
                <a16:creationId xmlns:a16="http://schemas.microsoft.com/office/drawing/2014/main" id="{CBCFF93E-852B-D618-5868-5D3B3A73BE74}"/>
              </a:ext>
            </a:extLst>
          </p:cNvPr>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VN" dirty="0"/>
          </a:p>
        </p:txBody>
      </p:sp>
      <p:sp>
        <p:nvSpPr>
          <p:cNvPr id="5" name="Date Placeholder 4">
            <a:extLst>
              <a:ext uri="{FF2B5EF4-FFF2-40B4-BE49-F238E27FC236}">
                <a16:creationId xmlns:a16="http://schemas.microsoft.com/office/drawing/2014/main" id="{0BFAE868-18FA-9B04-4C64-9064AD37ED90}"/>
              </a:ext>
            </a:extLst>
          </p:cNvPr>
          <p:cNvSpPr>
            <a:spLocks noGrp="1"/>
          </p:cNvSpPr>
          <p:nvPr>
            <p:ph type="dt" sz="half" idx="10"/>
          </p:nvPr>
        </p:nvSpPr>
        <p:spPr/>
        <p:txBody>
          <a:bodyPr/>
          <a:lstStyle>
            <a:lvl1pPr>
              <a:defRPr>
                <a:solidFill>
                  <a:srgbClr val="0557FC"/>
                </a:solidFill>
              </a:defRPr>
            </a:lvl1pPr>
          </a:lstStyle>
          <a:p>
            <a:fld id="{568E2A6E-25B2-064C-8743-D8A278E6CB8B}" type="datetime4">
              <a:rPr lang="en-US" smtClean="0"/>
              <a:t>August 5, 2023</a:t>
            </a:fld>
            <a:endParaRPr lang="en-VN" dirty="0"/>
          </a:p>
        </p:txBody>
      </p:sp>
      <p:sp>
        <p:nvSpPr>
          <p:cNvPr id="7" name="Slide Number Placeholder 6">
            <a:extLst>
              <a:ext uri="{FF2B5EF4-FFF2-40B4-BE49-F238E27FC236}">
                <a16:creationId xmlns:a16="http://schemas.microsoft.com/office/drawing/2014/main" id="{F0AAAB91-C93D-3715-C2B7-5FAEB2C99A5B}"/>
              </a:ext>
            </a:extLst>
          </p:cNvPr>
          <p:cNvSpPr>
            <a:spLocks noGrp="1"/>
          </p:cNvSpPr>
          <p:nvPr>
            <p:ph type="sldNum" sz="quarter" idx="12"/>
          </p:nvPr>
        </p:nvSpPr>
        <p:spPr/>
        <p:txBody>
          <a:bodyPr/>
          <a:lstStyle>
            <a:lvl1pPr>
              <a:defRPr>
                <a:solidFill>
                  <a:srgbClr val="0557FC"/>
                </a:solidFill>
              </a:defRPr>
            </a:lvl1pPr>
          </a:lstStyle>
          <a:p>
            <a:fld id="{2D61378B-E706-3A47-AE8B-F0271FC12643}" type="slidenum">
              <a:rPr lang="en-VN" smtClean="0"/>
              <a:pPr/>
              <a:t>‹#›</a:t>
            </a:fld>
            <a:endParaRPr lang="en-VN"/>
          </a:p>
        </p:txBody>
      </p:sp>
      <p:sp>
        <p:nvSpPr>
          <p:cNvPr id="8" name="Rectangle 28">
            <a:extLst>
              <a:ext uri="{FF2B5EF4-FFF2-40B4-BE49-F238E27FC236}">
                <a16:creationId xmlns:a16="http://schemas.microsoft.com/office/drawing/2014/main" id="{B9424E51-9798-FA0C-068D-226BE223F630}"/>
              </a:ext>
            </a:extLst>
          </p:cNvPr>
          <p:cNvSpPr>
            <a:spLocks noChangeArrowheads="1"/>
          </p:cNvSpPr>
          <p:nvPr userDrawn="1"/>
        </p:nvSpPr>
        <p:spPr bwMode="gray">
          <a:xfrm flipV="1">
            <a:off x="838201" y="6176963"/>
            <a:ext cx="10515600" cy="45719"/>
          </a:xfrm>
          <a:prstGeom prst="rect">
            <a:avLst/>
          </a:prstGeom>
          <a:solidFill>
            <a:srgbClr val="0557FC"/>
          </a:solidFill>
          <a:ln>
            <a:noFill/>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14" name="Title 1">
            <a:extLst>
              <a:ext uri="{FF2B5EF4-FFF2-40B4-BE49-F238E27FC236}">
                <a16:creationId xmlns:a16="http://schemas.microsoft.com/office/drawing/2014/main" id="{5C94837E-296D-73B1-A748-599AEE7C3D5F}"/>
              </a:ext>
            </a:extLst>
          </p:cNvPr>
          <p:cNvSpPr>
            <a:spLocks noGrp="1"/>
          </p:cNvSpPr>
          <p:nvPr>
            <p:ph type="title"/>
          </p:nvPr>
        </p:nvSpPr>
        <p:spPr>
          <a:xfrm>
            <a:off x="838200" y="365126"/>
            <a:ext cx="10515600" cy="616182"/>
          </a:xfrm>
        </p:spPr>
        <p:txBody>
          <a:bodyPr>
            <a:normAutofit/>
          </a:bodyPr>
          <a:lstStyle>
            <a:lvl1pPr>
              <a:defRPr sz="3600" b="1">
                <a:solidFill>
                  <a:srgbClr val="0557FC"/>
                </a:solidFill>
                <a:latin typeface="+mn-lt"/>
              </a:defRPr>
            </a:lvl1pPr>
          </a:lstStyle>
          <a:p>
            <a:r>
              <a:rPr lang="en-US" dirty="0"/>
              <a:t>Click to edit Master title style</a:t>
            </a:r>
            <a:endParaRPr lang="en-VN" dirty="0"/>
          </a:p>
        </p:txBody>
      </p:sp>
      <p:sp>
        <p:nvSpPr>
          <p:cNvPr id="17" name="Rectangle 28">
            <a:extLst>
              <a:ext uri="{FF2B5EF4-FFF2-40B4-BE49-F238E27FC236}">
                <a16:creationId xmlns:a16="http://schemas.microsoft.com/office/drawing/2014/main" id="{889B2CA2-25B4-309F-11D9-F47266859158}"/>
              </a:ext>
            </a:extLst>
          </p:cNvPr>
          <p:cNvSpPr>
            <a:spLocks noChangeArrowheads="1"/>
          </p:cNvSpPr>
          <p:nvPr userDrawn="1"/>
        </p:nvSpPr>
        <p:spPr bwMode="gray">
          <a:xfrm flipV="1">
            <a:off x="838200" y="995379"/>
            <a:ext cx="10515600" cy="45719"/>
          </a:xfrm>
          <a:prstGeom prst="rect">
            <a:avLst/>
          </a:prstGeom>
          <a:solidFill>
            <a:srgbClr val="0557FC"/>
          </a:solidFill>
          <a:ln>
            <a:noFill/>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            </a:t>
            </a:r>
          </a:p>
        </p:txBody>
      </p:sp>
    </p:spTree>
    <p:extLst>
      <p:ext uri="{BB962C8B-B14F-4D97-AF65-F5344CB8AC3E}">
        <p14:creationId xmlns:p14="http://schemas.microsoft.com/office/powerpoint/2010/main" val="1020385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DF87973-5739-53AC-3057-8E21DE2CECA7}"/>
              </a:ext>
            </a:extLst>
          </p:cNvPr>
          <p:cNvSpPr>
            <a:spLocks noGrp="1"/>
          </p:cNvSpPr>
          <p:nvPr>
            <p:ph type="body" idx="1"/>
          </p:nvPr>
        </p:nvSpPr>
        <p:spPr>
          <a:xfrm>
            <a:off x="839788" y="1681163"/>
            <a:ext cx="5157787" cy="823912"/>
          </a:xfrm>
        </p:spPr>
        <p:txBody>
          <a:bodyPr anchor="b"/>
          <a:lstStyle>
            <a:lvl1pPr marL="0" indent="0">
              <a:buNone/>
              <a:defRPr sz="2400" b="1">
                <a:solidFill>
                  <a:srgbClr val="0557F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0E95DEF7-B627-5E9A-D28A-8F2413D0AD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5" name="Text Placeholder 4">
            <a:extLst>
              <a:ext uri="{FF2B5EF4-FFF2-40B4-BE49-F238E27FC236}">
                <a16:creationId xmlns:a16="http://schemas.microsoft.com/office/drawing/2014/main" id="{0700DC31-D123-AB39-A6B4-69EABE8580BA}"/>
              </a:ext>
            </a:extLst>
          </p:cNvPr>
          <p:cNvSpPr>
            <a:spLocks noGrp="1"/>
          </p:cNvSpPr>
          <p:nvPr>
            <p:ph type="body" sz="quarter" idx="3"/>
          </p:nvPr>
        </p:nvSpPr>
        <p:spPr>
          <a:xfrm>
            <a:off x="6172200" y="1681163"/>
            <a:ext cx="5183188" cy="823912"/>
          </a:xfrm>
        </p:spPr>
        <p:txBody>
          <a:bodyPr anchor="b"/>
          <a:lstStyle>
            <a:lvl1pPr marL="0" indent="0">
              <a:buNone/>
              <a:defRPr sz="2400" b="1">
                <a:solidFill>
                  <a:srgbClr val="0557FC"/>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ABC8FB85-6BB6-AAB6-2ACA-AF732A46B4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7" name="Date Placeholder 6">
            <a:extLst>
              <a:ext uri="{FF2B5EF4-FFF2-40B4-BE49-F238E27FC236}">
                <a16:creationId xmlns:a16="http://schemas.microsoft.com/office/drawing/2014/main" id="{02CD9B64-1DFF-843A-CB93-29F1CB23C3AA}"/>
              </a:ext>
            </a:extLst>
          </p:cNvPr>
          <p:cNvSpPr>
            <a:spLocks noGrp="1"/>
          </p:cNvSpPr>
          <p:nvPr>
            <p:ph type="dt" sz="half" idx="10"/>
          </p:nvPr>
        </p:nvSpPr>
        <p:spPr/>
        <p:txBody>
          <a:bodyPr/>
          <a:lstStyle>
            <a:lvl1pPr>
              <a:defRPr>
                <a:solidFill>
                  <a:srgbClr val="0557FC"/>
                </a:solidFill>
              </a:defRPr>
            </a:lvl1pPr>
          </a:lstStyle>
          <a:p>
            <a:fld id="{0F814220-4AEF-5540-A0F8-DC0DE02E3C17}" type="datetime4">
              <a:rPr lang="en-US" smtClean="0"/>
              <a:t>August 5, 2023</a:t>
            </a:fld>
            <a:endParaRPr lang="en-VN"/>
          </a:p>
        </p:txBody>
      </p:sp>
      <p:sp>
        <p:nvSpPr>
          <p:cNvPr id="9" name="Slide Number Placeholder 8">
            <a:extLst>
              <a:ext uri="{FF2B5EF4-FFF2-40B4-BE49-F238E27FC236}">
                <a16:creationId xmlns:a16="http://schemas.microsoft.com/office/drawing/2014/main" id="{6C2E61C1-A232-66A5-6A34-4ED6F6773D19}"/>
              </a:ext>
            </a:extLst>
          </p:cNvPr>
          <p:cNvSpPr>
            <a:spLocks noGrp="1"/>
          </p:cNvSpPr>
          <p:nvPr>
            <p:ph type="sldNum" sz="quarter" idx="12"/>
          </p:nvPr>
        </p:nvSpPr>
        <p:spPr/>
        <p:txBody>
          <a:bodyPr/>
          <a:lstStyle>
            <a:lvl1pPr>
              <a:defRPr>
                <a:solidFill>
                  <a:srgbClr val="0557FC"/>
                </a:solidFill>
              </a:defRPr>
            </a:lvl1pPr>
          </a:lstStyle>
          <a:p>
            <a:fld id="{2D61378B-E706-3A47-AE8B-F0271FC12643}" type="slidenum">
              <a:rPr lang="en-VN" smtClean="0"/>
              <a:pPr/>
              <a:t>‹#›</a:t>
            </a:fld>
            <a:endParaRPr lang="en-VN"/>
          </a:p>
        </p:txBody>
      </p:sp>
      <p:sp>
        <p:nvSpPr>
          <p:cNvPr id="10" name="Title 1">
            <a:extLst>
              <a:ext uri="{FF2B5EF4-FFF2-40B4-BE49-F238E27FC236}">
                <a16:creationId xmlns:a16="http://schemas.microsoft.com/office/drawing/2014/main" id="{874FC0B5-5621-B229-7152-1C2F32EA50ED}"/>
              </a:ext>
            </a:extLst>
          </p:cNvPr>
          <p:cNvSpPr txBox="1">
            <a:spLocks/>
          </p:cNvSpPr>
          <p:nvPr userDrawn="1"/>
        </p:nvSpPr>
        <p:spPr>
          <a:xfrm>
            <a:off x="838200" y="365126"/>
            <a:ext cx="10515600" cy="616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rgbClr val="0557FC"/>
                </a:solidFill>
                <a:latin typeface="+mj-lt"/>
                <a:ea typeface="+mj-ea"/>
                <a:cs typeface="+mj-cs"/>
              </a:defRPr>
            </a:lvl1pPr>
          </a:lstStyle>
          <a:p>
            <a:r>
              <a:rPr lang="en-US" dirty="0">
                <a:latin typeface="+mn-lt"/>
              </a:rPr>
              <a:t>Click to edit Master title style</a:t>
            </a:r>
            <a:endParaRPr lang="en-VN" dirty="0">
              <a:latin typeface="+mn-lt"/>
            </a:endParaRPr>
          </a:p>
        </p:txBody>
      </p:sp>
      <p:sp>
        <p:nvSpPr>
          <p:cNvPr id="12" name="Rectangle 28">
            <a:extLst>
              <a:ext uri="{FF2B5EF4-FFF2-40B4-BE49-F238E27FC236}">
                <a16:creationId xmlns:a16="http://schemas.microsoft.com/office/drawing/2014/main" id="{C2396A5C-3C6F-E64A-D5AB-9074D8E5A5E3}"/>
              </a:ext>
            </a:extLst>
          </p:cNvPr>
          <p:cNvSpPr>
            <a:spLocks noChangeArrowheads="1"/>
          </p:cNvSpPr>
          <p:nvPr userDrawn="1"/>
        </p:nvSpPr>
        <p:spPr bwMode="gray">
          <a:xfrm flipV="1">
            <a:off x="838201" y="6176963"/>
            <a:ext cx="10515600" cy="45719"/>
          </a:xfrm>
          <a:prstGeom prst="rect">
            <a:avLst/>
          </a:prstGeom>
          <a:solidFill>
            <a:srgbClr val="0557FC"/>
          </a:solidFill>
          <a:ln>
            <a:noFill/>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13" name="Rectangle 28">
            <a:extLst>
              <a:ext uri="{FF2B5EF4-FFF2-40B4-BE49-F238E27FC236}">
                <a16:creationId xmlns:a16="http://schemas.microsoft.com/office/drawing/2014/main" id="{A5DAF585-D91D-D3D3-25DB-EEE1FB30820D}"/>
              </a:ext>
            </a:extLst>
          </p:cNvPr>
          <p:cNvSpPr>
            <a:spLocks noChangeArrowheads="1"/>
          </p:cNvSpPr>
          <p:nvPr userDrawn="1"/>
        </p:nvSpPr>
        <p:spPr bwMode="gray">
          <a:xfrm flipV="1">
            <a:off x="838200" y="995379"/>
            <a:ext cx="10515600" cy="45719"/>
          </a:xfrm>
          <a:prstGeom prst="rect">
            <a:avLst/>
          </a:prstGeom>
          <a:solidFill>
            <a:srgbClr val="0557FC"/>
          </a:solidFill>
          <a:ln>
            <a:noFill/>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            </a:t>
            </a:r>
          </a:p>
        </p:txBody>
      </p:sp>
    </p:spTree>
    <p:extLst>
      <p:ext uri="{BB962C8B-B14F-4D97-AF65-F5344CB8AC3E}">
        <p14:creationId xmlns:p14="http://schemas.microsoft.com/office/powerpoint/2010/main" val="1421530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150BE84F-8CC5-6CD4-0B91-99C3059B891E}"/>
              </a:ext>
            </a:extLst>
          </p:cNvPr>
          <p:cNvSpPr>
            <a:spLocks noGrp="1"/>
          </p:cNvSpPr>
          <p:nvPr>
            <p:ph type="dt" sz="half" idx="10"/>
          </p:nvPr>
        </p:nvSpPr>
        <p:spPr/>
        <p:txBody>
          <a:bodyPr/>
          <a:lstStyle>
            <a:lvl1pPr>
              <a:defRPr>
                <a:solidFill>
                  <a:srgbClr val="0557FC"/>
                </a:solidFill>
              </a:defRPr>
            </a:lvl1pPr>
          </a:lstStyle>
          <a:p>
            <a:fld id="{EFE50EC5-CA83-2B4C-B31E-6C8BF7E650CC}" type="datetime4">
              <a:rPr lang="en-US" smtClean="0"/>
              <a:t>August 5, 2023</a:t>
            </a:fld>
            <a:endParaRPr lang="en-VN"/>
          </a:p>
        </p:txBody>
      </p:sp>
      <p:sp>
        <p:nvSpPr>
          <p:cNvPr id="5" name="Slide Number Placeholder 4">
            <a:extLst>
              <a:ext uri="{FF2B5EF4-FFF2-40B4-BE49-F238E27FC236}">
                <a16:creationId xmlns:a16="http://schemas.microsoft.com/office/drawing/2014/main" id="{F50A763F-4E6E-35EE-F919-1EEF76ADA396}"/>
              </a:ext>
            </a:extLst>
          </p:cNvPr>
          <p:cNvSpPr>
            <a:spLocks noGrp="1"/>
          </p:cNvSpPr>
          <p:nvPr>
            <p:ph type="sldNum" sz="quarter" idx="12"/>
          </p:nvPr>
        </p:nvSpPr>
        <p:spPr/>
        <p:txBody>
          <a:bodyPr/>
          <a:lstStyle>
            <a:lvl1pPr>
              <a:defRPr>
                <a:solidFill>
                  <a:srgbClr val="0557FC"/>
                </a:solidFill>
              </a:defRPr>
            </a:lvl1pPr>
          </a:lstStyle>
          <a:p>
            <a:fld id="{2D61378B-E706-3A47-AE8B-F0271FC12643}" type="slidenum">
              <a:rPr lang="en-VN" smtClean="0"/>
              <a:pPr/>
              <a:t>‹#›</a:t>
            </a:fld>
            <a:endParaRPr lang="en-VN"/>
          </a:p>
        </p:txBody>
      </p:sp>
      <p:sp>
        <p:nvSpPr>
          <p:cNvPr id="6" name="Title 1">
            <a:extLst>
              <a:ext uri="{FF2B5EF4-FFF2-40B4-BE49-F238E27FC236}">
                <a16:creationId xmlns:a16="http://schemas.microsoft.com/office/drawing/2014/main" id="{5BFF2640-1818-ED2F-C38C-87A3A1435719}"/>
              </a:ext>
            </a:extLst>
          </p:cNvPr>
          <p:cNvSpPr>
            <a:spLocks noGrp="1"/>
          </p:cNvSpPr>
          <p:nvPr>
            <p:ph type="title"/>
          </p:nvPr>
        </p:nvSpPr>
        <p:spPr>
          <a:xfrm>
            <a:off x="838200" y="365126"/>
            <a:ext cx="10515600" cy="616182"/>
          </a:xfrm>
        </p:spPr>
        <p:txBody>
          <a:bodyPr>
            <a:normAutofit/>
          </a:bodyPr>
          <a:lstStyle>
            <a:lvl1pPr>
              <a:defRPr sz="3600" b="1">
                <a:solidFill>
                  <a:srgbClr val="0557FC"/>
                </a:solidFill>
                <a:latin typeface="+mn-lt"/>
              </a:defRPr>
            </a:lvl1pPr>
          </a:lstStyle>
          <a:p>
            <a:r>
              <a:rPr lang="en-US" dirty="0"/>
              <a:t>Click to edit Master title style</a:t>
            </a:r>
            <a:endParaRPr lang="en-VN" dirty="0"/>
          </a:p>
        </p:txBody>
      </p:sp>
      <p:sp>
        <p:nvSpPr>
          <p:cNvPr id="8" name="Rectangle 28">
            <a:extLst>
              <a:ext uri="{FF2B5EF4-FFF2-40B4-BE49-F238E27FC236}">
                <a16:creationId xmlns:a16="http://schemas.microsoft.com/office/drawing/2014/main" id="{DA1F6C38-C391-CE31-F515-1F5B679D318F}"/>
              </a:ext>
            </a:extLst>
          </p:cNvPr>
          <p:cNvSpPr>
            <a:spLocks noChangeArrowheads="1"/>
          </p:cNvSpPr>
          <p:nvPr userDrawn="1"/>
        </p:nvSpPr>
        <p:spPr bwMode="gray">
          <a:xfrm flipV="1">
            <a:off x="838201" y="6176963"/>
            <a:ext cx="10515600" cy="45719"/>
          </a:xfrm>
          <a:prstGeom prst="rect">
            <a:avLst/>
          </a:prstGeom>
          <a:solidFill>
            <a:srgbClr val="0557FC"/>
          </a:solidFill>
          <a:ln>
            <a:noFill/>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endParaRPr kumimoji="0" lang="en-US" sz="1350" b="0" i="0" u="none" strike="noStrike" kern="1200" cap="none" spc="0" normalizeH="0" baseline="0" noProof="0">
              <a:ln>
                <a:noFill/>
              </a:ln>
              <a:solidFill>
                <a:prstClr val="black"/>
              </a:solidFill>
              <a:effectLst/>
              <a:uLnTx/>
              <a:uFillTx/>
              <a:latin typeface="Arial" panose="020B0604020202020204" pitchFamily="34" charset="0"/>
              <a:ea typeface="MS PGothic" panose="020B0600070205080204" pitchFamily="34" charset="-128"/>
              <a:cs typeface="+mn-cs"/>
            </a:endParaRPr>
          </a:p>
        </p:txBody>
      </p:sp>
      <p:sp>
        <p:nvSpPr>
          <p:cNvPr id="9" name="Rectangle 28">
            <a:extLst>
              <a:ext uri="{FF2B5EF4-FFF2-40B4-BE49-F238E27FC236}">
                <a16:creationId xmlns:a16="http://schemas.microsoft.com/office/drawing/2014/main" id="{B4733831-B341-9279-E889-1377BC30FD4E}"/>
              </a:ext>
            </a:extLst>
          </p:cNvPr>
          <p:cNvSpPr>
            <a:spLocks noChangeArrowheads="1"/>
          </p:cNvSpPr>
          <p:nvPr userDrawn="1"/>
        </p:nvSpPr>
        <p:spPr bwMode="gray">
          <a:xfrm flipV="1">
            <a:off x="838200" y="995379"/>
            <a:ext cx="10515600" cy="45719"/>
          </a:xfrm>
          <a:prstGeom prst="rect">
            <a:avLst/>
          </a:prstGeom>
          <a:solidFill>
            <a:srgbClr val="0557FC"/>
          </a:solidFill>
          <a:ln>
            <a:noFill/>
          </a:ln>
          <a:effectLst/>
        </p:spPr>
        <p:txBody>
          <a:bodyPr wrap="none" anchor="ctr"/>
          <a:lstStyle/>
          <a:p>
            <a:pPr marL="0" marR="0" lvl="0" indent="0" algn="l" defTabSz="685800" rtl="0" eaLnBrk="1" fontAlgn="base" latinLnBrk="0" hangingPunct="1">
              <a:lnSpc>
                <a:spcPct val="100000"/>
              </a:lnSpc>
              <a:spcBef>
                <a:spcPct val="0"/>
              </a:spcBef>
              <a:spcAft>
                <a:spcPct val="0"/>
              </a:spcAft>
              <a:buClrTx/>
              <a:buSzTx/>
              <a:buFontTx/>
              <a:buNone/>
              <a:tabLst/>
              <a:defRPr/>
            </a:pPr>
            <a:r>
              <a:rPr kumimoji="0" lang="en-US" sz="1350" b="0" i="0" u="none" strike="noStrike" kern="1200" cap="none" spc="0" normalizeH="0" baseline="0" noProof="0" dirty="0">
                <a:ln>
                  <a:noFill/>
                </a:ln>
                <a:solidFill>
                  <a:prstClr val="black"/>
                </a:solidFill>
                <a:effectLst/>
                <a:uLnTx/>
                <a:uFillTx/>
                <a:latin typeface="Arial" panose="020B0604020202020204" pitchFamily="34" charset="0"/>
                <a:ea typeface="MS PGothic" panose="020B0600070205080204" pitchFamily="34" charset="-128"/>
                <a:cs typeface="+mn-cs"/>
              </a:rPr>
              <a:t>            </a:t>
            </a:r>
          </a:p>
        </p:txBody>
      </p:sp>
    </p:spTree>
    <p:extLst>
      <p:ext uri="{BB962C8B-B14F-4D97-AF65-F5344CB8AC3E}">
        <p14:creationId xmlns:p14="http://schemas.microsoft.com/office/powerpoint/2010/main" val="23115447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8" descr="http://fixi.vn/wp-content/uploads/2016/07/22119935470f492cab41fb636801d7eb.png?x75373">
            <a:extLst>
              <a:ext uri="{FF2B5EF4-FFF2-40B4-BE49-F238E27FC236}">
                <a16:creationId xmlns:a16="http://schemas.microsoft.com/office/drawing/2014/main" id="{D3939721-C816-9DDE-1620-AEE2C276B838}"/>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415805" y="3429000"/>
            <a:ext cx="1722249" cy="13093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Kết quả hình ảnh cho thank you">
            <a:extLst>
              <a:ext uri="{FF2B5EF4-FFF2-40B4-BE49-F238E27FC236}">
                <a16:creationId xmlns:a16="http://schemas.microsoft.com/office/drawing/2014/main" id="{DE733895-54F6-53A1-586E-EFF907E12F6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783940" y="0"/>
            <a:ext cx="8485521" cy="3140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755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edge">
                                      <p:cBhvr>
                                        <p:cTn id="7" dur="2000"/>
                                        <p:tgtEl>
                                          <p:spTgt spid="6"/>
                                        </p:tgtEl>
                                      </p:cBhvr>
                                    </p:animEffect>
                                  </p:childTnLst>
                                </p:cTn>
                              </p:par>
                            </p:childTnLst>
                          </p:cTn>
                        </p:par>
                        <p:par>
                          <p:cTn id="8" fill="hold">
                            <p:stCondLst>
                              <p:cond delay="2000"/>
                            </p:stCondLst>
                            <p:childTnLst>
                              <p:par>
                                <p:cTn id="9" presetID="32" presetClass="emph" presetSubtype="0" fill="hold" nodeType="afterEffect">
                                  <p:stCondLst>
                                    <p:cond delay="0"/>
                                  </p:stCondLst>
                                  <p:childTnLst>
                                    <p:animRot by="120000">
                                      <p:cBhvr>
                                        <p:cTn id="10" dur="100" fill="hold">
                                          <p:stCondLst>
                                            <p:cond delay="0"/>
                                          </p:stCondLst>
                                        </p:cTn>
                                        <p:tgtEl>
                                          <p:spTgt spid="6"/>
                                        </p:tgtEl>
                                        <p:attrNameLst>
                                          <p:attrName>r</p:attrName>
                                        </p:attrNameLst>
                                      </p:cBhvr>
                                    </p:animRot>
                                    <p:animRot by="-240000">
                                      <p:cBhvr>
                                        <p:cTn id="11" dur="200" fill="hold">
                                          <p:stCondLst>
                                            <p:cond delay="200"/>
                                          </p:stCondLst>
                                        </p:cTn>
                                        <p:tgtEl>
                                          <p:spTgt spid="6"/>
                                        </p:tgtEl>
                                        <p:attrNameLst>
                                          <p:attrName>r</p:attrName>
                                        </p:attrNameLst>
                                      </p:cBhvr>
                                    </p:animRot>
                                    <p:animRot by="240000">
                                      <p:cBhvr>
                                        <p:cTn id="12" dur="200" fill="hold">
                                          <p:stCondLst>
                                            <p:cond delay="400"/>
                                          </p:stCondLst>
                                        </p:cTn>
                                        <p:tgtEl>
                                          <p:spTgt spid="6"/>
                                        </p:tgtEl>
                                        <p:attrNameLst>
                                          <p:attrName>r</p:attrName>
                                        </p:attrNameLst>
                                      </p:cBhvr>
                                    </p:animRot>
                                    <p:animRot by="-240000">
                                      <p:cBhvr>
                                        <p:cTn id="13" dur="200" fill="hold">
                                          <p:stCondLst>
                                            <p:cond delay="600"/>
                                          </p:stCondLst>
                                        </p:cTn>
                                        <p:tgtEl>
                                          <p:spTgt spid="6"/>
                                        </p:tgtEl>
                                        <p:attrNameLst>
                                          <p:attrName>r</p:attrName>
                                        </p:attrNameLst>
                                      </p:cBhvr>
                                    </p:animRot>
                                    <p:animRot by="120000">
                                      <p:cBhvr>
                                        <p:cTn id="14" dur="200" fill="hold">
                                          <p:stCondLst>
                                            <p:cond delay="800"/>
                                          </p:stCondLst>
                                        </p:cTn>
                                        <p:tgtEl>
                                          <p:spTgt spid="6"/>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p:cSld name="Section Header">
    <p:bg>
      <p:bgPr>
        <a:blipFill>
          <a:blip r:embed="rId2">
            <a:alphaModFix/>
          </a:blip>
          <a:stretch>
            <a:fillRect/>
          </a:stretch>
        </a:blipFill>
        <a:effectLst/>
      </p:bgPr>
    </p:bg>
    <p:spTree>
      <p:nvGrpSpPr>
        <p:cNvPr id="1" name="Shape 15"/>
        <p:cNvGrpSpPr/>
        <p:nvPr/>
      </p:nvGrpSpPr>
      <p:grpSpPr>
        <a:xfrm>
          <a:off x="0" y="0"/>
          <a:ext cx="0" cy="0"/>
          <a:chOff x="0" y="0"/>
          <a:chExt cx="0" cy="0"/>
        </a:xfrm>
      </p:grpSpPr>
      <p:sp>
        <p:nvSpPr>
          <p:cNvPr id="16" name="Google Shape;16;p82"/>
          <p:cNvSpPr txBox="1">
            <a:spLocks noGrp="1"/>
          </p:cNvSpPr>
          <p:nvPr>
            <p:ph type="dt" idx="10"/>
          </p:nvPr>
        </p:nvSpPr>
        <p:spPr>
          <a:xfrm>
            <a:off x="838200" y="6486008"/>
            <a:ext cx="2743200" cy="36512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1">
                <a:solidFill>
                  <a:srgbClr val="1F3864"/>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82"/>
          <p:cNvSpPr txBox="1">
            <a:spLocks noGrp="1"/>
          </p:cNvSpPr>
          <p:nvPr>
            <p:ph type="ftr" idx="11"/>
          </p:nvPr>
        </p:nvSpPr>
        <p:spPr>
          <a:xfrm>
            <a:off x="4038600" y="6486008"/>
            <a:ext cx="4114800" cy="3651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SzPts val="1400"/>
              <a:buNone/>
              <a:defRPr sz="1200" b="1">
                <a:solidFill>
                  <a:srgbClr val="1F3864"/>
                </a:solidFill>
                <a:latin typeface="Lato"/>
                <a:ea typeface="Lato"/>
                <a:cs typeface="Lato"/>
                <a:sym typeface="Lato"/>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82"/>
          <p:cNvSpPr txBox="1">
            <a:spLocks noGrp="1"/>
          </p:cNvSpPr>
          <p:nvPr>
            <p:ph type="sldNum" idx="12"/>
          </p:nvPr>
        </p:nvSpPr>
        <p:spPr>
          <a:xfrm>
            <a:off x="9156511" y="6492877"/>
            <a:ext cx="2743200" cy="36512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200" b="1">
                <a:solidFill>
                  <a:srgbClr val="1F3864"/>
                </a:solidFill>
                <a:latin typeface="Lato"/>
                <a:ea typeface="Lato"/>
                <a:cs typeface="Lato"/>
                <a:sym typeface="Lato"/>
              </a:defRPr>
            </a:lvl1pPr>
            <a:lvl2pPr marL="0" marR="0" lvl="1" indent="0" algn="r" rtl="0">
              <a:spcBef>
                <a:spcPts val="0"/>
              </a:spcBef>
              <a:buNone/>
              <a:defRPr sz="1200" b="1">
                <a:solidFill>
                  <a:srgbClr val="1F3864"/>
                </a:solidFill>
                <a:latin typeface="Lato"/>
                <a:ea typeface="Lato"/>
                <a:cs typeface="Lato"/>
                <a:sym typeface="Lato"/>
              </a:defRPr>
            </a:lvl2pPr>
            <a:lvl3pPr marL="0" marR="0" lvl="2" indent="0" algn="r" rtl="0">
              <a:spcBef>
                <a:spcPts val="0"/>
              </a:spcBef>
              <a:buNone/>
              <a:defRPr sz="1200" b="1">
                <a:solidFill>
                  <a:srgbClr val="1F3864"/>
                </a:solidFill>
                <a:latin typeface="Lato"/>
                <a:ea typeface="Lato"/>
                <a:cs typeface="Lato"/>
                <a:sym typeface="Lato"/>
              </a:defRPr>
            </a:lvl3pPr>
            <a:lvl4pPr marL="0" marR="0" lvl="3" indent="0" algn="r" rtl="0">
              <a:spcBef>
                <a:spcPts val="0"/>
              </a:spcBef>
              <a:buNone/>
              <a:defRPr sz="1200" b="1">
                <a:solidFill>
                  <a:srgbClr val="1F3864"/>
                </a:solidFill>
                <a:latin typeface="Lato"/>
                <a:ea typeface="Lato"/>
                <a:cs typeface="Lato"/>
                <a:sym typeface="Lato"/>
              </a:defRPr>
            </a:lvl4pPr>
            <a:lvl5pPr marL="0" marR="0" lvl="4" indent="0" algn="r" rtl="0">
              <a:spcBef>
                <a:spcPts val="0"/>
              </a:spcBef>
              <a:buNone/>
              <a:defRPr sz="1200" b="1">
                <a:solidFill>
                  <a:srgbClr val="1F3864"/>
                </a:solidFill>
                <a:latin typeface="Lato"/>
                <a:ea typeface="Lato"/>
                <a:cs typeface="Lato"/>
                <a:sym typeface="Lato"/>
              </a:defRPr>
            </a:lvl5pPr>
            <a:lvl6pPr marL="0" marR="0" lvl="5" indent="0" algn="r" rtl="0">
              <a:spcBef>
                <a:spcPts val="0"/>
              </a:spcBef>
              <a:buNone/>
              <a:defRPr sz="1200" b="1">
                <a:solidFill>
                  <a:srgbClr val="1F3864"/>
                </a:solidFill>
                <a:latin typeface="Lato"/>
                <a:ea typeface="Lato"/>
                <a:cs typeface="Lato"/>
                <a:sym typeface="Lato"/>
              </a:defRPr>
            </a:lvl6pPr>
            <a:lvl7pPr marL="0" marR="0" lvl="6" indent="0" algn="r" rtl="0">
              <a:spcBef>
                <a:spcPts val="0"/>
              </a:spcBef>
              <a:buNone/>
              <a:defRPr sz="1200" b="1">
                <a:solidFill>
                  <a:srgbClr val="1F3864"/>
                </a:solidFill>
                <a:latin typeface="Lato"/>
                <a:ea typeface="Lato"/>
                <a:cs typeface="Lato"/>
                <a:sym typeface="Lato"/>
              </a:defRPr>
            </a:lvl7pPr>
            <a:lvl8pPr marL="0" marR="0" lvl="7" indent="0" algn="r" rtl="0">
              <a:spcBef>
                <a:spcPts val="0"/>
              </a:spcBef>
              <a:buNone/>
              <a:defRPr sz="1200" b="1">
                <a:solidFill>
                  <a:srgbClr val="1F3864"/>
                </a:solidFill>
                <a:latin typeface="Lato"/>
                <a:ea typeface="Lato"/>
                <a:cs typeface="Lato"/>
                <a:sym typeface="Lato"/>
              </a:defRPr>
            </a:lvl8pPr>
            <a:lvl9pPr marL="0" marR="0" lvl="8" indent="0" algn="r" rtl="0">
              <a:spcBef>
                <a:spcPts val="0"/>
              </a:spcBef>
              <a:buNone/>
              <a:defRPr sz="1200" b="1">
                <a:solidFill>
                  <a:srgbClr val="1F3864"/>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US"/>
              <a:t>‹#›</a:t>
            </a:fld>
            <a:endParaRPr/>
          </a:p>
        </p:txBody>
      </p:sp>
      <p:sp>
        <p:nvSpPr>
          <p:cNvPr id="19" name="Google Shape;19;p82"/>
          <p:cNvSpPr txBox="1">
            <a:spLocks noGrp="1"/>
          </p:cNvSpPr>
          <p:nvPr>
            <p:ph type="title"/>
          </p:nvPr>
        </p:nvSpPr>
        <p:spPr>
          <a:xfrm>
            <a:off x="338736" y="112543"/>
            <a:ext cx="11514528" cy="436098"/>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lt1"/>
              </a:buClr>
              <a:buSzPts val="2800"/>
              <a:buFont typeface="Lato"/>
              <a:buNone/>
              <a:defRPr sz="2800" b="1" i="0" u="none" strike="noStrike" cap="none">
                <a:solidFill>
                  <a:schemeClr val="lt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82"/>
          <p:cNvSpPr txBox="1">
            <a:spLocks noGrp="1"/>
          </p:cNvSpPr>
          <p:nvPr>
            <p:ph type="body" idx="1"/>
          </p:nvPr>
        </p:nvSpPr>
        <p:spPr>
          <a:xfrm>
            <a:off x="338736" y="1058844"/>
            <a:ext cx="11514528" cy="4909124"/>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ato"/>
                <a:ea typeface="Lato"/>
                <a:cs typeface="Lato"/>
                <a:sym typeface="Lato"/>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ato"/>
                <a:ea typeface="Lato"/>
                <a:cs typeface="Lato"/>
                <a:sym typeface="Lato"/>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ato"/>
                <a:ea typeface="Lato"/>
                <a:cs typeface="Lato"/>
                <a:sym typeface="Lato"/>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ato"/>
                <a:ea typeface="Lato"/>
                <a:cs typeface="Lato"/>
                <a:sym typeface="Lato"/>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extLst>
      <p:ext uri="{BB962C8B-B14F-4D97-AF65-F5344CB8AC3E}">
        <p14:creationId xmlns:p14="http://schemas.microsoft.com/office/powerpoint/2010/main" val="922687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9794B1-5B08-3883-B21B-AADB5593B7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VN"/>
          </a:p>
        </p:txBody>
      </p:sp>
      <p:sp>
        <p:nvSpPr>
          <p:cNvPr id="3" name="Text Placeholder 2">
            <a:extLst>
              <a:ext uri="{FF2B5EF4-FFF2-40B4-BE49-F238E27FC236}">
                <a16:creationId xmlns:a16="http://schemas.microsoft.com/office/drawing/2014/main" id="{FDBD172D-FE83-C82E-2CE0-B2E63A9D49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6D4DC3B7-40E3-388E-A7B5-B23B7988D1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80DE91-72A6-2D45-9154-95E9D81BCEB7}" type="datetime4">
              <a:rPr lang="en-US" smtClean="0"/>
              <a:t>August 5, 2023</a:t>
            </a:fld>
            <a:endParaRPr lang="en-VN"/>
          </a:p>
        </p:txBody>
      </p:sp>
      <p:sp>
        <p:nvSpPr>
          <p:cNvPr id="5" name="Footer Placeholder 4">
            <a:extLst>
              <a:ext uri="{FF2B5EF4-FFF2-40B4-BE49-F238E27FC236}">
                <a16:creationId xmlns:a16="http://schemas.microsoft.com/office/drawing/2014/main" id="{F23E1F52-BC9B-5570-724E-EF8CAF60757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VN"/>
          </a:p>
        </p:txBody>
      </p:sp>
      <p:sp>
        <p:nvSpPr>
          <p:cNvPr id="6" name="Slide Number Placeholder 5">
            <a:extLst>
              <a:ext uri="{FF2B5EF4-FFF2-40B4-BE49-F238E27FC236}">
                <a16:creationId xmlns:a16="http://schemas.microsoft.com/office/drawing/2014/main" id="{AD42C058-BEA4-F287-6BDC-D6EACB1522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61378B-E706-3A47-AE8B-F0271FC12643}" type="slidenum">
              <a:rPr lang="en-VN" smtClean="0"/>
              <a:t>‹#›</a:t>
            </a:fld>
            <a:endParaRPr lang="en-VN"/>
          </a:p>
        </p:txBody>
      </p:sp>
    </p:spTree>
    <p:extLst>
      <p:ext uri="{BB962C8B-B14F-4D97-AF65-F5344CB8AC3E}">
        <p14:creationId xmlns:p14="http://schemas.microsoft.com/office/powerpoint/2010/main" val="3601299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18" Type="http://schemas.openxmlformats.org/officeDocument/2006/relationships/image" Target="NULL"/><Relationship Id="rId3" Type="http://schemas.openxmlformats.org/officeDocument/2006/relationships/image" Target="../media/image14.png"/><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notesSlide" Target="../notesSlides/notesSlide17.xml"/><Relationship Id="rId16" Type="http://schemas.openxmlformats.org/officeDocument/2006/relationships/image" Target="NULL"/><Relationship Id="rId1" Type="http://schemas.openxmlformats.org/officeDocument/2006/relationships/slideLayout" Target="../slideLayouts/slideLayout2.xml"/><Relationship Id="rId11" Type="http://schemas.openxmlformats.org/officeDocument/2006/relationships/image" Target="NULL"/><Relationship Id="rId5" Type="http://schemas.openxmlformats.org/officeDocument/2006/relationships/image" Target="../media/image16.png"/><Relationship Id="rId15" Type="http://schemas.openxmlformats.org/officeDocument/2006/relationships/image" Target="NULL"/><Relationship Id="rId10" Type="http://schemas.openxmlformats.org/officeDocument/2006/relationships/image" Target="NULL"/><Relationship Id="rId19" Type="http://schemas.openxmlformats.org/officeDocument/2006/relationships/image" Target="../media/image17.png"/><Relationship Id="rId4" Type="http://schemas.openxmlformats.org/officeDocument/2006/relationships/image" Target="../media/image15.png"/><Relationship Id="rId9" Type="http://schemas.openxmlformats.org/officeDocument/2006/relationships/image" Target="NULL"/><Relationship Id="rId14" Type="http://schemas.openxmlformats.org/officeDocument/2006/relationships/image" Target="NULL"/></Relationships>
</file>

<file path=ppt/slides/_rels/slide1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20.xml"/><Relationship Id="rId16"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media/image20.png"/><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media/image19.png"/></Relationships>
</file>

<file path=ppt/slides/_rels/slide21.xml.rels><?xml version="1.0" encoding="UTF-8" standalone="yes"?>
<Relationships xmlns="http://schemas.openxmlformats.org/package/2006/relationships"><Relationship Id="rId7" Type="http://schemas.openxmlformats.org/officeDocument/2006/relationships/image" Target="NULL"/><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B63CC-EF60-AAF9-CE1F-78D3738845DC}"/>
              </a:ext>
            </a:extLst>
          </p:cNvPr>
          <p:cNvSpPr>
            <a:spLocks noGrp="1"/>
          </p:cNvSpPr>
          <p:nvPr>
            <p:ph type="ctrTitle"/>
          </p:nvPr>
        </p:nvSpPr>
        <p:spPr>
          <a:xfrm>
            <a:off x="1004923" y="2205318"/>
            <a:ext cx="10855383" cy="1470852"/>
          </a:xfrm>
        </p:spPr>
        <p:txBody>
          <a:bodyPr>
            <a:normAutofit fontScale="90000"/>
          </a:bodyPr>
          <a:lstStyle/>
          <a:p>
            <a:pPr>
              <a:lnSpc>
                <a:spcPct val="130000"/>
              </a:lnSpc>
            </a:pPr>
            <a:r>
              <a:rPr lang="en-VN" sz="4000" dirty="0"/>
              <a:t>An Improved Genetic Algorithm for bi-level multi-objective Q-Coverage in Directional Sensor Network</a:t>
            </a:r>
          </a:p>
        </p:txBody>
      </p:sp>
      <p:sp>
        <p:nvSpPr>
          <p:cNvPr id="3" name="Subtitle 2">
            <a:extLst>
              <a:ext uri="{FF2B5EF4-FFF2-40B4-BE49-F238E27FC236}">
                <a16:creationId xmlns:a16="http://schemas.microsoft.com/office/drawing/2014/main" id="{0BE768D4-98C0-26EC-C697-4253670175F9}"/>
              </a:ext>
            </a:extLst>
          </p:cNvPr>
          <p:cNvSpPr>
            <a:spLocks noGrp="1"/>
          </p:cNvSpPr>
          <p:nvPr>
            <p:ph type="subTitle" idx="1"/>
          </p:nvPr>
        </p:nvSpPr>
        <p:spPr>
          <a:xfrm>
            <a:off x="1004924" y="4325967"/>
            <a:ext cx="10182152" cy="1470852"/>
          </a:xfrm>
        </p:spPr>
        <p:txBody>
          <a:bodyPr>
            <a:noAutofit/>
          </a:bodyPr>
          <a:lstStyle/>
          <a:p>
            <a:pPr algn="ctr">
              <a:lnSpc>
                <a:spcPct val="90000"/>
              </a:lnSpc>
            </a:pPr>
            <a:r>
              <a:rPr lang="en-US" sz="2800" dirty="0">
                <a:latin typeface="Calibri" panose="020F0502020204030204" pitchFamily="34" charset="0"/>
                <a:cs typeface="Times New Roman" panose="02020603050405020304" pitchFamily="18" charset="0"/>
              </a:rPr>
              <a:t>Nguyen </a:t>
            </a:r>
            <a:r>
              <a:rPr lang="en-US" sz="2800" dirty="0" err="1">
                <a:latin typeface="Calibri" panose="020F0502020204030204" pitchFamily="34" charset="0"/>
                <a:cs typeface="Times New Roman" panose="02020603050405020304" pitchFamily="18" charset="0"/>
              </a:rPr>
              <a:t>Thi</a:t>
            </a:r>
            <a:r>
              <a:rPr lang="en-US" sz="2800" dirty="0">
                <a:latin typeface="Calibri" panose="020F0502020204030204" pitchFamily="34" charset="0"/>
                <a:cs typeface="Times New Roman" panose="02020603050405020304" pitchFamily="18" charset="0"/>
              </a:rPr>
              <a:t> Hanh,  Nguyen Van Son,  Huynh </a:t>
            </a:r>
            <a:r>
              <a:rPr lang="en-US" sz="2800" dirty="0" err="1">
                <a:latin typeface="Calibri" panose="020F0502020204030204" pitchFamily="34" charset="0"/>
                <a:cs typeface="Times New Roman" panose="02020603050405020304" pitchFamily="18" charset="0"/>
              </a:rPr>
              <a:t>Thi</a:t>
            </a:r>
            <a:r>
              <a:rPr lang="en-US" sz="2800" dirty="0">
                <a:latin typeface="Calibri" panose="020F0502020204030204" pitchFamily="34" charset="0"/>
                <a:cs typeface="Times New Roman" panose="02020603050405020304" pitchFamily="18" charset="0"/>
              </a:rPr>
              <a:t> Thanh </a:t>
            </a:r>
            <a:r>
              <a:rPr lang="en-US" sz="2800" dirty="0" err="1">
                <a:latin typeface="Calibri" panose="020F0502020204030204" pitchFamily="34" charset="0"/>
                <a:cs typeface="Times New Roman" panose="02020603050405020304" pitchFamily="18" charset="0"/>
              </a:rPr>
              <a:t>Binh</a:t>
            </a:r>
            <a:r>
              <a:rPr lang="en-US" sz="2800" dirty="0">
                <a:latin typeface="Calibri" panose="020F0502020204030204" pitchFamily="34" charset="0"/>
                <a:cs typeface="Times New Roman" panose="02020603050405020304" pitchFamily="18" charset="0"/>
              </a:rPr>
              <a:t>, Ban Ha Bang, Trinh Van </a:t>
            </a:r>
            <a:r>
              <a:rPr lang="en-US" sz="2800" dirty="0" err="1">
                <a:latin typeface="Calibri" panose="020F0502020204030204" pitchFamily="34" charset="0"/>
                <a:cs typeface="Times New Roman" panose="02020603050405020304" pitchFamily="18" charset="0"/>
              </a:rPr>
              <a:t>Chien</a:t>
            </a:r>
            <a:endParaRPr lang="en-VN" i="1" dirty="0"/>
          </a:p>
          <a:p>
            <a:endParaRPr lang="en-VN" sz="2800" dirty="0"/>
          </a:p>
        </p:txBody>
      </p:sp>
      <p:pic>
        <p:nvPicPr>
          <p:cNvPr id="5" name="Picture 7" descr="3.jpg">
            <a:extLst>
              <a:ext uri="{FF2B5EF4-FFF2-40B4-BE49-F238E27FC236}">
                <a16:creationId xmlns:a16="http://schemas.microsoft.com/office/drawing/2014/main" id="{259A0403-D498-F0BE-41DE-D28078FC0F3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33432" y="97647"/>
            <a:ext cx="795337"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872542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6011-B6AD-E0C2-C34D-F49C95F448F0}"/>
              </a:ext>
            </a:extLst>
          </p:cNvPr>
          <p:cNvSpPr>
            <a:spLocks noGrp="1"/>
          </p:cNvSpPr>
          <p:nvPr>
            <p:ph type="title"/>
          </p:nvPr>
        </p:nvSpPr>
        <p:spPr/>
        <p:txBody>
          <a:bodyPr>
            <a:normAutofit/>
          </a:bodyPr>
          <a:lstStyle/>
          <a:p>
            <a:r>
              <a:rPr lang="en-US" sz="3600" dirty="0">
                <a:latin typeface="Calibri" panose="020F0502020204030204" pitchFamily="34" charset="0"/>
              </a:rPr>
              <a:t>2. Related works</a:t>
            </a:r>
            <a:endParaRPr lang="en-US" dirty="0"/>
          </a:p>
        </p:txBody>
      </p:sp>
      <p:sp>
        <p:nvSpPr>
          <p:cNvPr id="3" name="Content Placeholder 2">
            <a:extLst>
              <a:ext uri="{FF2B5EF4-FFF2-40B4-BE49-F238E27FC236}">
                <a16:creationId xmlns:a16="http://schemas.microsoft.com/office/drawing/2014/main" id="{50628D41-DB7B-55FB-0DDC-50189C4E2A46}"/>
              </a:ext>
            </a:extLst>
          </p:cNvPr>
          <p:cNvSpPr>
            <a:spLocks noGrp="1"/>
          </p:cNvSpPr>
          <p:nvPr>
            <p:ph idx="1"/>
          </p:nvPr>
        </p:nvSpPr>
        <p:spPr>
          <a:xfrm>
            <a:off x="838199" y="1096656"/>
            <a:ext cx="10904621" cy="5761343"/>
          </a:xfrm>
        </p:spPr>
        <p:txBody>
          <a:bodyPr>
            <a:normAutofit fontScale="25000" lnSpcReduction="20000"/>
          </a:bodyPr>
          <a:lstStyle/>
          <a:p>
            <a:pPr marL="0" indent="0">
              <a:lnSpc>
                <a:spcPct val="120000"/>
              </a:lnSpc>
              <a:buNone/>
            </a:pPr>
            <a:r>
              <a:rPr lang="en-US" sz="8800" dirty="0">
                <a:latin typeface="Calibri" panose="020F0502020204030204" pitchFamily="34" charset="0"/>
                <a:cs typeface="Calibri" panose="020F0502020204030204" pitchFamily="34" charset="0"/>
              </a:rPr>
              <a:t>[1] Formulate the Q-coverage problem with minimum sensors and high balance covered in DSNs:</a:t>
            </a:r>
          </a:p>
          <a:p>
            <a:pPr lvl="1">
              <a:lnSpc>
                <a:spcPct val="120000"/>
              </a:lnSpc>
            </a:pPr>
            <a:r>
              <a:rPr lang="en-US" sz="8800" dirty="0">
                <a:solidFill>
                  <a:schemeClr val="tx1"/>
                </a:solidFill>
                <a:latin typeface="Calibri" panose="020F0502020204030204" pitchFamily="34" charset="0"/>
                <a:cs typeface="Calibri" panose="020F0502020204030204" pitchFamily="34" charset="0"/>
              </a:rPr>
              <a:t>Proposed a </a:t>
            </a:r>
            <a:r>
              <a:rPr lang="en-US" sz="8800" b="0" i="0" dirty="0">
                <a:solidFill>
                  <a:srgbClr val="000000"/>
                </a:solidFill>
                <a:effectLst/>
                <a:latin typeface="Calibri" panose="020F0502020204030204" pitchFamily="34" charset="0"/>
                <a:cs typeface="Calibri" panose="020F0502020204030204" pitchFamily="34" charset="0"/>
              </a:rPr>
              <a:t>Integer Linear Programming (</a:t>
            </a:r>
            <a:r>
              <a:rPr lang="en-US" sz="8800" dirty="0">
                <a:solidFill>
                  <a:schemeClr val="tx1"/>
                </a:solidFill>
                <a:latin typeface="Calibri" panose="020F0502020204030204" pitchFamily="34" charset="0"/>
                <a:cs typeface="Calibri" panose="020F0502020204030204" pitchFamily="34" charset="0"/>
              </a:rPr>
              <a:t>ILP) model for simple solutions</a:t>
            </a:r>
          </a:p>
          <a:p>
            <a:pPr lvl="1">
              <a:lnSpc>
                <a:spcPct val="120000"/>
              </a:lnSpc>
            </a:pPr>
            <a:r>
              <a:rPr lang="en-US" sz="8800" dirty="0">
                <a:solidFill>
                  <a:schemeClr val="tx1"/>
                </a:solidFill>
                <a:latin typeface="Calibri" panose="020F0502020204030204" pitchFamily="34" charset="0"/>
                <a:cs typeface="Calibri" panose="020F0502020204030204" pitchFamily="34" charset="0"/>
              </a:rPr>
              <a:t>Proposed a </a:t>
            </a:r>
            <a:r>
              <a:rPr lang="en-US" sz="8800" b="0" i="0" dirty="0">
                <a:solidFill>
                  <a:srgbClr val="000000"/>
                </a:solidFill>
                <a:effectLst/>
                <a:latin typeface="Calibri" panose="020F0502020204030204" pitchFamily="34" charset="0"/>
                <a:cs typeface="Calibri" panose="020F0502020204030204" pitchFamily="34" charset="0"/>
              </a:rPr>
              <a:t>Integer Quadratic Programming (</a:t>
            </a:r>
            <a:r>
              <a:rPr lang="en-US" sz="8800" dirty="0">
                <a:solidFill>
                  <a:schemeClr val="tx1"/>
                </a:solidFill>
                <a:latin typeface="Calibri" panose="020F0502020204030204" pitchFamily="34" charset="0"/>
                <a:cs typeface="Calibri" panose="020F0502020204030204" pitchFamily="34" charset="0"/>
              </a:rPr>
              <a:t>IQP) formular to minimize the Euclidean distance between the required vector for coverage and obtained vector</a:t>
            </a:r>
          </a:p>
          <a:p>
            <a:pPr lvl="1">
              <a:lnSpc>
                <a:spcPct val="120000"/>
              </a:lnSpc>
            </a:pPr>
            <a:r>
              <a:rPr lang="en-US" sz="8800" dirty="0">
                <a:solidFill>
                  <a:schemeClr val="tx1"/>
                </a:solidFill>
                <a:latin typeface="Calibri" panose="020F0502020204030204" pitchFamily="34" charset="0"/>
                <a:cs typeface="Calibri" panose="020F0502020204030204" pitchFamily="34" charset="0"/>
              </a:rPr>
              <a:t>Proposed a Greedily-method to solve the minimizing </a:t>
            </a:r>
            <a:r>
              <a:rPr lang="en-US" sz="8800" dirty="0">
                <a:solidFill>
                  <a:srgbClr val="000000"/>
                </a:solidFill>
                <a:latin typeface="Calibri" panose="020F0502020204030204" pitchFamily="34" charset="0"/>
                <a:cs typeface="Calibri" panose="020F0502020204030204" pitchFamily="34" charset="0"/>
              </a:rPr>
              <a:t>I</a:t>
            </a:r>
            <a:r>
              <a:rPr lang="en-US" sz="8800" dirty="0">
                <a:solidFill>
                  <a:schemeClr val="tx1"/>
                </a:solidFill>
                <a:latin typeface="Calibri" panose="020F0502020204030204" pitchFamily="34" charset="0"/>
                <a:cs typeface="Calibri" panose="020F0502020204030204" pitchFamily="34" charset="0"/>
              </a:rPr>
              <a:t>QP and maximum the balance in the network when under-provision</a:t>
            </a:r>
          </a:p>
          <a:p>
            <a:pPr marL="0" indent="0">
              <a:lnSpc>
                <a:spcPct val="120000"/>
              </a:lnSpc>
              <a:buNone/>
            </a:pPr>
            <a:r>
              <a:rPr lang="en-US" sz="8800" dirty="0">
                <a:latin typeface="Calibri" panose="020F0502020204030204" pitchFamily="34" charset="0"/>
                <a:cs typeface="Calibri" panose="020F0502020204030204" pitchFamily="34" charset="0"/>
              </a:rPr>
              <a:t>[2] Proposed two GA-based Algorithms to solve the Q-coverage problem with minimum sensors, and maximum the balancing coverage in DSNs:</a:t>
            </a:r>
          </a:p>
          <a:p>
            <a:pPr lvl="1">
              <a:lnSpc>
                <a:spcPct val="120000"/>
              </a:lnSpc>
            </a:pPr>
            <a:r>
              <a:rPr lang="en-US" sz="8800" b="0" i="0" dirty="0">
                <a:solidFill>
                  <a:srgbClr val="000000"/>
                </a:solidFill>
                <a:effectLst/>
                <a:latin typeface="Calibri" panose="020F0502020204030204" pitchFamily="34" charset="0"/>
                <a:cs typeface="Calibri" panose="020F0502020204030204" pitchFamily="34" charset="0"/>
              </a:rPr>
              <a:t>Focusing on ensuring the coverage of critical targets</a:t>
            </a:r>
            <a:r>
              <a:rPr lang="en-US" sz="8800" dirty="0">
                <a:solidFill>
                  <a:schemeClr val="tx1"/>
                </a:solidFill>
                <a:latin typeface="Calibri" panose="020F0502020204030204" pitchFamily="34" charset="0"/>
                <a:cs typeface="Calibri" panose="020F0502020204030204" pitchFamily="34" charset="0"/>
              </a:rPr>
              <a:t>.</a:t>
            </a:r>
          </a:p>
          <a:p>
            <a:pPr lvl="1"/>
            <a:r>
              <a:rPr lang="en-US" sz="8800" dirty="0">
                <a:solidFill>
                  <a:schemeClr val="tx1"/>
                </a:solidFill>
                <a:latin typeface="Calibri" panose="020F0502020204030204" pitchFamily="34" charset="0"/>
                <a:cs typeface="Calibri" panose="020F0502020204030204" pitchFamily="34" charset="0"/>
              </a:rPr>
              <a:t>Proposed </a:t>
            </a:r>
            <a:r>
              <a:rPr lang="en-VN" sz="8800" dirty="0">
                <a:solidFill>
                  <a:schemeClr val="tx1"/>
                </a:solidFill>
                <a:latin typeface="Calibri" panose="020F0502020204030204" pitchFamily="34" charset="0"/>
                <a:cs typeface="Calibri" panose="020F0502020204030204" pitchFamily="34" charset="0"/>
              </a:rPr>
              <a:t>Q-balancing Index</a:t>
            </a:r>
            <a:r>
              <a:rPr lang="en-US" sz="8800" dirty="0">
                <a:solidFill>
                  <a:schemeClr val="tx1"/>
                </a:solidFill>
                <a:latin typeface="Calibri" panose="020F0502020204030204" pitchFamily="34" charset="0"/>
                <a:cs typeface="Calibri" panose="020F0502020204030204" pitchFamily="34" charset="0"/>
              </a:rPr>
              <a:t> metric to estimate the balancing of coverage in networks</a:t>
            </a:r>
            <a:endParaRPr lang="en-US" sz="8800" dirty="0">
              <a:latin typeface="Calibri" panose="020F0502020204030204" pitchFamily="34" charset="0"/>
              <a:cs typeface="Calibri" panose="020F0502020204030204" pitchFamily="34" charset="0"/>
            </a:endParaRPr>
          </a:p>
          <a:p>
            <a:pPr marL="0" indent="0">
              <a:lnSpc>
                <a:spcPct val="120000"/>
              </a:lnSpc>
              <a:buNone/>
            </a:pPr>
            <a:endParaRPr lang="en-US" sz="1400" dirty="0">
              <a:solidFill>
                <a:schemeClr val="tx1"/>
              </a:solidFill>
              <a:latin typeface="Calibri" panose="020F0502020204030204" pitchFamily="34" charset="0"/>
              <a:cs typeface="Calibri" panose="020F0502020204030204" pitchFamily="34" charset="0"/>
            </a:endParaRPr>
          </a:p>
          <a:p>
            <a:pPr marL="0" indent="0">
              <a:lnSpc>
                <a:spcPct val="120000"/>
              </a:lnSpc>
              <a:buNone/>
            </a:pPr>
            <a:endParaRPr lang="en-US" sz="1400" dirty="0">
              <a:solidFill>
                <a:schemeClr val="tx1"/>
              </a:solidFill>
              <a:latin typeface="Calibri" panose="020F0502020204030204" pitchFamily="34" charset="0"/>
              <a:cs typeface="Calibri" panose="020F0502020204030204" pitchFamily="34" charset="0"/>
            </a:endParaRPr>
          </a:p>
          <a:p>
            <a:pPr marL="0" indent="0">
              <a:lnSpc>
                <a:spcPct val="120000"/>
              </a:lnSpc>
              <a:buNone/>
            </a:pPr>
            <a:endParaRPr lang="en-US" sz="1400" dirty="0">
              <a:solidFill>
                <a:schemeClr val="tx1"/>
              </a:solidFill>
              <a:latin typeface="Calibri" panose="020F0502020204030204" pitchFamily="34" charset="0"/>
              <a:cs typeface="Calibri" panose="020F0502020204030204" pitchFamily="34" charset="0"/>
            </a:endParaRPr>
          </a:p>
          <a:p>
            <a:pPr marL="0" indent="0">
              <a:lnSpc>
                <a:spcPct val="120000"/>
              </a:lnSpc>
              <a:buNone/>
            </a:pPr>
            <a:endParaRPr lang="en-US" sz="1400" dirty="0">
              <a:solidFill>
                <a:schemeClr val="tx1"/>
              </a:solidFill>
              <a:latin typeface="Calibri" panose="020F0502020204030204" pitchFamily="34" charset="0"/>
              <a:cs typeface="Calibri" panose="020F0502020204030204" pitchFamily="34" charset="0"/>
            </a:endParaRPr>
          </a:p>
          <a:p>
            <a:pPr marL="0" indent="0">
              <a:lnSpc>
                <a:spcPct val="120000"/>
              </a:lnSpc>
              <a:buNone/>
            </a:pPr>
            <a:endParaRPr lang="en-US" sz="1400" dirty="0">
              <a:solidFill>
                <a:schemeClr val="tx1"/>
              </a:solidFill>
              <a:latin typeface="Calibri" panose="020F0502020204030204" pitchFamily="34" charset="0"/>
              <a:cs typeface="Calibri" panose="020F0502020204030204" pitchFamily="34" charset="0"/>
            </a:endParaRPr>
          </a:p>
          <a:p>
            <a:pPr marL="0" indent="0">
              <a:lnSpc>
                <a:spcPct val="120000"/>
              </a:lnSpc>
              <a:buNone/>
            </a:pPr>
            <a:r>
              <a:rPr lang="en-US" sz="3200" dirty="0">
                <a:solidFill>
                  <a:schemeClr val="tx1"/>
                </a:solidFill>
                <a:latin typeface="Calibri" panose="020F0502020204030204" pitchFamily="34" charset="0"/>
                <a:cs typeface="Calibri" panose="020F0502020204030204" pitchFamily="34" charset="0"/>
              </a:rPr>
              <a:t>[1] Al Zishan, A., et al., Maximizing heterogeneous coverage in over and under 916 provisioned visual sensor networks. 124 (2018) 44-62</a:t>
            </a:r>
          </a:p>
          <a:p>
            <a:pPr marL="0" indent="0">
              <a:lnSpc>
                <a:spcPct val="120000"/>
              </a:lnSpc>
              <a:buNone/>
            </a:pPr>
            <a:r>
              <a:rPr lang="en-US" sz="3200" dirty="0">
                <a:solidFill>
                  <a:schemeClr val="tx1"/>
                </a:solidFill>
                <a:latin typeface="Calibri" panose="020F0502020204030204" pitchFamily="34" charset="0"/>
                <a:cs typeface="Calibri" panose="020F0502020204030204" pitchFamily="34" charset="0"/>
              </a:rPr>
              <a:t>[2]</a:t>
            </a:r>
            <a:r>
              <a:rPr lang="en-US" sz="3200" b="0" i="0" dirty="0">
                <a:solidFill>
                  <a:schemeClr val="tx1"/>
                </a:solidFill>
                <a:effectLst/>
                <a:latin typeface="Calibri" panose="020F0502020204030204" pitchFamily="34" charset="0"/>
                <a:cs typeface="Calibri" panose="020F0502020204030204" pitchFamily="34" charset="0"/>
              </a:rPr>
              <a:t> </a:t>
            </a:r>
            <a:r>
              <a:rPr lang="en-US" sz="3200" b="0" i="0" dirty="0" err="1">
                <a:solidFill>
                  <a:schemeClr val="tx1"/>
                </a:solidFill>
                <a:effectLst/>
                <a:latin typeface="Calibri" panose="020F0502020204030204" pitchFamily="34" charset="0"/>
                <a:cs typeface="Calibri" panose="020F0502020204030204" pitchFamily="34" charset="0"/>
              </a:rPr>
              <a:t>allah</a:t>
            </a:r>
            <a:r>
              <a:rPr lang="en-US" sz="3200" b="0" i="0" dirty="0">
                <a:solidFill>
                  <a:schemeClr val="tx1"/>
                </a:solidFill>
                <a:effectLst/>
                <a:latin typeface="Calibri" panose="020F0502020204030204" pitchFamily="34" charset="0"/>
                <a:cs typeface="Calibri" panose="020F0502020204030204" pitchFamily="34" charset="0"/>
              </a:rPr>
              <a:t> Mottaki, Nemat, </a:t>
            </a:r>
            <a:r>
              <a:rPr lang="en-US" sz="3200" b="0" i="0" dirty="0" err="1">
                <a:solidFill>
                  <a:schemeClr val="tx1"/>
                </a:solidFill>
                <a:effectLst/>
                <a:latin typeface="Calibri" panose="020F0502020204030204" pitchFamily="34" charset="0"/>
                <a:cs typeface="Calibri" panose="020F0502020204030204" pitchFamily="34" charset="0"/>
              </a:rPr>
              <a:t>Homayun</a:t>
            </a:r>
            <a:r>
              <a:rPr lang="en-US" sz="3200" b="0" i="0" dirty="0">
                <a:solidFill>
                  <a:schemeClr val="tx1"/>
                </a:solidFill>
                <a:effectLst/>
                <a:latin typeface="Calibri" panose="020F0502020204030204" pitchFamily="34" charset="0"/>
                <a:cs typeface="Calibri" panose="020F0502020204030204" pitchFamily="34" charset="0"/>
              </a:rPr>
              <a:t> </a:t>
            </a:r>
            <a:r>
              <a:rPr lang="en-US" sz="3200" b="0" i="0" dirty="0" err="1">
                <a:solidFill>
                  <a:schemeClr val="tx1"/>
                </a:solidFill>
                <a:effectLst/>
                <a:latin typeface="Calibri" panose="020F0502020204030204" pitchFamily="34" charset="0"/>
                <a:cs typeface="Calibri" panose="020F0502020204030204" pitchFamily="34" charset="0"/>
              </a:rPr>
              <a:t>Motameni</a:t>
            </a:r>
            <a:r>
              <a:rPr lang="en-US" sz="3200" b="0" i="0" dirty="0">
                <a:solidFill>
                  <a:schemeClr val="tx1"/>
                </a:solidFill>
                <a:effectLst/>
                <a:latin typeface="Calibri" panose="020F0502020204030204" pitchFamily="34" charset="0"/>
                <a:cs typeface="Calibri" panose="020F0502020204030204" pitchFamily="34" charset="0"/>
              </a:rPr>
              <a:t>, and </a:t>
            </a:r>
            <a:r>
              <a:rPr lang="en-US" sz="3200" b="0" i="0" dirty="0" err="1">
                <a:solidFill>
                  <a:schemeClr val="tx1"/>
                </a:solidFill>
                <a:effectLst/>
                <a:latin typeface="Calibri" panose="020F0502020204030204" pitchFamily="34" charset="0"/>
                <a:cs typeface="Calibri" panose="020F0502020204030204" pitchFamily="34" charset="0"/>
              </a:rPr>
              <a:t>Hosein</a:t>
            </a:r>
            <a:r>
              <a:rPr lang="en-US" sz="3200" b="0" i="0" dirty="0">
                <a:solidFill>
                  <a:schemeClr val="tx1"/>
                </a:solidFill>
                <a:effectLst/>
                <a:latin typeface="Calibri" panose="020F0502020204030204" pitchFamily="34" charset="0"/>
                <a:cs typeface="Calibri" panose="020F0502020204030204" pitchFamily="34" charset="0"/>
              </a:rPr>
              <a:t> </a:t>
            </a:r>
            <a:r>
              <a:rPr lang="en-US" sz="3200" b="0" i="0" dirty="0" err="1">
                <a:solidFill>
                  <a:schemeClr val="tx1"/>
                </a:solidFill>
                <a:effectLst/>
                <a:latin typeface="Calibri" panose="020F0502020204030204" pitchFamily="34" charset="0"/>
                <a:cs typeface="Calibri" panose="020F0502020204030204" pitchFamily="34" charset="0"/>
              </a:rPr>
              <a:t>Mohamadi</a:t>
            </a:r>
            <a:r>
              <a:rPr lang="en-US" sz="3200" b="0" i="0" dirty="0">
                <a:solidFill>
                  <a:schemeClr val="tx1"/>
                </a:solidFill>
                <a:effectLst/>
                <a:latin typeface="Calibri" panose="020F0502020204030204" pitchFamily="34" charset="0"/>
                <a:cs typeface="Calibri" panose="020F0502020204030204" pitchFamily="34" charset="0"/>
              </a:rPr>
              <a:t>. "A genetic algorithm-based approach for solving the target Q-coverage problem </a:t>
            </a:r>
            <a:r>
              <a:rPr lang="en-US" sz="3200" b="0" i="0" dirty="0">
                <a:solidFill>
                  <a:srgbClr val="222222"/>
                </a:solidFill>
                <a:effectLst/>
                <a:latin typeface="Calibri" panose="020F0502020204030204" pitchFamily="34" charset="0"/>
                <a:cs typeface="Calibri" panose="020F0502020204030204" pitchFamily="34" charset="0"/>
              </a:rPr>
              <a:t>in over and under provisioned directional sensor networks." </a:t>
            </a:r>
            <a:r>
              <a:rPr lang="en-US" sz="3200" b="0" i="1" dirty="0">
                <a:solidFill>
                  <a:srgbClr val="222222"/>
                </a:solidFill>
                <a:effectLst/>
                <a:latin typeface="Calibri" panose="020F0502020204030204" pitchFamily="34" charset="0"/>
                <a:cs typeface="Calibri" panose="020F0502020204030204" pitchFamily="34" charset="0"/>
              </a:rPr>
              <a:t>Physical Communication</a:t>
            </a:r>
            <a:r>
              <a:rPr lang="en-US" sz="3200" b="0" i="0" dirty="0">
                <a:solidFill>
                  <a:srgbClr val="222222"/>
                </a:solidFill>
                <a:effectLst/>
                <a:latin typeface="Calibri" panose="020F0502020204030204" pitchFamily="34" charset="0"/>
                <a:cs typeface="Calibri" panose="020F0502020204030204" pitchFamily="34" charset="0"/>
              </a:rPr>
              <a:t> 54 (2022): 101719.</a:t>
            </a:r>
            <a:endParaRPr lang="en-US" sz="3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15508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F6011-B6AD-E0C2-C34D-F49C95F448F0}"/>
              </a:ext>
            </a:extLst>
          </p:cNvPr>
          <p:cNvSpPr>
            <a:spLocks noGrp="1"/>
          </p:cNvSpPr>
          <p:nvPr>
            <p:ph type="title"/>
          </p:nvPr>
        </p:nvSpPr>
        <p:spPr/>
        <p:txBody>
          <a:bodyPr>
            <a:normAutofit/>
          </a:bodyPr>
          <a:lstStyle/>
          <a:p>
            <a:r>
              <a:rPr lang="en-US" sz="3600" dirty="0">
                <a:latin typeface="Calibri" panose="020F0502020204030204" pitchFamily="34" charset="0"/>
              </a:rPr>
              <a:t>2. Related works</a:t>
            </a:r>
            <a:endParaRPr lang="en-US" dirty="0"/>
          </a:p>
        </p:txBody>
      </p:sp>
      <p:sp>
        <p:nvSpPr>
          <p:cNvPr id="3" name="Content Placeholder 2">
            <a:extLst>
              <a:ext uri="{FF2B5EF4-FFF2-40B4-BE49-F238E27FC236}">
                <a16:creationId xmlns:a16="http://schemas.microsoft.com/office/drawing/2014/main" id="{50628D41-DB7B-55FB-0DDC-50189C4E2A46}"/>
              </a:ext>
            </a:extLst>
          </p:cNvPr>
          <p:cNvSpPr>
            <a:spLocks noGrp="1"/>
          </p:cNvSpPr>
          <p:nvPr>
            <p:ph idx="1"/>
          </p:nvPr>
        </p:nvSpPr>
        <p:spPr>
          <a:xfrm>
            <a:off x="838200" y="1196794"/>
            <a:ext cx="10631905" cy="5296080"/>
          </a:xfrm>
        </p:spPr>
        <p:txBody>
          <a:bodyPr>
            <a:normAutofit fontScale="25000" lnSpcReduction="20000"/>
          </a:bodyPr>
          <a:lstStyle/>
          <a:p>
            <a:pPr marL="0" indent="0">
              <a:buNone/>
            </a:pPr>
            <a:r>
              <a:rPr lang="en-US" sz="9600" b="1" dirty="0">
                <a:latin typeface="Calibri" panose="020F0502020204030204" pitchFamily="34" charset="0"/>
                <a:cs typeface="Calibri" panose="020F0502020204030204" pitchFamily="34" charset="0"/>
              </a:rPr>
              <a:t>Disadvantage: </a:t>
            </a:r>
          </a:p>
          <a:p>
            <a:r>
              <a:rPr lang="en-US" sz="9600" dirty="0">
                <a:solidFill>
                  <a:schemeClr val="tx1"/>
                </a:solidFill>
                <a:latin typeface="Calibri" panose="020F0502020204030204" pitchFamily="34" charset="0"/>
                <a:cs typeface="Calibri" panose="020F0502020204030204" pitchFamily="34" charset="0"/>
              </a:rPr>
              <a:t>[1],[2] Only using the simply method to solve this problem. Therefore, t</a:t>
            </a:r>
            <a:r>
              <a:rPr lang="en-US" sz="9600" b="0" i="0" dirty="0">
                <a:solidFill>
                  <a:schemeClr val="tx1"/>
                </a:solidFill>
                <a:effectLst/>
                <a:latin typeface="Calibri" panose="020F0502020204030204" pitchFamily="34" charset="0"/>
                <a:cs typeface="Calibri" panose="020F0502020204030204" pitchFamily="34" charset="0"/>
              </a:rPr>
              <a:t>he solutions are not  effective.</a:t>
            </a:r>
          </a:p>
          <a:p>
            <a:r>
              <a:rPr lang="en-US" sz="9600" dirty="0">
                <a:solidFill>
                  <a:schemeClr val="tx1"/>
                </a:solidFill>
                <a:latin typeface="Calibri" panose="020F0502020204030204" pitchFamily="34" charset="0"/>
                <a:cs typeface="Calibri" panose="020F0502020204030204" pitchFamily="34" charset="0"/>
              </a:rPr>
              <a:t>[2] Proposed GA is not effective for both under-provision and over-provision domains.</a:t>
            </a:r>
          </a:p>
          <a:p>
            <a:pPr marL="0" indent="0">
              <a:buNone/>
            </a:pPr>
            <a:r>
              <a:rPr lang="en-US" sz="9600" b="1" dirty="0">
                <a:latin typeface="Calibri" panose="020F0502020204030204" pitchFamily="34" charset="0"/>
                <a:cs typeface="Calibri" panose="020F0502020204030204" pitchFamily="34" charset="0"/>
                <a:sym typeface="Wingdings" panose="05000000000000000000" pitchFamily="2" charset="2"/>
              </a:rPr>
              <a:t>Propose: </a:t>
            </a:r>
          </a:p>
          <a:p>
            <a:pPr marL="0" indent="0">
              <a:buNone/>
            </a:pPr>
            <a:endParaRPr lang="en-US" sz="9600" b="1" dirty="0">
              <a:latin typeface="Calibri" panose="020F0502020204030204" pitchFamily="34" charset="0"/>
              <a:cs typeface="Calibri" panose="020F0502020204030204" pitchFamily="34" charset="0"/>
              <a:sym typeface="Wingdings" panose="05000000000000000000" pitchFamily="2" charset="2"/>
            </a:endParaRPr>
          </a:p>
          <a:p>
            <a:endParaRPr lang="en-US" sz="8800"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endParaRPr lang="en-US" dirty="0">
              <a:latin typeface="Calibri" panose="020F0502020204030204" pitchFamily="34" charset="0"/>
              <a:cs typeface="Calibri" panose="020F0502020204030204" pitchFamily="34" charset="0"/>
            </a:endParaRPr>
          </a:p>
          <a:p>
            <a:pPr marL="0" indent="0">
              <a:buNone/>
            </a:pPr>
            <a:r>
              <a:rPr lang="en-US" sz="3200" dirty="0">
                <a:solidFill>
                  <a:schemeClr val="tx1"/>
                </a:solidFill>
                <a:latin typeface="Calibri" panose="020F0502020204030204" pitchFamily="34" charset="0"/>
                <a:cs typeface="Calibri" panose="020F0502020204030204" pitchFamily="34" charset="0"/>
              </a:rPr>
              <a:t>[1] Al Zishan, A., et al., Maximizing heterogeneous coverage in over and under 916 provisioned visual sensor networks. 124 (2018) 44-62</a:t>
            </a:r>
          </a:p>
          <a:p>
            <a:pPr marL="0" indent="0">
              <a:buNone/>
            </a:pPr>
            <a:r>
              <a:rPr lang="en-US" sz="3200" dirty="0">
                <a:solidFill>
                  <a:schemeClr val="tx1"/>
                </a:solidFill>
                <a:latin typeface="Calibri" panose="020F0502020204030204" pitchFamily="34" charset="0"/>
                <a:cs typeface="Calibri" panose="020F0502020204030204" pitchFamily="34" charset="0"/>
              </a:rPr>
              <a:t>[2]</a:t>
            </a:r>
            <a:r>
              <a:rPr lang="en-US" sz="3200" b="0" i="0" dirty="0">
                <a:solidFill>
                  <a:schemeClr val="tx1"/>
                </a:solidFill>
                <a:effectLst/>
                <a:latin typeface="Calibri" panose="020F0502020204030204" pitchFamily="34" charset="0"/>
                <a:cs typeface="Calibri" panose="020F0502020204030204" pitchFamily="34" charset="0"/>
              </a:rPr>
              <a:t> </a:t>
            </a:r>
            <a:r>
              <a:rPr lang="en-US" sz="3200" b="0" i="0" dirty="0" err="1">
                <a:solidFill>
                  <a:schemeClr val="tx1"/>
                </a:solidFill>
                <a:effectLst/>
                <a:latin typeface="Calibri" panose="020F0502020204030204" pitchFamily="34" charset="0"/>
                <a:cs typeface="Calibri" panose="020F0502020204030204" pitchFamily="34" charset="0"/>
              </a:rPr>
              <a:t>allah</a:t>
            </a:r>
            <a:r>
              <a:rPr lang="en-US" sz="3200" b="0" i="0" dirty="0">
                <a:solidFill>
                  <a:schemeClr val="tx1"/>
                </a:solidFill>
                <a:effectLst/>
                <a:latin typeface="Calibri" panose="020F0502020204030204" pitchFamily="34" charset="0"/>
                <a:cs typeface="Calibri" panose="020F0502020204030204" pitchFamily="34" charset="0"/>
              </a:rPr>
              <a:t> Mottaki, Nemat, </a:t>
            </a:r>
            <a:r>
              <a:rPr lang="en-US" sz="3200" b="0" i="0" dirty="0" err="1">
                <a:solidFill>
                  <a:schemeClr val="tx1"/>
                </a:solidFill>
                <a:effectLst/>
                <a:latin typeface="Calibri" panose="020F0502020204030204" pitchFamily="34" charset="0"/>
                <a:cs typeface="Calibri" panose="020F0502020204030204" pitchFamily="34" charset="0"/>
              </a:rPr>
              <a:t>Homayun</a:t>
            </a:r>
            <a:r>
              <a:rPr lang="en-US" sz="3200" b="0" i="0" dirty="0">
                <a:solidFill>
                  <a:schemeClr val="tx1"/>
                </a:solidFill>
                <a:effectLst/>
                <a:latin typeface="Calibri" panose="020F0502020204030204" pitchFamily="34" charset="0"/>
                <a:cs typeface="Calibri" panose="020F0502020204030204" pitchFamily="34" charset="0"/>
              </a:rPr>
              <a:t> </a:t>
            </a:r>
            <a:r>
              <a:rPr lang="en-US" sz="3200" b="0" i="0" dirty="0" err="1">
                <a:solidFill>
                  <a:schemeClr val="tx1"/>
                </a:solidFill>
                <a:effectLst/>
                <a:latin typeface="Calibri" panose="020F0502020204030204" pitchFamily="34" charset="0"/>
                <a:cs typeface="Calibri" panose="020F0502020204030204" pitchFamily="34" charset="0"/>
              </a:rPr>
              <a:t>Motameni</a:t>
            </a:r>
            <a:r>
              <a:rPr lang="en-US" sz="3200" b="0" i="0" dirty="0">
                <a:solidFill>
                  <a:schemeClr val="tx1"/>
                </a:solidFill>
                <a:effectLst/>
                <a:latin typeface="Calibri" panose="020F0502020204030204" pitchFamily="34" charset="0"/>
                <a:cs typeface="Calibri" panose="020F0502020204030204" pitchFamily="34" charset="0"/>
              </a:rPr>
              <a:t>, and </a:t>
            </a:r>
            <a:r>
              <a:rPr lang="en-US" sz="3200" b="0" i="0" dirty="0" err="1">
                <a:solidFill>
                  <a:schemeClr val="tx1"/>
                </a:solidFill>
                <a:effectLst/>
                <a:latin typeface="Calibri" panose="020F0502020204030204" pitchFamily="34" charset="0"/>
                <a:cs typeface="Calibri" panose="020F0502020204030204" pitchFamily="34" charset="0"/>
              </a:rPr>
              <a:t>Hosein</a:t>
            </a:r>
            <a:r>
              <a:rPr lang="en-US" sz="3200" b="0" i="0" dirty="0">
                <a:solidFill>
                  <a:schemeClr val="tx1"/>
                </a:solidFill>
                <a:effectLst/>
                <a:latin typeface="Calibri" panose="020F0502020204030204" pitchFamily="34" charset="0"/>
                <a:cs typeface="Calibri" panose="020F0502020204030204" pitchFamily="34" charset="0"/>
              </a:rPr>
              <a:t> </a:t>
            </a:r>
            <a:r>
              <a:rPr lang="en-US" sz="3200" b="0" i="0" dirty="0" err="1">
                <a:solidFill>
                  <a:schemeClr val="tx1"/>
                </a:solidFill>
                <a:effectLst/>
                <a:latin typeface="Calibri" panose="020F0502020204030204" pitchFamily="34" charset="0"/>
                <a:cs typeface="Calibri" panose="020F0502020204030204" pitchFamily="34" charset="0"/>
              </a:rPr>
              <a:t>Mohamadi</a:t>
            </a:r>
            <a:r>
              <a:rPr lang="en-US" sz="3200" b="0" i="0" dirty="0">
                <a:solidFill>
                  <a:schemeClr val="tx1"/>
                </a:solidFill>
                <a:effectLst/>
                <a:latin typeface="Calibri" panose="020F0502020204030204" pitchFamily="34" charset="0"/>
                <a:cs typeface="Calibri" panose="020F0502020204030204" pitchFamily="34" charset="0"/>
              </a:rPr>
              <a:t>. "A genetic algorithm-based approach for solving the target Q-coverage problem in over and under provisioned directional sensor networks." </a:t>
            </a:r>
            <a:r>
              <a:rPr lang="en-US" sz="3200" b="0" i="1" dirty="0">
                <a:solidFill>
                  <a:schemeClr val="tx1"/>
                </a:solidFill>
                <a:effectLst/>
                <a:latin typeface="Calibri" panose="020F0502020204030204" pitchFamily="34" charset="0"/>
                <a:cs typeface="Calibri" panose="020F0502020204030204" pitchFamily="34" charset="0"/>
              </a:rPr>
              <a:t>Physical Communication</a:t>
            </a:r>
            <a:r>
              <a:rPr lang="en-US" sz="3200" b="0" i="0" dirty="0">
                <a:solidFill>
                  <a:schemeClr val="tx1"/>
                </a:solidFill>
                <a:effectLst/>
                <a:latin typeface="Calibri" panose="020F0502020204030204" pitchFamily="34" charset="0"/>
                <a:cs typeface="Calibri" panose="020F0502020204030204" pitchFamily="34" charset="0"/>
              </a:rPr>
              <a:t> 54 (2022): 101719.</a:t>
            </a:r>
            <a:endParaRPr lang="en-US" sz="3200" dirty="0">
              <a:solidFill>
                <a:schemeClr val="tx1"/>
              </a:solidFill>
              <a:latin typeface="Calibri" panose="020F0502020204030204" pitchFamily="34" charset="0"/>
              <a:cs typeface="Calibri" panose="020F0502020204030204" pitchFamily="34" charset="0"/>
            </a:endParaRPr>
          </a:p>
        </p:txBody>
      </p:sp>
      <p:sp>
        <p:nvSpPr>
          <p:cNvPr id="4" name="Right Arrow 3">
            <a:extLst>
              <a:ext uri="{FF2B5EF4-FFF2-40B4-BE49-F238E27FC236}">
                <a16:creationId xmlns:a16="http://schemas.microsoft.com/office/drawing/2014/main" id="{BF5AFD86-2AF5-16E0-7097-67E367C08C26}"/>
              </a:ext>
            </a:extLst>
          </p:cNvPr>
          <p:cNvSpPr/>
          <p:nvPr/>
        </p:nvSpPr>
        <p:spPr>
          <a:xfrm>
            <a:off x="240070" y="4682445"/>
            <a:ext cx="598130" cy="449254"/>
          </a:xfrm>
          <a:prstGeom prst="rightArrow">
            <a:avLst/>
          </a:prstGeom>
          <a:solidFill>
            <a:srgbClr val="0557FC"/>
          </a:solidFill>
          <a:ln>
            <a:solidFill>
              <a:srgbClr val="0557F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 name="TextBox 5">
            <a:extLst>
              <a:ext uri="{FF2B5EF4-FFF2-40B4-BE49-F238E27FC236}">
                <a16:creationId xmlns:a16="http://schemas.microsoft.com/office/drawing/2014/main" id="{333211C7-F274-0431-30BF-8FF3B9390121}"/>
              </a:ext>
            </a:extLst>
          </p:cNvPr>
          <p:cNvSpPr txBox="1"/>
          <p:nvPr/>
        </p:nvSpPr>
        <p:spPr>
          <a:xfrm>
            <a:off x="900362" y="4122242"/>
            <a:ext cx="10391275" cy="1569660"/>
          </a:xfrm>
          <a:prstGeom prst="rect">
            <a:avLst/>
          </a:prstGeom>
          <a:noFill/>
          <a:ln w="19050">
            <a:solidFill>
              <a:srgbClr val="0557FC"/>
            </a:solidFill>
          </a:ln>
        </p:spPr>
        <p:txBody>
          <a:bodyPr wrap="square">
            <a:spAutoFit/>
          </a:bodyPr>
          <a:lstStyle/>
          <a:p>
            <a:pPr marL="342900" indent="-3429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sym typeface="Wingdings" panose="05000000000000000000" pitchFamily="2" charset="2"/>
              </a:rPr>
              <a:t>An Improved GA to solve the Q-coverage problem with minimum number of sensor and maximum balancing.</a:t>
            </a:r>
          </a:p>
          <a:p>
            <a:pPr marL="342900" indent="-342900">
              <a:buFont typeface="Arial" panose="020B0604020202020204" pitchFamily="34" charset="0"/>
              <a:buChar char="•"/>
            </a:pPr>
            <a:r>
              <a:rPr lang="en-US" sz="2400" dirty="0">
                <a:solidFill>
                  <a:schemeClr val="tx1"/>
                </a:solidFill>
                <a:latin typeface="Calibri" panose="020F0502020204030204" pitchFamily="34" charset="0"/>
                <a:cs typeface="Calibri" panose="020F0502020204030204" pitchFamily="34" charset="0"/>
              </a:rPr>
              <a:t>The our proposed GA is effective for both under-provision and over-provision domains</a:t>
            </a:r>
          </a:p>
        </p:txBody>
      </p:sp>
    </p:spTree>
    <p:extLst>
      <p:ext uri="{BB962C8B-B14F-4D97-AF65-F5344CB8AC3E}">
        <p14:creationId xmlns:p14="http://schemas.microsoft.com/office/powerpoint/2010/main" val="307848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040FE0-2323-6D99-70EB-5438F45B305C}"/>
              </a:ext>
            </a:extLst>
          </p:cNvPr>
          <p:cNvSpPr>
            <a:spLocks noGrp="1"/>
          </p:cNvSpPr>
          <p:nvPr>
            <p:ph type="dt" sz="half" idx="10"/>
          </p:nvPr>
        </p:nvSpPr>
        <p:spPr/>
        <p:txBody>
          <a:bodyPr/>
          <a:lstStyle/>
          <a:p>
            <a:fld id="{B2518663-13EA-9D48-8819-68549B09D890}" type="datetime4">
              <a:rPr lang="en-US" smtClean="0"/>
              <a:t>August 5, 2023</a:t>
            </a:fld>
            <a:endParaRPr lang="en-VN" dirty="0"/>
          </a:p>
        </p:txBody>
      </p:sp>
      <p:sp>
        <p:nvSpPr>
          <p:cNvPr id="5" name="Slide Number Placeholder 4">
            <a:extLst>
              <a:ext uri="{FF2B5EF4-FFF2-40B4-BE49-F238E27FC236}">
                <a16:creationId xmlns:a16="http://schemas.microsoft.com/office/drawing/2014/main" id="{1979C6B1-CB65-5369-1887-1001BD0CAA52}"/>
              </a:ext>
            </a:extLst>
          </p:cNvPr>
          <p:cNvSpPr>
            <a:spLocks noGrp="1"/>
          </p:cNvSpPr>
          <p:nvPr>
            <p:ph type="sldNum" sz="quarter" idx="12"/>
          </p:nvPr>
        </p:nvSpPr>
        <p:spPr/>
        <p:txBody>
          <a:bodyPr/>
          <a:lstStyle/>
          <a:p>
            <a:fld id="{2D61378B-E706-3A47-AE8B-F0271FC12643}" type="slidenum">
              <a:rPr lang="en-VN" smtClean="0"/>
              <a:pPr/>
              <a:t>11</a:t>
            </a:fld>
            <a:endParaRPr lang="en-VN"/>
          </a:p>
        </p:txBody>
      </p:sp>
      <p:sp>
        <p:nvSpPr>
          <p:cNvPr id="8" name="Title 1">
            <a:extLst>
              <a:ext uri="{FF2B5EF4-FFF2-40B4-BE49-F238E27FC236}">
                <a16:creationId xmlns:a16="http://schemas.microsoft.com/office/drawing/2014/main" id="{249B6979-BC2D-51C5-AF11-706FB86A9D35}"/>
              </a:ext>
            </a:extLst>
          </p:cNvPr>
          <p:cNvSpPr>
            <a:spLocks noGrp="1"/>
          </p:cNvSpPr>
          <p:nvPr>
            <p:ph type="title"/>
          </p:nvPr>
        </p:nvSpPr>
        <p:spPr>
          <a:xfrm>
            <a:off x="857250" y="223043"/>
            <a:ext cx="7753350" cy="1004887"/>
          </a:xfrm>
        </p:spPr>
        <p:txBody>
          <a:bodyPr/>
          <a:lstStyle/>
          <a:p>
            <a:r>
              <a:rPr lang="en-US" dirty="0">
                <a:latin typeface="Calibri" panose="020F0502020204030204" pitchFamily="34" charset="0"/>
              </a:rPr>
              <a:t>Outline</a:t>
            </a:r>
          </a:p>
        </p:txBody>
      </p:sp>
      <p:sp>
        <p:nvSpPr>
          <p:cNvPr id="9" name="Content Placeholder 2">
            <a:extLst>
              <a:ext uri="{FF2B5EF4-FFF2-40B4-BE49-F238E27FC236}">
                <a16:creationId xmlns:a16="http://schemas.microsoft.com/office/drawing/2014/main" id="{5E988F2E-84B3-D6E9-E481-D86B933C15DA}"/>
              </a:ext>
            </a:extLst>
          </p:cNvPr>
          <p:cNvSpPr>
            <a:spLocks noGrp="1"/>
          </p:cNvSpPr>
          <p:nvPr>
            <p:ph idx="1"/>
          </p:nvPr>
        </p:nvSpPr>
        <p:spPr>
          <a:xfrm>
            <a:off x="838200" y="1450460"/>
            <a:ext cx="8513763" cy="4681538"/>
          </a:xfrm>
        </p:spPr>
        <p:txBody>
          <a:bodyPr/>
          <a:lstStyle/>
          <a:p>
            <a:pPr marL="514350" indent="-514350">
              <a:buClrTx/>
              <a:buSzPct val="80000"/>
              <a:buFont typeface="Tahoma" panose="020B0604030504040204" pitchFamily="34" charset="0"/>
              <a:buAutoNum type="arabicPeriod"/>
            </a:pPr>
            <a:r>
              <a:rPr lang="en-US" sz="3000" dirty="0">
                <a:latin typeface="Calibri" panose="020F0502020204030204" pitchFamily="34" charset="0"/>
              </a:rPr>
              <a:t>Introduction</a:t>
            </a:r>
          </a:p>
          <a:p>
            <a:pPr marL="514350" indent="-514350">
              <a:buClrTx/>
              <a:buSzPct val="80000"/>
              <a:buFont typeface="Tahoma" panose="020B0604030504040204" pitchFamily="34" charset="0"/>
              <a:buAutoNum type="arabicPeriod"/>
            </a:pPr>
            <a:r>
              <a:rPr lang="en-US" sz="3000" dirty="0">
                <a:latin typeface="Calibri" panose="020F0502020204030204" pitchFamily="34" charset="0"/>
              </a:rPr>
              <a:t>Related works</a:t>
            </a:r>
          </a:p>
          <a:p>
            <a:pPr marL="514350" indent="-514350">
              <a:buSzPct val="80000"/>
              <a:buFont typeface="Tahoma" panose="020B0604030504040204" pitchFamily="34" charset="0"/>
              <a:buAutoNum type="arabicPeriod"/>
            </a:pPr>
            <a:r>
              <a:rPr lang="en-US" sz="3000" b="1" dirty="0">
                <a:latin typeface="Calibri" panose="020F0502020204030204" pitchFamily="34" charset="0"/>
              </a:rPr>
              <a:t>Problem Formulation</a:t>
            </a:r>
          </a:p>
          <a:p>
            <a:pPr marL="514350" indent="-514350">
              <a:buClrTx/>
              <a:buSzPct val="80000"/>
              <a:buFont typeface="Tahoma" panose="020B0604030504040204" pitchFamily="34" charset="0"/>
              <a:buAutoNum type="arabicPeriod"/>
            </a:pPr>
            <a:r>
              <a:rPr lang="en-US" sz="3000" dirty="0">
                <a:latin typeface="Calibri" panose="020F0502020204030204" pitchFamily="34" charset="0"/>
              </a:rPr>
              <a:t>Proposed methods</a:t>
            </a:r>
          </a:p>
          <a:p>
            <a:pPr marL="514350" indent="-514350">
              <a:buClrTx/>
              <a:buSzPct val="80000"/>
              <a:buFont typeface="Tahoma" panose="020B0604030504040204" pitchFamily="34" charset="0"/>
              <a:buAutoNum type="arabicPeriod"/>
            </a:pPr>
            <a:r>
              <a:rPr lang="en-US" sz="3000" dirty="0">
                <a:latin typeface="Calibri" panose="020F0502020204030204" pitchFamily="34" charset="0"/>
              </a:rPr>
              <a:t>Experimental results</a:t>
            </a:r>
          </a:p>
          <a:p>
            <a:pPr marL="514350" indent="-514350">
              <a:buClrTx/>
              <a:buSzPct val="80000"/>
              <a:buFont typeface="Tahoma" panose="020B0604030504040204" pitchFamily="34" charset="0"/>
              <a:buAutoNum type="arabicPeriod"/>
            </a:pPr>
            <a:r>
              <a:rPr lang="en-US" sz="3000" dirty="0">
                <a:latin typeface="Calibri" panose="020F0502020204030204" pitchFamily="34" charset="0"/>
              </a:rPr>
              <a:t>Conclusion</a:t>
            </a:r>
          </a:p>
        </p:txBody>
      </p:sp>
    </p:spTree>
    <p:extLst>
      <p:ext uri="{BB962C8B-B14F-4D97-AF65-F5344CB8AC3E}">
        <p14:creationId xmlns:p14="http://schemas.microsoft.com/office/powerpoint/2010/main" val="2510500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1A9531A-3ECC-02C6-758E-DCAA8912A943}"/>
              </a:ext>
            </a:extLst>
          </p:cNvPr>
          <p:cNvPicPr>
            <a:picLocks noChangeAspect="1"/>
          </p:cNvPicPr>
          <p:nvPr/>
        </p:nvPicPr>
        <p:blipFill>
          <a:blip r:embed="rId3"/>
          <a:stretch>
            <a:fillRect/>
          </a:stretch>
        </p:blipFill>
        <p:spPr>
          <a:xfrm>
            <a:off x="6843491" y="3239884"/>
            <a:ext cx="2227934" cy="2041358"/>
          </a:xfrm>
          <a:prstGeom prst="rect">
            <a:avLst/>
          </a:prstGeom>
        </p:spPr>
      </p:pic>
      <p:sp>
        <p:nvSpPr>
          <p:cNvPr id="2" name="Title 1">
            <a:extLst>
              <a:ext uri="{FF2B5EF4-FFF2-40B4-BE49-F238E27FC236}">
                <a16:creationId xmlns:a16="http://schemas.microsoft.com/office/drawing/2014/main" id="{53E8743E-F4CF-FE16-B2F6-0AFD2DD526E8}"/>
              </a:ext>
            </a:extLst>
          </p:cNvPr>
          <p:cNvSpPr>
            <a:spLocks noGrp="1"/>
          </p:cNvSpPr>
          <p:nvPr>
            <p:ph type="title"/>
          </p:nvPr>
        </p:nvSpPr>
        <p:spPr>
          <a:xfrm>
            <a:off x="838200" y="167951"/>
            <a:ext cx="10515600" cy="813357"/>
          </a:xfrm>
        </p:spPr>
        <p:txBody>
          <a:bodyPr>
            <a:normAutofit/>
          </a:bodyPr>
          <a:lstStyle/>
          <a:p>
            <a:r>
              <a:rPr lang="en-VN" dirty="0">
                <a:latin typeface="Calibri" panose="020F0502020204030204" pitchFamily="34" charset="0"/>
                <a:cs typeface="Calibri" panose="020F0502020204030204" pitchFamily="34" charset="0"/>
              </a:rPr>
              <a:t>3</a:t>
            </a:r>
            <a:r>
              <a:rPr lang="en-VN" sz="3600" dirty="0">
                <a:latin typeface="Calibri" panose="020F0502020204030204" pitchFamily="34" charset="0"/>
                <a:cs typeface="Calibri" panose="020F0502020204030204" pitchFamily="34" charset="0"/>
              </a:rPr>
              <a:t>. Problem Folmulation</a:t>
            </a:r>
            <a:endParaRPr lang="en-VN"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3AF93DF-87D7-DA43-6AE8-3744257A9D15}"/>
                  </a:ext>
                </a:extLst>
              </p:cNvPr>
              <p:cNvSpPr txBox="1"/>
              <p:nvPr/>
            </p:nvSpPr>
            <p:spPr>
              <a:xfrm>
                <a:off x="838200" y="933182"/>
                <a:ext cx="10515600" cy="5509200"/>
              </a:xfrm>
              <a:prstGeom prst="rect">
                <a:avLst/>
              </a:prstGeom>
              <a:noFill/>
            </p:spPr>
            <p:txBody>
              <a:bodyPr wrap="square">
                <a:spAutoFit/>
              </a:bodyPr>
              <a:lstStyle/>
              <a:p>
                <a:pPr>
                  <a:lnSpc>
                    <a:spcPct val="130000"/>
                  </a:lnSpc>
                </a:pPr>
                <a:r>
                  <a:rPr lang="en-VN" sz="2200" b="1" dirty="0">
                    <a:solidFill>
                      <a:srgbClr val="0557FC"/>
                    </a:solidFill>
                    <a:latin typeface="Calibri" panose="020F0502020204030204" pitchFamily="34" charset="0"/>
                    <a:cs typeface="Calibri" panose="020F0502020204030204" pitchFamily="34" charset="0"/>
                  </a:rPr>
                  <a:t>Input:</a:t>
                </a:r>
              </a:p>
              <a:p>
                <a:pPr marL="742950" lvl="1" indent="-285750">
                  <a:lnSpc>
                    <a:spcPct val="130000"/>
                  </a:lnSpc>
                  <a:buFont typeface="Arial" panose="020B0604020202020204" pitchFamily="34" charset="0"/>
                  <a:buChar char="•"/>
                </a:pPr>
                <a:r>
                  <a:rPr lang="en-US" sz="2200" dirty="0">
                    <a:latin typeface="Calibri" panose="020F0502020204030204" pitchFamily="34" charset="0"/>
                    <a:cs typeface="Calibri" panose="020F0502020204030204" pitchFamily="34" charset="0"/>
                  </a:rPr>
                  <a:t>Surveillance region</a:t>
                </a:r>
                <a:r>
                  <a:rPr lang="en-VN" sz="2200" dirty="0">
                    <a:latin typeface="Calibri" panose="020F0502020204030204" pitchFamily="34" charset="0"/>
                    <a:cs typeface="Calibri" panose="020F0502020204030204" pitchFamily="34" charset="0"/>
                  </a:rPr>
                  <a:t> </a:t>
                </a:r>
                <a14:m>
                  <m:oMath xmlns:m="http://schemas.openxmlformats.org/officeDocument/2006/math">
                    <m:r>
                      <m:rPr>
                        <m:sty m:val="p"/>
                      </m:rPr>
                      <a:rPr lang="en-VN" sz="2200" b="1" i="1" dirty="0">
                        <a:latin typeface="Cambria Math" panose="02040503050406030204" pitchFamily="18" charset="0"/>
                        <a:cs typeface="Arial" panose="020B0604020202020204" pitchFamily="34" charset="0"/>
                      </a:rPr>
                      <m:t>A</m:t>
                    </m:r>
                    <m:r>
                      <a:rPr lang="vi-VN" sz="2200" b="1" i="1" dirty="0" smtClean="0">
                        <a:latin typeface="Cambria Math" panose="02040503050406030204" pitchFamily="18" charset="0"/>
                        <a:cs typeface="Arial" panose="020B0604020202020204" pitchFamily="34" charset="0"/>
                      </a:rPr>
                      <m:t>=(</m:t>
                    </m:r>
                    <m:r>
                      <m:rPr>
                        <m:sty m:val="p"/>
                      </m:rPr>
                      <a:rPr lang="vi-VN" sz="2200" b="1" i="1" dirty="0">
                        <a:latin typeface="Cambria Math" panose="02040503050406030204" pitchFamily="18" charset="0"/>
                        <a:cs typeface="Arial" panose="020B0604020202020204" pitchFamily="34" charset="0"/>
                      </a:rPr>
                      <m:t>W</m:t>
                    </m:r>
                    <m:r>
                      <a:rPr lang="vi-VN" sz="2200" b="1" i="1" dirty="0" smtClean="0">
                        <a:latin typeface="Cambria Math" panose="02040503050406030204" pitchFamily="18" charset="0"/>
                        <a:cs typeface="Arial" panose="020B0604020202020204" pitchFamily="34" charset="0"/>
                      </a:rPr>
                      <m:t>×</m:t>
                    </m:r>
                    <m:r>
                      <m:rPr>
                        <m:sty m:val="p"/>
                      </m:rPr>
                      <a:rPr lang="vi-VN" sz="2200" b="1" i="1" dirty="0">
                        <a:latin typeface="Cambria Math" panose="02040503050406030204" pitchFamily="18" charset="0"/>
                        <a:cs typeface="Arial" panose="020B0604020202020204" pitchFamily="34" charset="0"/>
                      </a:rPr>
                      <m:t>H</m:t>
                    </m:r>
                    <m:r>
                      <a:rPr lang="vi-VN" sz="2200" b="1" i="1" dirty="0" smtClean="0">
                        <a:latin typeface="Cambria Math" panose="02040503050406030204" pitchFamily="18" charset="0"/>
                        <a:cs typeface="Arial" panose="020B0604020202020204" pitchFamily="34" charset="0"/>
                      </a:rPr>
                      <m:t>)</m:t>
                    </m:r>
                  </m:oMath>
                </a14:m>
                <a:endParaRPr lang="en-VN" sz="2200" b="1" dirty="0">
                  <a:latin typeface="Calibri" panose="020F0502020204030204" pitchFamily="34" charset="0"/>
                  <a:cs typeface="Calibri" panose="020F0502020204030204" pitchFamily="34" charset="0"/>
                </a:endParaRPr>
              </a:p>
              <a:p>
                <a:pPr marL="742950" lvl="1" indent="-285750">
                  <a:lnSpc>
                    <a:spcPct val="130000"/>
                  </a:lnSpc>
                  <a:buFont typeface="Arial" panose="020B0604020202020204" pitchFamily="34" charset="0"/>
                  <a:buChar char="•"/>
                </a:pPr>
                <a:r>
                  <a:rPr lang="en-VN" sz="2200" dirty="0">
                    <a:latin typeface="Calibri" panose="020F0502020204030204" pitchFamily="34" charset="0"/>
                    <a:cs typeface="Calibri" panose="020F0502020204030204" pitchFamily="34" charset="0"/>
                  </a:rPr>
                  <a:t>Set of </a:t>
                </a:r>
                <a14:m>
                  <m:oMath xmlns:m="http://schemas.openxmlformats.org/officeDocument/2006/math">
                    <m:r>
                      <a:rPr lang="en-US" sz="2200" b="0" i="1" smtClean="0">
                        <a:latin typeface="Cambria Math" panose="02040503050406030204" pitchFamily="18" charset="0"/>
                        <a:cs typeface="Arial" panose="020B0604020202020204" pitchFamily="34" charset="0"/>
                      </a:rPr>
                      <m:t>𝑛</m:t>
                    </m:r>
                  </m:oMath>
                </a14:m>
                <a:r>
                  <a:rPr lang="en-VN" sz="2200" dirty="0">
                    <a:latin typeface="Calibri" panose="020F0502020204030204" pitchFamily="34" charset="0"/>
                    <a:cs typeface="Calibri" panose="020F0502020204030204" pitchFamily="34" charset="0"/>
                  </a:rPr>
                  <a:t> directional sensor S = {</a:t>
                </a:r>
                <a:r>
                  <a:rPr lang="en-VN" sz="2200" i="1" dirty="0">
                    <a:latin typeface="Calibri" panose="020F0502020204030204" pitchFamily="34" charset="0"/>
                    <a:cs typeface="Calibri" panose="020F0502020204030204" pitchFamily="34" charset="0"/>
                  </a:rPr>
                  <a:t>s</a:t>
                </a:r>
                <a:r>
                  <a:rPr lang="en-VN" sz="2200" baseline="-25000" dirty="0">
                    <a:latin typeface="Calibri" panose="020F0502020204030204" pitchFamily="34" charset="0"/>
                    <a:cs typeface="Calibri" panose="020F0502020204030204" pitchFamily="34" charset="0"/>
                  </a:rPr>
                  <a:t>1</a:t>
                </a:r>
                <a:r>
                  <a:rPr lang="en-VN" sz="2200" dirty="0">
                    <a:latin typeface="Calibri" panose="020F0502020204030204" pitchFamily="34" charset="0"/>
                    <a:cs typeface="Calibri" panose="020F0502020204030204" pitchFamily="34" charset="0"/>
                  </a:rPr>
                  <a:t>, </a:t>
                </a:r>
                <a:r>
                  <a:rPr lang="en-VN" sz="2200" i="1" dirty="0">
                    <a:latin typeface="Calibri" panose="020F0502020204030204" pitchFamily="34" charset="0"/>
                    <a:cs typeface="Calibri" panose="020F0502020204030204" pitchFamily="34" charset="0"/>
                  </a:rPr>
                  <a:t>s</a:t>
                </a:r>
                <a:r>
                  <a:rPr lang="en-VN" sz="2200" baseline="-25000" dirty="0">
                    <a:latin typeface="Calibri" panose="020F0502020204030204" pitchFamily="34" charset="0"/>
                    <a:cs typeface="Calibri" panose="020F0502020204030204" pitchFamily="34" charset="0"/>
                  </a:rPr>
                  <a:t>2</a:t>
                </a:r>
                <a:r>
                  <a:rPr lang="en-VN" sz="2200" dirty="0">
                    <a:latin typeface="Calibri" panose="020F0502020204030204" pitchFamily="34" charset="0"/>
                    <a:cs typeface="Calibri" panose="020F0502020204030204" pitchFamily="34" charset="0"/>
                  </a:rPr>
                  <a:t>,…, </a:t>
                </a:r>
                <a:r>
                  <a:rPr lang="en-VN" sz="2200" i="1" dirty="0">
                    <a:latin typeface="Calibri" panose="020F0502020204030204" pitchFamily="34" charset="0"/>
                    <a:cs typeface="Calibri" panose="020F0502020204030204" pitchFamily="34" charset="0"/>
                  </a:rPr>
                  <a:t>s</a:t>
                </a:r>
                <a:r>
                  <a:rPr lang="en-VN" sz="2200" i="1" baseline="-25000" dirty="0">
                    <a:latin typeface="Calibri" panose="020F0502020204030204" pitchFamily="34" charset="0"/>
                    <a:cs typeface="Calibri" panose="020F0502020204030204" pitchFamily="34" charset="0"/>
                  </a:rPr>
                  <a:t>n</a:t>
                </a:r>
                <a:r>
                  <a:rPr lang="en-VN" sz="2200" dirty="0">
                    <a:latin typeface="Calibri" panose="020F0502020204030204" pitchFamily="34" charset="0"/>
                    <a:cs typeface="Calibri" panose="020F0502020204030204" pitchFamily="34" charset="0"/>
                  </a:rPr>
                  <a:t>} </a:t>
                </a:r>
              </a:p>
              <a:p>
                <a:pPr marL="742950" lvl="1" indent="-285750">
                  <a:lnSpc>
                    <a:spcPct val="130000"/>
                  </a:lnSpc>
                  <a:buFont typeface="Arial" panose="020B0604020202020204" pitchFamily="34" charset="0"/>
                  <a:buChar char="•"/>
                </a:pPr>
                <a:r>
                  <a:rPr lang="en-VN" sz="2200" dirty="0">
                    <a:latin typeface="Calibri" panose="020F0502020204030204" pitchFamily="34" charset="0"/>
                    <a:cs typeface="Calibri" panose="020F0502020204030204" pitchFamily="34" charset="0"/>
                  </a:rPr>
                  <a:t>Set of </a:t>
                </a:r>
                <a14:m>
                  <m:oMath xmlns:m="http://schemas.openxmlformats.org/officeDocument/2006/math">
                    <m:r>
                      <a:rPr lang="en-US" sz="2200" b="0" i="1" smtClean="0">
                        <a:latin typeface="Cambria Math" panose="02040503050406030204" pitchFamily="18" charset="0"/>
                        <a:cs typeface="Arial" panose="020B0604020202020204" pitchFamily="34" charset="0"/>
                      </a:rPr>
                      <m:t>𝑚</m:t>
                    </m:r>
                  </m:oMath>
                </a14:m>
                <a:r>
                  <a:rPr lang="en-VN" sz="2200" dirty="0">
                    <a:latin typeface="Calibri" panose="020F0502020204030204" pitchFamily="34" charset="0"/>
                    <a:cs typeface="Calibri" panose="020F0502020204030204" pitchFamily="34" charset="0"/>
                  </a:rPr>
                  <a:t> targets T = {</a:t>
                </a:r>
                <a:r>
                  <a:rPr lang="en-VN" sz="2200" i="1" dirty="0">
                    <a:latin typeface="Calibri" panose="020F0502020204030204" pitchFamily="34" charset="0"/>
                    <a:cs typeface="Calibri" panose="020F0502020204030204" pitchFamily="34" charset="0"/>
                  </a:rPr>
                  <a:t>t</a:t>
                </a:r>
                <a:r>
                  <a:rPr lang="en-VN" sz="2200" baseline="-25000" dirty="0">
                    <a:latin typeface="Calibri" panose="020F0502020204030204" pitchFamily="34" charset="0"/>
                    <a:cs typeface="Calibri" panose="020F0502020204030204" pitchFamily="34" charset="0"/>
                  </a:rPr>
                  <a:t>1</a:t>
                </a:r>
                <a:r>
                  <a:rPr lang="en-VN" sz="2200" dirty="0">
                    <a:latin typeface="Calibri" panose="020F0502020204030204" pitchFamily="34" charset="0"/>
                    <a:cs typeface="Calibri" panose="020F0502020204030204" pitchFamily="34" charset="0"/>
                  </a:rPr>
                  <a:t>, </a:t>
                </a:r>
                <a:r>
                  <a:rPr lang="en-VN" sz="2200" i="1" dirty="0">
                    <a:latin typeface="Calibri" panose="020F0502020204030204" pitchFamily="34" charset="0"/>
                    <a:cs typeface="Calibri" panose="020F0502020204030204" pitchFamily="34" charset="0"/>
                  </a:rPr>
                  <a:t>t</a:t>
                </a:r>
                <a:r>
                  <a:rPr lang="en-VN" sz="2200" baseline="-25000" dirty="0">
                    <a:latin typeface="Calibri" panose="020F0502020204030204" pitchFamily="34" charset="0"/>
                    <a:cs typeface="Calibri" panose="020F0502020204030204" pitchFamily="34" charset="0"/>
                  </a:rPr>
                  <a:t>2</a:t>
                </a:r>
                <a:r>
                  <a:rPr lang="en-VN" sz="2200" dirty="0">
                    <a:latin typeface="Calibri" panose="020F0502020204030204" pitchFamily="34" charset="0"/>
                    <a:cs typeface="Calibri" panose="020F0502020204030204" pitchFamily="34" charset="0"/>
                  </a:rPr>
                  <a:t>,…, </a:t>
                </a:r>
                <a:r>
                  <a:rPr lang="en-VN" sz="2200" i="1" dirty="0">
                    <a:latin typeface="Calibri" panose="020F0502020204030204" pitchFamily="34" charset="0"/>
                    <a:cs typeface="Calibri" panose="020F0502020204030204" pitchFamily="34" charset="0"/>
                  </a:rPr>
                  <a:t>t</a:t>
                </a:r>
                <a:r>
                  <a:rPr lang="en-VN" sz="2200" i="1" baseline="-25000" dirty="0">
                    <a:latin typeface="Calibri" panose="020F0502020204030204" pitchFamily="34" charset="0"/>
                    <a:cs typeface="Calibri" panose="020F0502020204030204" pitchFamily="34" charset="0"/>
                  </a:rPr>
                  <a:t>m</a:t>
                </a:r>
                <a:r>
                  <a:rPr lang="en-VN" sz="2200" dirty="0">
                    <a:latin typeface="Calibri" panose="020F0502020204030204" pitchFamily="34" charset="0"/>
                    <a:cs typeface="Calibri" panose="020F0502020204030204" pitchFamily="34" charset="0"/>
                  </a:rPr>
                  <a:t>} </a:t>
                </a:r>
              </a:p>
              <a:p>
                <a:pPr marL="742950" lvl="1" indent="-285750">
                  <a:lnSpc>
                    <a:spcPct val="130000"/>
                  </a:lnSpc>
                  <a:buFont typeface="Arial" panose="020B0604020202020204" pitchFamily="34" charset="0"/>
                  <a:buChar char="•"/>
                </a:pPr>
                <a:r>
                  <a:rPr lang="en-VN" sz="2200" dirty="0">
                    <a:latin typeface="Calibri" panose="020F0502020204030204" pitchFamily="34" charset="0"/>
                    <a:cs typeface="Calibri" panose="020F0502020204030204" pitchFamily="34" charset="0"/>
                  </a:rPr>
                  <a:t>The Q-coverage requirement: </a:t>
                </a:r>
                <a14:m>
                  <m:oMath xmlns:m="http://schemas.openxmlformats.org/officeDocument/2006/math">
                    <m:r>
                      <a:rPr lang="en-US" sz="2200" b="0" i="1" smtClean="0">
                        <a:latin typeface="Cambria Math" panose="02040503050406030204" pitchFamily="18" charset="0"/>
                        <a:cs typeface="Arial" panose="020B0604020202020204" pitchFamily="34" charset="0"/>
                      </a:rPr>
                      <m:t>𝑄</m:t>
                    </m:r>
                    <m:r>
                      <a:rPr lang="en-US" sz="2200" b="0" i="1" smtClean="0">
                        <a:latin typeface="Cambria Math" panose="02040503050406030204" pitchFamily="18" charset="0"/>
                        <a:cs typeface="Arial" panose="020B0604020202020204" pitchFamily="34" charset="0"/>
                      </a:rPr>
                      <m:t>=</m:t>
                    </m:r>
                    <m:d>
                      <m:dPr>
                        <m:begChr m:val="{"/>
                        <m:endChr m:val="}"/>
                        <m:ctrlPr>
                          <a:rPr lang="en-US" sz="2200" b="0" i="1" smtClean="0">
                            <a:latin typeface="Cambria Math" panose="02040503050406030204" pitchFamily="18" charset="0"/>
                            <a:cs typeface="Arial" panose="020B0604020202020204" pitchFamily="34" charset="0"/>
                          </a:rPr>
                        </m:ctrlPr>
                      </m:dPr>
                      <m:e>
                        <m:sSub>
                          <m:sSubPr>
                            <m:ctrlPr>
                              <a:rPr lang="en-US" sz="2200" b="0" i="1" smtClean="0">
                                <a:latin typeface="Cambria Math" panose="02040503050406030204" pitchFamily="18" charset="0"/>
                                <a:cs typeface="Arial" panose="020B0604020202020204" pitchFamily="34" charset="0"/>
                              </a:rPr>
                            </m:ctrlPr>
                          </m:sSubPr>
                          <m:e>
                            <m:r>
                              <a:rPr lang="en-US" sz="2200" b="0" i="1" smtClean="0">
                                <a:latin typeface="Cambria Math" panose="02040503050406030204" pitchFamily="18" charset="0"/>
                                <a:cs typeface="Arial" panose="020B0604020202020204" pitchFamily="34" charset="0"/>
                              </a:rPr>
                              <m:t>𝑞</m:t>
                            </m:r>
                          </m:e>
                          <m:sub>
                            <m:r>
                              <a:rPr lang="en-US" sz="2200" b="0" i="1" smtClean="0">
                                <a:latin typeface="Cambria Math" panose="02040503050406030204" pitchFamily="18" charset="0"/>
                                <a:cs typeface="Arial" panose="020B0604020202020204" pitchFamily="34" charset="0"/>
                              </a:rPr>
                              <m:t>1</m:t>
                            </m:r>
                          </m:sub>
                        </m:sSub>
                        <m:r>
                          <a:rPr lang="en-US" sz="2200" b="0" i="1" smtClean="0">
                            <a:latin typeface="Cambria Math" panose="02040503050406030204" pitchFamily="18" charset="0"/>
                            <a:cs typeface="Arial" panose="020B0604020202020204" pitchFamily="34" charset="0"/>
                          </a:rPr>
                          <m:t>,</m:t>
                        </m:r>
                        <m:sSub>
                          <m:sSubPr>
                            <m:ctrlPr>
                              <a:rPr lang="en-US" sz="2200" b="0" i="1" smtClean="0">
                                <a:latin typeface="Cambria Math" panose="02040503050406030204" pitchFamily="18" charset="0"/>
                                <a:cs typeface="Arial" panose="020B0604020202020204" pitchFamily="34" charset="0"/>
                              </a:rPr>
                            </m:ctrlPr>
                          </m:sSubPr>
                          <m:e>
                            <m:r>
                              <a:rPr lang="en-US" sz="2200" b="0" i="1" smtClean="0">
                                <a:latin typeface="Cambria Math" panose="02040503050406030204" pitchFamily="18" charset="0"/>
                                <a:cs typeface="Arial" panose="020B0604020202020204" pitchFamily="34" charset="0"/>
                              </a:rPr>
                              <m:t>𝑞</m:t>
                            </m:r>
                          </m:e>
                          <m:sub>
                            <m:r>
                              <a:rPr lang="en-US" sz="2200" b="0" i="1" smtClean="0">
                                <a:latin typeface="Cambria Math" panose="02040503050406030204" pitchFamily="18" charset="0"/>
                                <a:cs typeface="Arial" panose="020B0604020202020204" pitchFamily="34" charset="0"/>
                              </a:rPr>
                              <m:t>2</m:t>
                            </m:r>
                          </m:sub>
                        </m:sSub>
                        <m:r>
                          <a:rPr lang="en-US" sz="2200" b="0" i="1" smtClean="0">
                            <a:latin typeface="Cambria Math" panose="02040503050406030204" pitchFamily="18" charset="0"/>
                            <a:cs typeface="Arial" panose="020B0604020202020204" pitchFamily="34" charset="0"/>
                          </a:rPr>
                          <m:t>,…</m:t>
                        </m:r>
                        <m:sSub>
                          <m:sSubPr>
                            <m:ctrlPr>
                              <a:rPr lang="en-US" sz="2200" b="0" i="1" smtClean="0">
                                <a:latin typeface="Cambria Math" panose="02040503050406030204" pitchFamily="18" charset="0"/>
                                <a:cs typeface="Arial" panose="020B0604020202020204" pitchFamily="34" charset="0"/>
                              </a:rPr>
                            </m:ctrlPr>
                          </m:sSubPr>
                          <m:e>
                            <m:r>
                              <a:rPr lang="en-US" sz="2200" b="0" i="1" smtClean="0">
                                <a:latin typeface="Cambria Math" panose="02040503050406030204" pitchFamily="18" charset="0"/>
                                <a:cs typeface="Arial" panose="020B0604020202020204" pitchFamily="34" charset="0"/>
                              </a:rPr>
                              <m:t>𝑞</m:t>
                            </m:r>
                          </m:e>
                          <m:sub>
                            <m:r>
                              <a:rPr lang="en-US" sz="2200" b="0" i="1" smtClean="0">
                                <a:latin typeface="Cambria Math" panose="02040503050406030204" pitchFamily="18" charset="0"/>
                                <a:cs typeface="Arial" panose="020B0604020202020204" pitchFamily="34" charset="0"/>
                              </a:rPr>
                              <m:t>𝑚</m:t>
                            </m:r>
                          </m:sub>
                        </m:sSub>
                      </m:e>
                    </m:d>
                    <m:r>
                      <a:rPr lang="en-US" sz="2200" b="0" i="1" smtClean="0">
                        <a:latin typeface="Cambria Math" panose="02040503050406030204" pitchFamily="18" charset="0"/>
                        <a:cs typeface="Arial" panose="020B0604020202020204" pitchFamily="34" charset="0"/>
                      </a:rPr>
                      <m:t>,</m:t>
                    </m:r>
                    <m:sSub>
                      <m:sSubPr>
                        <m:ctrlPr>
                          <a:rPr lang="en-US" sz="2200" b="0" i="1" smtClean="0">
                            <a:latin typeface="Cambria Math" panose="02040503050406030204" pitchFamily="18" charset="0"/>
                            <a:cs typeface="Arial" panose="020B0604020202020204" pitchFamily="34" charset="0"/>
                          </a:rPr>
                        </m:ctrlPr>
                      </m:sSubPr>
                      <m:e>
                        <m:r>
                          <a:rPr lang="en-US" sz="2200" b="0" i="1" smtClean="0">
                            <a:latin typeface="Cambria Math" panose="02040503050406030204" pitchFamily="18" charset="0"/>
                            <a:cs typeface="Arial" panose="020B0604020202020204" pitchFamily="34" charset="0"/>
                          </a:rPr>
                          <m:t> </m:t>
                        </m:r>
                        <m:r>
                          <a:rPr lang="en-US" sz="2200" b="0" i="1" smtClean="0">
                            <a:latin typeface="Cambria Math" panose="02040503050406030204" pitchFamily="18" charset="0"/>
                            <a:cs typeface="Arial" panose="020B0604020202020204" pitchFamily="34" charset="0"/>
                          </a:rPr>
                          <m:t>𝑞</m:t>
                        </m:r>
                      </m:e>
                      <m:sub>
                        <m:r>
                          <a:rPr lang="en-US" sz="2200" b="0" i="1" smtClean="0">
                            <a:latin typeface="Cambria Math" panose="02040503050406030204" pitchFamily="18" charset="0"/>
                            <a:cs typeface="Arial" panose="020B0604020202020204" pitchFamily="34" charset="0"/>
                          </a:rPr>
                          <m:t>𝑖</m:t>
                        </m:r>
                      </m:sub>
                    </m:sSub>
                  </m:oMath>
                </a14:m>
                <a:r>
                  <a:rPr lang="en-VN" sz="2200" dirty="0">
                    <a:latin typeface="Calibri" panose="020F0502020204030204" pitchFamily="34" charset="0"/>
                    <a:cs typeface="Calibri" panose="020F0502020204030204" pitchFamily="34" charset="0"/>
                  </a:rPr>
                  <a:t> is the requirement sensors for each target</a:t>
                </a:r>
              </a:p>
              <a:p>
                <a:pPr marL="742950" lvl="1" indent="-285750">
                  <a:lnSpc>
                    <a:spcPct val="130000"/>
                  </a:lnSpc>
                  <a:buFont typeface="Arial" panose="020B0604020202020204" pitchFamily="34" charset="0"/>
                  <a:buChar char="•"/>
                </a:pPr>
                <a:r>
                  <a:rPr lang="en-VN" sz="2200" dirty="0">
                    <a:latin typeface="Calibri" panose="020F0502020204030204" pitchFamily="34" charset="0"/>
                    <a:cs typeface="Calibri" panose="020F0502020204030204" pitchFamily="34" charset="0"/>
                  </a:rPr>
                  <a:t> Each sensor has the same: </a:t>
                </a:r>
              </a:p>
              <a:p>
                <a:pPr marL="1200150" lvl="2" indent="-285750">
                  <a:lnSpc>
                    <a:spcPct val="130000"/>
                  </a:lnSpc>
                  <a:buFont typeface="Arial" panose="020B0604020202020204" pitchFamily="34" charset="0"/>
                  <a:buChar char="•"/>
                </a:pPr>
                <a:r>
                  <a:rPr lang="en-VN" sz="2200" dirty="0">
                    <a:latin typeface="Calibri" panose="020F0502020204030204" pitchFamily="34" charset="0"/>
                    <a:cs typeface="Calibri" panose="020F0502020204030204" pitchFamily="34" charset="0"/>
                  </a:rPr>
                  <a:t>Sensing Radius: </a:t>
                </a:r>
                <a14:m>
                  <m:oMath xmlns:m="http://schemas.openxmlformats.org/officeDocument/2006/math">
                    <m:r>
                      <a:rPr lang="en-US" sz="2200" b="0" i="1" smtClean="0">
                        <a:latin typeface="Cambria Math" panose="02040503050406030204" pitchFamily="18" charset="0"/>
                        <a:cs typeface="Arial" panose="020B0604020202020204" pitchFamily="34" charset="0"/>
                      </a:rPr>
                      <m:t>𝑅</m:t>
                    </m:r>
                  </m:oMath>
                </a14:m>
                <a:r>
                  <a:rPr lang="en-VN" sz="2200" dirty="0">
                    <a:latin typeface="Calibri" panose="020F0502020204030204" pitchFamily="34" charset="0"/>
                    <a:cs typeface="Calibri" panose="020F0502020204030204" pitchFamily="34" charset="0"/>
                  </a:rPr>
                  <a:t> </a:t>
                </a:r>
              </a:p>
              <a:p>
                <a:pPr marL="1200150" lvl="2" indent="-285750">
                  <a:lnSpc>
                    <a:spcPct val="130000"/>
                  </a:lnSpc>
                  <a:buFont typeface="Arial" panose="020B0604020202020204" pitchFamily="34" charset="0"/>
                  <a:buChar char="•"/>
                </a:pPr>
                <a:r>
                  <a:rPr lang="en-VN" sz="2200" dirty="0">
                    <a:latin typeface="Calibri" panose="020F0502020204030204" pitchFamily="34" charset="0"/>
                    <a:cs typeface="Calibri" panose="020F0502020204030204" pitchFamily="34" charset="0"/>
                  </a:rPr>
                  <a:t>Angle of View: </a:t>
                </a:r>
                <a14:m>
                  <m:oMath xmlns:m="http://schemas.openxmlformats.org/officeDocument/2006/math">
                    <m:r>
                      <a:rPr lang="en-US" sz="2200" i="1" smtClean="0">
                        <a:latin typeface="Cambria Math" panose="02040503050406030204" pitchFamily="18" charset="0"/>
                        <a:ea typeface="Cambria Math" panose="02040503050406030204" pitchFamily="18" charset="0"/>
                      </a:rPr>
                      <m:t>𝜃</m:t>
                    </m:r>
                  </m:oMath>
                </a14:m>
                <a:endParaRPr lang="en-VN" sz="2200" dirty="0">
                  <a:latin typeface="Calibri" panose="020F0502020204030204" pitchFamily="34" charset="0"/>
                  <a:cs typeface="Calibri" panose="020F0502020204030204" pitchFamily="34" charset="0"/>
                </a:endParaRPr>
              </a:p>
              <a:p>
                <a:pPr>
                  <a:lnSpc>
                    <a:spcPct val="130000"/>
                  </a:lnSpc>
                </a:pPr>
                <a:r>
                  <a:rPr lang="en-VN" sz="2200" b="1" dirty="0">
                    <a:solidFill>
                      <a:srgbClr val="0557FC"/>
                    </a:solidFill>
                    <a:latin typeface="Calibri" panose="020F0502020204030204" pitchFamily="34" charset="0"/>
                    <a:cs typeface="Calibri" panose="020F0502020204030204" pitchFamily="34" charset="0"/>
                  </a:rPr>
                  <a:t>Output:</a:t>
                </a:r>
              </a:p>
              <a:p>
                <a:pPr marL="800100" lvl="1" indent="-342900">
                  <a:lnSpc>
                    <a:spcPct val="130000"/>
                  </a:lnSpc>
                  <a:buFont typeface="Arial" panose="020B0604020202020204" pitchFamily="34" charset="0"/>
                  <a:buChar char="•"/>
                </a:pPr>
                <a:r>
                  <a:rPr lang="en-VN" sz="2200" dirty="0">
                    <a:latin typeface="Calibri" panose="020F0502020204030204" pitchFamily="34" charset="0"/>
                    <a:cs typeface="Calibri" panose="020F0502020204030204" pitchFamily="34" charset="0"/>
                  </a:rPr>
                  <a:t>	The number of active</a:t>
                </a:r>
                <a14:m>
                  <m:oMath xmlns:m="http://schemas.openxmlformats.org/officeDocument/2006/math">
                    <m:r>
                      <a:rPr lang="vi-VN" sz="2200" b="1" i="1" smtClean="0">
                        <a:latin typeface="Cambria Math" panose="02040503050406030204" pitchFamily="18" charset="0"/>
                        <a:cs typeface="Arial" panose="020B0604020202020204" pitchFamily="34" charset="0"/>
                      </a:rPr>
                      <m:t> </m:t>
                    </m:r>
                    <m:r>
                      <m:rPr>
                        <m:sty m:val="p"/>
                      </m:rPr>
                      <a:rPr lang="vi-VN" sz="2200" b="1" i="1">
                        <a:latin typeface="Cambria Math" panose="02040503050406030204" pitchFamily="18" charset="0"/>
                        <a:cs typeface="Arial" panose="020B0604020202020204" pitchFamily="34" charset="0"/>
                      </a:rPr>
                      <m:t>senso</m:t>
                    </m:r>
                    <m:r>
                      <m:rPr>
                        <m:sty m:val="p"/>
                      </m:rPr>
                      <a:rPr lang="vi-VN" sz="2200" b="1" i="1" smtClean="0">
                        <a:latin typeface="Cambria Math" panose="02040503050406030204" pitchFamily="18" charset="0"/>
                        <a:cs typeface="Arial" panose="020B0604020202020204" pitchFamily="34" charset="0"/>
                      </a:rPr>
                      <m:t>rs</m:t>
                    </m:r>
                  </m:oMath>
                </a14:m>
                <a:endParaRPr lang="vi-VN" sz="2200" b="1" dirty="0">
                  <a:latin typeface="Calibri" panose="020F0502020204030204" pitchFamily="34" charset="0"/>
                  <a:cs typeface="Arial" panose="020B0604020202020204" pitchFamily="34" charset="0"/>
                </a:endParaRPr>
              </a:p>
              <a:p>
                <a:pPr marL="800100" lvl="1" indent="-342900">
                  <a:lnSpc>
                    <a:spcPct val="130000"/>
                  </a:lnSpc>
                  <a:buFont typeface="Arial" panose="020B0604020202020204" pitchFamily="34" charset="0"/>
                  <a:buChar char="•"/>
                </a:pPr>
                <a:r>
                  <a:rPr lang="en-VN" sz="2200" dirty="0">
                    <a:latin typeface="Calibri" panose="020F0502020204030204" pitchFamily="34" charset="0"/>
                    <a:cs typeface="Calibri" panose="020F0502020204030204" pitchFamily="34" charset="0"/>
                  </a:rPr>
                  <a:t>  The direction of each sensors</a:t>
                </a:r>
              </a:p>
            </p:txBody>
          </p:sp>
        </mc:Choice>
        <mc:Fallback xmlns="">
          <p:sp>
            <p:nvSpPr>
              <p:cNvPr id="5" name="TextBox 4">
                <a:extLst>
                  <a:ext uri="{FF2B5EF4-FFF2-40B4-BE49-F238E27FC236}">
                    <a16:creationId xmlns:a16="http://schemas.microsoft.com/office/drawing/2014/main" id="{13AF93DF-87D7-DA43-6AE8-3744257A9D15}"/>
                  </a:ext>
                </a:extLst>
              </p:cNvPr>
              <p:cNvSpPr txBox="1">
                <a:spLocks noRot="1" noChangeAspect="1" noMove="1" noResize="1" noEditPoints="1" noAdjustHandles="1" noChangeArrowheads="1" noChangeShapeType="1" noTextEdit="1"/>
              </p:cNvSpPr>
              <p:nvPr/>
            </p:nvSpPr>
            <p:spPr>
              <a:xfrm>
                <a:off x="838200" y="933182"/>
                <a:ext cx="10515600" cy="5509200"/>
              </a:xfrm>
              <a:prstGeom prst="rect">
                <a:avLst/>
              </a:prstGeom>
              <a:blipFill>
                <a:blip r:embed="rId4"/>
                <a:stretch>
                  <a:fillRect l="-724"/>
                </a:stretch>
              </a:blipFill>
            </p:spPr>
            <p:txBody>
              <a:bodyPr/>
              <a:lstStyle/>
              <a:p>
                <a:r>
                  <a:rPr lang="en-VN">
                    <a:noFill/>
                  </a:rPr>
                  <a:t> </a:t>
                </a:r>
              </a:p>
            </p:txBody>
          </p:sp>
        </mc:Fallback>
      </mc:AlternateContent>
    </p:spTree>
    <p:extLst>
      <p:ext uri="{BB962C8B-B14F-4D97-AF65-F5344CB8AC3E}">
        <p14:creationId xmlns:p14="http://schemas.microsoft.com/office/powerpoint/2010/main" val="1594998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8743E-F4CF-FE16-B2F6-0AFD2DD526E8}"/>
              </a:ext>
            </a:extLst>
          </p:cNvPr>
          <p:cNvSpPr>
            <a:spLocks noGrp="1"/>
          </p:cNvSpPr>
          <p:nvPr>
            <p:ph type="title"/>
          </p:nvPr>
        </p:nvSpPr>
        <p:spPr>
          <a:xfrm>
            <a:off x="838200" y="250771"/>
            <a:ext cx="10515600" cy="616182"/>
          </a:xfrm>
        </p:spPr>
        <p:txBody>
          <a:bodyPr>
            <a:normAutofit/>
          </a:bodyPr>
          <a:lstStyle/>
          <a:p>
            <a:r>
              <a:rPr lang="en-VN" dirty="0">
                <a:cs typeface="Arial" panose="020B0604020202020204" pitchFamily="34" charset="0"/>
              </a:rPr>
              <a:t>3</a:t>
            </a:r>
            <a:r>
              <a:rPr lang="en-VN" sz="3600" dirty="0">
                <a:cs typeface="Arial" panose="020B0604020202020204" pitchFamily="34" charset="0"/>
              </a:rPr>
              <a:t>. Problem Folmulation</a:t>
            </a:r>
            <a:endParaRPr lang="en-VN" dirty="0">
              <a:cs typeface="Arial" panose="020B0604020202020204" pitchFamily="34" charset="0"/>
            </a:endParaRPr>
          </a:p>
        </p:txBody>
      </p:sp>
      <p:sp>
        <p:nvSpPr>
          <p:cNvPr id="5" name="TextBox 4">
            <a:extLst>
              <a:ext uri="{FF2B5EF4-FFF2-40B4-BE49-F238E27FC236}">
                <a16:creationId xmlns:a16="http://schemas.microsoft.com/office/drawing/2014/main" id="{13AF93DF-87D7-DA43-6AE8-3744257A9D15}"/>
              </a:ext>
            </a:extLst>
          </p:cNvPr>
          <p:cNvSpPr txBox="1"/>
          <p:nvPr/>
        </p:nvSpPr>
        <p:spPr>
          <a:xfrm>
            <a:off x="368968" y="1216586"/>
            <a:ext cx="11630527" cy="4568943"/>
          </a:xfrm>
          <a:prstGeom prst="rect">
            <a:avLst/>
          </a:prstGeom>
          <a:noFill/>
        </p:spPr>
        <p:txBody>
          <a:bodyPr wrap="square">
            <a:spAutoFit/>
          </a:bodyPr>
          <a:lstStyle/>
          <a:p>
            <a:pPr>
              <a:lnSpc>
                <a:spcPct val="150000"/>
              </a:lnSpc>
            </a:pPr>
            <a:r>
              <a:rPr lang="en-VN" sz="2400" b="1" dirty="0">
                <a:solidFill>
                  <a:srgbClr val="0557FC"/>
                </a:solidFill>
                <a:latin typeface="Calibri" panose="020F0502020204030204" pitchFamily="34" charset="0"/>
                <a:cs typeface="Calibri" panose="020F0502020204030204" pitchFamily="34" charset="0"/>
              </a:rPr>
              <a:t>Objective:</a:t>
            </a:r>
          </a:p>
          <a:p>
            <a:pPr>
              <a:lnSpc>
                <a:spcPct val="150000"/>
              </a:lnSpc>
            </a:pPr>
            <a:r>
              <a:rPr lang="en-VN" sz="2200" dirty="0">
                <a:solidFill>
                  <a:srgbClr val="0557FC"/>
                </a:solidFill>
                <a:latin typeface="Calibri" panose="020F0502020204030204" pitchFamily="34" charset="0"/>
                <a:cs typeface="Calibri" panose="020F0502020204030204" pitchFamily="34" charset="0"/>
              </a:rPr>
              <a:t>      </a:t>
            </a:r>
            <a:r>
              <a:rPr lang="en-VN" sz="2200" b="1" dirty="0">
                <a:solidFill>
                  <a:srgbClr val="0557FC"/>
                </a:solidFill>
                <a:latin typeface="Calibri" panose="020F0502020204030204" pitchFamily="34" charset="0"/>
                <a:cs typeface="Calibri" panose="020F0502020204030204" pitchFamily="34" charset="0"/>
              </a:rPr>
              <a:t>If the number available sensor is under-provision:</a:t>
            </a:r>
            <a:endParaRPr lang="en-VN" sz="2200" dirty="0">
              <a:solidFill>
                <a:srgbClr val="0557FC"/>
              </a:solidFill>
              <a:latin typeface="Calibri" panose="020F0502020204030204" pitchFamily="34" charset="0"/>
              <a:cs typeface="Calibri" panose="020F0502020204030204" pitchFamily="34" charset="0"/>
            </a:endParaRPr>
          </a:p>
          <a:p>
            <a:pPr marL="800100" lvl="1" indent="-342900">
              <a:lnSpc>
                <a:spcPct val="150000"/>
              </a:lnSpc>
              <a:buFont typeface="Arial" panose="020B0604020202020204" pitchFamily="34" charset="0"/>
              <a:buChar char="•"/>
            </a:pPr>
            <a:r>
              <a:rPr lang="en-VN" sz="2200" dirty="0">
                <a:latin typeface="Calibri" panose="020F0502020204030204" pitchFamily="34" charset="0"/>
                <a:cs typeface="Calibri" panose="020F0502020204030204" pitchFamily="34" charset="0"/>
              </a:rPr>
              <a:t>Maximize the Q-balancing Index of networks </a:t>
            </a:r>
            <a:r>
              <a:rPr lang="en-VN" sz="2200" dirty="0">
                <a:solidFill>
                  <a:srgbClr val="0557FC"/>
                </a:solidFill>
                <a:latin typeface="Calibri" panose="020F0502020204030204" pitchFamily="34" charset="0"/>
                <a:cs typeface="Calibri" panose="020F0502020204030204" pitchFamily="34" charset="0"/>
              </a:rPr>
              <a:t>(</a:t>
            </a:r>
            <a:r>
              <a:rPr lang="en-VN" sz="2200" b="1" dirty="0">
                <a:solidFill>
                  <a:srgbClr val="0557FC"/>
                </a:solidFill>
                <a:latin typeface="Calibri" panose="020F0502020204030204" pitchFamily="34" charset="0"/>
                <a:cs typeface="Calibri" panose="020F0502020204030204" pitchFamily="34" charset="0"/>
              </a:rPr>
              <a:t>QBI</a:t>
            </a:r>
            <a:r>
              <a:rPr lang="en-VN" sz="2200" dirty="0">
                <a:solidFill>
                  <a:srgbClr val="0557FC"/>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VN" sz="2200" dirty="0">
                <a:latin typeface="Calibri" panose="020F0502020204030204" pitchFamily="34" charset="0"/>
                <a:cs typeface="Calibri" panose="020F0502020204030204" pitchFamily="34" charset="0"/>
              </a:rPr>
              <a:t>represent for t</a:t>
            </a:r>
            <a:r>
              <a:rPr lang="en-US" sz="2200" dirty="0">
                <a:latin typeface="Calibri" panose="020F0502020204030204" pitchFamily="34" charset="0"/>
                <a:cs typeface="Calibri" panose="020F0502020204030204" pitchFamily="34" charset="0"/>
              </a:rPr>
              <a:t>he balance of </a:t>
            </a:r>
          </a:p>
          <a:p>
            <a:pPr lvl="1">
              <a:lnSpc>
                <a:spcPct val="150000"/>
              </a:lnSpc>
            </a:pPr>
            <a:r>
              <a:rPr lang="en-US" sz="2200" dirty="0">
                <a:latin typeface="Calibri" panose="020F0502020204030204" pitchFamily="34" charset="0"/>
                <a:cs typeface="Calibri" panose="020F0502020204030204" pitchFamily="34" charset="0"/>
              </a:rPr>
              <a:t>the coverage rate/ the required coverage among sensors</a:t>
            </a:r>
            <a:r>
              <a:rPr lang="en-VN" sz="2200" dirty="0">
                <a:latin typeface="Calibri" panose="020F0502020204030204" pitchFamily="34" charset="0"/>
                <a:cs typeface="Calibri" panose="020F0502020204030204" pitchFamily="34" charset="0"/>
              </a:rPr>
              <a:t>.</a:t>
            </a:r>
          </a:p>
          <a:p>
            <a:pPr lvl="1">
              <a:lnSpc>
                <a:spcPct val="150000"/>
              </a:lnSpc>
            </a:pPr>
            <a:r>
              <a:rPr lang="en-VN" sz="2200" b="1" dirty="0">
                <a:solidFill>
                  <a:srgbClr val="0557FC"/>
                </a:solidFill>
                <a:latin typeface="Calibri" panose="020F0502020204030204" pitchFamily="34" charset="0"/>
                <a:cs typeface="Calibri" panose="020F0502020204030204" pitchFamily="34" charset="0"/>
              </a:rPr>
              <a:t>If the number available sensor is over-provision:</a:t>
            </a:r>
          </a:p>
          <a:p>
            <a:pPr marL="800100" lvl="1" indent="-342900">
              <a:lnSpc>
                <a:spcPct val="150000"/>
              </a:lnSpc>
              <a:buFont typeface="Arial" panose="020B0604020202020204" pitchFamily="34" charset="0"/>
              <a:buChar char="•"/>
            </a:pPr>
            <a:r>
              <a:rPr lang="en-VN" sz="2200" dirty="0">
                <a:latin typeface="Calibri" panose="020F0502020204030204" pitchFamily="34" charset="0"/>
                <a:cs typeface="Calibri" panose="020F0502020204030204" pitchFamily="34" charset="0"/>
              </a:rPr>
              <a:t>Minimize the number of active sensors </a:t>
            </a:r>
            <a:r>
              <a:rPr lang="en-VN" sz="2200" dirty="0">
                <a:solidFill>
                  <a:srgbClr val="0557FC"/>
                </a:solidFill>
                <a:latin typeface="Calibri" panose="020F0502020204030204" pitchFamily="34" charset="0"/>
                <a:cs typeface="Calibri" panose="020F0502020204030204" pitchFamily="34" charset="0"/>
              </a:rPr>
              <a:t>(</a:t>
            </a:r>
            <a:r>
              <a:rPr lang="en-VN" sz="2200" b="1" dirty="0">
                <a:solidFill>
                  <a:srgbClr val="0557FC"/>
                </a:solidFill>
                <a:latin typeface="Calibri" panose="020F0502020204030204" pitchFamily="34" charset="0"/>
                <a:cs typeface="Calibri" panose="020F0502020204030204" pitchFamily="34" charset="0"/>
              </a:rPr>
              <a:t>No.Active</a:t>
            </a:r>
            <a:r>
              <a:rPr lang="en-VN" sz="2200" dirty="0">
                <a:solidFill>
                  <a:srgbClr val="0557FC"/>
                </a:solidFill>
                <a:latin typeface="Calibri" panose="020F0502020204030204" pitchFamily="34" charset="0"/>
                <a:cs typeface="Calibri" panose="020F0502020204030204" pitchFamily="34" charset="0"/>
              </a:rPr>
              <a:t>)</a:t>
            </a:r>
          </a:p>
          <a:p>
            <a:pPr lvl="1">
              <a:lnSpc>
                <a:spcPct val="150000"/>
              </a:lnSpc>
            </a:pPr>
            <a:r>
              <a:rPr lang="en-VN" sz="2200" dirty="0">
                <a:latin typeface="Calibri" panose="020F0502020204030204" pitchFamily="34" charset="0"/>
                <a:cs typeface="Calibri" panose="020F0502020204030204" pitchFamily="34" charset="0"/>
              </a:rPr>
              <a:t>Others metric considered: Power Consumming </a:t>
            </a:r>
            <a:r>
              <a:rPr lang="en-VN" sz="2200" b="1" dirty="0">
                <a:solidFill>
                  <a:srgbClr val="0557FC"/>
                </a:solidFill>
                <a:latin typeface="Calibri" panose="020F0502020204030204" pitchFamily="34" charset="0"/>
                <a:cs typeface="Calibri" panose="020F0502020204030204" pitchFamily="34" charset="0"/>
              </a:rPr>
              <a:t>(PC)</a:t>
            </a:r>
            <a:r>
              <a:rPr lang="en-VN" sz="2200" dirty="0">
                <a:latin typeface="Calibri" panose="020F0502020204030204" pitchFamily="34" charset="0"/>
                <a:cs typeface="Calibri" panose="020F0502020204030204" pitchFamily="34" charset="0"/>
              </a:rPr>
              <a:t>,</a:t>
            </a:r>
            <a:r>
              <a:rPr lang="en-VN" sz="2200" b="1" dirty="0">
                <a:solidFill>
                  <a:srgbClr val="0557FC"/>
                </a:solidFill>
                <a:latin typeface="Calibri" panose="020F0502020204030204" pitchFamily="34" charset="0"/>
                <a:cs typeface="Calibri" panose="020F0502020204030204" pitchFamily="34" charset="0"/>
              </a:rPr>
              <a:t> </a:t>
            </a:r>
            <a:r>
              <a:rPr lang="en-VN" sz="2200" dirty="0">
                <a:latin typeface="Calibri" panose="020F0502020204030204" pitchFamily="34" charset="0"/>
                <a:cs typeface="Calibri" panose="020F0502020204030204" pitchFamily="34" charset="0"/>
              </a:rPr>
              <a:t>Distance Index </a:t>
            </a:r>
            <a:r>
              <a:rPr lang="en-VN" sz="2200" b="1" dirty="0">
                <a:solidFill>
                  <a:srgbClr val="0557FC"/>
                </a:solidFill>
                <a:latin typeface="Calibri" panose="020F0502020204030204" pitchFamily="34" charset="0"/>
                <a:cs typeface="Calibri" panose="020F0502020204030204" pitchFamily="34" charset="0"/>
              </a:rPr>
              <a:t>(DI)</a:t>
            </a:r>
            <a:r>
              <a:rPr lang="en-VN" sz="2200" dirty="0">
                <a:latin typeface="Calibri" panose="020F0502020204030204" pitchFamily="34" charset="0"/>
                <a:cs typeface="Calibri" panose="020F0502020204030204" pitchFamily="34" charset="0"/>
              </a:rPr>
              <a:t>, Coverage Quality </a:t>
            </a:r>
            <a:r>
              <a:rPr lang="en-VN" sz="2200" b="1" dirty="0">
                <a:solidFill>
                  <a:srgbClr val="0557FC"/>
                </a:solidFill>
                <a:latin typeface="Calibri" panose="020F0502020204030204" pitchFamily="34" charset="0"/>
                <a:cs typeface="Calibri" panose="020F0502020204030204" pitchFamily="34" charset="0"/>
              </a:rPr>
              <a:t>(CQ)</a:t>
            </a:r>
            <a:r>
              <a:rPr lang="en-VN" sz="2200" dirty="0">
                <a:latin typeface="Calibri" panose="020F0502020204030204" pitchFamily="34" charset="0"/>
                <a:cs typeface="Calibri" panose="020F0502020204030204" pitchFamily="34" charset="0"/>
              </a:rPr>
              <a:t>.</a:t>
            </a:r>
          </a:p>
          <a:p>
            <a:pPr lvl="1">
              <a:lnSpc>
                <a:spcPct val="150000"/>
              </a:lnSpc>
            </a:pPr>
            <a:endParaRPr lang="en-VN" sz="2000" dirty="0">
              <a:latin typeface="Calibri" panose="020F0502020204030204" pitchFamily="34" charset="0"/>
              <a:cs typeface="Calibri" panose="020F0502020204030204" pitchFamily="34" charset="0"/>
            </a:endParaRPr>
          </a:p>
          <a:p>
            <a:pPr>
              <a:lnSpc>
                <a:spcPct val="150000"/>
              </a:lnSpc>
            </a:pPr>
            <a:endParaRPr lang="en-VN" sz="20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32505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26EABBC-2BA8-398F-9502-B68AADF00B51}"/>
              </a:ext>
            </a:extLst>
          </p:cNvPr>
          <p:cNvSpPr>
            <a:spLocks noGrp="1"/>
          </p:cNvSpPr>
          <p:nvPr>
            <p:ph type="dt" sz="half" idx="10"/>
          </p:nvPr>
        </p:nvSpPr>
        <p:spPr/>
        <p:txBody>
          <a:bodyPr/>
          <a:lstStyle/>
          <a:p>
            <a:fld id="{CF7EEE60-6525-9547-877E-5ECC3C03F326}" type="datetime4">
              <a:rPr lang="en-US" smtClean="0"/>
              <a:t>August 5, 2023</a:t>
            </a:fld>
            <a:endParaRPr lang="en-VN" dirty="0"/>
          </a:p>
        </p:txBody>
      </p:sp>
      <p:sp>
        <p:nvSpPr>
          <p:cNvPr id="5" name="Slide Number Placeholder 4">
            <a:extLst>
              <a:ext uri="{FF2B5EF4-FFF2-40B4-BE49-F238E27FC236}">
                <a16:creationId xmlns:a16="http://schemas.microsoft.com/office/drawing/2014/main" id="{A93C150D-2A9B-CE49-326F-C7FC948E34CE}"/>
              </a:ext>
            </a:extLst>
          </p:cNvPr>
          <p:cNvSpPr>
            <a:spLocks noGrp="1"/>
          </p:cNvSpPr>
          <p:nvPr>
            <p:ph type="sldNum" sz="quarter" idx="12"/>
          </p:nvPr>
        </p:nvSpPr>
        <p:spPr/>
        <p:txBody>
          <a:bodyPr/>
          <a:lstStyle/>
          <a:p>
            <a:fld id="{2D61378B-E706-3A47-AE8B-F0271FC12643}" type="slidenum">
              <a:rPr lang="en-VN" smtClean="0"/>
              <a:pPr/>
              <a:t>14</a:t>
            </a:fld>
            <a:endParaRPr lang="en-VN"/>
          </a:p>
        </p:txBody>
      </p:sp>
      <p:sp>
        <p:nvSpPr>
          <p:cNvPr id="7" name="Google Shape;414;p36">
            <a:extLst>
              <a:ext uri="{FF2B5EF4-FFF2-40B4-BE49-F238E27FC236}">
                <a16:creationId xmlns:a16="http://schemas.microsoft.com/office/drawing/2014/main" id="{7C51B9C2-7AA6-7483-7A92-38A3FC467785}"/>
              </a:ext>
            </a:extLst>
          </p:cNvPr>
          <p:cNvSpPr txBox="1">
            <a:spLocks noGrp="1"/>
          </p:cNvSpPr>
          <p:nvPr>
            <p:ph type="title"/>
          </p:nvPr>
        </p:nvSpPr>
        <p:spPr>
          <a:xfrm>
            <a:off x="838200" y="325280"/>
            <a:ext cx="11514528" cy="436098"/>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lt1"/>
              </a:buClr>
              <a:buSzPts val="2800"/>
              <a:buFont typeface="Lato"/>
              <a:buNone/>
            </a:pPr>
            <a:r>
              <a:rPr lang="en-US" dirty="0">
                <a:latin typeface="Calibri" panose="020F0502020204030204" pitchFamily="34" charset="0"/>
              </a:rPr>
              <a:t>Outline</a:t>
            </a:r>
            <a:endParaRPr dirty="0">
              <a:latin typeface="+mn-lt"/>
            </a:endParaRPr>
          </a:p>
        </p:txBody>
      </p:sp>
      <p:sp>
        <p:nvSpPr>
          <p:cNvPr id="8" name="Google Shape;416;p36">
            <a:extLst>
              <a:ext uri="{FF2B5EF4-FFF2-40B4-BE49-F238E27FC236}">
                <a16:creationId xmlns:a16="http://schemas.microsoft.com/office/drawing/2014/main" id="{72E54664-560A-7073-08A7-00604F0F0213}"/>
              </a:ext>
            </a:extLst>
          </p:cNvPr>
          <p:cNvSpPr txBox="1"/>
          <p:nvPr/>
        </p:nvSpPr>
        <p:spPr>
          <a:xfrm>
            <a:off x="1118587" y="1358282"/>
            <a:ext cx="8158578" cy="3323946"/>
          </a:xfrm>
          <a:prstGeom prst="rect">
            <a:avLst/>
          </a:prstGeom>
          <a:noFill/>
          <a:ln>
            <a:noFill/>
          </a:ln>
        </p:spPr>
        <p:txBody>
          <a:bodyPr spcFirstLastPara="1" wrap="square" lIns="91425" tIns="45700" rIns="91425" bIns="45700" anchor="t" anchorCtr="0">
            <a:spAutoFit/>
          </a:bodyPr>
          <a:lstStyle/>
          <a:p>
            <a:pPr marL="457200" marR="0" lvl="0" indent="-457200" algn="l" rtl="0">
              <a:lnSpc>
                <a:spcPct val="125000"/>
              </a:lnSpc>
              <a:spcBef>
                <a:spcPts val="0"/>
              </a:spcBef>
              <a:spcAft>
                <a:spcPts val="0"/>
              </a:spcAft>
              <a:buClr>
                <a:srgbClr val="0557FC"/>
              </a:buClr>
              <a:buSzPct val="100000"/>
              <a:buFont typeface="Calibri"/>
              <a:buAutoNum type="arabicPeriod"/>
            </a:pPr>
            <a:r>
              <a:rPr lang="en-US" sz="2800" dirty="0">
                <a:solidFill>
                  <a:srgbClr val="0557FC"/>
                </a:solidFill>
                <a:latin typeface="Calibri"/>
                <a:ea typeface="Calibri"/>
                <a:cs typeface="Calibri"/>
                <a:sym typeface="Calibri"/>
              </a:rPr>
              <a:t>Overview</a:t>
            </a:r>
            <a:endParaRPr sz="2800" dirty="0">
              <a:solidFill>
                <a:srgbClr val="0557FC"/>
              </a:solidFill>
            </a:endParaRPr>
          </a:p>
          <a:p>
            <a:pPr marL="457200" marR="0" lvl="0" indent="-457200" algn="l" rtl="0">
              <a:lnSpc>
                <a:spcPct val="125000"/>
              </a:lnSpc>
              <a:spcBef>
                <a:spcPts val="0"/>
              </a:spcBef>
              <a:spcAft>
                <a:spcPts val="0"/>
              </a:spcAft>
              <a:buClr>
                <a:srgbClr val="0557FC"/>
              </a:buClr>
              <a:buSzPct val="100000"/>
              <a:buFont typeface="Calibri"/>
              <a:buAutoNum type="arabicPeriod"/>
            </a:pPr>
            <a:r>
              <a:rPr lang="en-US" sz="2800" dirty="0">
                <a:solidFill>
                  <a:srgbClr val="0557FC"/>
                </a:solidFill>
                <a:latin typeface="Calibri"/>
                <a:ea typeface="Calibri"/>
                <a:cs typeface="Calibri"/>
                <a:sym typeface="Calibri"/>
              </a:rPr>
              <a:t>Related works</a:t>
            </a:r>
            <a:endParaRPr sz="2800" dirty="0">
              <a:solidFill>
                <a:srgbClr val="0557FC"/>
              </a:solidFill>
            </a:endParaRPr>
          </a:p>
          <a:p>
            <a:pPr marL="457200" marR="0" lvl="0" indent="-457200" algn="l" rtl="0">
              <a:lnSpc>
                <a:spcPct val="125000"/>
              </a:lnSpc>
              <a:spcBef>
                <a:spcPts val="0"/>
              </a:spcBef>
              <a:spcAft>
                <a:spcPts val="0"/>
              </a:spcAft>
              <a:buClr>
                <a:srgbClr val="0557FC"/>
              </a:buClr>
              <a:buSzPct val="100000"/>
              <a:buFont typeface="Calibri"/>
              <a:buAutoNum type="arabicPeriod"/>
            </a:pPr>
            <a:r>
              <a:rPr lang="en-US" sz="2800" dirty="0">
                <a:solidFill>
                  <a:srgbClr val="0557FC"/>
                </a:solidFill>
                <a:latin typeface="Calibri"/>
                <a:ea typeface="Calibri"/>
                <a:cs typeface="Calibri"/>
                <a:sym typeface="Calibri"/>
              </a:rPr>
              <a:t>Problem formulation</a:t>
            </a:r>
            <a:endParaRPr sz="2800" dirty="0">
              <a:solidFill>
                <a:srgbClr val="0557FC"/>
              </a:solidFill>
            </a:endParaRPr>
          </a:p>
          <a:p>
            <a:pPr marL="457200" marR="0" lvl="0" indent="-457200" algn="l" rtl="0">
              <a:lnSpc>
                <a:spcPct val="125000"/>
              </a:lnSpc>
              <a:spcBef>
                <a:spcPts val="0"/>
              </a:spcBef>
              <a:spcAft>
                <a:spcPts val="0"/>
              </a:spcAft>
              <a:buClr>
                <a:srgbClr val="0557FC"/>
              </a:buClr>
              <a:buSzPct val="100000"/>
              <a:buFont typeface="Calibri"/>
              <a:buAutoNum type="arabicPeriod"/>
            </a:pPr>
            <a:r>
              <a:rPr lang="en-US" sz="2800" b="1" dirty="0">
                <a:solidFill>
                  <a:srgbClr val="0557FC"/>
                </a:solidFill>
                <a:latin typeface="Calibri"/>
                <a:ea typeface="Calibri"/>
                <a:cs typeface="Calibri"/>
                <a:sym typeface="Calibri"/>
              </a:rPr>
              <a:t>Proposed algorithm</a:t>
            </a:r>
          </a:p>
          <a:p>
            <a:pPr marL="457200" indent="-457200">
              <a:lnSpc>
                <a:spcPct val="125000"/>
              </a:lnSpc>
              <a:buClr>
                <a:srgbClr val="0557FC"/>
              </a:buClr>
              <a:buSzPct val="100000"/>
              <a:buFont typeface="Calibri"/>
              <a:buAutoNum type="arabicPeriod"/>
            </a:pPr>
            <a:r>
              <a:rPr lang="en-US" sz="2800" dirty="0">
                <a:solidFill>
                  <a:srgbClr val="0557FC"/>
                </a:solidFill>
                <a:latin typeface="Calibri"/>
                <a:ea typeface="Calibri"/>
                <a:cs typeface="Calibri"/>
                <a:sym typeface="Calibri"/>
              </a:rPr>
              <a:t>Experiment results</a:t>
            </a:r>
            <a:endParaRPr lang="en-US" sz="2800" dirty="0">
              <a:solidFill>
                <a:srgbClr val="0557FC"/>
              </a:solidFill>
            </a:endParaRPr>
          </a:p>
          <a:p>
            <a:pPr marL="457200" indent="-457200">
              <a:lnSpc>
                <a:spcPct val="125000"/>
              </a:lnSpc>
              <a:buClr>
                <a:srgbClr val="0557FC"/>
              </a:buClr>
              <a:buSzPct val="100000"/>
              <a:buFont typeface="Calibri"/>
              <a:buAutoNum type="arabicPeriod"/>
            </a:pPr>
            <a:r>
              <a:rPr lang="en-US" sz="2800" dirty="0">
                <a:solidFill>
                  <a:srgbClr val="0557FC"/>
                </a:solidFill>
                <a:latin typeface="Calibri"/>
                <a:ea typeface="Calibri"/>
                <a:cs typeface="Calibri"/>
                <a:sym typeface="Calibri"/>
              </a:rPr>
              <a:t>Conclusion</a:t>
            </a:r>
            <a:endParaRPr lang="en-US" sz="2800" dirty="0">
              <a:solidFill>
                <a:srgbClr val="0557FC"/>
              </a:solidFill>
            </a:endParaRPr>
          </a:p>
        </p:txBody>
      </p:sp>
    </p:spTree>
    <p:extLst>
      <p:ext uri="{BB962C8B-B14F-4D97-AF65-F5344CB8AC3E}">
        <p14:creationId xmlns:p14="http://schemas.microsoft.com/office/powerpoint/2010/main" val="5142527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78F682-82EE-A152-B121-5AA5C872F7DF}"/>
              </a:ext>
            </a:extLst>
          </p:cNvPr>
          <p:cNvSpPr>
            <a:spLocks noGrp="1"/>
          </p:cNvSpPr>
          <p:nvPr>
            <p:ph type="title"/>
          </p:nvPr>
        </p:nvSpPr>
        <p:spPr/>
        <p:txBody>
          <a:bodyPr/>
          <a:lstStyle/>
          <a:p>
            <a:r>
              <a:rPr lang="en-US" sz="3600" dirty="0">
                <a:latin typeface="Calibri" panose="020F0502020204030204" pitchFamily="34" charset="0"/>
                <a:cs typeface="Calibri" panose="020F0502020204030204" pitchFamily="34" charset="0"/>
              </a:rPr>
              <a:t>4</a:t>
            </a:r>
            <a:r>
              <a:rPr lang="en-VN" sz="3600" dirty="0">
                <a:latin typeface="Calibri" panose="020F0502020204030204" pitchFamily="34" charset="0"/>
                <a:cs typeface="Calibri" panose="020F0502020204030204" pitchFamily="34" charset="0"/>
              </a:rPr>
              <a:t>. </a:t>
            </a:r>
            <a:r>
              <a:rPr lang="en-US" sz="3600" dirty="0">
                <a:latin typeface="Calibri" panose="020F0502020204030204" pitchFamily="34" charset="0"/>
                <a:cs typeface="Calibri" panose="020F0502020204030204" pitchFamily="34" charset="0"/>
              </a:rPr>
              <a:t>Proposed Algorithm (SSD-IGA)</a:t>
            </a:r>
            <a:endParaRPr lang="en-VN" dirty="0"/>
          </a:p>
        </p:txBody>
      </p:sp>
      <p:pic>
        <p:nvPicPr>
          <p:cNvPr id="6" name="Picture 5">
            <a:extLst>
              <a:ext uri="{FF2B5EF4-FFF2-40B4-BE49-F238E27FC236}">
                <a16:creationId xmlns:a16="http://schemas.microsoft.com/office/drawing/2014/main" id="{C53DD960-192A-03C9-3227-0B970BE8C119}"/>
              </a:ext>
            </a:extLst>
          </p:cNvPr>
          <p:cNvPicPr>
            <a:picLocks noChangeAspect="1"/>
          </p:cNvPicPr>
          <p:nvPr/>
        </p:nvPicPr>
        <p:blipFill>
          <a:blip r:embed="rId3"/>
          <a:stretch>
            <a:fillRect/>
          </a:stretch>
        </p:blipFill>
        <p:spPr>
          <a:xfrm>
            <a:off x="6853966" y="1154615"/>
            <a:ext cx="4714643" cy="4877217"/>
          </a:xfrm>
          <a:prstGeom prst="rect">
            <a:avLst/>
          </a:prstGeom>
        </p:spPr>
      </p:pic>
      <p:sp>
        <p:nvSpPr>
          <p:cNvPr id="2" name="Rectangle 1">
            <a:extLst>
              <a:ext uri="{FF2B5EF4-FFF2-40B4-BE49-F238E27FC236}">
                <a16:creationId xmlns:a16="http://schemas.microsoft.com/office/drawing/2014/main" id="{5861F5BE-2B8C-45E6-D7C4-F3DAE0434898}"/>
              </a:ext>
            </a:extLst>
          </p:cNvPr>
          <p:cNvSpPr/>
          <p:nvPr/>
        </p:nvSpPr>
        <p:spPr>
          <a:xfrm>
            <a:off x="838200" y="981308"/>
            <a:ext cx="6313895" cy="4559390"/>
          </a:xfrm>
          <a:prstGeom prst="rect">
            <a:avLst/>
          </a:prstGeom>
        </p:spPr>
        <p:txBody>
          <a:bodyPr wrap="square">
            <a:spAutoFit/>
          </a:bodyPr>
          <a:lstStyle/>
          <a:p>
            <a:pPr algn="just">
              <a:lnSpc>
                <a:spcPct val="150000"/>
              </a:lnSpc>
              <a:defRPr/>
            </a:pPr>
            <a:r>
              <a:rPr lang="en-US" sz="2800" b="1" dirty="0">
                <a:solidFill>
                  <a:srgbClr val="0557FC"/>
                </a:solidFill>
                <a:ea typeface="MS PGothic" pitchFamily="34" charset="-128"/>
                <a:cs typeface="Arial" pitchFamily="34" charset="0"/>
              </a:rPr>
              <a:t>The steps of SSD-IGA</a:t>
            </a:r>
          </a:p>
          <a:p>
            <a:pPr marL="342900" indent="-342900" algn="just">
              <a:lnSpc>
                <a:spcPct val="150000"/>
              </a:lnSpc>
              <a:buClr>
                <a:srgbClr val="000FA5"/>
              </a:buClr>
              <a:buFont typeface="Wingdings" panose="05000000000000000000" pitchFamily="2" charset="2"/>
              <a:buChar char="§"/>
              <a:defRPr/>
            </a:pPr>
            <a:r>
              <a:rPr lang="en-US" sz="2400" dirty="0">
                <a:ea typeface="MS PGothic" pitchFamily="34" charset="-128"/>
                <a:cs typeface="Arial" pitchFamily="34" charset="0"/>
              </a:rPr>
              <a:t>Individual representation</a:t>
            </a:r>
          </a:p>
          <a:p>
            <a:pPr marL="342900" indent="-342900" algn="just">
              <a:lnSpc>
                <a:spcPct val="150000"/>
              </a:lnSpc>
              <a:buClr>
                <a:srgbClr val="000FA5"/>
              </a:buClr>
              <a:buFont typeface="Wingdings" panose="05000000000000000000" pitchFamily="2" charset="2"/>
              <a:buChar char="§"/>
              <a:defRPr/>
            </a:pPr>
            <a:r>
              <a:rPr lang="en-US" sz="2400" dirty="0">
                <a:ea typeface="MS PGothic" pitchFamily="34" charset="-128"/>
                <a:cs typeface="Arial" pitchFamily="34" charset="0"/>
              </a:rPr>
              <a:t>Fitness function</a:t>
            </a:r>
          </a:p>
          <a:p>
            <a:pPr marL="342900" indent="-342900" algn="just">
              <a:lnSpc>
                <a:spcPct val="150000"/>
              </a:lnSpc>
              <a:buClr>
                <a:srgbClr val="000FA5"/>
              </a:buClr>
              <a:buFont typeface="Wingdings" panose="05000000000000000000" pitchFamily="2" charset="2"/>
              <a:buChar char="§"/>
              <a:defRPr/>
            </a:pPr>
            <a:r>
              <a:rPr lang="en-US" sz="2400" dirty="0">
                <a:ea typeface="MS PGothic" pitchFamily="34" charset="-128"/>
                <a:cs typeface="Arial" pitchFamily="34" charset="0"/>
              </a:rPr>
              <a:t>Population initialization</a:t>
            </a:r>
          </a:p>
          <a:p>
            <a:pPr marL="342900" indent="-342900" algn="just">
              <a:lnSpc>
                <a:spcPct val="150000"/>
              </a:lnSpc>
              <a:buClr>
                <a:srgbClr val="000FA5"/>
              </a:buClr>
              <a:buFont typeface="Wingdings" panose="05000000000000000000" pitchFamily="2" charset="2"/>
              <a:buChar char="§"/>
              <a:defRPr/>
            </a:pPr>
            <a:r>
              <a:rPr lang="en-US" sz="2400" dirty="0">
                <a:ea typeface="MS PGothic" pitchFamily="34" charset="-128"/>
                <a:cs typeface="Arial" pitchFamily="34" charset="0"/>
              </a:rPr>
              <a:t>Genetic operator:</a:t>
            </a:r>
          </a:p>
          <a:p>
            <a:pPr marL="800100" lvl="1" indent="-342900" algn="just">
              <a:lnSpc>
                <a:spcPct val="150000"/>
              </a:lnSpc>
              <a:buClr>
                <a:srgbClr val="000FA5"/>
              </a:buClr>
              <a:buFont typeface="Wingdings" panose="05000000000000000000" pitchFamily="2" charset="2"/>
              <a:buChar char="§"/>
              <a:defRPr/>
            </a:pPr>
            <a:r>
              <a:rPr lang="en-US" sz="2400" dirty="0">
                <a:ea typeface="MS PGothic" pitchFamily="34" charset="-128"/>
                <a:cs typeface="Arial" pitchFamily="34" charset="0"/>
              </a:rPr>
              <a:t>Crossover</a:t>
            </a:r>
          </a:p>
          <a:p>
            <a:pPr marL="800100" lvl="1" indent="-342900" algn="just">
              <a:lnSpc>
                <a:spcPct val="150000"/>
              </a:lnSpc>
              <a:buClr>
                <a:srgbClr val="000FA5"/>
              </a:buClr>
              <a:buFont typeface="Wingdings" panose="05000000000000000000" pitchFamily="2" charset="2"/>
              <a:buChar char="§"/>
              <a:defRPr/>
            </a:pPr>
            <a:r>
              <a:rPr lang="en-US" sz="2400" dirty="0">
                <a:ea typeface="MS PGothic" pitchFamily="34" charset="-128"/>
                <a:cs typeface="Arial" pitchFamily="34" charset="0"/>
              </a:rPr>
              <a:t>Mutation</a:t>
            </a:r>
          </a:p>
          <a:p>
            <a:pPr marL="342900" indent="-342900" algn="just">
              <a:lnSpc>
                <a:spcPct val="150000"/>
              </a:lnSpc>
              <a:buClr>
                <a:srgbClr val="000FA5"/>
              </a:buClr>
              <a:buFont typeface="Wingdings" panose="05000000000000000000" pitchFamily="2" charset="2"/>
              <a:buChar char="§"/>
              <a:defRPr/>
            </a:pPr>
            <a:r>
              <a:rPr lang="en-US" sz="2400" dirty="0">
                <a:ea typeface="MS PGothic" pitchFamily="34" charset="-128"/>
                <a:cs typeface="Arial" pitchFamily="34" charset="0"/>
              </a:rPr>
              <a:t>Selection operator</a:t>
            </a:r>
          </a:p>
        </p:txBody>
      </p:sp>
    </p:spTree>
    <p:extLst>
      <p:ext uri="{BB962C8B-B14F-4D97-AF65-F5344CB8AC3E}">
        <p14:creationId xmlns:p14="http://schemas.microsoft.com/office/powerpoint/2010/main" val="25076029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a:xfrm>
            <a:off x="724793" y="993389"/>
            <a:ext cx="10515600" cy="616182"/>
          </a:xfrm>
        </p:spPr>
        <p:txBody>
          <a:bodyPr>
            <a:normAutofit/>
          </a:bodyPr>
          <a:lstStyle/>
          <a:p>
            <a:r>
              <a:rPr lang="en-US" sz="2800" dirty="0">
                <a:latin typeface="Calibri" panose="020F0502020204030204" pitchFamily="34" charset="0"/>
                <a:cs typeface="Calibri" panose="020F0502020204030204" pitchFamily="34" charset="0"/>
              </a:rPr>
              <a:t> </a:t>
            </a:r>
            <a:r>
              <a:rPr lang="en-US" sz="2800" dirty="0">
                <a:latin typeface="Calibri" panose="020F0502020204030204" pitchFamily="34" charset="0"/>
                <a:ea typeface="MS PGothic" pitchFamily="34" charset="-128"/>
                <a:cs typeface="Calibri" panose="020F0502020204030204" pitchFamily="34" charset="0"/>
              </a:rPr>
              <a:t>Individual representation</a:t>
            </a:r>
            <a:endParaRPr lang="en-US" sz="2800" dirty="0">
              <a:latin typeface="Calibri" panose="020F0502020204030204" pitchFamily="34" charset="0"/>
              <a:cs typeface="Calibri" panose="020F0502020204030204" pitchFamily="34" charset="0"/>
            </a:endParaRPr>
          </a:p>
        </p:txBody>
      </p:sp>
      <p:sp>
        <p:nvSpPr>
          <p:cNvPr id="14" name="Oval 13">
            <a:extLst>
              <a:ext uri="{FF2B5EF4-FFF2-40B4-BE49-F238E27FC236}">
                <a16:creationId xmlns:a16="http://schemas.microsoft.com/office/drawing/2014/main" id="{FE68321E-A055-3ED6-02C7-18134D1E96C4}"/>
              </a:ext>
            </a:extLst>
          </p:cNvPr>
          <p:cNvSpPr/>
          <p:nvPr/>
        </p:nvSpPr>
        <p:spPr>
          <a:xfrm>
            <a:off x="9361629" y="4679468"/>
            <a:ext cx="440408" cy="416383"/>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imes New Roman"/>
              <a:ea typeface="+mn-ea"/>
              <a:cs typeface="+mn-cs"/>
            </a:endParaRPr>
          </a:p>
        </p:txBody>
      </p:sp>
      <p:sp>
        <p:nvSpPr>
          <p:cNvPr id="15" name="Partial Circle 18">
            <a:extLst>
              <a:ext uri="{FF2B5EF4-FFF2-40B4-BE49-F238E27FC236}">
                <a16:creationId xmlns:a16="http://schemas.microsoft.com/office/drawing/2014/main" id="{7FCE8AFA-A5FF-5417-6CB7-CEFE3D052113}"/>
              </a:ext>
            </a:extLst>
          </p:cNvPr>
          <p:cNvSpPr/>
          <p:nvPr/>
        </p:nvSpPr>
        <p:spPr>
          <a:xfrm rot="13284068">
            <a:off x="9394678" y="4668311"/>
            <a:ext cx="434069" cy="431372"/>
          </a:xfrm>
          <a:prstGeom prst="pie">
            <a:avLst/>
          </a:prstGeom>
          <a:solidFill>
            <a:schemeClr val="lt1">
              <a:alpha val="90000"/>
            </a:schemeClr>
          </a:solidFill>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15088D7A-990E-1338-F8FB-7667FD8A2E99}"/>
              </a:ext>
            </a:extLst>
          </p:cNvPr>
          <p:cNvSpPr txBox="1"/>
          <p:nvPr/>
        </p:nvSpPr>
        <p:spPr>
          <a:xfrm>
            <a:off x="9819054" y="4694435"/>
            <a:ext cx="1731756" cy="369332"/>
          </a:xfrm>
          <a:prstGeom prst="rect">
            <a:avLst/>
          </a:prstGeom>
          <a:noFill/>
        </p:spPr>
        <p:txBody>
          <a:bodyPr wrap="none" rtlCol="0">
            <a:spAutoFit/>
          </a:bodyPr>
          <a:lstStyle/>
          <a:p>
            <a:r>
              <a:rPr lang="en-VN" dirty="0"/>
              <a:t>Direction Sensor</a:t>
            </a:r>
          </a:p>
        </p:txBody>
      </p:sp>
      <p:sp>
        <p:nvSpPr>
          <p:cNvPr id="17" name="Star: 5 Points 87">
            <a:extLst>
              <a:ext uri="{FF2B5EF4-FFF2-40B4-BE49-F238E27FC236}">
                <a16:creationId xmlns:a16="http://schemas.microsoft.com/office/drawing/2014/main" id="{F2C031B3-D9FD-3DEB-9B4E-1CFD56CF24BC}"/>
              </a:ext>
            </a:extLst>
          </p:cNvPr>
          <p:cNvSpPr/>
          <p:nvPr/>
        </p:nvSpPr>
        <p:spPr>
          <a:xfrm>
            <a:off x="9434402" y="5579672"/>
            <a:ext cx="133078" cy="12921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66D68708-9FBE-BEFE-163A-7F7C4C533E0C}"/>
              </a:ext>
            </a:extLst>
          </p:cNvPr>
          <p:cNvSpPr txBox="1"/>
          <p:nvPr/>
        </p:nvSpPr>
        <p:spPr>
          <a:xfrm>
            <a:off x="9665447" y="5468841"/>
            <a:ext cx="764697" cy="369332"/>
          </a:xfrm>
          <a:prstGeom prst="rect">
            <a:avLst/>
          </a:prstGeom>
          <a:noFill/>
        </p:spPr>
        <p:txBody>
          <a:bodyPr wrap="none" rtlCol="0">
            <a:spAutoFit/>
          </a:bodyPr>
          <a:lstStyle/>
          <a:p>
            <a:r>
              <a:rPr lang="en-VN" dirty="0"/>
              <a:t>Target</a:t>
            </a:r>
          </a:p>
        </p:txBody>
      </p:sp>
      <p:sp>
        <p:nvSpPr>
          <p:cNvPr id="6" name="Title 4">
            <a:extLst>
              <a:ext uri="{FF2B5EF4-FFF2-40B4-BE49-F238E27FC236}">
                <a16:creationId xmlns:a16="http://schemas.microsoft.com/office/drawing/2014/main" id="{DE9CD8BB-F1DE-1027-BCB3-0B91A89EC2DC}"/>
              </a:ext>
            </a:extLst>
          </p:cNvPr>
          <p:cNvSpPr txBox="1">
            <a:spLocks/>
          </p:cNvSpPr>
          <p:nvPr/>
        </p:nvSpPr>
        <p:spPr>
          <a:xfrm>
            <a:off x="838200" y="365126"/>
            <a:ext cx="10515600" cy="616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rgbClr val="0557FC"/>
                </a:solidFill>
                <a:latin typeface="+mn-lt"/>
                <a:ea typeface="+mj-ea"/>
                <a:cs typeface="+mj-cs"/>
              </a:defRPr>
            </a:lvl1pPr>
          </a:lstStyle>
          <a:p>
            <a:r>
              <a:rPr lang="en-US" dirty="0">
                <a:latin typeface="Calibri" panose="020F0502020204030204" pitchFamily="34" charset="0"/>
                <a:cs typeface="Calibri" panose="020F0502020204030204" pitchFamily="34" charset="0"/>
              </a:rPr>
              <a:t>4</a:t>
            </a:r>
            <a:r>
              <a:rPr lang="en-VN"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Proposed Algorithm </a:t>
            </a:r>
            <a:r>
              <a:rPr lang="en-US" sz="3600" dirty="0">
                <a:latin typeface="Calibri" panose="020F0502020204030204" pitchFamily="34" charset="0"/>
                <a:cs typeface="Calibri" panose="020F0502020204030204" pitchFamily="34" charset="0"/>
              </a:rPr>
              <a:t>(SSD-IGA)</a:t>
            </a:r>
            <a:endParaRPr lang="en-VN" dirty="0"/>
          </a:p>
        </p:txBody>
      </p:sp>
      <mc:AlternateContent xmlns:mc="http://schemas.openxmlformats.org/markup-compatibility/2006" xmlns:a14="http://schemas.microsoft.com/office/drawing/2010/main">
        <mc:Choice Requires="a14">
          <p:graphicFrame>
            <p:nvGraphicFramePr>
              <p:cNvPr id="66" name="Table 4">
                <a:extLst>
                  <a:ext uri="{FF2B5EF4-FFF2-40B4-BE49-F238E27FC236}">
                    <a16:creationId xmlns:a16="http://schemas.microsoft.com/office/drawing/2014/main" id="{874539D3-AC6E-DF56-1CFB-F48514E8AAEA}"/>
                  </a:ext>
                </a:extLst>
              </p:cNvPr>
              <p:cNvGraphicFramePr>
                <a:graphicFrameLocks noGrp="1"/>
              </p:cNvGraphicFramePr>
              <p:nvPr>
                <p:extLst>
                  <p:ext uri="{D42A27DB-BD31-4B8C-83A1-F6EECF244321}">
                    <p14:modId xmlns:p14="http://schemas.microsoft.com/office/powerpoint/2010/main" val="354303999"/>
                  </p:ext>
                </p:extLst>
              </p:nvPr>
            </p:nvGraphicFramePr>
            <p:xfrm>
              <a:off x="1777706" y="1679851"/>
              <a:ext cx="6864624" cy="304800"/>
            </p:xfrm>
            <a:graphic>
              <a:graphicData uri="http://schemas.openxmlformats.org/drawingml/2006/table">
                <a:tbl>
                  <a:tblPr firstRow="1" bandRow="1">
                    <a:tableStyleId>{2D5ABB26-0587-4C30-8999-92F81FD0307C}</a:tableStyleId>
                  </a:tblPr>
                  <a:tblGrid>
                    <a:gridCol w="837157">
                      <a:extLst>
                        <a:ext uri="{9D8B030D-6E8A-4147-A177-3AD203B41FA5}">
                          <a16:colId xmlns:a16="http://schemas.microsoft.com/office/drawing/2014/main" val="3707275258"/>
                        </a:ext>
                      </a:extLst>
                    </a:gridCol>
                    <a:gridCol w="688315">
                      <a:extLst>
                        <a:ext uri="{9D8B030D-6E8A-4147-A177-3AD203B41FA5}">
                          <a16:colId xmlns:a16="http://schemas.microsoft.com/office/drawing/2014/main" val="457971654"/>
                        </a:ext>
                      </a:extLst>
                    </a:gridCol>
                    <a:gridCol w="762736">
                      <a:extLst>
                        <a:ext uri="{9D8B030D-6E8A-4147-A177-3AD203B41FA5}">
                          <a16:colId xmlns:a16="http://schemas.microsoft.com/office/drawing/2014/main" val="1085623151"/>
                        </a:ext>
                      </a:extLst>
                    </a:gridCol>
                    <a:gridCol w="762736">
                      <a:extLst>
                        <a:ext uri="{9D8B030D-6E8A-4147-A177-3AD203B41FA5}">
                          <a16:colId xmlns:a16="http://schemas.microsoft.com/office/drawing/2014/main" val="1766491798"/>
                        </a:ext>
                      </a:extLst>
                    </a:gridCol>
                    <a:gridCol w="762736">
                      <a:extLst>
                        <a:ext uri="{9D8B030D-6E8A-4147-A177-3AD203B41FA5}">
                          <a16:colId xmlns:a16="http://schemas.microsoft.com/office/drawing/2014/main" val="1165726813"/>
                        </a:ext>
                      </a:extLst>
                    </a:gridCol>
                    <a:gridCol w="762736">
                      <a:extLst>
                        <a:ext uri="{9D8B030D-6E8A-4147-A177-3AD203B41FA5}">
                          <a16:colId xmlns:a16="http://schemas.microsoft.com/office/drawing/2014/main" val="417135214"/>
                        </a:ext>
                      </a:extLst>
                    </a:gridCol>
                    <a:gridCol w="762736">
                      <a:extLst>
                        <a:ext uri="{9D8B030D-6E8A-4147-A177-3AD203B41FA5}">
                          <a16:colId xmlns:a16="http://schemas.microsoft.com/office/drawing/2014/main" val="3679997052"/>
                        </a:ext>
                      </a:extLst>
                    </a:gridCol>
                    <a:gridCol w="762736">
                      <a:extLst>
                        <a:ext uri="{9D8B030D-6E8A-4147-A177-3AD203B41FA5}">
                          <a16:colId xmlns:a16="http://schemas.microsoft.com/office/drawing/2014/main" val="900128622"/>
                        </a:ext>
                      </a:extLst>
                    </a:gridCol>
                    <a:gridCol w="762736">
                      <a:extLst>
                        <a:ext uri="{9D8B030D-6E8A-4147-A177-3AD203B41FA5}">
                          <a16:colId xmlns:a16="http://schemas.microsoft.com/office/drawing/2014/main" val="2259218703"/>
                        </a:ext>
                      </a:extLst>
                    </a:gridCol>
                  </a:tblGrid>
                  <a:tr h="286540">
                    <a:tc>
                      <a:txBody>
                        <a:bodyPr/>
                        <a:lstStyle/>
                        <a:p>
                          <a:pPr algn="ctr"/>
                          <a:r>
                            <a:rPr lang="en-US" sz="1400" b="1" dirty="0">
                              <a:solidFill>
                                <a:srgbClr val="0557FC"/>
                              </a:solidFill>
                            </a:rPr>
                            <a:t>Sensor</a:t>
                          </a:r>
                          <a:endParaRPr lang="en-US" sz="1400" b="1" dirty="0">
                            <a:solidFill>
                              <a:srgbClr val="0557FC"/>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1" i="1" smtClean="0">
                                        <a:solidFill>
                                          <a:schemeClr val="bg1"/>
                                        </a:solidFill>
                                        <a:latin typeface="Cambria Math" panose="02040503050406030204" pitchFamily="18" charset="0"/>
                                      </a:rPr>
                                    </m:ctrlPr>
                                  </m:sSubPr>
                                  <m:e>
                                    <m:r>
                                      <a:rPr lang="en-US" sz="1200" b="1" smtClean="0">
                                        <a:solidFill>
                                          <a:schemeClr val="bg1"/>
                                        </a:solidFill>
                                        <a:latin typeface="Cambria Math" panose="02040503050406030204" pitchFamily="18" charset="0"/>
                                      </a:rPr>
                                      <m:t>𝑺</m:t>
                                    </m:r>
                                  </m:e>
                                  <m:sub>
                                    <m:r>
                                      <a:rPr lang="en-US" sz="1200" b="1" smtClean="0">
                                        <a:solidFill>
                                          <a:schemeClr val="bg1"/>
                                        </a:solidFill>
                                        <a:latin typeface="Cambria Math" panose="02040503050406030204" pitchFamily="18" charset="0"/>
                                      </a:rPr>
                                      <m:t>𝟏</m:t>
                                    </m:r>
                                  </m:sub>
                                </m:sSub>
                              </m:oMath>
                            </m:oMathPara>
                          </a14:m>
                          <a:endParaRPr lang="en-US" sz="1200" b="1"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1" i="1" smtClean="0">
                                        <a:solidFill>
                                          <a:schemeClr val="bg1"/>
                                        </a:solidFill>
                                        <a:latin typeface="Cambria Math" panose="02040503050406030204" pitchFamily="18" charset="0"/>
                                      </a:rPr>
                                    </m:ctrlPr>
                                  </m:sSubPr>
                                  <m:e>
                                    <m:r>
                                      <a:rPr lang="en-US" sz="1200" b="1" smtClean="0">
                                        <a:solidFill>
                                          <a:schemeClr val="bg1"/>
                                        </a:solidFill>
                                        <a:latin typeface="Cambria Math" panose="02040503050406030204" pitchFamily="18" charset="0"/>
                                      </a:rPr>
                                      <m:t>𝑺</m:t>
                                    </m:r>
                                  </m:e>
                                  <m:sub>
                                    <m:r>
                                      <a:rPr lang="en-US" sz="1200" b="1" smtClean="0">
                                        <a:solidFill>
                                          <a:schemeClr val="bg1"/>
                                        </a:solidFill>
                                        <a:latin typeface="Cambria Math" panose="02040503050406030204" pitchFamily="18" charset="0"/>
                                      </a:rPr>
                                      <m:t>𝟐</m:t>
                                    </m:r>
                                  </m:sub>
                                </m:sSub>
                              </m:oMath>
                            </m:oMathPara>
                          </a14:m>
                          <a:endParaRPr lang="en-US" sz="1200" b="1"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400" b="1" i="1" smtClean="0">
                                        <a:latin typeface="Cambria Math" panose="02040503050406030204" pitchFamily="18" charset="0"/>
                                      </a:rPr>
                                    </m:ctrlPr>
                                  </m:sSubPr>
                                  <m:e>
                                    <m:r>
                                      <a:rPr lang="en-US" sz="1400" b="1" smtClean="0">
                                        <a:latin typeface="Cambria Math" panose="02040503050406030204" pitchFamily="18" charset="0"/>
                                      </a:rPr>
                                      <m:t>𝑺</m:t>
                                    </m:r>
                                  </m:e>
                                  <m:sub>
                                    <m:r>
                                      <a:rPr lang="en-US" sz="1400" b="1" smtClean="0">
                                        <a:latin typeface="Cambria Math" panose="02040503050406030204" pitchFamily="18" charset="0"/>
                                      </a:rPr>
                                      <m:t>𝟑</m:t>
                                    </m:r>
                                  </m:sub>
                                </m:sSub>
                              </m:oMath>
                            </m:oMathPara>
                          </a14:m>
                          <a:endParaRPr lang="en-US" sz="1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1" i="1" smtClean="0">
                                        <a:solidFill>
                                          <a:schemeClr val="bg1"/>
                                        </a:solidFill>
                                        <a:latin typeface="Cambria Math" panose="02040503050406030204" pitchFamily="18" charset="0"/>
                                      </a:rPr>
                                    </m:ctrlPr>
                                  </m:sSubPr>
                                  <m:e>
                                    <m:r>
                                      <a:rPr lang="en-US" sz="1200" b="1" smtClean="0">
                                        <a:solidFill>
                                          <a:schemeClr val="bg1"/>
                                        </a:solidFill>
                                        <a:latin typeface="Cambria Math" panose="02040503050406030204" pitchFamily="18" charset="0"/>
                                      </a:rPr>
                                      <m:t>𝑺</m:t>
                                    </m:r>
                                  </m:e>
                                  <m:sub>
                                    <m:r>
                                      <a:rPr lang="en-US" sz="1200" b="1" smtClean="0">
                                        <a:solidFill>
                                          <a:schemeClr val="bg1"/>
                                        </a:solidFill>
                                        <a:latin typeface="Cambria Math" panose="02040503050406030204" pitchFamily="18" charset="0"/>
                                      </a:rPr>
                                      <m:t>𝟒</m:t>
                                    </m:r>
                                  </m:sub>
                                </m:sSub>
                              </m:oMath>
                            </m:oMathPara>
                          </a14:m>
                          <a:endParaRPr lang="en-US" sz="120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1" i="1" smtClean="0">
                                        <a:solidFill>
                                          <a:schemeClr val="bg1"/>
                                        </a:solidFill>
                                        <a:latin typeface="Cambria Math" panose="02040503050406030204" pitchFamily="18" charset="0"/>
                                      </a:rPr>
                                    </m:ctrlPr>
                                  </m:sSubPr>
                                  <m:e>
                                    <m:r>
                                      <a:rPr lang="en-US" sz="1200" b="1" smtClean="0">
                                        <a:solidFill>
                                          <a:schemeClr val="bg1"/>
                                        </a:solidFill>
                                        <a:latin typeface="Cambria Math" panose="02040503050406030204" pitchFamily="18" charset="0"/>
                                      </a:rPr>
                                      <m:t>𝑺</m:t>
                                    </m:r>
                                  </m:e>
                                  <m:sub>
                                    <m:r>
                                      <a:rPr lang="en-US" sz="1200" b="1" smtClean="0">
                                        <a:solidFill>
                                          <a:schemeClr val="bg1"/>
                                        </a:solidFill>
                                        <a:latin typeface="Cambria Math" panose="02040503050406030204" pitchFamily="18" charset="0"/>
                                      </a:rPr>
                                      <m:t>𝟓</m:t>
                                    </m:r>
                                  </m:sub>
                                </m:sSub>
                              </m:oMath>
                            </m:oMathPara>
                          </a14:m>
                          <a:endParaRPr lang="en-US" sz="120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1" i="1" smtClean="0">
                                        <a:latin typeface="Cambria Math" panose="02040503050406030204" pitchFamily="18" charset="0"/>
                                      </a:rPr>
                                    </m:ctrlPr>
                                  </m:sSubPr>
                                  <m:e>
                                    <m:r>
                                      <a:rPr lang="en-US" sz="1200" b="1" smtClean="0">
                                        <a:latin typeface="Cambria Math" panose="02040503050406030204" pitchFamily="18" charset="0"/>
                                      </a:rPr>
                                      <m:t>𝑺</m:t>
                                    </m:r>
                                  </m:e>
                                  <m:sub>
                                    <m:r>
                                      <a:rPr lang="en-US" sz="1200" b="1" smtClean="0">
                                        <a:latin typeface="Cambria Math" panose="02040503050406030204" pitchFamily="18" charset="0"/>
                                      </a:rPr>
                                      <m:t>𝟔</m:t>
                                    </m:r>
                                  </m:sub>
                                </m:sSub>
                              </m:oMath>
                            </m:oMathPara>
                          </a14:m>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1" i="1" smtClean="0">
                                        <a:latin typeface="Cambria Math" panose="02040503050406030204" pitchFamily="18" charset="0"/>
                                      </a:rPr>
                                    </m:ctrlPr>
                                  </m:sSubPr>
                                  <m:e>
                                    <m:r>
                                      <a:rPr lang="en-US" sz="1200" b="1" smtClean="0">
                                        <a:latin typeface="Cambria Math" panose="02040503050406030204" pitchFamily="18" charset="0"/>
                                      </a:rPr>
                                      <m:t>𝑺</m:t>
                                    </m:r>
                                  </m:e>
                                  <m:sub>
                                    <m:r>
                                      <a:rPr lang="en-US" sz="1200" b="1" smtClean="0">
                                        <a:latin typeface="Cambria Math" panose="02040503050406030204" pitchFamily="18" charset="0"/>
                                      </a:rPr>
                                      <m:t>𝟕</m:t>
                                    </m:r>
                                  </m:sub>
                                </m:sSub>
                              </m:oMath>
                            </m:oMathPara>
                          </a14:m>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sSub>
                                  <m:sSubPr>
                                    <m:ctrlPr>
                                      <a:rPr lang="en-US" sz="1200" b="1" i="1" smtClean="0">
                                        <a:solidFill>
                                          <a:schemeClr val="bg1"/>
                                        </a:solidFill>
                                        <a:latin typeface="Cambria Math" panose="02040503050406030204" pitchFamily="18" charset="0"/>
                                      </a:rPr>
                                    </m:ctrlPr>
                                  </m:sSubPr>
                                  <m:e>
                                    <m:r>
                                      <a:rPr lang="en-US" sz="1200" b="1" smtClean="0">
                                        <a:solidFill>
                                          <a:schemeClr val="bg1"/>
                                        </a:solidFill>
                                        <a:latin typeface="Cambria Math" panose="02040503050406030204" pitchFamily="18" charset="0"/>
                                      </a:rPr>
                                      <m:t>𝑺</m:t>
                                    </m:r>
                                  </m:e>
                                  <m:sub>
                                    <m:r>
                                      <a:rPr lang="en-US" sz="1200" b="1" smtClean="0">
                                        <a:solidFill>
                                          <a:schemeClr val="bg1"/>
                                        </a:solidFill>
                                        <a:latin typeface="Cambria Math" panose="02040503050406030204" pitchFamily="18" charset="0"/>
                                      </a:rPr>
                                      <m:t>𝟖</m:t>
                                    </m:r>
                                  </m:sub>
                                </m:sSub>
                              </m:oMath>
                            </m:oMathPara>
                          </a14:m>
                          <a:endParaRPr lang="en-US" sz="120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425671586"/>
                      </a:ext>
                    </a:extLst>
                  </a:tr>
                </a:tbl>
              </a:graphicData>
            </a:graphic>
          </p:graphicFrame>
        </mc:Choice>
        <mc:Fallback xmlns="">
          <p:graphicFrame>
            <p:nvGraphicFramePr>
              <p:cNvPr id="66" name="Table 4">
                <a:extLst>
                  <a:ext uri="{FF2B5EF4-FFF2-40B4-BE49-F238E27FC236}">
                    <a16:creationId xmlns:a16="http://schemas.microsoft.com/office/drawing/2014/main" id="{874539D3-AC6E-DF56-1CFB-F48514E8AAEA}"/>
                  </a:ext>
                </a:extLst>
              </p:cNvPr>
              <p:cNvGraphicFramePr>
                <a:graphicFrameLocks noGrp="1"/>
              </p:cNvGraphicFramePr>
              <p:nvPr>
                <p:extLst>
                  <p:ext uri="{D42A27DB-BD31-4B8C-83A1-F6EECF244321}">
                    <p14:modId xmlns:p14="http://schemas.microsoft.com/office/powerpoint/2010/main" val="354303999"/>
                  </p:ext>
                </p:extLst>
              </p:nvPr>
            </p:nvGraphicFramePr>
            <p:xfrm>
              <a:off x="1777706" y="1679851"/>
              <a:ext cx="6864624" cy="304800"/>
            </p:xfrm>
            <a:graphic>
              <a:graphicData uri="http://schemas.openxmlformats.org/drawingml/2006/table">
                <a:tbl>
                  <a:tblPr firstRow="1" bandRow="1">
                    <a:tableStyleId>{2D5ABB26-0587-4C30-8999-92F81FD0307C}</a:tableStyleId>
                  </a:tblPr>
                  <a:tblGrid>
                    <a:gridCol w="837157">
                      <a:extLst>
                        <a:ext uri="{9D8B030D-6E8A-4147-A177-3AD203B41FA5}">
                          <a16:colId xmlns:a16="http://schemas.microsoft.com/office/drawing/2014/main" val="3707275258"/>
                        </a:ext>
                      </a:extLst>
                    </a:gridCol>
                    <a:gridCol w="688315">
                      <a:extLst>
                        <a:ext uri="{9D8B030D-6E8A-4147-A177-3AD203B41FA5}">
                          <a16:colId xmlns:a16="http://schemas.microsoft.com/office/drawing/2014/main" val="457971654"/>
                        </a:ext>
                      </a:extLst>
                    </a:gridCol>
                    <a:gridCol w="762736">
                      <a:extLst>
                        <a:ext uri="{9D8B030D-6E8A-4147-A177-3AD203B41FA5}">
                          <a16:colId xmlns:a16="http://schemas.microsoft.com/office/drawing/2014/main" val="1085623151"/>
                        </a:ext>
                      </a:extLst>
                    </a:gridCol>
                    <a:gridCol w="762736">
                      <a:extLst>
                        <a:ext uri="{9D8B030D-6E8A-4147-A177-3AD203B41FA5}">
                          <a16:colId xmlns:a16="http://schemas.microsoft.com/office/drawing/2014/main" val="1766491798"/>
                        </a:ext>
                      </a:extLst>
                    </a:gridCol>
                    <a:gridCol w="762736">
                      <a:extLst>
                        <a:ext uri="{9D8B030D-6E8A-4147-A177-3AD203B41FA5}">
                          <a16:colId xmlns:a16="http://schemas.microsoft.com/office/drawing/2014/main" val="1165726813"/>
                        </a:ext>
                      </a:extLst>
                    </a:gridCol>
                    <a:gridCol w="762736">
                      <a:extLst>
                        <a:ext uri="{9D8B030D-6E8A-4147-A177-3AD203B41FA5}">
                          <a16:colId xmlns:a16="http://schemas.microsoft.com/office/drawing/2014/main" val="417135214"/>
                        </a:ext>
                      </a:extLst>
                    </a:gridCol>
                    <a:gridCol w="762736">
                      <a:extLst>
                        <a:ext uri="{9D8B030D-6E8A-4147-A177-3AD203B41FA5}">
                          <a16:colId xmlns:a16="http://schemas.microsoft.com/office/drawing/2014/main" val="3679997052"/>
                        </a:ext>
                      </a:extLst>
                    </a:gridCol>
                    <a:gridCol w="762736">
                      <a:extLst>
                        <a:ext uri="{9D8B030D-6E8A-4147-A177-3AD203B41FA5}">
                          <a16:colId xmlns:a16="http://schemas.microsoft.com/office/drawing/2014/main" val="900128622"/>
                        </a:ext>
                      </a:extLst>
                    </a:gridCol>
                    <a:gridCol w="762736">
                      <a:extLst>
                        <a:ext uri="{9D8B030D-6E8A-4147-A177-3AD203B41FA5}">
                          <a16:colId xmlns:a16="http://schemas.microsoft.com/office/drawing/2014/main" val="2259218703"/>
                        </a:ext>
                      </a:extLst>
                    </a:gridCol>
                  </a:tblGrid>
                  <a:tr h="304800">
                    <a:tc>
                      <a:txBody>
                        <a:bodyPr/>
                        <a:lstStyle/>
                        <a:p>
                          <a:pPr algn="ctr"/>
                          <a:r>
                            <a:rPr lang="en-US" sz="1400" b="1" dirty="0">
                              <a:solidFill>
                                <a:srgbClr val="0557FC"/>
                              </a:solidFill>
                            </a:rPr>
                            <a:t>Sensor</a:t>
                          </a:r>
                          <a:endParaRPr lang="en-US" sz="1400" b="1" dirty="0">
                            <a:solidFill>
                              <a:srgbClr val="0557FC"/>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2222" t="-4000" r="-783333" b="-20000"/>
                          </a:stretch>
                        </a:blipFill>
                      </a:tcPr>
                    </a:tc>
                    <a:tc>
                      <a:txBody>
                        <a:bodyPr/>
                        <a:lstStyle/>
                        <a:p>
                          <a:endParaRPr lang="en-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96721" t="-4000" r="-593443" b="-20000"/>
                          </a:stretch>
                        </a:blipFill>
                      </a:tcPr>
                    </a:tc>
                    <a:tc>
                      <a:txBody>
                        <a:bodyPr/>
                        <a:lstStyle/>
                        <a:p>
                          <a:endParaRPr lang="en-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301667" t="-4000" r="-503333" b="-20000"/>
                          </a:stretch>
                        </a:blipFill>
                      </a:tcPr>
                    </a:tc>
                    <a:tc>
                      <a:txBody>
                        <a:bodyPr/>
                        <a:lstStyle/>
                        <a:p>
                          <a:endParaRPr lang="en-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01667" t="-4000" r="-403333" b="-20000"/>
                          </a:stretch>
                        </a:blipFill>
                      </a:tcPr>
                    </a:tc>
                    <a:tc>
                      <a:txBody>
                        <a:bodyPr/>
                        <a:lstStyle/>
                        <a:p>
                          <a:endParaRPr lang="en-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01667" t="-4000" r="-303333" b="-20000"/>
                          </a:stretch>
                        </a:blipFill>
                      </a:tcPr>
                    </a:tc>
                    <a:tc>
                      <a:txBody>
                        <a:bodyPr/>
                        <a:lstStyle/>
                        <a:p>
                          <a:endParaRPr lang="en-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591803" t="-4000" r="-198361" b="-20000"/>
                          </a:stretch>
                        </a:blipFill>
                      </a:tcPr>
                    </a:tc>
                    <a:tc>
                      <a:txBody>
                        <a:bodyPr/>
                        <a:lstStyle/>
                        <a:p>
                          <a:endParaRPr lang="en-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703333" t="-4000" r="-101667" b="-20000"/>
                          </a:stretch>
                        </a:blipFill>
                      </a:tcPr>
                    </a:tc>
                    <a:tc>
                      <a:txBody>
                        <a:bodyPr/>
                        <a:lstStyle/>
                        <a:p>
                          <a:endParaRPr lang="en-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803333" t="-4000" r="-1667" b="-20000"/>
                          </a:stretch>
                        </a:blipFill>
                      </a:tcPr>
                    </a:tc>
                    <a:extLst>
                      <a:ext uri="{0D108BD9-81ED-4DB2-BD59-A6C34878D82A}">
                        <a16:rowId xmlns:a16="http://schemas.microsoft.com/office/drawing/2014/main" val="242567158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7" name="Table 4">
                <a:extLst>
                  <a:ext uri="{FF2B5EF4-FFF2-40B4-BE49-F238E27FC236}">
                    <a16:creationId xmlns:a16="http://schemas.microsoft.com/office/drawing/2014/main" id="{4064ED17-21E5-2F88-F950-AF03A4B49DE4}"/>
                  </a:ext>
                </a:extLst>
              </p:cNvPr>
              <p:cNvGraphicFramePr>
                <a:graphicFrameLocks noGrp="1"/>
              </p:cNvGraphicFramePr>
              <p:nvPr>
                <p:extLst>
                  <p:ext uri="{D42A27DB-BD31-4B8C-83A1-F6EECF244321}">
                    <p14:modId xmlns:p14="http://schemas.microsoft.com/office/powerpoint/2010/main" val="3163259788"/>
                  </p:ext>
                </p:extLst>
              </p:nvPr>
            </p:nvGraphicFramePr>
            <p:xfrm>
              <a:off x="1777706" y="2158873"/>
              <a:ext cx="6864624" cy="304800"/>
            </p:xfrm>
            <a:graphic>
              <a:graphicData uri="http://schemas.openxmlformats.org/drawingml/2006/table">
                <a:tbl>
                  <a:tblPr firstRow="1" bandRow="1">
                    <a:tableStyleId>{2D5ABB26-0587-4C30-8999-92F81FD0307C}</a:tableStyleId>
                  </a:tblPr>
                  <a:tblGrid>
                    <a:gridCol w="869241">
                      <a:extLst>
                        <a:ext uri="{9D8B030D-6E8A-4147-A177-3AD203B41FA5}">
                          <a16:colId xmlns:a16="http://schemas.microsoft.com/office/drawing/2014/main" val="3707275258"/>
                        </a:ext>
                      </a:extLst>
                    </a:gridCol>
                    <a:gridCol w="656231">
                      <a:extLst>
                        <a:ext uri="{9D8B030D-6E8A-4147-A177-3AD203B41FA5}">
                          <a16:colId xmlns:a16="http://schemas.microsoft.com/office/drawing/2014/main" val="457971654"/>
                        </a:ext>
                      </a:extLst>
                    </a:gridCol>
                    <a:gridCol w="762736">
                      <a:extLst>
                        <a:ext uri="{9D8B030D-6E8A-4147-A177-3AD203B41FA5}">
                          <a16:colId xmlns:a16="http://schemas.microsoft.com/office/drawing/2014/main" val="1085623151"/>
                        </a:ext>
                      </a:extLst>
                    </a:gridCol>
                    <a:gridCol w="762736">
                      <a:extLst>
                        <a:ext uri="{9D8B030D-6E8A-4147-A177-3AD203B41FA5}">
                          <a16:colId xmlns:a16="http://schemas.microsoft.com/office/drawing/2014/main" val="1766491798"/>
                        </a:ext>
                      </a:extLst>
                    </a:gridCol>
                    <a:gridCol w="762736">
                      <a:extLst>
                        <a:ext uri="{9D8B030D-6E8A-4147-A177-3AD203B41FA5}">
                          <a16:colId xmlns:a16="http://schemas.microsoft.com/office/drawing/2014/main" val="1165726813"/>
                        </a:ext>
                      </a:extLst>
                    </a:gridCol>
                    <a:gridCol w="762736">
                      <a:extLst>
                        <a:ext uri="{9D8B030D-6E8A-4147-A177-3AD203B41FA5}">
                          <a16:colId xmlns:a16="http://schemas.microsoft.com/office/drawing/2014/main" val="417135214"/>
                        </a:ext>
                      </a:extLst>
                    </a:gridCol>
                    <a:gridCol w="762736">
                      <a:extLst>
                        <a:ext uri="{9D8B030D-6E8A-4147-A177-3AD203B41FA5}">
                          <a16:colId xmlns:a16="http://schemas.microsoft.com/office/drawing/2014/main" val="3679997052"/>
                        </a:ext>
                      </a:extLst>
                    </a:gridCol>
                    <a:gridCol w="762736">
                      <a:extLst>
                        <a:ext uri="{9D8B030D-6E8A-4147-A177-3AD203B41FA5}">
                          <a16:colId xmlns:a16="http://schemas.microsoft.com/office/drawing/2014/main" val="900128622"/>
                        </a:ext>
                      </a:extLst>
                    </a:gridCol>
                    <a:gridCol w="762736">
                      <a:extLst>
                        <a:ext uri="{9D8B030D-6E8A-4147-A177-3AD203B41FA5}">
                          <a16:colId xmlns:a16="http://schemas.microsoft.com/office/drawing/2014/main" val="2259218703"/>
                        </a:ext>
                      </a:extLst>
                    </a:gridCol>
                  </a:tblGrid>
                  <a:tr h="262662">
                    <a:tc>
                      <a:txBody>
                        <a:bodyPr/>
                        <a:lstStyle/>
                        <a:p>
                          <a:pPr algn="ctr"/>
                          <a:r>
                            <a:rPr lang="en-US" sz="1400" b="1" dirty="0">
                              <a:solidFill>
                                <a:srgbClr val="0557FC"/>
                              </a:solidFill>
                            </a:rPr>
                            <a:t>State</a:t>
                          </a:r>
                          <a:endParaRPr lang="en-US" sz="1400" b="1" dirty="0">
                            <a:solidFill>
                              <a:srgbClr val="0557FC"/>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algn="ctr"/>
                          <a14:m>
                            <m:oMathPara xmlns:m="http://schemas.openxmlformats.org/officeDocument/2006/math">
                              <m:oMathParaPr>
                                <m:jc m:val="centerGroup"/>
                              </m:oMathParaPr>
                              <m:oMath xmlns:m="http://schemas.openxmlformats.org/officeDocument/2006/math">
                                <m:r>
                                  <a:rPr lang="vi-VN" sz="1200" b="0" i="0" smtClean="0">
                                    <a:solidFill>
                                      <a:schemeClr val="bg1"/>
                                    </a:solidFill>
                                    <a:latin typeface="Cambria Math" panose="02040503050406030204" pitchFamily="18" charset="0"/>
                                  </a:rPr>
                                  <m:t>1</m:t>
                                </m:r>
                              </m:oMath>
                            </m:oMathPara>
                          </a14:m>
                          <a:endParaRPr lang="en-US" sz="1200" b="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14:m>
                            <m:oMathPara xmlns:m="http://schemas.openxmlformats.org/officeDocument/2006/math">
                              <m:oMathParaPr>
                                <m:jc m:val="centerGroup"/>
                              </m:oMathParaPr>
                              <m:oMath xmlns:m="http://schemas.openxmlformats.org/officeDocument/2006/math">
                                <m:r>
                                  <a:rPr lang="vi-VN" sz="1200" b="0" i="0" smtClean="0">
                                    <a:solidFill>
                                      <a:schemeClr val="bg1"/>
                                    </a:solidFill>
                                    <a:latin typeface="Cambria Math" panose="02040503050406030204" pitchFamily="18" charset="0"/>
                                  </a:rPr>
                                  <m:t>1</m:t>
                                </m:r>
                              </m:oMath>
                            </m:oMathPara>
                          </a14:m>
                          <a:endParaRPr lang="en-US" sz="1200" b="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14:m>
                            <m:oMathPara xmlns:m="http://schemas.openxmlformats.org/officeDocument/2006/math">
                              <m:oMathParaPr>
                                <m:jc m:val="centerGroup"/>
                              </m:oMathParaPr>
                              <m:oMath xmlns:m="http://schemas.openxmlformats.org/officeDocument/2006/math">
                                <m:r>
                                  <a:rPr lang="vi-VN" sz="1200" b="0" i="0" smtClean="0">
                                    <a:latin typeface="Cambria Math" panose="02040503050406030204" pitchFamily="18" charset="0"/>
                                  </a:rPr>
                                  <m:t>0</m:t>
                                </m:r>
                              </m:oMath>
                            </m:oMathPara>
                          </a14:m>
                          <a:endParaRPr lang="en-US" sz="12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vi-VN" sz="1200" b="0" i="0" smtClean="0">
                                    <a:solidFill>
                                      <a:schemeClr val="bg1"/>
                                    </a:solidFill>
                                    <a:latin typeface="Cambria Math" panose="02040503050406030204" pitchFamily="18" charset="0"/>
                                  </a:rPr>
                                  <m:t>1</m:t>
                                </m:r>
                              </m:oMath>
                            </m:oMathPara>
                          </a14:m>
                          <a:endParaRPr lang="en-US" sz="1200" b="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14:m>
                            <m:oMathPara xmlns:m="http://schemas.openxmlformats.org/officeDocument/2006/math">
                              <m:oMathParaPr>
                                <m:jc m:val="centerGroup"/>
                              </m:oMathParaPr>
                              <m:oMath xmlns:m="http://schemas.openxmlformats.org/officeDocument/2006/math">
                                <m:r>
                                  <a:rPr lang="vi-VN" sz="1200" b="0" i="0" smtClean="0">
                                    <a:solidFill>
                                      <a:schemeClr val="bg1"/>
                                    </a:solidFill>
                                    <a:latin typeface="Cambria Math" panose="02040503050406030204" pitchFamily="18" charset="0"/>
                                  </a:rPr>
                                  <m:t>1</m:t>
                                </m:r>
                              </m:oMath>
                            </m:oMathPara>
                          </a14:m>
                          <a:endParaRPr lang="en-US" sz="1200" b="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14:m>
                            <m:oMathPara xmlns:m="http://schemas.openxmlformats.org/officeDocument/2006/math">
                              <m:oMathParaPr>
                                <m:jc m:val="centerGroup"/>
                              </m:oMathParaPr>
                              <m:oMath xmlns:m="http://schemas.openxmlformats.org/officeDocument/2006/math">
                                <m:r>
                                  <a:rPr lang="vi-VN" sz="1200" b="0" i="1" smtClean="0">
                                    <a:latin typeface="Cambria Math" panose="02040503050406030204" pitchFamily="18" charset="0"/>
                                    <a:cs typeface="Arial" panose="020B0604020202020204" pitchFamily="34" charset="0"/>
                                  </a:rPr>
                                  <m:t>0</m:t>
                                </m:r>
                              </m:oMath>
                            </m:oMathPara>
                          </a14:m>
                          <a:endParaRPr lang="en-US" sz="12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vi-VN" sz="1200" b="0" i="0" smtClean="0">
                                    <a:latin typeface="Cambria Math" panose="02040503050406030204" pitchFamily="18" charset="0"/>
                                  </a:rPr>
                                  <m:t>0</m:t>
                                </m:r>
                              </m:oMath>
                            </m:oMathPara>
                          </a14:m>
                          <a:endParaRPr lang="en-US" sz="12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vi-VN" sz="1200" b="0" i="0" smtClean="0">
                                    <a:solidFill>
                                      <a:schemeClr val="bg1"/>
                                    </a:solidFill>
                                    <a:latin typeface="Cambria Math" panose="02040503050406030204" pitchFamily="18" charset="0"/>
                                  </a:rPr>
                                  <m:t>1</m:t>
                                </m:r>
                              </m:oMath>
                            </m:oMathPara>
                          </a14:m>
                          <a:endParaRPr lang="en-US" sz="1200" b="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425671586"/>
                      </a:ext>
                    </a:extLst>
                  </a:tr>
                </a:tbl>
              </a:graphicData>
            </a:graphic>
          </p:graphicFrame>
        </mc:Choice>
        <mc:Fallback xmlns="">
          <p:graphicFrame>
            <p:nvGraphicFramePr>
              <p:cNvPr id="67" name="Table 4">
                <a:extLst>
                  <a:ext uri="{FF2B5EF4-FFF2-40B4-BE49-F238E27FC236}">
                    <a16:creationId xmlns:a16="http://schemas.microsoft.com/office/drawing/2014/main" id="{4064ED17-21E5-2F88-F950-AF03A4B49DE4}"/>
                  </a:ext>
                </a:extLst>
              </p:cNvPr>
              <p:cNvGraphicFramePr>
                <a:graphicFrameLocks noGrp="1"/>
              </p:cNvGraphicFramePr>
              <p:nvPr>
                <p:extLst>
                  <p:ext uri="{D42A27DB-BD31-4B8C-83A1-F6EECF244321}">
                    <p14:modId xmlns:p14="http://schemas.microsoft.com/office/powerpoint/2010/main" val="3163259788"/>
                  </p:ext>
                </p:extLst>
              </p:nvPr>
            </p:nvGraphicFramePr>
            <p:xfrm>
              <a:off x="1777706" y="2158873"/>
              <a:ext cx="6864624" cy="304800"/>
            </p:xfrm>
            <a:graphic>
              <a:graphicData uri="http://schemas.openxmlformats.org/drawingml/2006/table">
                <a:tbl>
                  <a:tblPr firstRow="1" bandRow="1">
                    <a:tableStyleId>{2D5ABB26-0587-4C30-8999-92F81FD0307C}</a:tableStyleId>
                  </a:tblPr>
                  <a:tblGrid>
                    <a:gridCol w="869241">
                      <a:extLst>
                        <a:ext uri="{9D8B030D-6E8A-4147-A177-3AD203B41FA5}">
                          <a16:colId xmlns:a16="http://schemas.microsoft.com/office/drawing/2014/main" val="3707275258"/>
                        </a:ext>
                      </a:extLst>
                    </a:gridCol>
                    <a:gridCol w="656231">
                      <a:extLst>
                        <a:ext uri="{9D8B030D-6E8A-4147-A177-3AD203B41FA5}">
                          <a16:colId xmlns:a16="http://schemas.microsoft.com/office/drawing/2014/main" val="457971654"/>
                        </a:ext>
                      </a:extLst>
                    </a:gridCol>
                    <a:gridCol w="762736">
                      <a:extLst>
                        <a:ext uri="{9D8B030D-6E8A-4147-A177-3AD203B41FA5}">
                          <a16:colId xmlns:a16="http://schemas.microsoft.com/office/drawing/2014/main" val="1085623151"/>
                        </a:ext>
                      </a:extLst>
                    </a:gridCol>
                    <a:gridCol w="762736">
                      <a:extLst>
                        <a:ext uri="{9D8B030D-6E8A-4147-A177-3AD203B41FA5}">
                          <a16:colId xmlns:a16="http://schemas.microsoft.com/office/drawing/2014/main" val="1766491798"/>
                        </a:ext>
                      </a:extLst>
                    </a:gridCol>
                    <a:gridCol w="762736">
                      <a:extLst>
                        <a:ext uri="{9D8B030D-6E8A-4147-A177-3AD203B41FA5}">
                          <a16:colId xmlns:a16="http://schemas.microsoft.com/office/drawing/2014/main" val="1165726813"/>
                        </a:ext>
                      </a:extLst>
                    </a:gridCol>
                    <a:gridCol w="762736">
                      <a:extLst>
                        <a:ext uri="{9D8B030D-6E8A-4147-A177-3AD203B41FA5}">
                          <a16:colId xmlns:a16="http://schemas.microsoft.com/office/drawing/2014/main" val="417135214"/>
                        </a:ext>
                      </a:extLst>
                    </a:gridCol>
                    <a:gridCol w="762736">
                      <a:extLst>
                        <a:ext uri="{9D8B030D-6E8A-4147-A177-3AD203B41FA5}">
                          <a16:colId xmlns:a16="http://schemas.microsoft.com/office/drawing/2014/main" val="3679997052"/>
                        </a:ext>
                      </a:extLst>
                    </a:gridCol>
                    <a:gridCol w="762736">
                      <a:extLst>
                        <a:ext uri="{9D8B030D-6E8A-4147-A177-3AD203B41FA5}">
                          <a16:colId xmlns:a16="http://schemas.microsoft.com/office/drawing/2014/main" val="900128622"/>
                        </a:ext>
                      </a:extLst>
                    </a:gridCol>
                    <a:gridCol w="762736">
                      <a:extLst>
                        <a:ext uri="{9D8B030D-6E8A-4147-A177-3AD203B41FA5}">
                          <a16:colId xmlns:a16="http://schemas.microsoft.com/office/drawing/2014/main" val="2259218703"/>
                        </a:ext>
                      </a:extLst>
                    </a:gridCol>
                  </a:tblGrid>
                  <a:tr h="304800">
                    <a:tc>
                      <a:txBody>
                        <a:bodyPr/>
                        <a:lstStyle/>
                        <a:p>
                          <a:pPr algn="ctr"/>
                          <a:r>
                            <a:rPr lang="en-US" sz="1400" b="1" dirty="0">
                              <a:solidFill>
                                <a:srgbClr val="0557FC"/>
                              </a:solidFill>
                            </a:rPr>
                            <a:t>State</a:t>
                          </a:r>
                          <a:endParaRPr lang="en-US" sz="1400" b="1" dirty="0">
                            <a:solidFill>
                              <a:srgbClr val="0557FC"/>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35294" t="-4000" r="-829412" b="-24000"/>
                          </a:stretch>
                        </a:blipFill>
                      </a:tcPr>
                    </a:tc>
                    <a:tc>
                      <a:txBody>
                        <a:bodyPr/>
                        <a:lstStyle/>
                        <a:p>
                          <a:endParaRPr lang="en-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96721" t="-4000" r="-593443" b="-24000"/>
                          </a:stretch>
                        </a:blipFill>
                      </a:tcPr>
                    </a:tc>
                    <a:tc>
                      <a:txBody>
                        <a:bodyPr/>
                        <a:lstStyle/>
                        <a:p>
                          <a:endParaRPr lang="en-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1667" t="-4000" r="-503333" b="-24000"/>
                          </a:stretch>
                        </a:blipFill>
                      </a:tcPr>
                    </a:tc>
                    <a:tc>
                      <a:txBody>
                        <a:bodyPr/>
                        <a:lstStyle/>
                        <a:p>
                          <a:endParaRPr lang="en-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401667" t="-4000" r="-403333" b="-24000"/>
                          </a:stretch>
                        </a:blipFill>
                      </a:tcPr>
                    </a:tc>
                    <a:tc>
                      <a:txBody>
                        <a:bodyPr/>
                        <a:lstStyle/>
                        <a:p>
                          <a:endParaRPr lang="en-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01667" t="-4000" r="-303333" b="-24000"/>
                          </a:stretch>
                        </a:blipFill>
                      </a:tcPr>
                    </a:tc>
                    <a:tc>
                      <a:txBody>
                        <a:bodyPr/>
                        <a:lstStyle/>
                        <a:p>
                          <a:endParaRPr lang="en-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591803" t="-4000" r="-198361" b="-24000"/>
                          </a:stretch>
                        </a:blipFill>
                      </a:tcPr>
                    </a:tc>
                    <a:tc>
                      <a:txBody>
                        <a:bodyPr/>
                        <a:lstStyle/>
                        <a:p>
                          <a:endParaRPr lang="en-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703333" t="-4000" r="-101667" b="-24000"/>
                          </a:stretch>
                        </a:blipFill>
                      </a:tcPr>
                    </a:tc>
                    <a:tc>
                      <a:txBody>
                        <a:bodyPr/>
                        <a:lstStyle/>
                        <a:p>
                          <a:endParaRPr lang="en-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803333" t="-4000" r="-1667" b="-24000"/>
                          </a:stretch>
                        </a:blipFill>
                      </a:tcPr>
                    </a:tc>
                    <a:extLst>
                      <a:ext uri="{0D108BD9-81ED-4DB2-BD59-A6C34878D82A}">
                        <a16:rowId xmlns:a16="http://schemas.microsoft.com/office/drawing/2014/main" val="242567158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9" name="Table 4">
                <a:extLst>
                  <a:ext uri="{FF2B5EF4-FFF2-40B4-BE49-F238E27FC236}">
                    <a16:creationId xmlns:a16="http://schemas.microsoft.com/office/drawing/2014/main" id="{88A9341E-6570-52A0-5179-E15E502FEE48}"/>
                  </a:ext>
                </a:extLst>
              </p:cNvPr>
              <p:cNvGraphicFramePr>
                <a:graphicFrameLocks noGrp="1"/>
              </p:cNvGraphicFramePr>
              <p:nvPr>
                <p:extLst>
                  <p:ext uri="{D42A27DB-BD31-4B8C-83A1-F6EECF244321}">
                    <p14:modId xmlns:p14="http://schemas.microsoft.com/office/powerpoint/2010/main" val="1389058932"/>
                  </p:ext>
                </p:extLst>
              </p:nvPr>
            </p:nvGraphicFramePr>
            <p:xfrm>
              <a:off x="1777706" y="2607415"/>
              <a:ext cx="6864625" cy="453689"/>
            </p:xfrm>
            <a:graphic>
              <a:graphicData uri="http://schemas.openxmlformats.org/drawingml/2006/table">
                <a:tbl>
                  <a:tblPr firstRow="1" bandRow="1">
                    <a:tableStyleId>{2D5ABB26-0587-4C30-8999-92F81FD0307C}</a:tableStyleId>
                  </a:tblPr>
                  <a:tblGrid>
                    <a:gridCol w="885283">
                      <a:extLst>
                        <a:ext uri="{9D8B030D-6E8A-4147-A177-3AD203B41FA5}">
                          <a16:colId xmlns:a16="http://schemas.microsoft.com/office/drawing/2014/main" val="3707275258"/>
                        </a:ext>
                      </a:extLst>
                    </a:gridCol>
                    <a:gridCol w="625643">
                      <a:extLst>
                        <a:ext uri="{9D8B030D-6E8A-4147-A177-3AD203B41FA5}">
                          <a16:colId xmlns:a16="http://schemas.microsoft.com/office/drawing/2014/main" val="457971654"/>
                        </a:ext>
                      </a:extLst>
                    </a:gridCol>
                    <a:gridCol w="770021">
                      <a:extLst>
                        <a:ext uri="{9D8B030D-6E8A-4147-A177-3AD203B41FA5}">
                          <a16:colId xmlns:a16="http://schemas.microsoft.com/office/drawing/2014/main" val="1085623151"/>
                        </a:ext>
                      </a:extLst>
                    </a:gridCol>
                    <a:gridCol w="753979">
                      <a:extLst>
                        <a:ext uri="{9D8B030D-6E8A-4147-A177-3AD203B41FA5}">
                          <a16:colId xmlns:a16="http://schemas.microsoft.com/office/drawing/2014/main" val="1766491798"/>
                        </a:ext>
                      </a:extLst>
                    </a:gridCol>
                    <a:gridCol w="753979">
                      <a:extLst>
                        <a:ext uri="{9D8B030D-6E8A-4147-A177-3AD203B41FA5}">
                          <a16:colId xmlns:a16="http://schemas.microsoft.com/office/drawing/2014/main" val="1165726813"/>
                        </a:ext>
                      </a:extLst>
                    </a:gridCol>
                    <a:gridCol w="802105">
                      <a:extLst>
                        <a:ext uri="{9D8B030D-6E8A-4147-A177-3AD203B41FA5}">
                          <a16:colId xmlns:a16="http://schemas.microsoft.com/office/drawing/2014/main" val="417135214"/>
                        </a:ext>
                      </a:extLst>
                    </a:gridCol>
                    <a:gridCol w="753979">
                      <a:extLst>
                        <a:ext uri="{9D8B030D-6E8A-4147-A177-3AD203B41FA5}">
                          <a16:colId xmlns:a16="http://schemas.microsoft.com/office/drawing/2014/main" val="3679997052"/>
                        </a:ext>
                      </a:extLst>
                    </a:gridCol>
                    <a:gridCol w="704460">
                      <a:extLst>
                        <a:ext uri="{9D8B030D-6E8A-4147-A177-3AD203B41FA5}">
                          <a16:colId xmlns:a16="http://schemas.microsoft.com/office/drawing/2014/main" val="900128622"/>
                        </a:ext>
                      </a:extLst>
                    </a:gridCol>
                    <a:gridCol w="815176">
                      <a:extLst>
                        <a:ext uri="{9D8B030D-6E8A-4147-A177-3AD203B41FA5}">
                          <a16:colId xmlns:a16="http://schemas.microsoft.com/office/drawing/2014/main" val="2259218703"/>
                        </a:ext>
                      </a:extLst>
                    </a:gridCol>
                  </a:tblGrid>
                  <a:tr h="453689">
                    <a:tc>
                      <a:txBody>
                        <a:bodyPr/>
                        <a:lstStyle/>
                        <a:p>
                          <a:pPr algn="ctr"/>
                          <a:r>
                            <a:rPr lang="en-US" sz="1400" b="1" dirty="0">
                              <a:solidFill>
                                <a:srgbClr val="0557FC"/>
                              </a:solidFill>
                            </a:rPr>
                            <a:t>Direction</a:t>
                          </a:r>
                          <a:endParaRPr lang="en-US" sz="1400" b="1" dirty="0">
                            <a:solidFill>
                              <a:srgbClr val="0557FC"/>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smtClean="0">
                                    <a:solidFill>
                                      <a:schemeClr val="bg1"/>
                                    </a:solidFill>
                                    <a:latin typeface="Cambria Math" panose="02040503050406030204" pitchFamily="18" charset="0"/>
                                  </a:rPr>
                                  <m:t>𝜋</m:t>
                                </m:r>
                              </m:oMath>
                            </m:oMathPara>
                          </a14:m>
                          <a:endParaRPr 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sz="1200" b="0" dirty="0">
                              <a:solidFill>
                                <a:schemeClr val="bg1"/>
                              </a:solidFill>
                            </a:rPr>
                            <a:t>0</a:t>
                          </a:r>
                          <a:endParaRPr lang="en-US" sz="1200" b="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sz="1200" b="0" dirty="0"/>
                            <a:t>0</a:t>
                          </a:r>
                          <a:endParaRPr lang="en-US" sz="12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lang="en-US" sz="1200" b="0" i="1" smtClean="0">
                                        <a:solidFill>
                                          <a:schemeClr val="bg1"/>
                                        </a:solidFill>
                                        <a:latin typeface="Cambria Math" panose="02040503050406030204" pitchFamily="18" charset="0"/>
                                      </a:rPr>
                                    </m:ctrlPr>
                                  </m:fPr>
                                  <m:num>
                                    <m:r>
                                      <a:rPr lang="en-US" sz="1200" smtClean="0">
                                        <a:solidFill>
                                          <a:schemeClr val="bg1"/>
                                        </a:solidFill>
                                        <a:latin typeface="Cambria Math" panose="02040503050406030204" pitchFamily="18" charset="0"/>
                                      </a:rPr>
                                      <m:t>𝜋</m:t>
                                    </m:r>
                                    <m:r>
                                      <m:rPr>
                                        <m:nor/>
                                      </m:rPr>
                                      <a:rPr lang="en-US" sz="1200">
                                        <a:solidFill>
                                          <a:schemeClr val="bg1"/>
                                        </a:solidFill>
                                      </a:rPr>
                                      <m:t> </m:t>
                                    </m:r>
                                  </m:num>
                                  <m:den>
                                    <m:r>
                                      <a:rPr lang="en-US" sz="1200" b="0" smtClean="0">
                                        <a:solidFill>
                                          <a:schemeClr val="bg1"/>
                                        </a:solidFill>
                                        <a:latin typeface="Cambria Math" panose="02040503050406030204" pitchFamily="18" charset="0"/>
                                      </a:rPr>
                                      <m:t>2</m:t>
                                    </m:r>
                                  </m:den>
                                </m:f>
                              </m:oMath>
                            </m:oMathPara>
                          </a14:m>
                          <a:endParaRPr lang="en-US" sz="1200" b="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solidFill>
                                          <a:schemeClr val="bg1"/>
                                        </a:solidFill>
                                        <a:latin typeface="Cambria Math" panose="02040503050406030204" pitchFamily="18" charset="0"/>
                                      </a:rPr>
                                    </m:ctrlPr>
                                  </m:fPr>
                                  <m:num>
                                    <m:r>
                                      <a:rPr lang="en-US" sz="1200" smtClean="0">
                                        <a:solidFill>
                                          <a:schemeClr val="bg1"/>
                                        </a:solidFill>
                                        <a:latin typeface="Cambria Math" panose="02040503050406030204" pitchFamily="18" charset="0"/>
                                      </a:rPr>
                                      <m:t>𝜋</m:t>
                                    </m:r>
                                    <m:r>
                                      <m:rPr>
                                        <m:nor/>
                                      </m:rPr>
                                      <a:rPr lang="en-US" sz="1200">
                                        <a:solidFill>
                                          <a:schemeClr val="bg1"/>
                                        </a:solidFill>
                                      </a:rPr>
                                      <m:t> </m:t>
                                    </m:r>
                                  </m:num>
                                  <m:den>
                                    <m:r>
                                      <a:rPr lang="en-US" sz="1200" b="0" smtClean="0">
                                        <a:solidFill>
                                          <a:schemeClr val="bg1"/>
                                        </a:solidFill>
                                        <a:latin typeface="Cambria Math" panose="02040503050406030204" pitchFamily="18" charset="0"/>
                                      </a:rPr>
                                      <m:t>3</m:t>
                                    </m:r>
                                  </m:den>
                                </m:f>
                              </m:oMath>
                            </m:oMathPara>
                          </a14:m>
                          <a:endParaRPr lang="en-US" sz="1200" b="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14:m>
                            <m:oMathPara xmlns:m="http://schemas.openxmlformats.org/officeDocument/2006/math">
                              <m:oMathParaPr>
                                <m:jc m:val="centerGroup"/>
                              </m:oMathParaPr>
                              <m:oMath xmlns:m="http://schemas.openxmlformats.org/officeDocument/2006/math">
                                <m:r>
                                  <a:rPr lang="en-US" sz="1200" b="0" smtClean="0">
                                    <a:latin typeface="Cambria Math" panose="02040503050406030204" pitchFamily="18" charset="0"/>
                                  </a:rPr>
                                  <m:t>0</m:t>
                                </m:r>
                              </m:oMath>
                            </m:oMathPara>
                          </a14:m>
                          <a:endParaRPr lang="en-US" sz="12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r>
                                  <a:rPr lang="en-US" sz="1200" b="0" smtClean="0">
                                    <a:latin typeface="Cambria Math" panose="02040503050406030204" pitchFamily="18" charset="0"/>
                                  </a:rPr>
                                  <m:t>0</m:t>
                                </m:r>
                              </m:oMath>
                            </m:oMathPara>
                          </a14:m>
                          <a:endParaRPr lang="en-US" sz="12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solidFill>
                                          <a:schemeClr val="bg1"/>
                                        </a:solidFill>
                                        <a:latin typeface="Cambria Math" panose="02040503050406030204" pitchFamily="18" charset="0"/>
                                      </a:rPr>
                                    </m:ctrlPr>
                                  </m:fPr>
                                  <m:num>
                                    <m:r>
                                      <a:rPr lang="en-US" sz="1200" smtClean="0">
                                        <a:solidFill>
                                          <a:schemeClr val="bg1"/>
                                        </a:solidFill>
                                        <a:latin typeface="Cambria Math" panose="02040503050406030204" pitchFamily="18" charset="0"/>
                                      </a:rPr>
                                      <m:t>𝜋</m:t>
                                    </m:r>
                                    <m:r>
                                      <m:rPr>
                                        <m:nor/>
                                      </m:rPr>
                                      <a:rPr lang="en-US" sz="1200">
                                        <a:solidFill>
                                          <a:schemeClr val="bg1"/>
                                        </a:solidFill>
                                      </a:rPr>
                                      <m:t> </m:t>
                                    </m:r>
                                  </m:num>
                                  <m:den>
                                    <m:r>
                                      <a:rPr lang="en-US" sz="1200" b="0" smtClean="0">
                                        <a:solidFill>
                                          <a:schemeClr val="bg1"/>
                                        </a:solidFill>
                                        <a:latin typeface="Cambria Math" panose="02040503050406030204" pitchFamily="18" charset="0"/>
                                      </a:rPr>
                                      <m:t>4</m:t>
                                    </m:r>
                                  </m:den>
                                </m:f>
                              </m:oMath>
                            </m:oMathPara>
                          </a14:m>
                          <a:endParaRPr lang="en-US" sz="12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extLst>
                      <a:ext uri="{0D108BD9-81ED-4DB2-BD59-A6C34878D82A}">
                        <a16:rowId xmlns:a16="http://schemas.microsoft.com/office/drawing/2014/main" val="2425671586"/>
                      </a:ext>
                    </a:extLst>
                  </a:tr>
                </a:tbl>
              </a:graphicData>
            </a:graphic>
          </p:graphicFrame>
        </mc:Choice>
        <mc:Fallback xmlns="">
          <p:graphicFrame>
            <p:nvGraphicFramePr>
              <p:cNvPr id="69" name="Table 4">
                <a:extLst>
                  <a:ext uri="{FF2B5EF4-FFF2-40B4-BE49-F238E27FC236}">
                    <a16:creationId xmlns:a16="http://schemas.microsoft.com/office/drawing/2014/main" id="{88A9341E-6570-52A0-5179-E15E502FEE48}"/>
                  </a:ext>
                </a:extLst>
              </p:cNvPr>
              <p:cNvGraphicFramePr>
                <a:graphicFrameLocks noGrp="1"/>
              </p:cNvGraphicFramePr>
              <p:nvPr>
                <p:extLst>
                  <p:ext uri="{D42A27DB-BD31-4B8C-83A1-F6EECF244321}">
                    <p14:modId xmlns:p14="http://schemas.microsoft.com/office/powerpoint/2010/main" val="1389058932"/>
                  </p:ext>
                </p:extLst>
              </p:nvPr>
            </p:nvGraphicFramePr>
            <p:xfrm>
              <a:off x="1777706" y="2607415"/>
              <a:ext cx="6864625" cy="453689"/>
            </p:xfrm>
            <a:graphic>
              <a:graphicData uri="http://schemas.openxmlformats.org/drawingml/2006/table">
                <a:tbl>
                  <a:tblPr firstRow="1" bandRow="1">
                    <a:tableStyleId>{2D5ABB26-0587-4C30-8999-92F81FD0307C}</a:tableStyleId>
                  </a:tblPr>
                  <a:tblGrid>
                    <a:gridCol w="885283">
                      <a:extLst>
                        <a:ext uri="{9D8B030D-6E8A-4147-A177-3AD203B41FA5}">
                          <a16:colId xmlns:a16="http://schemas.microsoft.com/office/drawing/2014/main" val="3707275258"/>
                        </a:ext>
                      </a:extLst>
                    </a:gridCol>
                    <a:gridCol w="625643">
                      <a:extLst>
                        <a:ext uri="{9D8B030D-6E8A-4147-A177-3AD203B41FA5}">
                          <a16:colId xmlns:a16="http://schemas.microsoft.com/office/drawing/2014/main" val="457971654"/>
                        </a:ext>
                      </a:extLst>
                    </a:gridCol>
                    <a:gridCol w="770021">
                      <a:extLst>
                        <a:ext uri="{9D8B030D-6E8A-4147-A177-3AD203B41FA5}">
                          <a16:colId xmlns:a16="http://schemas.microsoft.com/office/drawing/2014/main" val="1085623151"/>
                        </a:ext>
                      </a:extLst>
                    </a:gridCol>
                    <a:gridCol w="753979">
                      <a:extLst>
                        <a:ext uri="{9D8B030D-6E8A-4147-A177-3AD203B41FA5}">
                          <a16:colId xmlns:a16="http://schemas.microsoft.com/office/drawing/2014/main" val="1766491798"/>
                        </a:ext>
                      </a:extLst>
                    </a:gridCol>
                    <a:gridCol w="753979">
                      <a:extLst>
                        <a:ext uri="{9D8B030D-6E8A-4147-A177-3AD203B41FA5}">
                          <a16:colId xmlns:a16="http://schemas.microsoft.com/office/drawing/2014/main" val="1165726813"/>
                        </a:ext>
                      </a:extLst>
                    </a:gridCol>
                    <a:gridCol w="802105">
                      <a:extLst>
                        <a:ext uri="{9D8B030D-6E8A-4147-A177-3AD203B41FA5}">
                          <a16:colId xmlns:a16="http://schemas.microsoft.com/office/drawing/2014/main" val="417135214"/>
                        </a:ext>
                      </a:extLst>
                    </a:gridCol>
                    <a:gridCol w="753979">
                      <a:extLst>
                        <a:ext uri="{9D8B030D-6E8A-4147-A177-3AD203B41FA5}">
                          <a16:colId xmlns:a16="http://schemas.microsoft.com/office/drawing/2014/main" val="3679997052"/>
                        </a:ext>
                      </a:extLst>
                    </a:gridCol>
                    <a:gridCol w="704460">
                      <a:extLst>
                        <a:ext uri="{9D8B030D-6E8A-4147-A177-3AD203B41FA5}">
                          <a16:colId xmlns:a16="http://schemas.microsoft.com/office/drawing/2014/main" val="900128622"/>
                        </a:ext>
                      </a:extLst>
                    </a:gridCol>
                    <a:gridCol w="815176">
                      <a:extLst>
                        <a:ext uri="{9D8B030D-6E8A-4147-A177-3AD203B41FA5}">
                          <a16:colId xmlns:a16="http://schemas.microsoft.com/office/drawing/2014/main" val="2259218703"/>
                        </a:ext>
                      </a:extLst>
                    </a:gridCol>
                  </a:tblGrid>
                  <a:tr h="453689">
                    <a:tc>
                      <a:txBody>
                        <a:bodyPr/>
                        <a:lstStyle/>
                        <a:p>
                          <a:pPr algn="ctr"/>
                          <a:r>
                            <a:rPr lang="en-US" sz="1400" b="1" dirty="0">
                              <a:solidFill>
                                <a:srgbClr val="0557FC"/>
                              </a:solidFill>
                            </a:rPr>
                            <a:t>Direction</a:t>
                          </a:r>
                          <a:endParaRPr lang="en-US" sz="1400" b="1" dirty="0">
                            <a:solidFill>
                              <a:srgbClr val="0557FC"/>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n-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142857" t="-10811" r="-865306" b="-2703"/>
                          </a:stretch>
                        </a:blipFill>
                      </a:tcPr>
                    </a:tc>
                    <a:tc>
                      <a:txBody>
                        <a:bodyPr/>
                        <a:lstStyle/>
                        <a:p>
                          <a:pPr algn="ctr"/>
                          <a:r>
                            <a:rPr lang="en-US" sz="1200" b="0" dirty="0">
                              <a:solidFill>
                                <a:schemeClr val="bg1"/>
                              </a:solidFill>
                            </a:rPr>
                            <a:t>0</a:t>
                          </a:r>
                          <a:endParaRPr lang="en-US" sz="1200" b="0" dirty="0">
                            <a:solidFill>
                              <a:schemeClr val="bg1"/>
                            </a:solidFill>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solidFill>
                      </a:tcPr>
                    </a:tc>
                    <a:tc>
                      <a:txBody>
                        <a:bodyPr/>
                        <a:lstStyle/>
                        <a:p>
                          <a:pPr algn="ctr"/>
                          <a:r>
                            <a:rPr lang="en-US" sz="1200" b="0" dirty="0"/>
                            <a:t>0</a:t>
                          </a:r>
                          <a:endParaRPr lang="en-US" sz="1200" b="0"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406780" t="-10811" r="-413559" b="-2703"/>
                          </a:stretch>
                        </a:blipFill>
                      </a:tcPr>
                    </a:tc>
                    <a:tc>
                      <a:txBody>
                        <a:bodyPr/>
                        <a:lstStyle/>
                        <a:p>
                          <a:endParaRPr lang="en-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474603" t="-10811" r="-287302" b="-2703"/>
                          </a:stretch>
                        </a:blipFill>
                      </a:tcPr>
                    </a:tc>
                    <a:tc>
                      <a:txBody>
                        <a:bodyPr/>
                        <a:lstStyle/>
                        <a:p>
                          <a:endParaRPr lang="en-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603333" t="-10811" r="-201667" b="-2703"/>
                          </a:stretch>
                        </a:blipFill>
                      </a:tcPr>
                    </a:tc>
                    <a:tc>
                      <a:txBody>
                        <a:bodyPr/>
                        <a:lstStyle/>
                        <a:p>
                          <a:endParaRPr lang="en-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753571" t="-10811" r="-116071" b="-2703"/>
                          </a:stretch>
                        </a:blipFill>
                      </a:tcPr>
                    </a:tc>
                    <a:tc>
                      <a:txBody>
                        <a:bodyPr/>
                        <a:lstStyle/>
                        <a:p>
                          <a:endParaRPr lang="en-V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5"/>
                          <a:stretch>
                            <a:fillRect l="-746875" t="-10811" r="-1563" b="-2703"/>
                          </a:stretch>
                        </a:blipFill>
                      </a:tcPr>
                    </a:tc>
                    <a:extLst>
                      <a:ext uri="{0D108BD9-81ED-4DB2-BD59-A6C34878D82A}">
                        <a16:rowId xmlns:a16="http://schemas.microsoft.com/office/drawing/2014/main" val="2425671586"/>
                      </a:ext>
                    </a:extLst>
                  </a:tr>
                </a:tbl>
              </a:graphicData>
            </a:graphic>
          </p:graphicFrame>
        </mc:Fallback>
      </mc:AlternateContent>
      <p:cxnSp>
        <p:nvCxnSpPr>
          <p:cNvPr id="70" name="Connector: Elbow 11">
            <a:extLst>
              <a:ext uri="{FF2B5EF4-FFF2-40B4-BE49-F238E27FC236}">
                <a16:creationId xmlns:a16="http://schemas.microsoft.com/office/drawing/2014/main" id="{A0D64CD6-A9B8-9C07-72AE-7D1FDB509505}"/>
              </a:ext>
            </a:extLst>
          </p:cNvPr>
          <p:cNvCxnSpPr>
            <a:cxnSpLocks/>
            <a:stCxn id="67" idx="1"/>
            <a:endCxn id="69" idx="1"/>
          </p:cNvCxnSpPr>
          <p:nvPr/>
        </p:nvCxnSpPr>
        <p:spPr>
          <a:xfrm rot="10800000" flipV="1">
            <a:off x="1777706" y="2311273"/>
            <a:ext cx="12700" cy="522986"/>
          </a:xfrm>
          <a:prstGeom prst="bentConnector3">
            <a:avLst>
              <a:gd name="adj1" fmla="val 1800000"/>
            </a:avLst>
          </a:prstGeom>
          <a:ln w="12700">
            <a:solidFill>
              <a:schemeClr val="tx1"/>
            </a:solidFill>
          </a:ln>
        </p:spPr>
        <p:style>
          <a:lnRef idx="1">
            <a:schemeClr val="dk1"/>
          </a:lnRef>
          <a:fillRef idx="0">
            <a:schemeClr val="dk1"/>
          </a:fillRef>
          <a:effectRef idx="0">
            <a:schemeClr val="dk1"/>
          </a:effectRef>
          <a:fontRef idx="minor">
            <a:schemeClr val="tx1"/>
          </a:fontRef>
        </p:style>
      </p:cxnSp>
      <p:grpSp>
        <p:nvGrpSpPr>
          <p:cNvPr id="128" name="Group 127">
            <a:extLst>
              <a:ext uri="{FF2B5EF4-FFF2-40B4-BE49-F238E27FC236}">
                <a16:creationId xmlns:a16="http://schemas.microsoft.com/office/drawing/2014/main" id="{2BC022E0-C522-B667-3DB3-4C1F568F293D}"/>
              </a:ext>
            </a:extLst>
          </p:cNvPr>
          <p:cNvGrpSpPr/>
          <p:nvPr/>
        </p:nvGrpSpPr>
        <p:grpSpPr>
          <a:xfrm>
            <a:off x="1777705" y="3125170"/>
            <a:ext cx="7317870" cy="2627770"/>
            <a:chOff x="442869" y="3520733"/>
            <a:chExt cx="7317870" cy="2627770"/>
          </a:xfrm>
        </p:grpSpPr>
        <p:grpSp>
          <p:nvGrpSpPr>
            <p:cNvPr id="73" name="Group 72">
              <a:extLst>
                <a:ext uri="{FF2B5EF4-FFF2-40B4-BE49-F238E27FC236}">
                  <a16:creationId xmlns:a16="http://schemas.microsoft.com/office/drawing/2014/main" id="{4E31A851-82A9-3734-F6A1-775E28A56791}"/>
                </a:ext>
              </a:extLst>
            </p:cNvPr>
            <p:cNvGrpSpPr/>
            <p:nvPr/>
          </p:nvGrpSpPr>
          <p:grpSpPr>
            <a:xfrm>
              <a:off x="442869" y="3520733"/>
              <a:ext cx="7317870" cy="2627770"/>
              <a:chOff x="462814" y="3509089"/>
              <a:chExt cx="9432757" cy="3249840"/>
            </a:xfrm>
          </p:grpSpPr>
          <p:sp>
            <p:nvSpPr>
              <p:cNvPr id="74" name="Arrow: Down 17">
                <a:extLst>
                  <a:ext uri="{FF2B5EF4-FFF2-40B4-BE49-F238E27FC236}">
                    <a16:creationId xmlns:a16="http://schemas.microsoft.com/office/drawing/2014/main" id="{FD86721A-2743-EF79-279F-15CEC97BD0E7}"/>
                  </a:ext>
                </a:extLst>
              </p:cNvPr>
              <p:cNvSpPr/>
              <p:nvPr/>
            </p:nvSpPr>
            <p:spPr>
              <a:xfrm>
                <a:off x="5014888" y="3509089"/>
                <a:ext cx="601094" cy="431816"/>
              </a:xfrm>
              <a:prstGeom prst="downArrow">
                <a:avLst/>
              </a:prstGeom>
              <a:solidFill>
                <a:srgbClr val="0557FC"/>
              </a:solidFill>
              <a:ln w="19050">
                <a:solidFill>
                  <a:schemeClr val="accent1"/>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75" name="Rectangle 74">
                <a:extLst>
                  <a:ext uri="{FF2B5EF4-FFF2-40B4-BE49-F238E27FC236}">
                    <a16:creationId xmlns:a16="http://schemas.microsoft.com/office/drawing/2014/main" id="{0B292514-09A7-DDDB-5434-9E79F2416878}"/>
                  </a:ext>
                </a:extLst>
              </p:cNvPr>
              <p:cNvSpPr/>
              <p:nvPr/>
            </p:nvSpPr>
            <p:spPr>
              <a:xfrm>
                <a:off x="462814" y="3940179"/>
                <a:ext cx="9432757" cy="2818750"/>
              </a:xfrm>
              <a:prstGeom prst="rect">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76">
              <a:extLst>
                <a:ext uri="{FF2B5EF4-FFF2-40B4-BE49-F238E27FC236}">
                  <a16:creationId xmlns:a16="http://schemas.microsoft.com/office/drawing/2014/main" id="{52D69549-7B1E-B0E7-29B6-7E8B6CA8623C}"/>
                </a:ext>
              </a:extLst>
            </p:cNvPr>
            <p:cNvGrpSpPr/>
            <p:nvPr/>
          </p:nvGrpSpPr>
          <p:grpSpPr>
            <a:xfrm>
              <a:off x="847773" y="3926760"/>
              <a:ext cx="6508062" cy="2081107"/>
              <a:chOff x="1252677" y="4125397"/>
              <a:chExt cx="7271712" cy="2325302"/>
            </a:xfrm>
          </p:grpSpPr>
          <p:sp>
            <p:nvSpPr>
              <p:cNvPr id="78" name="Oval 77">
                <a:extLst>
                  <a:ext uri="{FF2B5EF4-FFF2-40B4-BE49-F238E27FC236}">
                    <a16:creationId xmlns:a16="http://schemas.microsoft.com/office/drawing/2014/main" id="{6083518D-6E0F-D13A-AFDF-F1B622BF75FC}"/>
                  </a:ext>
                </a:extLst>
              </p:cNvPr>
              <p:cNvSpPr/>
              <p:nvPr/>
            </p:nvSpPr>
            <p:spPr>
              <a:xfrm rot="10800000">
                <a:off x="6644482" y="4125397"/>
                <a:ext cx="1195137" cy="119513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nvGrpSpPr>
              <p:cNvPr id="79" name="Group 78">
                <a:extLst>
                  <a:ext uri="{FF2B5EF4-FFF2-40B4-BE49-F238E27FC236}">
                    <a16:creationId xmlns:a16="http://schemas.microsoft.com/office/drawing/2014/main" id="{E280DA77-9420-2A8E-6B9C-E6FE86FBAD1E}"/>
                  </a:ext>
                </a:extLst>
              </p:cNvPr>
              <p:cNvGrpSpPr/>
              <p:nvPr/>
            </p:nvGrpSpPr>
            <p:grpSpPr>
              <a:xfrm>
                <a:off x="1252677" y="4275316"/>
                <a:ext cx="7271712" cy="2175383"/>
                <a:chOff x="1252677" y="4275316"/>
                <a:chExt cx="7271712" cy="2175383"/>
              </a:xfrm>
            </p:grpSpPr>
            <p:grpSp>
              <p:nvGrpSpPr>
                <p:cNvPr id="80" name="Group 79">
                  <a:extLst>
                    <a:ext uri="{FF2B5EF4-FFF2-40B4-BE49-F238E27FC236}">
                      <a16:creationId xmlns:a16="http://schemas.microsoft.com/office/drawing/2014/main" id="{A0B05459-EA96-2E59-936E-C7E2B42ABD7C}"/>
                    </a:ext>
                  </a:extLst>
                </p:cNvPr>
                <p:cNvGrpSpPr/>
                <p:nvPr/>
              </p:nvGrpSpPr>
              <p:grpSpPr>
                <a:xfrm>
                  <a:off x="1252677" y="4327170"/>
                  <a:ext cx="1195138" cy="1197948"/>
                  <a:chOff x="1252677" y="4327170"/>
                  <a:chExt cx="1195138" cy="1197948"/>
                </a:xfrm>
              </p:grpSpPr>
              <p:grpSp>
                <p:nvGrpSpPr>
                  <p:cNvPr id="123" name="Group 122">
                    <a:extLst>
                      <a:ext uri="{FF2B5EF4-FFF2-40B4-BE49-F238E27FC236}">
                        <a16:creationId xmlns:a16="http://schemas.microsoft.com/office/drawing/2014/main" id="{2838B6EB-9966-4D48-C1FD-C858DE9F77B2}"/>
                      </a:ext>
                    </a:extLst>
                  </p:cNvPr>
                  <p:cNvGrpSpPr/>
                  <p:nvPr/>
                </p:nvGrpSpPr>
                <p:grpSpPr>
                  <a:xfrm>
                    <a:off x="1252677" y="4327170"/>
                    <a:ext cx="1195138" cy="1197948"/>
                    <a:chOff x="1884946" y="4316385"/>
                    <a:chExt cx="1195138" cy="1197948"/>
                  </a:xfrm>
                </p:grpSpPr>
                <p:sp>
                  <p:nvSpPr>
                    <p:cNvPr id="126" name="Oval 125">
                      <a:extLst>
                        <a:ext uri="{FF2B5EF4-FFF2-40B4-BE49-F238E27FC236}">
                          <a16:creationId xmlns:a16="http://schemas.microsoft.com/office/drawing/2014/main" id="{6D1FC27E-65BA-2A6B-C89D-5E326FD52BD4}"/>
                        </a:ext>
                      </a:extLst>
                    </p:cNvPr>
                    <p:cNvSpPr/>
                    <p:nvPr/>
                  </p:nvSpPr>
                  <p:spPr>
                    <a:xfrm>
                      <a:off x="1884947" y="4316385"/>
                      <a:ext cx="1195137" cy="119513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7" name="Partial Circle 77">
                      <a:extLst>
                        <a:ext uri="{FF2B5EF4-FFF2-40B4-BE49-F238E27FC236}">
                          <a16:creationId xmlns:a16="http://schemas.microsoft.com/office/drawing/2014/main" id="{89F14D34-7A72-A71B-01E7-49BCC1D9ECD8}"/>
                        </a:ext>
                      </a:extLst>
                    </p:cNvPr>
                    <p:cNvSpPr/>
                    <p:nvPr/>
                  </p:nvSpPr>
                  <p:spPr>
                    <a:xfrm>
                      <a:off x="1884946" y="4319196"/>
                      <a:ext cx="1195137" cy="1195137"/>
                    </a:xfrm>
                    <a:prstGeom prst="pie">
                      <a:avLst>
                        <a:gd name="adj1" fmla="val 2466752"/>
                        <a:gd name="adj2" fmla="val 8053927"/>
                      </a:avLst>
                    </a:prstGeom>
                    <a:solidFill>
                      <a:srgbClr val="A9D18E">
                        <a:alpha val="50980"/>
                      </a:srgbClr>
                    </a:solidFill>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grpSp>
              <p:cxnSp>
                <p:nvCxnSpPr>
                  <p:cNvPr id="124" name="Straight Connector 123">
                    <a:extLst>
                      <a:ext uri="{FF2B5EF4-FFF2-40B4-BE49-F238E27FC236}">
                        <a16:creationId xmlns:a16="http://schemas.microsoft.com/office/drawing/2014/main" id="{A54274C9-E259-EB59-7237-28A473869279}"/>
                      </a:ext>
                    </a:extLst>
                  </p:cNvPr>
                  <p:cNvCxnSpPr/>
                  <p:nvPr/>
                </p:nvCxnSpPr>
                <p:spPr>
                  <a:xfrm flipV="1">
                    <a:off x="1842451" y="4327170"/>
                    <a:ext cx="0" cy="59756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97C41BF4-E105-41FA-4BCD-D950A47EFAF3}"/>
                      </a:ext>
                    </a:extLst>
                  </p:cNvPr>
                  <p:cNvCxnSpPr>
                    <a:cxnSpLocks/>
                    <a:endCxn id="126" idx="4"/>
                  </p:cNvCxnSpPr>
                  <p:nvPr/>
                </p:nvCxnSpPr>
                <p:spPr>
                  <a:xfrm>
                    <a:off x="1842451" y="4924738"/>
                    <a:ext cx="7796" cy="59756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81" name="Group 80">
                  <a:extLst>
                    <a:ext uri="{FF2B5EF4-FFF2-40B4-BE49-F238E27FC236}">
                      <a16:creationId xmlns:a16="http://schemas.microsoft.com/office/drawing/2014/main" id="{C57D998A-6F4B-809C-BF98-37D1001C9C90}"/>
                    </a:ext>
                  </a:extLst>
                </p:cNvPr>
                <p:cNvGrpSpPr/>
                <p:nvPr/>
              </p:nvGrpSpPr>
              <p:grpSpPr>
                <a:xfrm>
                  <a:off x="1336179" y="5252751"/>
                  <a:ext cx="1195138" cy="1197948"/>
                  <a:chOff x="1336179" y="5252751"/>
                  <a:chExt cx="1195138" cy="1197948"/>
                </a:xfrm>
              </p:grpSpPr>
              <p:grpSp>
                <p:nvGrpSpPr>
                  <p:cNvPr id="118" name="Group 117">
                    <a:extLst>
                      <a:ext uri="{FF2B5EF4-FFF2-40B4-BE49-F238E27FC236}">
                        <a16:creationId xmlns:a16="http://schemas.microsoft.com/office/drawing/2014/main" id="{22769710-E43D-E5AE-7C27-F4E021960FED}"/>
                      </a:ext>
                    </a:extLst>
                  </p:cNvPr>
                  <p:cNvGrpSpPr/>
                  <p:nvPr/>
                </p:nvGrpSpPr>
                <p:grpSpPr>
                  <a:xfrm>
                    <a:off x="1336179" y="5252751"/>
                    <a:ext cx="1195138" cy="1197948"/>
                    <a:chOff x="1884946" y="4316385"/>
                    <a:chExt cx="1195138" cy="1197948"/>
                  </a:xfrm>
                </p:grpSpPr>
                <p:sp>
                  <p:nvSpPr>
                    <p:cNvPr id="121" name="Oval 120">
                      <a:extLst>
                        <a:ext uri="{FF2B5EF4-FFF2-40B4-BE49-F238E27FC236}">
                          <a16:creationId xmlns:a16="http://schemas.microsoft.com/office/drawing/2014/main" id="{694DD364-E452-A4F2-6CDD-7F8B35DC63D7}"/>
                        </a:ext>
                      </a:extLst>
                    </p:cNvPr>
                    <p:cNvSpPr/>
                    <p:nvPr/>
                  </p:nvSpPr>
                  <p:spPr>
                    <a:xfrm>
                      <a:off x="1884947" y="4316385"/>
                      <a:ext cx="1195137" cy="119513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2" name="Partial Circle 77">
                      <a:extLst>
                        <a:ext uri="{FF2B5EF4-FFF2-40B4-BE49-F238E27FC236}">
                          <a16:creationId xmlns:a16="http://schemas.microsoft.com/office/drawing/2014/main" id="{944EE0E7-5038-2CCB-F075-BC800F224E7A}"/>
                        </a:ext>
                      </a:extLst>
                    </p:cNvPr>
                    <p:cNvSpPr/>
                    <p:nvPr/>
                  </p:nvSpPr>
                  <p:spPr>
                    <a:xfrm>
                      <a:off x="1884946" y="4319196"/>
                      <a:ext cx="1195137" cy="1195137"/>
                    </a:xfrm>
                    <a:prstGeom prst="pie">
                      <a:avLst>
                        <a:gd name="adj1" fmla="val 13115678"/>
                        <a:gd name="adj2" fmla="val 18881121"/>
                      </a:avLst>
                    </a:prstGeom>
                    <a:solidFill>
                      <a:srgbClr val="A9D18E">
                        <a:alpha val="50980"/>
                      </a:srgbClr>
                    </a:solidFill>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grpSp>
              <p:cxnSp>
                <p:nvCxnSpPr>
                  <p:cNvPr id="119" name="Straight Connector 118">
                    <a:extLst>
                      <a:ext uri="{FF2B5EF4-FFF2-40B4-BE49-F238E27FC236}">
                        <a16:creationId xmlns:a16="http://schemas.microsoft.com/office/drawing/2014/main" id="{F236BAFD-DA92-126C-00C4-9E9DA0B7EA6F}"/>
                      </a:ext>
                    </a:extLst>
                  </p:cNvPr>
                  <p:cNvCxnSpPr/>
                  <p:nvPr/>
                </p:nvCxnSpPr>
                <p:spPr>
                  <a:xfrm flipV="1">
                    <a:off x="1925953" y="5252751"/>
                    <a:ext cx="0" cy="59756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0A75D8CA-5529-F64F-8FDD-3515C254B692}"/>
                      </a:ext>
                    </a:extLst>
                  </p:cNvPr>
                  <p:cNvCxnSpPr>
                    <a:cxnSpLocks/>
                    <a:endCxn id="121" idx="0"/>
                  </p:cNvCxnSpPr>
                  <p:nvPr/>
                </p:nvCxnSpPr>
                <p:spPr>
                  <a:xfrm flipV="1">
                    <a:off x="1925953" y="5252751"/>
                    <a:ext cx="7796" cy="597568"/>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82" name="Group 81">
                  <a:extLst>
                    <a:ext uri="{FF2B5EF4-FFF2-40B4-BE49-F238E27FC236}">
                      <a16:creationId xmlns:a16="http://schemas.microsoft.com/office/drawing/2014/main" id="{8C9B2CA8-B063-09A9-E980-A91A8B01045F}"/>
                    </a:ext>
                  </a:extLst>
                </p:cNvPr>
                <p:cNvGrpSpPr/>
                <p:nvPr/>
              </p:nvGrpSpPr>
              <p:grpSpPr>
                <a:xfrm>
                  <a:off x="5179193" y="4834376"/>
                  <a:ext cx="1195137" cy="1197323"/>
                  <a:chOff x="5179193" y="4834376"/>
                  <a:chExt cx="1195137" cy="1197323"/>
                </a:xfrm>
              </p:grpSpPr>
              <p:grpSp>
                <p:nvGrpSpPr>
                  <p:cNvPr id="113" name="Group 112">
                    <a:extLst>
                      <a:ext uri="{FF2B5EF4-FFF2-40B4-BE49-F238E27FC236}">
                        <a16:creationId xmlns:a16="http://schemas.microsoft.com/office/drawing/2014/main" id="{5C1F5FAE-0CE4-C6FD-9ADC-702D49357167}"/>
                      </a:ext>
                    </a:extLst>
                  </p:cNvPr>
                  <p:cNvGrpSpPr/>
                  <p:nvPr/>
                </p:nvGrpSpPr>
                <p:grpSpPr>
                  <a:xfrm>
                    <a:off x="5179193" y="4834376"/>
                    <a:ext cx="1195137" cy="1197323"/>
                    <a:chOff x="1884947" y="4316385"/>
                    <a:chExt cx="1195137" cy="1197323"/>
                  </a:xfrm>
                </p:grpSpPr>
                <p:sp>
                  <p:nvSpPr>
                    <p:cNvPr id="116" name="Oval 115">
                      <a:extLst>
                        <a:ext uri="{FF2B5EF4-FFF2-40B4-BE49-F238E27FC236}">
                          <a16:creationId xmlns:a16="http://schemas.microsoft.com/office/drawing/2014/main" id="{B315706A-483F-6B2C-FEC4-8F0BFF4F094A}"/>
                        </a:ext>
                      </a:extLst>
                    </p:cNvPr>
                    <p:cNvSpPr/>
                    <p:nvPr/>
                  </p:nvSpPr>
                  <p:spPr>
                    <a:xfrm>
                      <a:off x="1884947" y="4316385"/>
                      <a:ext cx="1195137" cy="119513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7" name="Partial Circle 77">
                      <a:extLst>
                        <a:ext uri="{FF2B5EF4-FFF2-40B4-BE49-F238E27FC236}">
                          <a16:creationId xmlns:a16="http://schemas.microsoft.com/office/drawing/2014/main" id="{8F375BA4-4D7A-418B-7A65-C2EC782B64FE}"/>
                        </a:ext>
                      </a:extLst>
                    </p:cNvPr>
                    <p:cNvSpPr/>
                    <p:nvPr/>
                  </p:nvSpPr>
                  <p:spPr>
                    <a:xfrm>
                      <a:off x="1884947" y="4318571"/>
                      <a:ext cx="1195137" cy="1195137"/>
                    </a:xfrm>
                    <a:prstGeom prst="pie">
                      <a:avLst>
                        <a:gd name="adj1" fmla="val 17231400"/>
                        <a:gd name="adj2" fmla="val 794067"/>
                      </a:avLst>
                    </a:prstGeom>
                    <a:solidFill>
                      <a:srgbClr val="A9D18E">
                        <a:alpha val="50980"/>
                      </a:srgbClr>
                    </a:solidFill>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grpSp>
              <p:cxnSp>
                <p:nvCxnSpPr>
                  <p:cNvPr id="114" name="Straight Connector 113">
                    <a:extLst>
                      <a:ext uri="{FF2B5EF4-FFF2-40B4-BE49-F238E27FC236}">
                        <a16:creationId xmlns:a16="http://schemas.microsoft.com/office/drawing/2014/main" id="{618473CF-AC1F-9CC1-9F15-E3480330C0BD}"/>
                      </a:ext>
                    </a:extLst>
                  </p:cNvPr>
                  <p:cNvCxnSpPr/>
                  <p:nvPr/>
                </p:nvCxnSpPr>
                <p:spPr>
                  <a:xfrm flipV="1">
                    <a:off x="5768966" y="4834376"/>
                    <a:ext cx="0" cy="59756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7A3CEE73-DCC2-2CD4-547A-F29DD7727849}"/>
                      </a:ext>
                    </a:extLst>
                  </p:cNvPr>
                  <p:cNvCxnSpPr>
                    <a:cxnSpLocks/>
                  </p:cNvCxnSpPr>
                  <p:nvPr/>
                </p:nvCxnSpPr>
                <p:spPr>
                  <a:xfrm flipV="1">
                    <a:off x="5768966" y="5133160"/>
                    <a:ext cx="528709" cy="29878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grpSp>
              <p:nvGrpSpPr>
                <p:cNvPr id="83" name="Group 82">
                  <a:extLst>
                    <a:ext uri="{FF2B5EF4-FFF2-40B4-BE49-F238E27FC236}">
                      <a16:creationId xmlns:a16="http://schemas.microsoft.com/office/drawing/2014/main" id="{B2684FFA-DFCD-0CC8-B748-574C69954961}"/>
                    </a:ext>
                  </a:extLst>
                </p:cNvPr>
                <p:cNvGrpSpPr/>
                <p:nvPr/>
              </p:nvGrpSpPr>
              <p:grpSpPr>
                <a:xfrm>
                  <a:off x="3091600" y="4761548"/>
                  <a:ext cx="1195138" cy="1197948"/>
                  <a:chOff x="3091600" y="4761548"/>
                  <a:chExt cx="1195138" cy="1197948"/>
                </a:xfrm>
              </p:grpSpPr>
              <p:grpSp>
                <p:nvGrpSpPr>
                  <p:cNvPr id="108" name="Group 107">
                    <a:extLst>
                      <a:ext uri="{FF2B5EF4-FFF2-40B4-BE49-F238E27FC236}">
                        <a16:creationId xmlns:a16="http://schemas.microsoft.com/office/drawing/2014/main" id="{7D899D1D-41C5-731A-921F-05F034A594BF}"/>
                      </a:ext>
                    </a:extLst>
                  </p:cNvPr>
                  <p:cNvGrpSpPr/>
                  <p:nvPr/>
                </p:nvGrpSpPr>
                <p:grpSpPr>
                  <a:xfrm>
                    <a:off x="3091600" y="4761548"/>
                    <a:ext cx="1195138" cy="1197948"/>
                    <a:chOff x="1884946" y="4316385"/>
                    <a:chExt cx="1195138" cy="1197948"/>
                  </a:xfrm>
                </p:grpSpPr>
                <p:sp>
                  <p:nvSpPr>
                    <p:cNvPr id="111" name="Oval 110">
                      <a:extLst>
                        <a:ext uri="{FF2B5EF4-FFF2-40B4-BE49-F238E27FC236}">
                          <a16:creationId xmlns:a16="http://schemas.microsoft.com/office/drawing/2014/main" id="{D9BC38C4-6295-FAC9-9176-566CBD1ADB15}"/>
                        </a:ext>
                      </a:extLst>
                    </p:cNvPr>
                    <p:cNvSpPr/>
                    <p:nvPr/>
                  </p:nvSpPr>
                  <p:spPr>
                    <a:xfrm>
                      <a:off x="1884947" y="4316385"/>
                      <a:ext cx="1195137" cy="119513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2" name="Partial Circle 77">
                      <a:extLst>
                        <a:ext uri="{FF2B5EF4-FFF2-40B4-BE49-F238E27FC236}">
                          <a16:creationId xmlns:a16="http://schemas.microsoft.com/office/drawing/2014/main" id="{61D5B277-A610-9F23-7D33-E48D1C2C1660}"/>
                        </a:ext>
                      </a:extLst>
                    </p:cNvPr>
                    <p:cNvSpPr/>
                    <p:nvPr/>
                  </p:nvSpPr>
                  <p:spPr>
                    <a:xfrm>
                      <a:off x="1884946" y="4319196"/>
                      <a:ext cx="1195137" cy="1195137"/>
                    </a:xfrm>
                    <a:prstGeom prst="pie">
                      <a:avLst>
                        <a:gd name="adj1" fmla="val 18762147"/>
                        <a:gd name="adj2" fmla="val 2718993"/>
                      </a:avLst>
                    </a:prstGeom>
                    <a:solidFill>
                      <a:srgbClr val="A9D18E">
                        <a:alpha val="50980"/>
                      </a:srgbClr>
                    </a:solidFill>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grpSp>
              <p:cxnSp>
                <p:nvCxnSpPr>
                  <p:cNvPr id="109" name="Straight Connector 108">
                    <a:extLst>
                      <a:ext uri="{FF2B5EF4-FFF2-40B4-BE49-F238E27FC236}">
                        <a16:creationId xmlns:a16="http://schemas.microsoft.com/office/drawing/2014/main" id="{75CD8E3B-DEE3-D8DB-6DB2-D09D76C5701C}"/>
                      </a:ext>
                    </a:extLst>
                  </p:cNvPr>
                  <p:cNvCxnSpPr/>
                  <p:nvPr/>
                </p:nvCxnSpPr>
                <p:spPr>
                  <a:xfrm flipV="1">
                    <a:off x="3681374" y="4761548"/>
                    <a:ext cx="0" cy="59756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723FDED1-45E2-2F9D-4E89-8E652EC1C399}"/>
                      </a:ext>
                    </a:extLst>
                  </p:cNvPr>
                  <p:cNvCxnSpPr>
                    <a:cxnSpLocks/>
                    <a:endCxn id="112" idx="0"/>
                  </p:cNvCxnSpPr>
                  <p:nvPr/>
                </p:nvCxnSpPr>
                <p:spPr>
                  <a:xfrm>
                    <a:off x="3681374" y="5359116"/>
                    <a:ext cx="605363" cy="281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84" name="Oval 83">
                  <a:extLst>
                    <a:ext uri="{FF2B5EF4-FFF2-40B4-BE49-F238E27FC236}">
                      <a16:creationId xmlns:a16="http://schemas.microsoft.com/office/drawing/2014/main" id="{CC2166D4-17DA-3F2C-5AE8-09AAE6B5EC4B}"/>
                    </a:ext>
                  </a:extLst>
                </p:cNvPr>
                <p:cNvSpPr/>
                <p:nvPr/>
              </p:nvSpPr>
              <p:spPr>
                <a:xfrm rot="10800000">
                  <a:off x="3765752" y="4327170"/>
                  <a:ext cx="1195137" cy="119513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5" name="Oval 84">
                  <a:extLst>
                    <a:ext uri="{FF2B5EF4-FFF2-40B4-BE49-F238E27FC236}">
                      <a16:creationId xmlns:a16="http://schemas.microsoft.com/office/drawing/2014/main" id="{C5CDE8A4-2F9E-609A-790A-CDA2DB21AB3C}"/>
                    </a:ext>
                  </a:extLst>
                </p:cNvPr>
                <p:cNvSpPr/>
                <p:nvPr/>
              </p:nvSpPr>
              <p:spPr>
                <a:xfrm rot="10800000">
                  <a:off x="7329252" y="5255561"/>
                  <a:ext cx="1195137" cy="119513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nvGrpSpPr>
                <p:cNvPr id="86" name="Group 85">
                  <a:extLst>
                    <a:ext uri="{FF2B5EF4-FFF2-40B4-BE49-F238E27FC236}">
                      <a16:creationId xmlns:a16="http://schemas.microsoft.com/office/drawing/2014/main" id="{82C81B00-0C88-1F87-C46F-974FB916AC72}"/>
                    </a:ext>
                  </a:extLst>
                </p:cNvPr>
                <p:cNvGrpSpPr/>
                <p:nvPr/>
              </p:nvGrpSpPr>
              <p:grpSpPr>
                <a:xfrm>
                  <a:off x="5635040" y="5095266"/>
                  <a:ext cx="1195137" cy="1197320"/>
                  <a:chOff x="5635040" y="5095266"/>
                  <a:chExt cx="1195137" cy="1197320"/>
                </a:xfrm>
              </p:grpSpPr>
              <p:grpSp>
                <p:nvGrpSpPr>
                  <p:cNvPr id="103" name="Group 102">
                    <a:extLst>
                      <a:ext uri="{FF2B5EF4-FFF2-40B4-BE49-F238E27FC236}">
                        <a16:creationId xmlns:a16="http://schemas.microsoft.com/office/drawing/2014/main" id="{F39FB174-2D6D-ACF9-FD9B-8AE78F1917F3}"/>
                      </a:ext>
                    </a:extLst>
                  </p:cNvPr>
                  <p:cNvGrpSpPr/>
                  <p:nvPr/>
                </p:nvGrpSpPr>
                <p:grpSpPr>
                  <a:xfrm>
                    <a:off x="5635040" y="5095266"/>
                    <a:ext cx="1195137" cy="1197320"/>
                    <a:chOff x="1929187" y="4092575"/>
                    <a:chExt cx="1195137" cy="1197320"/>
                  </a:xfrm>
                </p:grpSpPr>
                <p:sp>
                  <p:nvSpPr>
                    <p:cNvPr id="106" name="Oval 105">
                      <a:extLst>
                        <a:ext uri="{FF2B5EF4-FFF2-40B4-BE49-F238E27FC236}">
                          <a16:creationId xmlns:a16="http://schemas.microsoft.com/office/drawing/2014/main" id="{45CD7E03-4966-8BC0-498E-6D78658F1926}"/>
                        </a:ext>
                      </a:extLst>
                    </p:cNvPr>
                    <p:cNvSpPr/>
                    <p:nvPr/>
                  </p:nvSpPr>
                  <p:spPr>
                    <a:xfrm>
                      <a:off x="1929187" y="4092575"/>
                      <a:ext cx="1195137" cy="1195137"/>
                    </a:xfrm>
                    <a:prstGeom prst="ellipse">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07" name="Partial Circle 77">
                      <a:extLst>
                        <a:ext uri="{FF2B5EF4-FFF2-40B4-BE49-F238E27FC236}">
                          <a16:creationId xmlns:a16="http://schemas.microsoft.com/office/drawing/2014/main" id="{B0BAA67D-51E7-A11D-5302-AEAB2D8880DE}"/>
                        </a:ext>
                      </a:extLst>
                    </p:cNvPr>
                    <p:cNvSpPr/>
                    <p:nvPr/>
                  </p:nvSpPr>
                  <p:spPr>
                    <a:xfrm>
                      <a:off x="1929187" y="4094759"/>
                      <a:ext cx="1195137" cy="1195136"/>
                    </a:xfrm>
                    <a:prstGeom prst="pie">
                      <a:avLst>
                        <a:gd name="adj1" fmla="val 16163495"/>
                        <a:gd name="adj2" fmla="val 2461"/>
                      </a:avLst>
                    </a:prstGeom>
                    <a:solidFill>
                      <a:srgbClr val="A9D18E">
                        <a:alpha val="50980"/>
                      </a:srgbClr>
                    </a:solidFill>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dirty="0">
                        <a:solidFill>
                          <a:schemeClr val="tx1"/>
                        </a:solidFill>
                      </a:endParaRPr>
                    </a:p>
                  </p:txBody>
                </p:sp>
              </p:grpSp>
              <p:cxnSp>
                <p:nvCxnSpPr>
                  <p:cNvPr id="104" name="Straight Connector 103">
                    <a:extLst>
                      <a:ext uri="{FF2B5EF4-FFF2-40B4-BE49-F238E27FC236}">
                        <a16:creationId xmlns:a16="http://schemas.microsoft.com/office/drawing/2014/main" id="{2EF82C6F-5061-7DE9-00BA-FE0CC8929815}"/>
                      </a:ext>
                    </a:extLst>
                  </p:cNvPr>
                  <p:cNvCxnSpPr>
                    <a:cxnSpLocks/>
                    <a:endCxn id="107" idx="3"/>
                  </p:cNvCxnSpPr>
                  <p:nvPr/>
                </p:nvCxnSpPr>
                <p:spPr>
                  <a:xfrm flipV="1">
                    <a:off x="6232608" y="5097450"/>
                    <a:ext cx="0" cy="59538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C8EBEFDF-EFDB-26C0-85BB-0F7A60AA6DE0}"/>
                      </a:ext>
                    </a:extLst>
                  </p:cNvPr>
                  <p:cNvCxnSpPr>
                    <a:cxnSpLocks/>
                  </p:cNvCxnSpPr>
                  <p:nvPr/>
                </p:nvCxnSpPr>
                <p:spPr>
                  <a:xfrm flipV="1">
                    <a:off x="6237345" y="5268105"/>
                    <a:ext cx="434079" cy="42254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grpSp>
            <p:sp>
              <p:nvSpPr>
                <p:cNvPr id="87" name="Star: 5 Points 86">
                  <a:extLst>
                    <a:ext uri="{FF2B5EF4-FFF2-40B4-BE49-F238E27FC236}">
                      <a16:creationId xmlns:a16="http://schemas.microsoft.com/office/drawing/2014/main" id="{22427113-9431-0714-05FF-F75AEEC0AE51}"/>
                    </a:ext>
                  </a:extLst>
                </p:cNvPr>
                <p:cNvSpPr/>
                <p:nvPr/>
              </p:nvSpPr>
              <p:spPr>
                <a:xfrm>
                  <a:off x="2017110" y="5295915"/>
                  <a:ext cx="133078" cy="12921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Star: 5 Points 87">
                  <a:extLst>
                    <a:ext uri="{FF2B5EF4-FFF2-40B4-BE49-F238E27FC236}">
                      <a16:creationId xmlns:a16="http://schemas.microsoft.com/office/drawing/2014/main" id="{42EFE650-EC9C-3F49-029E-54362F1B3D49}"/>
                    </a:ext>
                  </a:extLst>
                </p:cNvPr>
                <p:cNvSpPr/>
                <p:nvPr/>
              </p:nvSpPr>
              <p:spPr>
                <a:xfrm>
                  <a:off x="3879667" y="5241588"/>
                  <a:ext cx="133078" cy="12921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Star: 5 Points 88">
                  <a:extLst>
                    <a:ext uri="{FF2B5EF4-FFF2-40B4-BE49-F238E27FC236}">
                      <a16:creationId xmlns:a16="http://schemas.microsoft.com/office/drawing/2014/main" id="{F64F0B4E-E1B9-243E-DF29-394D52BA9B6E}"/>
                    </a:ext>
                  </a:extLst>
                </p:cNvPr>
                <p:cNvSpPr/>
                <p:nvPr/>
              </p:nvSpPr>
              <p:spPr>
                <a:xfrm>
                  <a:off x="5839311" y="5190954"/>
                  <a:ext cx="133078" cy="12921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Star: 5 Points 89">
                  <a:extLst>
                    <a:ext uri="{FF2B5EF4-FFF2-40B4-BE49-F238E27FC236}">
                      <a16:creationId xmlns:a16="http://schemas.microsoft.com/office/drawing/2014/main" id="{FD0C7B34-EDD5-CB97-374A-F96A89C89835}"/>
                    </a:ext>
                  </a:extLst>
                </p:cNvPr>
                <p:cNvSpPr/>
                <p:nvPr/>
              </p:nvSpPr>
              <p:spPr>
                <a:xfrm>
                  <a:off x="6229277" y="5330799"/>
                  <a:ext cx="133078" cy="12921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A290CBE5-4F79-C387-2D71-9A66D1385CBB}"/>
                        </a:ext>
                      </a:extLst>
                    </p:cNvPr>
                    <p:cNvSpPr txBox="1"/>
                    <p:nvPr/>
                  </p:nvSpPr>
                  <p:spPr>
                    <a:xfrm>
                      <a:off x="1558803" y="4275316"/>
                      <a:ext cx="52484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smtClean="0">
                                    <a:latin typeface="Cambria Math" panose="02040503050406030204" pitchFamily="18" charset="0"/>
                                  </a:rPr>
                                  <m:t>𝑺</m:t>
                                </m:r>
                              </m:e>
                              <m:sub>
                                <m:r>
                                  <a:rPr lang="en-US" sz="1800" b="1" smtClean="0">
                                    <a:latin typeface="Cambria Math" panose="02040503050406030204" pitchFamily="18" charset="0"/>
                                  </a:rPr>
                                  <m:t>𝟏</m:t>
                                </m:r>
                              </m:sub>
                            </m:sSub>
                          </m:oMath>
                        </m:oMathPara>
                      </a14:m>
                      <a:endParaRPr lang="en-US"/>
                    </a:p>
                  </p:txBody>
                </p:sp>
              </mc:Choice>
              <mc:Fallback xmlns="">
                <p:sp>
                  <p:nvSpPr>
                    <p:cNvPr id="91" name="TextBox 90">
                      <a:extLst>
                        <a:ext uri="{FF2B5EF4-FFF2-40B4-BE49-F238E27FC236}">
                          <a16:creationId xmlns:a16="http://schemas.microsoft.com/office/drawing/2014/main" id="{A290CBE5-4F79-C387-2D71-9A66D1385CBB}"/>
                        </a:ext>
                      </a:extLst>
                    </p:cNvPr>
                    <p:cNvSpPr txBox="1">
                      <a:spLocks noRot="1" noChangeAspect="1" noMove="1" noResize="1" noEditPoints="1" noAdjustHandles="1" noChangeArrowheads="1" noChangeShapeType="1" noTextEdit="1"/>
                    </p:cNvSpPr>
                    <p:nvPr/>
                  </p:nvSpPr>
                  <p:spPr>
                    <a:xfrm>
                      <a:off x="1558803" y="4275316"/>
                      <a:ext cx="524846" cy="369332"/>
                    </a:xfrm>
                    <a:prstGeom prst="rect">
                      <a:avLst/>
                    </a:prstGeom>
                    <a:blipFill>
                      <a:blip r:embed="rId8"/>
                      <a:stretch>
                        <a:fillRect b="-11111"/>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C1560714-CD72-661D-9972-B83FEE43CCEB}"/>
                        </a:ext>
                      </a:extLst>
                    </p:cNvPr>
                    <p:cNvSpPr txBox="1"/>
                    <p:nvPr/>
                  </p:nvSpPr>
                  <p:spPr>
                    <a:xfrm>
                      <a:off x="1766235" y="6024649"/>
                      <a:ext cx="36622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smtClean="0">
                                    <a:latin typeface="Cambria Math" panose="02040503050406030204" pitchFamily="18" charset="0"/>
                                  </a:rPr>
                                  <m:t>𝑺</m:t>
                                </m:r>
                              </m:e>
                              <m:sub>
                                <m:r>
                                  <a:rPr lang="en-US" sz="1800" b="1" smtClean="0">
                                    <a:latin typeface="Cambria Math" panose="02040503050406030204" pitchFamily="18" charset="0"/>
                                  </a:rPr>
                                  <m:t>𝟐</m:t>
                                </m:r>
                              </m:sub>
                            </m:sSub>
                          </m:oMath>
                        </m:oMathPara>
                      </a14:m>
                      <a:endParaRPr lang="en-US"/>
                    </a:p>
                  </p:txBody>
                </p:sp>
              </mc:Choice>
              <mc:Fallback xmlns="">
                <p:sp>
                  <p:nvSpPr>
                    <p:cNvPr id="92" name="TextBox 91">
                      <a:extLst>
                        <a:ext uri="{FF2B5EF4-FFF2-40B4-BE49-F238E27FC236}">
                          <a16:creationId xmlns:a16="http://schemas.microsoft.com/office/drawing/2014/main" id="{C1560714-CD72-661D-9972-B83FEE43CCEB}"/>
                        </a:ext>
                      </a:extLst>
                    </p:cNvPr>
                    <p:cNvSpPr txBox="1">
                      <a:spLocks noRot="1" noChangeAspect="1" noMove="1" noResize="1" noEditPoints="1" noAdjustHandles="1" noChangeArrowheads="1" noChangeShapeType="1" noTextEdit="1"/>
                    </p:cNvSpPr>
                    <p:nvPr/>
                  </p:nvSpPr>
                  <p:spPr>
                    <a:xfrm>
                      <a:off x="1766235" y="6024649"/>
                      <a:ext cx="366226" cy="369332"/>
                    </a:xfrm>
                    <a:prstGeom prst="rect">
                      <a:avLst/>
                    </a:prstGeom>
                    <a:blipFill>
                      <a:blip r:embed="rId9"/>
                      <a:stretch>
                        <a:fillRect r="-14815" b="-11538"/>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2A982261-A1F6-251A-E03C-2E5EF958E7DD}"/>
                        </a:ext>
                      </a:extLst>
                    </p:cNvPr>
                    <p:cNvSpPr txBox="1"/>
                    <p:nvPr/>
                  </p:nvSpPr>
                  <p:spPr>
                    <a:xfrm>
                      <a:off x="4302188" y="4677218"/>
                      <a:ext cx="36622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smtClean="0">
                                    <a:latin typeface="Cambria Math" panose="02040503050406030204" pitchFamily="18" charset="0"/>
                                  </a:rPr>
                                  <m:t>𝑺</m:t>
                                </m:r>
                              </m:e>
                              <m:sub>
                                <m:r>
                                  <a:rPr lang="en-US" sz="1800" b="1" i="1" smtClean="0">
                                    <a:latin typeface="Cambria Math" panose="02040503050406030204" pitchFamily="18" charset="0"/>
                                  </a:rPr>
                                  <m:t>𝟑</m:t>
                                </m:r>
                              </m:sub>
                            </m:sSub>
                          </m:oMath>
                        </m:oMathPara>
                      </a14:m>
                      <a:endParaRPr lang="en-US"/>
                    </a:p>
                  </p:txBody>
                </p:sp>
              </mc:Choice>
              <mc:Fallback xmlns="">
                <p:sp>
                  <p:nvSpPr>
                    <p:cNvPr id="93" name="TextBox 92">
                      <a:extLst>
                        <a:ext uri="{FF2B5EF4-FFF2-40B4-BE49-F238E27FC236}">
                          <a16:creationId xmlns:a16="http://schemas.microsoft.com/office/drawing/2014/main" id="{2A982261-A1F6-251A-E03C-2E5EF958E7DD}"/>
                        </a:ext>
                      </a:extLst>
                    </p:cNvPr>
                    <p:cNvSpPr txBox="1">
                      <a:spLocks noRot="1" noChangeAspect="1" noMove="1" noResize="1" noEditPoints="1" noAdjustHandles="1" noChangeArrowheads="1" noChangeShapeType="1" noTextEdit="1"/>
                    </p:cNvSpPr>
                    <p:nvPr/>
                  </p:nvSpPr>
                  <p:spPr>
                    <a:xfrm>
                      <a:off x="4302188" y="4677218"/>
                      <a:ext cx="366226" cy="369332"/>
                    </a:xfrm>
                    <a:prstGeom prst="rect">
                      <a:avLst/>
                    </a:prstGeom>
                    <a:blipFill>
                      <a:blip r:embed="rId10"/>
                      <a:stretch>
                        <a:fillRect r="-14815" b="-15385"/>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2B6F69D9-6226-CDAA-D845-4E1D9EC2A204}"/>
                        </a:ext>
                      </a:extLst>
                    </p:cNvPr>
                    <p:cNvSpPr txBox="1"/>
                    <p:nvPr/>
                  </p:nvSpPr>
                  <p:spPr>
                    <a:xfrm>
                      <a:off x="3219099" y="5337642"/>
                      <a:ext cx="36622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smtClean="0">
                                    <a:latin typeface="Cambria Math" panose="02040503050406030204" pitchFamily="18" charset="0"/>
                                  </a:rPr>
                                  <m:t>𝑺</m:t>
                                </m:r>
                              </m:e>
                              <m:sub>
                                <m:r>
                                  <a:rPr lang="en-US" sz="1800" b="1" i="1" smtClean="0">
                                    <a:latin typeface="Cambria Math" panose="02040503050406030204" pitchFamily="18" charset="0"/>
                                  </a:rPr>
                                  <m:t>𝟒</m:t>
                                </m:r>
                              </m:sub>
                            </m:sSub>
                          </m:oMath>
                        </m:oMathPara>
                      </a14:m>
                      <a:endParaRPr lang="en-US"/>
                    </a:p>
                  </p:txBody>
                </p:sp>
              </mc:Choice>
              <mc:Fallback xmlns="">
                <p:sp>
                  <p:nvSpPr>
                    <p:cNvPr id="94" name="TextBox 93">
                      <a:extLst>
                        <a:ext uri="{FF2B5EF4-FFF2-40B4-BE49-F238E27FC236}">
                          <a16:creationId xmlns:a16="http://schemas.microsoft.com/office/drawing/2014/main" id="{2B6F69D9-6226-CDAA-D845-4E1D9EC2A204}"/>
                        </a:ext>
                      </a:extLst>
                    </p:cNvPr>
                    <p:cNvSpPr txBox="1">
                      <a:spLocks noRot="1" noChangeAspect="1" noMove="1" noResize="1" noEditPoints="1" noAdjustHandles="1" noChangeArrowheads="1" noChangeShapeType="1" noTextEdit="1"/>
                    </p:cNvSpPr>
                    <p:nvPr/>
                  </p:nvSpPr>
                  <p:spPr>
                    <a:xfrm>
                      <a:off x="3219099" y="5337642"/>
                      <a:ext cx="366226" cy="369332"/>
                    </a:xfrm>
                    <a:prstGeom prst="rect">
                      <a:avLst/>
                    </a:prstGeom>
                    <a:blipFill>
                      <a:blip r:embed="rId11"/>
                      <a:stretch>
                        <a:fillRect r="-11111" b="-11111"/>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6E5FC4A6-FC7A-E282-139D-9ADD94E33113}"/>
                        </a:ext>
                      </a:extLst>
                    </p:cNvPr>
                    <p:cNvSpPr txBox="1"/>
                    <p:nvPr/>
                  </p:nvSpPr>
                  <p:spPr>
                    <a:xfrm>
                      <a:off x="5132322" y="5039074"/>
                      <a:ext cx="36622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smtClean="0">
                                    <a:latin typeface="Cambria Math" panose="02040503050406030204" pitchFamily="18" charset="0"/>
                                  </a:rPr>
                                  <m:t>𝑺</m:t>
                                </m:r>
                              </m:e>
                              <m:sub>
                                <m:r>
                                  <a:rPr lang="en-US" sz="1800" b="1" i="1" smtClean="0">
                                    <a:latin typeface="Cambria Math" panose="02040503050406030204" pitchFamily="18" charset="0"/>
                                  </a:rPr>
                                  <m:t>𝟓</m:t>
                                </m:r>
                              </m:sub>
                            </m:sSub>
                          </m:oMath>
                        </m:oMathPara>
                      </a14:m>
                      <a:endParaRPr lang="en-US"/>
                    </a:p>
                  </p:txBody>
                </p:sp>
              </mc:Choice>
              <mc:Fallback xmlns="">
                <p:sp>
                  <p:nvSpPr>
                    <p:cNvPr id="95" name="TextBox 94">
                      <a:extLst>
                        <a:ext uri="{FF2B5EF4-FFF2-40B4-BE49-F238E27FC236}">
                          <a16:creationId xmlns:a16="http://schemas.microsoft.com/office/drawing/2014/main" id="{6E5FC4A6-FC7A-E282-139D-9ADD94E33113}"/>
                        </a:ext>
                      </a:extLst>
                    </p:cNvPr>
                    <p:cNvSpPr txBox="1">
                      <a:spLocks noRot="1" noChangeAspect="1" noMove="1" noResize="1" noEditPoints="1" noAdjustHandles="1" noChangeArrowheads="1" noChangeShapeType="1" noTextEdit="1"/>
                    </p:cNvSpPr>
                    <p:nvPr/>
                  </p:nvSpPr>
                  <p:spPr>
                    <a:xfrm>
                      <a:off x="5132322" y="5039074"/>
                      <a:ext cx="366226" cy="369332"/>
                    </a:xfrm>
                    <a:prstGeom prst="rect">
                      <a:avLst/>
                    </a:prstGeom>
                    <a:blipFill>
                      <a:blip r:embed="rId12"/>
                      <a:stretch>
                        <a:fillRect r="-19231" b="-11111"/>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77EBE1EF-8C8A-C321-6894-3D8BCEE3147C}"/>
                        </a:ext>
                      </a:extLst>
                    </p:cNvPr>
                    <p:cNvSpPr txBox="1"/>
                    <p:nvPr/>
                  </p:nvSpPr>
                  <p:spPr>
                    <a:xfrm>
                      <a:off x="5665463" y="6011919"/>
                      <a:ext cx="36622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smtClean="0">
                                    <a:latin typeface="Cambria Math" panose="02040503050406030204" pitchFamily="18" charset="0"/>
                                  </a:rPr>
                                  <m:t>𝑺</m:t>
                                </m:r>
                              </m:e>
                              <m:sub>
                                <m:r>
                                  <a:rPr lang="en-US" sz="1800" b="1" i="1" smtClean="0">
                                    <a:latin typeface="Cambria Math" panose="02040503050406030204" pitchFamily="18" charset="0"/>
                                  </a:rPr>
                                  <m:t>𝟖</m:t>
                                </m:r>
                              </m:sub>
                            </m:sSub>
                          </m:oMath>
                        </m:oMathPara>
                      </a14:m>
                      <a:endParaRPr lang="en-US"/>
                    </a:p>
                  </p:txBody>
                </p:sp>
              </mc:Choice>
              <mc:Fallback xmlns="">
                <p:sp>
                  <p:nvSpPr>
                    <p:cNvPr id="96" name="TextBox 95">
                      <a:extLst>
                        <a:ext uri="{FF2B5EF4-FFF2-40B4-BE49-F238E27FC236}">
                          <a16:creationId xmlns:a16="http://schemas.microsoft.com/office/drawing/2014/main" id="{77EBE1EF-8C8A-C321-6894-3D8BCEE3147C}"/>
                        </a:ext>
                      </a:extLst>
                    </p:cNvPr>
                    <p:cNvSpPr txBox="1">
                      <a:spLocks noRot="1" noChangeAspect="1" noMove="1" noResize="1" noEditPoints="1" noAdjustHandles="1" noChangeArrowheads="1" noChangeShapeType="1" noTextEdit="1"/>
                    </p:cNvSpPr>
                    <p:nvPr/>
                  </p:nvSpPr>
                  <p:spPr>
                    <a:xfrm>
                      <a:off x="5665463" y="6011919"/>
                      <a:ext cx="366226" cy="369332"/>
                    </a:xfrm>
                    <a:prstGeom prst="rect">
                      <a:avLst/>
                    </a:prstGeom>
                    <a:blipFill>
                      <a:blip r:embed="rId13"/>
                      <a:stretch>
                        <a:fillRect r="-18519" b="-11111"/>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5926F4E4-ED93-412B-BEB3-6E1035654D2B}"/>
                        </a:ext>
                      </a:extLst>
                    </p:cNvPr>
                    <p:cNvSpPr txBox="1"/>
                    <p:nvPr/>
                  </p:nvSpPr>
                  <p:spPr>
                    <a:xfrm>
                      <a:off x="7058937" y="4506219"/>
                      <a:ext cx="36622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smtClean="0">
                                    <a:latin typeface="Cambria Math" panose="02040503050406030204" pitchFamily="18" charset="0"/>
                                  </a:rPr>
                                  <m:t>𝑺</m:t>
                                </m:r>
                              </m:e>
                              <m:sub>
                                <m:r>
                                  <a:rPr lang="en-US" sz="1800" b="1" i="1" smtClean="0">
                                    <a:latin typeface="Cambria Math" panose="02040503050406030204" pitchFamily="18" charset="0"/>
                                  </a:rPr>
                                  <m:t>𝟔</m:t>
                                </m:r>
                              </m:sub>
                            </m:sSub>
                          </m:oMath>
                        </m:oMathPara>
                      </a14:m>
                      <a:endParaRPr lang="en-US" dirty="0"/>
                    </a:p>
                  </p:txBody>
                </p:sp>
              </mc:Choice>
              <mc:Fallback xmlns="">
                <p:sp>
                  <p:nvSpPr>
                    <p:cNvPr id="97" name="TextBox 96">
                      <a:extLst>
                        <a:ext uri="{FF2B5EF4-FFF2-40B4-BE49-F238E27FC236}">
                          <a16:creationId xmlns:a16="http://schemas.microsoft.com/office/drawing/2014/main" id="{5926F4E4-ED93-412B-BEB3-6E1035654D2B}"/>
                        </a:ext>
                      </a:extLst>
                    </p:cNvPr>
                    <p:cNvSpPr txBox="1">
                      <a:spLocks noRot="1" noChangeAspect="1" noMove="1" noResize="1" noEditPoints="1" noAdjustHandles="1" noChangeArrowheads="1" noChangeShapeType="1" noTextEdit="1"/>
                    </p:cNvSpPr>
                    <p:nvPr/>
                  </p:nvSpPr>
                  <p:spPr>
                    <a:xfrm>
                      <a:off x="7058937" y="4506219"/>
                      <a:ext cx="366226" cy="369332"/>
                    </a:xfrm>
                    <a:prstGeom prst="rect">
                      <a:avLst/>
                    </a:prstGeom>
                    <a:blipFill>
                      <a:blip r:embed="rId14"/>
                      <a:stretch>
                        <a:fillRect r="-15385" b="-15385"/>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3D04732C-84C9-1841-248C-6EBF256ECE7F}"/>
                        </a:ext>
                      </a:extLst>
                    </p:cNvPr>
                    <p:cNvSpPr txBox="1"/>
                    <p:nvPr/>
                  </p:nvSpPr>
                  <p:spPr>
                    <a:xfrm>
                      <a:off x="7771664" y="5680711"/>
                      <a:ext cx="36622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1" i="1" smtClean="0">
                                    <a:latin typeface="Cambria Math" panose="02040503050406030204" pitchFamily="18" charset="0"/>
                                  </a:rPr>
                                </m:ctrlPr>
                              </m:sSubPr>
                              <m:e>
                                <m:r>
                                  <a:rPr lang="en-US" sz="1800" b="1" smtClean="0">
                                    <a:latin typeface="Cambria Math" panose="02040503050406030204" pitchFamily="18" charset="0"/>
                                  </a:rPr>
                                  <m:t>𝑺</m:t>
                                </m:r>
                              </m:e>
                              <m:sub>
                                <m:r>
                                  <a:rPr lang="en-US" sz="1800" b="1" i="1" smtClean="0">
                                    <a:latin typeface="Cambria Math" panose="02040503050406030204" pitchFamily="18" charset="0"/>
                                  </a:rPr>
                                  <m:t>𝟕</m:t>
                                </m:r>
                              </m:sub>
                            </m:sSub>
                          </m:oMath>
                        </m:oMathPara>
                      </a14:m>
                      <a:endParaRPr lang="en-US"/>
                    </a:p>
                  </p:txBody>
                </p:sp>
              </mc:Choice>
              <mc:Fallback xmlns="">
                <p:sp>
                  <p:nvSpPr>
                    <p:cNvPr id="98" name="TextBox 97">
                      <a:extLst>
                        <a:ext uri="{FF2B5EF4-FFF2-40B4-BE49-F238E27FC236}">
                          <a16:creationId xmlns:a16="http://schemas.microsoft.com/office/drawing/2014/main" id="{3D04732C-84C9-1841-248C-6EBF256ECE7F}"/>
                        </a:ext>
                      </a:extLst>
                    </p:cNvPr>
                    <p:cNvSpPr txBox="1">
                      <a:spLocks noRot="1" noChangeAspect="1" noMove="1" noResize="1" noEditPoints="1" noAdjustHandles="1" noChangeArrowheads="1" noChangeShapeType="1" noTextEdit="1"/>
                    </p:cNvSpPr>
                    <p:nvPr/>
                  </p:nvSpPr>
                  <p:spPr>
                    <a:xfrm>
                      <a:off x="7771664" y="5680711"/>
                      <a:ext cx="366226" cy="369332"/>
                    </a:xfrm>
                    <a:prstGeom prst="rect">
                      <a:avLst/>
                    </a:prstGeom>
                    <a:blipFill>
                      <a:blip r:embed="rId15"/>
                      <a:stretch>
                        <a:fillRect r="-15385" b="-11111"/>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4CEA0E1E-E7E3-A07A-DAAC-F0FDA8F3CB87}"/>
                        </a:ext>
                      </a:extLst>
                    </p:cNvPr>
                    <p:cNvSpPr txBox="1"/>
                    <p:nvPr/>
                  </p:nvSpPr>
                  <p:spPr>
                    <a:xfrm>
                      <a:off x="1913447" y="5001216"/>
                      <a:ext cx="18023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𝑇</m:t>
                                </m:r>
                              </m:e>
                              <m:sub>
                                <m:r>
                                  <a:rPr lang="en-US" sz="1400" b="0" i="1" smtClean="0">
                                    <a:latin typeface="Cambria Math" panose="02040503050406030204" pitchFamily="18" charset="0"/>
                                  </a:rPr>
                                  <m:t>1</m:t>
                                </m:r>
                              </m:sub>
                            </m:sSub>
                          </m:oMath>
                        </m:oMathPara>
                      </a14:m>
                      <a:endParaRPr lang="en-US" b="0" dirty="0"/>
                    </a:p>
                    <a:p>
                      <a:endParaRPr lang="en-US" dirty="0"/>
                    </a:p>
                  </p:txBody>
                </p:sp>
              </mc:Choice>
              <mc:Fallback xmlns="">
                <p:sp>
                  <p:nvSpPr>
                    <p:cNvPr id="99" name="TextBox 98">
                      <a:extLst>
                        <a:ext uri="{FF2B5EF4-FFF2-40B4-BE49-F238E27FC236}">
                          <a16:creationId xmlns:a16="http://schemas.microsoft.com/office/drawing/2014/main" id="{4CEA0E1E-E7E3-A07A-DAAC-F0FDA8F3CB87}"/>
                        </a:ext>
                      </a:extLst>
                    </p:cNvPr>
                    <p:cNvSpPr txBox="1">
                      <a:spLocks noRot="1" noChangeAspect="1" noMove="1" noResize="1" noEditPoints="1" noAdjustHandles="1" noChangeArrowheads="1" noChangeShapeType="1" noTextEdit="1"/>
                    </p:cNvSpPr>
                    <p:nvPr/>
                  </p:nvSpPr>
                  <p:spPr>
                    <a:xfrm>
                      <a:off x="1913447" y="5001216"/>
                      <a:ext cx="180232" cy="584775"/>
                    </a:xfrm>
                    <a:prstGeom prst="rect">
                      <a:avLst/>
                    </a:prstGeom>
                    <a:blipFill>
                      <a:blip r:embed="rId16"/>
                      <a:stretch>
                        <a:fillRect r="-64286"/>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3CBE5947-2F3D-5430-43C1-D3269267F172}"/>
                        </a:ext>
                      </a:extLst>
                    </p:cNvPr>
                    <p:cNvSpPr txBox="1"/>
                    <p:nvPr/>
                  </p:nvSpPr>
                  <p:spPr>
                    <a:xfrm>
                      <a:off x="4012939" y="5027780"/>
                      <a:ext cx="18023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𝑇</m:t>
                                </m:r>
                              </m:e>
                              <m:sub>
                                <m:r>
                                  <a:rPr lang="en-US" sz="1400" b="0" i="1" smtClean="0">
                                    <a:latin typeface="Cambria Math" panose="02040503050406030204" pitchFamily="18" charset="0"/>
                                  </a:rPr>
                                  <m:t>2</m:t>
                                </m:r>
                              </m:sub>
                            </m:sSub>
                          </m:oMath>
                        </m:oMathPara>
                      </a14:m>
                      <a:endParaRPr lang="en-US" b="0"/>
                    </a:p>
                    <a:p>
                      <a:endParaRPr lang="en-US"/>
                    </a:p>
                  </p:txBody>
                </p:sp>
              </mc:Choice>
              <mc:Fallback xmlns="">
                <p:sp>
                  <p:nvSpPr>
                    <p:cNvPr id="100" name="TextBox 99">
                      <a:extLst>
                        <a:ext uri="{FF2B5EF4-FFF2-40B4-BE49-F238E27FC236}">
                          <a16:creationId xmlns:a16="http://schemas.microsoft.com/office/drawing/2014/main" id="{3CBE5947-2F3D-5430-43C1-D3269267F172}"/>
                        </a:ext>
                      </a:extLst>
                    </p:cNvPr>
                    <p:cNvSpPr txBox="1">
                      <a:spLocks noRot="1" noChangeAspect="1" noMove="1" noResize="1" noEditPoints="1" noAdjustHandles="1" noChangeArrowheads="1" noChangeShapeType="1" noTextEdit="1"/>
                    </p:cNvSpPr>
                    <p:nvPr/>
                  </p:nvSpPr>
                  <p:spPr>
                    <a:xfrm>
                      <a:off x="4012939" y="5027780"/>
                      <a:ext cx="180232" cy="584775"/>
                    </a:xfrm>
                    <a:prstGeom prst="rect">
                      <a:avLst/>
                    </a:prstGeom>
                    <a:blipFill>
                      <a:blip r:embed="rId17"/>
                      <a:stretch>
                        <a:fillRect r="-64286"/>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589F5138-7440-E081-777C-6DFE36CEB760}"/>
                        </a:ext>
                      </a:extLst>
                    </p:cNvPr>
                    <p:cNvSpPr txBox="1"/>
                    <p:nvPr/>
                  </p:nvSpPr>
                  <p:spPr>
                    <a:xfrm>
                      <a:off x="5834160" y="4963250"/>
                      <a:ext cx="18023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𝑇</m:t>
                                </m:r>
                              </m:e>
                              <m:sub>
                                <m:r>
                                  <a:rPr lang="en-US" sz="1400" b="0" i="1" smtClean="0">
                                    <a:latin typeface="Cambria Math" panose="02040503050406030204" pitchFamily="18" charset="0"/>
                                  </a:rPr>
                                  <m:t>3</m:t>
                                </m:r>
                              </m:sub>
                            </m:sSub>
                          </m:oMath>
                        </m:oMathPara>
                      </a14:m>
                      <a:endParaRPr lang="en-US" b="0"/>
                    </a:p>
                    <a:p>
                      <a:endParaRPr lang="en-US"/>
                    </a:p>
                  </p:txBody>
                </p:sp>
              </mc:Choice>
              <mc:Fallback xmlns="">
                <p:sp>
                  <p:nvSpPr>
                    <p:cNvPr id="101" name="TextBox 100">
                      <a:extLst>
                        <a:ext uri="{FF2B5EF4-FFF2-40B4-BE49-F238E27FC236}">
                          <a16:creationId xmlns:a16="http://schemas.microsoft.com/office/drawing/2014/main" id="{589F5138-7440-E081-777C-6DFE36CEB760}"/>
                        </a:ext>
                      </a:extLst>
                    </p:cNvPr>
                    <p:cNvSpPr txBox="1">
                      <a:spLocks noRot="1" noChangeAspect="1" noMove="1" noResize="1" noEditPoints="1" noAdjustHandles="1" noChangeArrowheads="1" noChangeShapeType="1" noTextEdit="1"/>
                    </p:cNvSpPr>
                    <p:nvPr/>
                  </p:nvSpPr>
                  <p:spPr>
                    <a:xfrm>
                      <a:off x="5834160" y="4963250"/>
                      <a:ext cx="180232" cy="584775"/>
                    </a:xfrm>
                    <a:prstGeom prst="rect">
                      <a:avLst/>
                    </a:prstGeom>
                    <a:blipFill>
                      <a:blip r:embed="rId18"/>
                      <a:stretch>
                        <a:fillRect r="-64286"/>
                      </a:stretch>
                    </a:blipFill>
                  </p:spPr>
                  <p:txBody>
                    <a:bodyPr/>
                    <a:lstStyle/>
                    <a:p>
                      <a:r>
                        <a:rPr lang="en-VN">
                          <a:noFill/>
                        </a:rPr>
                        <a:t> </a:t>
                      </a:r>
                    </a:p>
                  </p:txBody>
                </p:sp>
              </mc:Fallback>
            </mc:AlternateContent>
            <mc:AlternateContent xmlns:mc="http://schemas.openxmlformats.org/markup-compatibility/2006">
              <mc:Choice xmlns:a14="http://schemas.microsoft.com/office/drawing/2010/main" Requires="a14">
                <p:sp>
                  <p:nvSpPr>
                    <p:cNvPr id="102" name="TextBox 101">
                      <a:extLst>
                        <a:ext uri="{FF2B5EF4-FFF2-40B4-BE49-F238E27FC236}">
                          <a16:creationId xmlns:a16="http://schemas.microsoft.com/office/drawing/2014/main" id="{47DF5728-017E-7F48-9D05-55257332A4D6}"/>
                        </a:ext>
                      </a:extLst>
                    </p:cNvPr>
                    <p:cNvSpPr txBox="1"/>
                    <p:nvPr/>
                  </p:nvSpPr>
                  <p:spPr>
                    <a:xfrm>
                      <a:off x="6376762" y="5215811"/>
                      <a:ext cx="180232" cy="5847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𝑇</m:t>
                                </m:r>
                              </m:e>
                              <m:sub>
                                <m:r>
                                  <a:rPr lang="en-US" sz="1400" b="0" i="1" smtClean="0">
                                    <a:latin typeface="Cambria Math" panose="02040503050406030204" pitchFamily="18" charset="0"/>
                                  </a:rPr>
                                  <m:t>4</m:t>
                                </m:r>
                              </m:sub>
                            </m:sSub>
                          </m:oMath>
                        </m:oMathPara>
                      </a14:m>
                      <a:endParaRPr lang="en-US" b="0" dirty="0"/>
                    </a:p>
                    <a:p>
                      <a:endParaRPr lang="en-US" dirty="0"/>
                    </a:p>
                  </p:txBody>
                </p:sp>
              </mc:Choice>
              <mc:Fallback>
                <p:sp>
                  <p:nvSpPr>
                    <p:cNvPr id="102" name="TextBox 101">
                      <a:extLst>
                        <a:ext uri="{FF2B5EF4-FFF2-40B4-BE49-F238E27FC236}">
                          <a16:creationId xmlns:a16="http://schemas.microsoft.com/office/drawing/2014/main" id="{47DF5728-017E-7F48-9D05-55257332A4D6}"/>
                        </a:ext>
                      </a:extLst>
                    </p:cNvPr>
                    <p:cNvSpPr txBox="1">
                      <a:spLocks noRot="1" noChangeAspect="1" noMove="1" noResize="1" noEditPoints="1" noAdjustHandles="1" noChangeArrowheads="1" noChangeShapeType="1" noTextEdit="1"/>
                    </p:cNvSpPr>
                    <p:nvPr/>
                  </p:nvSpPr>
                  <p:spPr>
                    <a:xfrm>
                      <a:off x="6376762" y="5215811"/>
                      <a:ext cx="180232" cy="584775"/>
                    </a:xfrm>
                    <a:prstGeom prst="rect">
                      <a:avLst/>
                    </a:prstGeom>
                    <a:blipFill>
                      <a:blip r:embed="rId19"/>
                      <a:stretch>
                        <a:fillRect r="-64286"/>
                      </a:stretch>
                    </a:blipFill>
                  </p:spPr>
                  <p:txBody>
                    <a:bodyPr/>
                    <a:lstStyle/>
                    <a:p>
                      <a:r>
                        <a:rPr lang="en-VN">
                          <a:noFill/>
                        </a:rPr>
                        <a:t> </a:t>
                      </a:r>
                    </a:p>
                  </p:txBody>
                </p:sp>
              </mc:Fallback>
            </mc:AlternateContent>
          </p:grpSp>
        </p:grpSp>
      </p:grpSp>
      <p:sp>
        <p:nvSpPr>
          <p:cNvPr id="4" name="TextBox 3">
            <a:extLst>
              <a:ext uri="{FF2B5EF4-FFF2-40B4-BE49-F238E27FC236}">
                <a16:creationId xmlns:a16="http://schemas.microsoft.com/office/drawing/2014/main" id="{EC12FCCD-74E0-41A1-A65C-DBD7AE742B9C}"/>
              </a:ext>
            </a:extLst>
          </p:cNvPr>
          <p:cNvSpPr txBox="1"/>
          <p:nvPr/>
        </p:nvSpPr>
        <p:spPr>
          <a:xfrm>
            <a:off x="9095575" y="1692896"/>
            <a:ext cx="1219200" cy="369332"/>
          </a:xfrm>
          <a:prstGeom prst="rect">
            <a:avLst/>
          </a:prstGeom>
          <a:noFill/>
        </p:spPr>
        <p:txBody>
          <a:bodyPr wrap="square" rtlCol="0">
            <a:spAutoFit/>
          </a:bodyPr>
          <a:lstStyle/>
          <a:p>
            <a:r>
              <a:rPr lang="en-VN" dirty="0">
                <a:solidFill>
                  <a:srgbClr val="0557FC"/>
                </a:solidFill>
              </a:rPr>
              <a:t>Figure (a)</a:t>
            </a:r>
          </a:p>
        </p:txBody>
      </p:sp>
      <p:sp>
        <p:nvSpPr>
          <p:cNvPr id="5" name="TextBox 4">
            <a:extLst>
              <a:ext uri="{FF2B5EF4-FFF2-40B4-BE49-F238E27FC236}">
                <a16:creationId xmlns:a16="http://schemas.microsoft.com/office/drawing/2014/main" id="{385AB658-E11A-9BEB-123F-28FD992AB1E7}"/>
              </a:ext>
            </a:extLst>
          </p:cNvPr>
          <p:cNvSpPr txBox="1"/>
          <p:nvPr/>
        </p:nvSpPr>
        <p:spPr>
          <a:xfrm>
            <a:off x="9236135" y="3531439"/>
            <a:ext cx="1219200" cy="369332"/>
          </a:xfrm>
          <a:prstGeom prst="rect">
            <a:avLst/>
          </a:prstGeom>
          <a:noFill/>
        </p:spPr>
        <p:txBody>
          <a:bodyPr wrap="square" rtlCol="0">
            <a:spAutoFit/>
          </a:bodyPr>
          <a:lstStyle/>
          <a:p>
            <a:r>
              <a:rPr lang="en-VN" dirty="0">
                <a:solidFill>
                  <a:srgbClr val="0557FC"/>
                </a:solidFill>
              </a:rPr>
              <a:t>Figure (b)</a:t>
            </a:r>
          </a:p>
        </p:txBody>
      </p:sp>
    </p:spTree>
    <p:extLst>
      <p:ext uri="{BB962C8B-B14F-4D97-AF65-F5344CB8AC3E}">
        <p14:creationId xmlns:p14="http://schemas.microsoft.com/office/powerpoint/2010/main" val="2073253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28"/>
                                        </p:tgtEl>
                                        <p:attrNameLst>
                                          <p:attrName>style.visibility</p:attrName>
                                        </p:attrNameLst>
                                      </p:cBhvr>
                                      <p:to>
                                        <p:strVal val="visible"/>
                                      </p:to>
                                    </p:set>
                                    <p:anim calcmode="lin" valueType="num">
                                      <p:cBhvr additive="base">
                                        <p:cTn id="27" dur="500" fill="hold"/>
                                        <p:tgtEl>
                                          <p:spTgt spid="128"/>
                                        </p:tgtEl>
                                        <p:attrNameLst>
                                          <p:attrName>ppt_x</p:attrName>
                                        </p:attrNameLst>
                                      </p:cBhvr>
                                      <p:tavLst>
                                        <p:tav tm="0">
                                          <p:val>
                                            <p:strVal val="#ppt_x"/>
                                          </p:val>
                                        </p:tav>
                                        <p:tav tm="100000">
                                          <p:val>
                                            <p:strVal val="#ppt_x"/>
                                          </p:val>
                                        </p:tav>
                                      </p:tavLst>
                                    </p:anim>
                                    <p:anim calcmode="lin" valueType="num">
                                      <p:cBhvr additive="base">
                                        <p:cTn id="28" dur="500" fill="hold"/>
                                        <p:tgtEl>
                                          <p:spTgt spid="1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p:bldP spid="17" grpId="0" animBg="1"/>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a:xfrm>
            <a:off x="838200" y="1182777"/>
            <a:ext cx="10515600" cy="616182"/>
          </a:xfrm>
        </p:spPr>
        <p:txBody>
          <a:bodyPr>
            <a:normAutofit/>
          </a:bodyPr>
          <a:lstStyle/>
          <a:p>
            <a:r>
              <a:rPr lang="en-US" sz="2400" dirty="0">
                <a:latin typeface="Arial" panose="020B0604020202020204" pitchFamily="34" charset="0"/>
                <a:cs typeface="Arial" panose="020B0604020202020204" pitchFamily="34" charset="0"/>
              </a:rPr>
              <a:t>Fitness Function</a:t>
            </a:r>
            <a:endParaRPr lang="en-US" dirty="0"/>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2D99B22-2A1B-4C59-3882-345045F663DE}"/>
                  </a:ext>
                </a:extLst>
              </p:cNvPr>
              <p:cNvSpPr txBox="1"/>
              <p:nvPr/>
            </p:nvSpPr>
            <p:spPr>
              <a:xfrm>
                <a:off x="838199" y="1798958"/>
                <a:ext cx="9663113" cy="2677656"/>
              </a:xfrm>
              <a:prstGeom prst="rect">
                <a:avLst/>
              </a:prstGeom>
              <a:noFill/>
            </p:spPr>
            <p:txBody>
              <a:bodyPr wrap="square" rtlCol="0">
                <a:spAutoFit/>
              </a:bodyPr>
              <a:lstStyle/>
              <a:p>
                <a:pPr algn="just"/>
                <a:r>
                  <a:rPr lang="en-US" sz="2400" dirty="0">
                    <a:solidFill>
                      <a:schemeClr val="tx1"/>
                    </a:solidFill>
                    <a:cs typeface="Calibri" panose="020F0502020204030204" pitchFamily="34" charset="0"/>
                  </a:rPr>
                  <a:t>Fitness function is represented by two parts</a:t>
                </a:r>
                <a:r>
                  <a:rPr lang="en-US" sz="2400" dirty="0">
                    <a:solidFill>
                      <a:schemeClr val="tx1"/>
                    </a:solidFill>
                    <a:cs typeface="Calibri" panose="020F0502020204030204" pitchFamily="34" charset="0"/>
                    <a:sym typeface="Wingdings" pitchFamily="2" charset="2"/>
                  </a:rPr>
                  <a:t>: QBI and </a:t>
                </a:r>
                <a:r>
                  <a:rPr lang="en-US" sz="2400" dirty="0" err="1">
                    <a:solidFill>
                      <a:schemeClr val="tx1"/>
                    </a:solidFill>
                    <a:cs typeface="Calibri" panose="020F0502020204030204" pitchFamily="34" charset="0"/>
                    <a:sym typeface="Wingdings" pitchFamily="2" charset="2"/>
                  </a:rPr>
                  <a:t>No.active</a:t>
                </a:r>
                <a:r>
                  <a:rPr lang="en-US" sz="2400" dirty="0">
                    <a:solidFill>
                      <a:schemeClr val="tx1"/>
                    </a:solidFill>
                    <a:cs typeface="Calibri" panose="020F0502020204030204" pitchFamily="34" charset="0"/>
                    <a:sym typeface="Wingdings" pitchFamily="2" charset="2"/>
                  </a:rPr>
                  <a:t> sensors</a:t>
                </a:r>
                <a:endParaRPr lang="en-US" sz="2400" dirty="0">
                  <a:solidFill>
                    <a:schemeClr val="tx1"/>
                  </a:solidFill>
                  <a:cs typeface="Calibri" panose="020F0502020204030204" pitchFamily="34" charset="0"/>
                </a:endParaRPr>
              </a:p>
              <a:p>
                <a:pPr algn="just"/>
                <a14:m>
                  <m:oMathPara xmlns:m="http://schemas.openxmlformats.org/officeDocument/2006/math">
                    <m:oMathParaPr>
                      <m:jc m:val="centerGroup"/>
                    </m:oMathParaPr>
                    <m:oMath xmlns:m="http://schemas.openxmlformats.org/officeDocument/2006/math">
                      <m:r>
                        <a:rPr lang="en-US" sz="2400" b="0" i="1" dirty="0" smtClean="0">
                          <a:solidFill>
                            <a:schemeClr val="tx1"/>
                          </a:solidFill>
                          <a:effectLst/>
                          <a:latin typeface="Cambria Math" panose="02040503050406030204" pitchFamily="18" charset="0"/>
                          <a:cs typeface="Calibri" panose="020F0502020204030204" pitchFamily="34" charset="0"/>
                        </a:rPr>
                        <m:t>𝐹</m:t>
                      </m:r>
                      <m:r>
                        <a:rPr lang="en-US" sz="2400" b="0" i="1" dirty="0" smtClean="0">
                          <a:solidFill>
                            <a:schemeClr val="tx1"/>
                          </a:solidFill>
                          <a:effectLst/>
                          <a:latin typeface="Cambria Math" panose="02040503050406030204" pitchFamily="18" charset="0"/>
                          <a:cs typeface="Calibri" panose="020F0502020204030204" pitchFamily="34" charset="0"/>
                        </a:rPr>
                        <m:t> = [</m:t>
                      </m:r>
                      <m:r>
                        <a:rPr lang="en-US" sz="2400" b="0" i="1" dirty="0" smtClean="0">
                          <a:solidFill>
                            <a:schemeClr val="tx1"/>
                          </a:solidFill>
                          <a:effectLst/>
                          <a:latin typeface="Cambria Math" panose="02040503050406030204" pitchFamily="18" charset="0"/>
                          <a:cs typeface="Calibri" panose="020F0502020204030204" pitchFamily="34" charset="0"/>
                        </a:rPr>
                        <m:t>𝑄𝐵𝐼</m:t>
                      </m:r>
                      <m:r>
                        <a:rPr lang="en-US" sz="2400" b="0" i="1" dirty="0" smtClean="0">
                          <a:solidFill>
                            <a:schemeClr val="tx1"/>
                          </a:solidFill>
                          <a:effectLst/>
                          <a:latin typeface="Cambria Math" panose="02040503050406030204" pitchFamily="18" charset="0"/>
                          <a:cs typeface="Calibri" panose="020F0502020204030204" pitchFamily="34" charset="0"/>
                        </a:rPr>
                        <m:t>,−</m:t>
                      </m:r>
                      <m:r>
                        <a:rPr lang="en-US" sz="2400" b="0" i="1" dirty="0" err="1" smtClean="0">
                          <a:solidFill>
                            <a:schemeClr val="tx1"/>
                          </a:solidFill>
                          <a:effectLst/>
                          <a:latin typeface="Cambria Math" panose="02040503050406030204" pitchFamily="18" charset="0"/>
                          <a:cs typeface="Calibri" panose="020F0502020204030204" pitchFamily="34" charset="0"/>
                        </a:rPr>
                        <m:t>𝑁𝑜</m:t>
                      </m:r>
                      <m:r>
                        <a:rPr lang="en-US" sz="2400" b="0" i="1" dirty="0" err="1" smtClean="0">
                          <a:solidFill>
                            <a:schemeClr val="tx1"/>
                          </a:solidFill>
                          <a:effectLst/>
                          <a:latin typeface="Cambria Math" panose="02040503050406030204" pitchFamily="18" charset="0"/>
                          <a:cs typeface="Calibri" panose="020F0502020204030204" pitchFamily="34" charset="0"/>
                        </a:rPr>
                        <m:t>.</m:t>
                      </m:r>
                      <m:r>
                        <a:rPr lang="en-US" sz="2400" b="0" i="1" dirty="0" err="1" smtClean="0">
                          <a:solidFill>
                            <a:schemeClr val="tx1"/>
                          </a:solidFill>
                          <a:effectLst/>
                          <a:latin typeface="Cambria Math" panose="02040503050406030204" pitchFamily="18" charset="0"/>
                          <a:cs typeface="Calibri" panose="020F0502020204030204" pitchFamily="34" charset="0"/>
                        </a:rPr>
                        <m:t>𝑎𝑐𝑡𝑖𝑣𝑒</m:t>
                      </m:r>
                      <m:r>
                        <a:rPr lang="en-US" sz="2400" b="0" i="1" dirty="0" smtClean="0">
                          <a:solidFill>
                            <a:schemeClr val="tx1"/>
                          </a:solidFill>
                          <a:effectLst/>
                          <a:latin typeface="Cambria Math" panose="02040503050406030204" pitchFamily="18" charset="0"/>
                          <a:cs typeface="Calibri" panose="020F0502020204030204" pitchFamily="34" charset="0"/>
                        </a:rPr>
                        <m:t>]</m:t>
                      </m:r>
                    </m:oMath>
                  </m:oMathPara>
                </a14:m>
                <a:endParaRPr lang="en-US" sz="2400" dirty="0">
                  <a:solidFill>
                    <a:schemeClr val="tx1"/>
                  </a:solidFill>
                  <a:cs typeface="Calibri" panose="020F0502020204030204" pitchFamily="34" charset="0"/>
                </a:endParaRPr>
              </a:p>
              <a:p>
                <a:pPr algn="just"/>
                <a:endParaRPr lang="vi-VN" sz="2400" i="1" dirty="0">
                  <a:latin typeface="Cambria Math" panose="02040503050406030204" pitchFamily="18" charset="0"/>
                </a:endParaRPr>
              </a:p>
              <a:p>
                <a:pPr marL="342900" indent="-342900" algn="just">
                  <a:buFont typeface="Arial" panose="020B0604020202020204" pitchFamily="34" charset="0"/>
                  <a:buChar char="•"/>
                </a:pPr>
                <a:r>
                  <a:rPr lang="en-US" sz="2400" dirty="0"/>
                  <a:t>If </a:t>
                </a:r>
                <a14:m>
                  <m:oMath xmlns:m="http://schemas.openxmlformats.org/officeDocument/2006/math">
                    <m:r>
                      <a:rPr lang="en-US" sz="2400" i="1" smtClean="0">
                        <a:latin typeface="Cambria Math" panose="02040503050406030204" pitchFamily="18" charset="0"/>
                      </a:rPr>
                      <m:t>𝑄𝐵𝐼</m:t>
                    </m:r>
                    <m:r>
                      <a:rPr lang="en-US" sz="2400" i="1" smtClean="0">
                        <a:latin typeface="Cambria Math" panose="02040503050406030204" pitchFamily="18" charset="0"/>
                      </a:rPr>
                      <m:t> = 1 </m:t>
                    </m:r>
                    <m:r>
                      <a:rPr lang="en-US" sz="2400" i="1" smtClean="0">
                        <a:latin typeface="Cambria Math" panose="02040503050406030204" pitchFamily="18" charset="0"/>
                      </a:rPr>
                      <m:t>𝑎𝑛𝑑</m:t>
                    </m:r>
                    <m:r>
                      <a:rPr lang="en-US" sz="2400" i="1" smtClean="0">
                        <a:latin typeface="Cambria Math" panose="02040503050406030204" pitchFamily="18" charset="0"/>
                      </a:rPr>
                      <m:t> </m:t>
                    </m:r>
                    <m:r>
                      <a:rPr lang="en-US" sz="2400" b="0" i="1" smtClean="0">
                        <a:solidFill>
                          <a:schemeClr val="tx1"/>
                        </a:solidFill>
                        <a:effectLst/>
                        <a:latin typeface="Cambria Math" panose="02040503050406030204" pitchFamily="18" charset="0"/>
                      </a:rPr>
                      <m:t>𝑁𝑜</m:t>
                    </m:r>
                    <m:r>
                      <a:rPr lang="en-US" sz="2400" b="0" i="1" smtClean="0">
                        <a:solidFill>
                          <a:schemeClr val="tx1"/>
                        </a:solidFill>
                        <a:effectLst/>
                        <a:latin typeface="Cambria Math" panose="02040503050406030204" pitchFamily="18" charset="0"/>
                      </a:rPr>
                      <m:t>.</m:t>
                    </m:r>
                    <m:r>
                      <a:rPr lang="en-US" sz="2400" b="0" i="1" smtClean="0">
                        <a:solidFill>
                          <a:schemeClr val="tx1"/>
                        </a:solidFill>
                        <a:effectLst/>
                        <a:latin typeface="Cambria Math" panose="02040503050406030204" pitchFamily="18" charset="0"/>
                      </a:rPr>
                      <m:t>𝑎𝑐𝑡𝑖𝑣𝑒</m:t>
                    </m:r>
                    <m:r>
                      <a:rPr lang="en-US" sz="2400" b="0" i="1" smtClean="0">
                        <a:solidFill>
                          <a:schemeClr val="tx1"/>
                        </a:solidFill>
                        <a:effectLst/>
                        <a:latin typeface="Cambria Math" panose="02040503050406030204" pitchFamily="18" charset="0"/>
                      </a:rPr>
                      <m:t> </m:t>
                    </m:r>
                    <m:r>
                      <a:rPr lang="en-US" sz="2400" b="0" i="1" smtClean="0">
                        <a:solidFill>
                          <a:schemeClr val="tx1"/>
                        </a:solidFill>
                        <a:effectLst/>
                        <a:latin typeface="Cambria Math" panose="02040503050406030204" pitchFamily="18" charset="0"/>
                      </a:rPr>
                      <m:t>𝑠𝑒𝑛𝑠𝑜𝑟𝑠</m:t>
                    </m:r>
                    <m:r>
                      <a:rPr lang="en-US" sz="2400" b="0" i="1" smtClean="0">
                        <a:solidFill>
                          <a:schemeClr val="tx1"/>
                        </a:solidFill>
                        <a:effectLst/>
                        <a:latin typeface="Cambria Math" panose="02040503050406030204" pitchFamily="18" charset="0"/>
                      </a:rPr>
                      <m:t> &lt; </m:t>
                    </m:r>
                    <m:r>
                      <a:rPr lang="en-US" sz="2400" b="0" i="1" smtClean="0">
                        <a:solidFill>
                          <a:schemeClr val="tx1"/>
                        </a:solidFill>
                        <a:effectLst/>
                        <a:latin typeface="Cambria Math" panose="02040503050406030204" pitchFamily="18" charset="0"/>
                      </a:rPr>
                      <m:t>𝑛</m:t>
                    </m:r>
                    <m:r>
                      <a:rPr lang="vi-VN" sz="2400" b="0" i="0" smtClean="0">
                        <a:solidFill>
                          <a:schemeClr val="tx1"/>
                        </a:solidFill>
                        <a:effectLst/>
                        <a:latin typeface="Cambria Math" panose="02040503050406030204" pitchFamily="18" charset="0"/>
                      </a:rPr>
                      <m:t>,  </m:t>
                    </m:r>
                    <m:r>
                      <m:rPr>
                        <m:sty m:val="p"/>
                      </m:rPr>
                      <a:rPr lang="vi-VN" sz="2400" i="1">
                        <a:latin typeface="Cambria Math" panose="02040503050406030204" pitchFamily="18" charset="0"/>
                      </a:rPr>
                      <m:t>the</m:t>
                    </m:r>
                    <m:r>
                      <a:rPr lang="vi-VN" sz="2400" b="0" i="1" smtClean="0">
                        <a:latin typeface="Cambria Math" panose="02040503050406030204" pitchFamily="18" charset="0"/>
                      </a:rPr>
                      <m:t> </m:t>
                    </m:r>
                    <m:r>
                      <m:rPr>
                        <m:sty m:val="p"/>
                      </m:rPr>
                      <a:rPr lang="vi-VN" sz="2400" i="1">
                        <a:latin typeface="Cambria Math" panose="02040503050406030204" pitchFamily="18" charset="0"/>
                      </a:rPr>
                      <m:t>dom</m:t>
                    </m:r>
                    <m:r>
                      <m:rPr>
                        <m:sty m:val="p"/>
                      </m:rPr>
                      <a:rPr lang="vi-VN" sz="2400" i="1" smtClean="0">
                        <a:latin typeface="Cambria Math" panose="02040503050406030204" pitchFamily="18" charset="0"/>
                      </a:rPr>
                      <m:t>ain</m:t>
                    </m:r>
                  </m:oMath>
                </a14:m>
                <a:r>
                  <a:rPr lang="en-US" sz="2400" dirty="0">
                    <a:latin typeface="Calibri" panose="020F0502020204030204" pitchFamily="34" charset="0"/>
                    <a:cs typeface="Calibri" panose="020F0502020204030204" pitchFamily="34" charset="0"/>
                    <a:sym typeface="Wingdings" panose="05000000000000000000" pitchFamily="2" charset="2"/>
                  </a:rPr>
                  <a:t> over-provision</a:t>
                </a:r>
                <a:r>
                  <a:rPr lang="en-US" sz="2400" dirty="0">
                    <a:cs typeface="Calibri" panose="020F0502020204030204" pitchFamily="34" charset="0"/>
                    <a:sym typeface="Wingdings" panose="05000000000000000000" pitchFamily="2" charset="2"/>
                  </a:rPr>
                  <a:t>.</a:t>
                </a:r>
              </a:p>
              <a:p>
                <a:pPr marL="342900" indent="-342900" algn="just">
                  <a:buFont typeface="Arial" panose="020B0604020202020204" pitchFamily="34" charset="0"/>
                  <a:buChar char="•"/>
                </a:pPr>
                <a:r>
                  <a:rPr lang="en-US" sz="2400" dirty="0">
                    <a:sym typeface="Wingdings" panose="05000000000000000000" pitchFamily="2" charset="2"/>
                  </a:rPr>
                  <a:t>If </a:t>
                </a:r>
                <a14:m>
                  <m:oMath xmlns:m="http://schemas.openxmlformats.org/officeDocument/2006/math">
                    <m:r>
                      <a:rPr lang="en-US" sz="2400" i="1" smtClean="0">
                        <a:latin typeface="Cambria Math" panose="02040503050406030204" pitchFamily="18" charset="0"/>
                        <a:sym typeface="Wingdings" panose="05000000000000000000" pitchFamily="2" charset="2"/>
                      </a:rPr>
                      <m:t>𝑄𝐵𝐼</m:t>
                    </m:r>
                    <m:r>
                      <a:rPr lang="en-US" sz="2400" i="1">
                        <a:latin typeface="Cambria Math" panose="02040503050406030204" pitchFamily="18" charset="0"/>
                        <a:sym typeface="Wingdings" panose="05000000000000000000" pitchFamily="2" charset="2"/>
                      </a:rPr>
                      <m:t> </m:t>
                    </m:r>
                    <m:r>
                      <a:rPr lang="en-US" sz="2400" i="1" smtClean="0">
                        <a:latin typeface="Cambria Math" panose="02040503050406030204" pitchFamily="18" charset="0"/>
                        <a:sym typeface="Wingdings" panose="05000000000000000000" pitchFamily="2" charset="2"/>
                      </a:rPr>
                      <m:t>&lt;1</m:t>
                    </m:r>
                    <m:r>
                      <a:rPr lang="vi-VN" sz="2400" b="0" i="0" smtClean="0">
                        <a:latin typeface="Cambria Math" panose="02040503050406030204" pitchFamily="18" charset="0"/>
                        <a:sym typeface="Wingdings" panose="05000000000000000000" pitchFamily="2" charset="2"/>
                      </a:rPr>
                      <m:t>, </m:t>
                    </m:r>
                    <m:r>
                      <m:rPr>
                        <m:sty m:val="p"/>
                      </m:rPr>
                      <a:rPr lang="vi-VN" sz="2400" i="1">
                        <a:latin typeface="Cambria Math" panose="02040503050406030204" pitchFamily="18" charset="0"/>
                        <a:sym typeface="Wingdings" panose="05000000000000000000" pitchFamily="2" charset="2"/>
                      </a:rPr>
                      <m:t>the</m:t>
                    </m:r>
                    <m:r>
                      <a:rPr lang="vi-VN" sz="2400" b="0" i="1" smtClean="0">
                        <a:latin typeface="Cambria Math" panose="02040503050406030204" pitchFamily="18" charset="0"/>
                        <a:sym typeface="Wingdings" panose="05000000000000000000" pitchFamily="2" charset="2"/>
                      </a:rPr>
                      <m:t> </m:t>
                    </m:r>
                    <m:r>
                      <m:rPr>
                        <m:sty m:val="p"/>
                      </m:rPr>
                      <a:rPr lang="vi-VN" sz="2400" i="1">
                        <a:latin typeface="Cambria Math" panose="02040503050406030204" pitchFamily="18" charset="0"/>
                        <a:sym typeface="Wingdings" panose="05000000000000000000" pitchFamily="2" charset="2"/>
                      </a:rPr>
                      <m:t>domain</m:t>
                    </m:r>
                  </m:oMath>
                </a14:m>
                <a:r>
                  <a:rPr lang="en-US" sz="2400" dirty="0">
                    <a:cs typeface="Calibri" panose="020F0502020204030204" pitchFamily="34" charset="0"/>
                    <a:sym typeface="Wingdings" panose="05000000000000000000" pitchFamily="2" charset="2"/>
                  </a:rPr>
                  <a:t> under-provision </a:t>
                </a:r>
              </a:p>
              <a:p>
                <a:pPr algn="just"/>
                <a:endParaRPr lang="en-US" sz="2400" b="0" dirty="0">
                  <a:cs typeface="Calibri" panose="020F0502020204030204" pitchFamily="34" charset="0"/>
                </a:endParaRPr>
              </a:p>
              <a:p>
                <a:pPr algn="just"/>
                <a:r>
                  <a:rPr lang="en-US" sz="2400" b="0" i="0" dirty="0">
                    <a:effectLst/>
                    <a:latin typeface="Calibri" panose="020F0502020204030204" pitchFamily="34" charset="0"/>
                    <a:cs typeface="Calibri" panose="020F0502020204030204" pitchFamily="34" charset="0"/>
                  </a:rPr>
                  <a:t> </a:t>
                </a:r>
                <a:endParaRPr lang="en-US" sz="2400" dirty="0">
                  <a:latin typeface="Calibri" panose="020F0502020204030204" pitchFamily="34" charset="0"/>
                  <a:cs typeface="Calibri" panose="020F0502020204030204" pitchFamily="34" charset="0"/>
                </a:endParaRPr>
              </a:p>
            </p:txBody>
          </p:sp>
        </mc:Choice>
        <mc:Fallback xmlns="">
          <p:sp>
            <p:nvSpPr>
              <p:cNvPr id="12" name="TextBox 11">
                <a:extLst>
                  <a:ext uri="{FF2B5EF4-FFF2-40B4-BE49-F238E27FC236}">
                    <a16:creationId xmlns:a16="http://schemas.microsoft.com/office/drawing/2014/main" id="{C2D99B22-2A1B-4C59-3882-345045F663DE}"/>
                  </a:ext>
                </a:extLst>
              </p:cNvPr>
              <p:cNvSpPr txBox="1">
                <a:spLocks noRot="1" noChangeAspect="1" noMove="1" noResize="1" noEditPoints="1" noAdjustHandles="1" noChangeArrowheads="1" noChangeShapeType="1" noTextEdit="1"/>
              </p:cNvSpPr>
              <p:nvPr/>
            </p:nvSpPr>
            <p:spPr>
              <a:xfrm>
                <a:off x="838199" y="1798958"/>
                <a:ext cx="9663113" cy="2677656"/>
              </a:xfrm>
              <a:prstGeom prst="rect">
                <a:avLst/>
              </a:prstGeom>
              <a:blipFill>
                <a:blip r:embed="rId3"/>
                <a:stretch>
                  <a:fillRect l="-917" t="-1887"/>
                </a:stretch>
              </a:blipFill>
            </p:spPr>
            <p:txBody>
              <a:bodyPr/>
              <a:lstStyle/>
              <a:p>
                <a:r>
                  <a:rPr lang="en-VN">
                    <a:noFill/>
                  </a:rPr>
                  <a:t> </a:t>
                </a:r>
              </a:p>
            </p:txBody>
          </p:sp>
        </mc:Fallback>
      </mc:AlternateContent>
      <p:sp>
        <p:nvSpPr>
          <p:cNvPr id="3" name="Title 4">
            <a:extLst>
              <a:ext uri="{FF2B5EF4-FFF2-40B4-BE49-F238E27FC236}">
                <a16:creationId xmlns:a16="http://schemas.microsoft.com/office/drawing/2014/main" id="{574D7A69-C57E-E45C-835E-45FCB077D7EE}"/>
              </a:ext>
            </a:extLst>
          </p:cNvPr>
          <p:cNvSpPr txBox="1">
            <a:spLocks/>
          </p:cNvSpPr>
          <p:nvPr/>
        </p:nvSpPr>
        <p:spPr>
          <a:xfrm>
            <a:off x="838200" y="365126"/>
            <a:ext cx="10515600" cy="616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rgbClr val="0557FC"/>
                </a:solidFill>
                <a:latin typeface="+mn-lt"/>
                <a:ea typeface="+mj-ea"/>
                <a:cs typeface="+mj-cs"/>
              </a:defRPr>
            </a:lvl1pPr>
          </a:lstStyle>
          <a:p>
            <a:r>
              <a:rPr lang="en-US" dirty="0">
                <a:latin typeface="Calibri" panose="020F0502020204030204" pitchFamily="34" charset="0"/>
                <a:cs typeface="Calibri" panose="020F0502020204030204" pitchFamily="34" charset="0"/>
              </a:rPr>
              <a:t>4</a:t>
            </a:r>
            <a:r>
              <a:rPr lang="en-VN"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Proposed Algorithm </a:t>
            </a:r>
            <a:r>
              <a:rPr lang="en-US" sz="3600" dirty="0">
                <a:latin typeface="Calibri" panose="020F0502020204030204" pitchFamily="34" charset="0"/>
                <a:cs typeface="Calibri" panose="020F0502020204030204" pitchFamily="34" charset="0"/>
              </a:rPr>
              <a:t>(SSD-IGA)</a:t>
            </a:r>
            <a:endParaRPr lang="en-VN" dirty="0"/>
          </a:p>
        </p:txBody>
      </p:sp>
      <p:sp>
        <p:nvSpPr>
          <p:cNvPr id="4" name="Right Arrow 8">
            <a:extLst>
              <a:ext uri="{FF2B5EF4-FFF2-40B4-BE49-F238E27FC236}">
                <a16:creationId xmlns:a16="http://schemas.microsoft.com/office/drawing/2014/main" id="{BFA30589-C318-1A48-A0C0-C73D96E9E96F}"/>
              </a:ext>
            </a:extLst>
          </p:cNvPr>
          <p:cNvSpPr/>
          <p:nvPr/>
        </p:nvSpPr>
        <p:spPr bwMode="auto">
          <a:xfrm>
            <a:off x="573175" y="4076977"/>
            <a:ext cx="465879" cy="367553"/>
          </a:xfrm>
          <a:prstGeom prst="rightArrow">
            <a:avLst/>
          </a:prstGeom>
          <a:solidFill>
            <a:srgbClr val="0557FC"/>
          </a:solidFill>
          <a:ln w="9525" cap="flat" cmpd="sng" algn="ctr">
            <a:solidFill>
              <a:srgbClr val="0557F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b="1">
              <a:solidFill>
                <a:srgbClr val="000000"/>
              </a:solidFill>
              <a:latin typeface="Tahoma" pitchFamily="34" charset="0"/>
              <a:ea typeface="MS PGothic" panose="020B0600070205080204" pitchFamily="34" charset="-128"/>
              <a:cs typeface="Arial" pitchFamily="34" charset="0"/>
            </a:endParaRPr>
          </a:p>
        </p:txBody>
      </p:sp>
      <p:sp>
        <p:nvSpPr>
          <p:cNvPr id="6" name="TextBox 5">
            <a:extLst>
              <a:ext uri="{FF2B5EF4-FFF2-40B4-BE49-F238E27FC236}">
                <a16:creationId xmlns:a16="http://schemas.microsoft.com/office/drawing/2014/main" id="{93B19A42-C532-DEAE-C588-C10B92C3672B}"/>
              </a:ext>
            </a:extLst>
          </p:cNvPr>
          <p:cNvSpPr txBox="1"/>
          <p:nvPr/>
        </p:nvSpPr>
        <p:spPr>
          <a:xfrm>
            <a:off x="1138989" y="4014949"/>
            <a:ext cx="7716253" cy="461665"/>
          </a:xfrm>
          <a:prstGeom prst="rect">
            <a:avLst/>
          </a:prstGeom>
          <a:noFill/>
          <a:ln w="19050">
            <a:solidFill>
              <a:srgbClr val="0557FC"/>
            </a:solidFill>
          </a:ln>
        </p:spPr>
        <p:txBody>
          <a:bodyPr wrap="square">
            <a:spAutoFit/>
          </a:bodyPr>
          <a:lstStyle/>
          <a:p>
            <a:r>
              <a:rPr lang="en-US" sz="2400" b="0" i="0" dirty="0">
                <a:effectLst/>
                <a:latin typeface="Calibri" panose="020F0502020204030204" pitchFamily="34" charset="0"/>
                <a:cs typeface="Calibri" panose="020F0502020204030204" pitchFamily="34" charset="0"/>
              </a:rPr>
              <a:t>Maximize QBI index first, then minimize active sensor index</a:t>
            </a:r>
            <a:endParaRPr lang="en-VN" sz="2400" dirty="0"/>
          </a:p>
        </p:txBody>
      </p:sp>
    </p:spTree>
    <p:extLst>
      <p:ext uri="{BB962C8B-B14F-4D97-AF65-F5344CB8AC3E}">
        <p14:creationId xmlns:p14="http://schemas.microsoft.com/office/powerpoint/2010/main" val="665993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p:txBody>
          <a:bodyPr>
            <a:noAutofit/>
          </a:bodyPr>
          <a:lstStyle/>
          <a:p>
            <a:r>
              <a:rPr lang="en-US" dirty="0">
                <a:latin typeface="Calibri" panose="020F0502020204030204" pitchFamily="34" charset="0"/>
                <a:cs typeface="Calibri" panose="020F0502020204030204" pitchFamily="34" charset="0"/>
              </a:rPr>
              <a:t>4</a:t>
            </a:r>
            <a:r>
              <a:rPr lang="en-VN"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Proposed Algorithm </a:t>
            </a:r>
            <a:r>
              <a:rPr lang="en-US" sz="3600" dirty="0">
                <a:latin typeface="Calibri" panose="020F0502020204030204" pitchFamily="34" charset="0"/>
                <a:cs typeface="Calibri" panose="020F0502020204030204" pitchFamily="34" charset="0"/>
              </a:rPr>
              <a:t>(SSD-IGA)</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2D99B22-2A1B-4C59-3882-345045F663DE}"/>
                  </a:ext>
                </a:extLst>
              </p:cNvPr>
              <p:cNvSpPr txBox="1"/>
              <p:nvPr/>
            </p:nvSpPr>
            <p:spPr>
              <a:xfrm>
                <a:off x="842818" y="1819557"/>
                <a:ext cx="11349182" cy="3046988"/>
              </a:xfrm>
              <a:prstGeom prst="rect">
                <a:avLst/>
              </a:prstGeom>
              <a:noFill/>
            </p:spPr>
            <p:txBody>
              <a:bodyPr wrap="square" rtlCol="0">
                <a:spAutoFit/>
              </a:bodyPr>
              <a:lstStyle/>
              <a:p>
                <a:r>
                  <a:rPr lang="en-US" sz="2400" dirty="0">
                    <a:solidFill>
                      <a:srgbClr val="0557FC"/>
                    </a:solidFill>
                    <a:cs typeface="Calibri" panose="020F0502020204030204" pitchFamily="34" charset="0"/>
                  </a:rPr>
                  <a:t>50% Randomly Initial:</a:t>
                </a:r>
              </a:p>
              <a:p>
                <a:pPr marL="800100" lvl="1" indent="-342900">
                  <a:buFont typeface="Arial" panose="020B0604020202020204" pitchFamily="34" charset="0"/>
                  <a:buChar char="•"/>
                </a:pPr>
                <a:r>
                  <a:rPr lang="en-US" sz="2400" dirty="0">
                    <a:cs typeface="Calibri" panose="020F0502020204030204" pitchFamily="34" charset="0"/>
                  </a:rPr>
                  <a:t>States of each sensor have a randomly status: active or inactive</a:t>
                </a:r>
              </a:p>
              <a:p>
                <a:pPr marL="800100" lvl="1" indent="-342900">
                  <a:buFont typeface="Arial" panose="020B0604020202020204" pitchFamily="34" charset="0"/>
                  <a:buChar char="•"/>
                </a:pPr>
                <a:r>
                  <a:rPr lang="en-US" sz="2400" dirty="0">
                    <a:cs typeface="Calibri" panose="020F0502020204030204" pitchFamily="34" charset="0"/>
                  </a:rPr>
                  <a:t>Direction of each sensor is randomly in </a:t>
                </a:r>
                <a14:m>
                  <m:oMath xmlns:m="http://schemas.openxmlformats.org/officeDocument/2006/math">
                    <m:d>
                      <m:dPr>
                        <m:begChr m:val="["/>
                        <m:ctrlPr>
                          <a:rPr lang="en-US" sz="2400" b="0" i="1" smtClean="0">
                            <a:latin typeface="Cambria Math" panose="02040503050406030204" pitchFamily="18" charset="0"/>
                            <a:cs typeface="Arial" panose="020B0604020202020204" pitchFamily="34" charset="0"/>
                          </a:rPr>
                        </m:ctrlPr>
                      </m:dPr>
                      <m:e>
                        <m:r>
                          <a:rPr lang="en-US" sz="2400" b="0" i="1" smtClean="0">
                            <a:latin typeface="Cambria Math" panose="02040503050406030204" pitchFamily="18" charset="0"/>
                            <a:cs typeface="Arial" panose="020B0604020202020204" pitchFamily="34" charset="0"/>
                          </a:rPr>
                          <m:t>0,2</m:t>
                        </m:r>
                        <m:r>
                          <a:rPr lang="en-US" sz="2400" b="0" i="1" smtClean="0">
                            <a:latin typeface="Cambria Math" panose="02040503050406030204" pitchFamily="18" charset="0"/>
                            <a:cs typeface="Arial" panose="020B0604020202020204" pitchFamily="34" charset="0"/>
                          </a:rPr>
                          <m:t>𝜋</m:t>
                        </m:r>
                      </m:e>
                    </m:d>
                  </m:oMath>
                </a14:m>
                <a:r>
                  <a:rPr lang="en-US" sz="2400" dirty="0">
                    <a:cs typeface="Calibri" panose="020F0502020204030204" pitchFamily="34" charset="0"/>
                  </a:rPr>
                  <a:t>	</a:t>
                </a:r>
              </a:p>
              <a:p>
                <a:r>
                  <a:rPr lang="en-US" sz="2400" dirty="0">
                    <a:solidFill>
                      <a:srgbClr val="0557FC"/>
                    </a:solidFill>
                    <a:cs typeface="Calibri" panose="020F0502020204030204" pitchFamily="34" charset="0"/>
                  </a:rPr>
                  <a:t>50% Heuristic Initial:</a:t>
                </a:r>
              </a:p>
              <a:p>
                <a:pPr marL="800100" lvl="1" indent="-342900">
                  <a:buFont typeface="Arial" panose="020B0604020202020204" pitchFamily="34" charset="0"/>
                  <a:buChar char="•"/>
                </a:pPr>
                <a:r>
                  <a:rPr lang="en-US" sz="2400" dirty="0">
                    <a:cs typeface="Calibri" panose="020F0502020204030204" pitchFamily="34" charset="0"/>
                  </a:rPr>
                  <a:t>States of a sensor is active if  there is a target having distance to sensor &lt; R other else inactive.</a:t>
                </a:r>
              </a:p>
              <a:p>
                <a:pPr marL="800100" lvl="1" indent="-342900">
                  <a:buFont typeface="Arial" panose="020B0604020202020204" pitchFamily="34" charset="0"/>
                  <a:buChar char="•"/>
                </a:pPr>
                <a:r>
                  <a:rPr lang="en-US" sz="2400" dirty="0">
                    <a:cs typeface="Calibri" panose="020F0502020204030204" pitchFamily="34" charset="0"/>
                  </a:rPr>
                  <a:t>Direction of each sensor is determined by</a:t>
                </a:r>
                <a:r>
                  <a:rPr lang="en-US" sz="2400" dirty="0">
                    <a:solidFill>
                      <a:srgbClr val="374151"/>
                    </a:solidFill>
                    <a:cs typeface="Calibri" panose="020F0502020204030204" pitchFamily="34" charset="0"/>
                  </a:rPr>
                  <a:t> the</a:t>
                </a:r>
                <a:r>
                  <a:rPr lang="en-US" sz="2400" b="0" i="0" dirty="0">
                    <a:solidFill>
                      <a:srgbClr val="374151"/>
                    </a:solidFill>
                    <a:effectLst/>
                  </a:rPr>
                  <a:t> angle between the sensor and the nearest target </a:t>
                </a:r>
                <a:endParaRPr lang="en-US" sz="2400" dirty="0">
                  <a:cs typeface="Calibri" panose="020F0502020204030204" pitchFamily="34" charset="0"/>
                </a:endParaRPr>
              </a:p>
            </p:txBody>
          </p:sp>
        </mc:Choice>
        <mc:Fallback xmlns="">
          <p:sp>
            <p:nvSpPr>
              <p:cNvPr id="12" name="TextBox 11">
                <a:extLst>
                  <a:ext uri="{FF2B5EF4-FFF2-40B4-BE49-F238E27FC236}">
                    <a16:creationId xmlns:a16="http://schemas.microsoft.com/office/drawing/2014/main" id="{C2D99B22-2A1B-4C59-3882-345045F663DE}"/>
                  </a:ext>
                </a:extLst>
              </p:cNvPr>
              <p:cNvSpPr txBox="1">
                <a:spLocks noRot="1" noChangeAspect="1" noMove="1" noResize="1" noEditPoints="1" noAdjustHandles="1" noChangeArrowheads="1" noChangeShapeType="1" noTextEdit="1"/>
              </p:cNvSpPr>
              <p:nvPr/>
            </p:nvSpPr>
            <p:spPr>
              <a:xfrm>
                <a:off x="842818" y="1819557"/>
                <a:ext cx="11349182" cy="3046988"/>
              </a:xfrm>
              <a:prstGeom prst="rect">
                <a:avLst/>
              </a:prstGeom>
              <a:blipFill>
                <a:blip r:embed="rId3"/>
                <a:stretch>
                  <a:fillRect l="-782" t="-1660" b="-3320"/>
                </a:stretch>
              </a:blipFill>
            </p:spPr>
            <p:txBody>
              <a:bodyPr/>
              <a:lstStyle/>
              <a:p>
                <a:r>
                  <a:rPr lang="en-VN">
                    <a:noFill/>
                  </a:rPr>
                  <a:t> </a:t>
                </a:r>
              </a:p>
            </p:txBody>
          </p:sp>
        </mc:Fallback>
      </mc:AlternateContent>
      <p:sp>
        <p:nvSpPr>
          <p:cNvPr id="6" name="TextBox 5">
            <a:extLst>
              <a:ext uri="{FF2B5EF4-FFF2-40B4-BE49-F238E27FC236}">
                <a16:creationId xmlns:a16="http://schemas.microsoft.com/office/drawing/2014/main" id="{AA1CF941-91D0-D1DD-DFB6-B29D9B0379CF}"/>
              </a:ext>
            </a:extLst>
          </p:cNvPr>
          <p:cNvSpPr txBox="1"/>
          <p:nvPr/>
        </p:nvSpPr>
        <p:spPr>
          <a:xfrm>
            <a:off x="838200" y="1224900"/>
            <a:ext cx="6096000" cy="523220"/>
          </a:xfrm>
          <a:prstGeom prst="rect">
            <a:avLst/>
          </a:prstGeom>
          <a:noFill/>
        </p:spPr>
        <p:txBody>
          <a:bodyPr wrap="square">
            <a:spAutoFit/>
          </a:bodyPr>
          <a:lstStyle/>
          <a:p>
            <a:pPr algn="just">
              <a:buClr>
                <a:srgbClr val="000FA5"/>
              </a:buClr>
              <a:defRPr/>
            </a:pPr>
            <a:r>
              <a:rPr lang="en-US" sz="2800" b="1" dirty="0">
                <a:solidFill>
                  <a:srgbClr val="0557FC"/>
                </a:solidFill>
                <a:latin typeface="Calibri" panose="020F0502020204030204" pitchFamily="34" charset="0"/>
                <a:ea typeface="MS PGothic" pitchFamily="34" charset="-128"/>
                <a:cs typeface="Calibri" panose="020F0502020204030204" pitchFamily="34" charset="0"/>
              </a:rPr>
              <a:t>Population initialization:</a:t>
            </a:r>
          </a:p>
        </p:txBody>
      </p:sp>
    </p:spTree>
    <p:extLst>
      <p:ext uri="{BB962C8B-B14F-4D97-AF65-F5344CB8AC3E}">
        <p14:creationId xmlns:p14="http://schemas.microsoft.com/office/powerpoint/2010/main" val="4127794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040FE0-2323-6D99-70EB-5438F45B305C}"/>
              </a:ext>
            </a:extLst>
          </p:cNvPr>
          <p:cNvSpPr>
            <a:spLocks noGrp="1"/>
          </p:cNvSpPr>
          <p:nvPr>
            <p:ph type="dt" sz="half" idx="10"/>
          </p:nvPr>
        </p:nvSpPr>
        <p:spPr/>
        <p:txBody>
          <a:bodyPr/>
          <a:lstStyle/>
          <a:p>
            <a:fld id="{B2518663-13EA-9D48-8819-68549B09D890}" type="datetime4">
              <a:rPr lang="en-US" smtClean="0"/>
              <a:t>August 5, 2023</a:t>
            </a:fld>
            <a:endParaRPr lang="en-VN" dirty="0"/>
          </a:p>
        </p:txBody>
      </p:sp>
      <p:sp>
        <p:nvSpPr>
          <p:cNvPr id="5" name="Slide Number Placeholder 4">
            <a:extLst>
              <a:ext uri="{FF2B5EF4-FFF2-40B4-BE49-F238E27FC236}">
                <a16:creationId xmlns:a16="http://schemas.microsoft.com/office/drawing/2014/main" id="{1979C6B1-CB65-5369-1887-1001BD0CAA52}"/>
              </a:ext>
            </a:extLst>
          </p:cNvPr>
          <p:cNvSpPr>
            <a:spLocks noGrp="1"/>
          </p:cNvSpPr>
          <p:nvPr>
            <p:ph type="sldNum" sz="quarter" idx="12"/>
          </p:nvPr>
        </p:nvSpPr>
        <p:spPr/>
        <p:txBody>
          <a:bodyPr/>
          <a:lstStyle/>
          <a:p>
            <a:fld id="{2D61378B-E706-3A47-AE8B-F0271FC12643}" type="slidenum">
              <a:rPr lang="en-VN" smtClean="0"/>
              <a:pPr/>
              <a:t>1</a:t>
            </a:fld>
            <a:endParaRPr lang="en-VN"/>
          </a:p>
        </p:txBody>
      </p:sp>
      <p:sp>
        <p:nvSpPr>
          <p:cNvPr id="8" name="Title 1">
            <a:extLst>
              <a:ext uri="{FF2B5EF4-FFF2-40B4-BE49-F238E27FC236}">
                <a16:creationId xmlns:a16="http://schemas.microsoft.com/office/drawing/2014/main" id="{249B6979-BC2D-51C5-AF11-706FB86A9D35}"/>
              </a:ext>
            </a:extLst>
          </p:cNvPr>
          <p:cNvSpPr>
            <a:spLocks noGrp="1"/>
          </p:cNvSpPr>
          <p:nvPr>
            <p:ph type="title"/>
          </p:nvPr>
        </p:nvSpPr>
        <p:spPr>
          <a:xfrm>
            <a:off x="857250" y="223043"/>
            <a:ext cx="7753350" cy="1004887"/>
          </a:xfrm>
        </p:spPr>
        <p:txBody>
          <a:bodyPr/>
          <a:lstStyle/>
          <a:p>
            <a:r>
              <a:rPr lang="en-US" dirty="0">
                <a:latin typeface="Calibri" panose="020F0502020204030204" pitchFamily="34" charset="0"/>
              </a:rPr>
              <a:t>Outline</a:t>
            </a:r>
          </a:p>
        </p:txBody>
      </p:sp>
      <p:sp>
        <p:nvSpPr>
          <p:cNvPr id="9" name="Content Placeholder 2">
            <a:extLst>
              <a:ext uri="{FF2B5EF4-FFF2-40B4-BE49-F238E27FC236}">
                <a16:creationId xmlns:a16="http://schemas.microsoft.com/office/drawing/2014/main" id="{5E988F2E-84B3-D6E9-E481-D86B933C15DA}"/>
              </a:ext>
            </a:extLst>
          </p:cNvPr>
          <p:cNvSpPr>
            <a:spLocks noGrp="1"/>
          </p:cNvSpPr>
          <p:nvPr>
            <p:ph idx="1"/>
          </p:nvPr>
        </p:nvSpPr>
        <p:spPr>
          <a:xfrm>
            <a:off x="838200" y="1450460"/>
            <a:ext cx="8513763" cy="4681538"/>
          </a:xfrm>
        </p:spPr>
        <p:txBody>
          <a:bodyPr/>
          <a:lstStyle/>
          <a:p>
            <a:pPr marL="514350" indent="-514350">
              <a:buClrTx/>
              <a:buSzPct val="80000"/>
              <a:buFont typeface="Tahoma" panose="020B0604030504040204" pitchFamily="34" charset="0"/>
              <a:buAutoNum type="arabicPeriod"/>
            </a:pPr>
            <a:r>
              <a:rPr lang="en-US" sz="3000" b="1" dirty="0">
                <a:latin typeface="Calibri" panose="020F0502020204030204" pitchFamily="34" charset="0"/>
              </a:rPr>
              <a:t>Introduction</a:t>
            </a:r>
          </a:p>
          <a:p>
            <a:pPr marL="514350" indent="-514350">
              <a:buClrTx/>
              <a:buSzPct val="80000"/>
              <a:buFont typeface="Tahoma" panose="020B0604030504040204" pitchFamily="34" charset="0"/>
              <a:buAutoNum type="arabicPeriod"/>
            </a:pPr>
            <a:r>
              <a:rPr lang="en-US" sz="3000" dirty="0">
                <a:latin typeface="Calibri" panose="020F0502020204030204" pitchFamily="34" charset="0"/>
              </a:rPr>
              <a:t>Related works</a:t>
            </a:r>
          </a:p>
          <a:p>
            <a:pPr marL="514350" indent="-514350">
              <a:buSzPct val="80000"/>
              <a:buFont typeface="Tahoma" panose="020B0604030504040204" pitchFamily="34" charset="0"/>
              <a:buAutoNum type="arabicPeriod"/>
            </a:pPr>
            <a:r>
              <a:rPr lang="en-US" sz="3000" dirty="0">
                <a:latin typeface="Calibri" panose="020F0502020204030204" pitchFamily="34" charset="0"/>
              </a:rPr>
              <a:t>Problem Formulation</a:t>
            </a:r>
          </a:p>
          <a:p>
            <a:pPr marL="514350" indent="-514350">
              <a:buClrTx/>
              <a:buSzPct val="80000"/>
              <a:buFont typeface="Tahoma" panose="020B0604030504040204" pitchFamily="34" charset="0"/>
              <a:buAutoNum type="arabicPeriod"/>
            </a:pPr>
            <a:r>
              <a:rPr lang="en-US" sz="3000" dirty="0">
                <a:latin typeface="Calibri" panose="020F0502020204030204" pitchFamily="34" charset="0"/>
              </a:rPr>
              <a:t>Proposed methods</a:t>
            </a:r>
          </a:p>
          <a:p>
            <a:pPr marL="514350" indent="-514350">
              <a:buClrTx/>
              <a:buSzPct val="80000"/>
              <a:buFont typeface="Tahoma" panose="020B0604030504040204" pitchFamily="34" charset="0"/>
              <a:buAutoNum type="arabicPeriod"/>
            </a:pPr>
            <a:r>
              <a:rPr lang="en-US" sz="3000" dirty="0">
                <a:latin typeface="Calibri" panose="020F0502020204030204" pitchFamily="34" charset="0"/>
              </a:rPr>
              <a:t>Experimental results</a:t>
            </a:r>
          </a:p>
          <a:p>
            <a:pPr marL="514350" indent="-514350">
              <a:buClrTx/>
              <a:buSzPct val="80000"/>
              <a:buFont typeface="Tahoma" panose="020B0604030504040204" pitchFamily="34" charset="0"/>
              <a:buAutoNum type="arabicPeriod"/>
            </a:pPr>
            <a:r>
              <a:rPr lang="en-US" sz="3000" dirty="0">
                <a:latin typeface="Calibri" panose="020F0502020204030204" pitchFamily="34" charset="0"/>
              </a:rPr>
              <a:t>Conclusion</a:t>
            </a:r>
          </a:p>
        </p:txBody>
      </p:sp>
    </p:spTree>
    <p:extLst>
      <p:ext uri="{BB962C8B-B14F-4D97-AF65-F5344CB8AC3E}">
        <p14:creationId xmlns:p14="http://schemas.microsoft.com/office/powerpoint/2010/main" val="1876902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p:txBody>
          <a:bodyPr>
            <a:normAutofit/>
          </a:bodyPr>
          <a:lstStyle/>
          <a:p>
            <a:r>
              <a:rPr lang="en-US" dirty="0">
                <a:cs typeface="Arial" panose="020B0604020202020204" pitchFamily="34" charset="0"/>
              </a:rPr>
              <a:t>4</a:t>
            </a:r>
            <a:r>
              <a:rPr lang="en-VN" dirty="0">
                <a:cs typeface="Arial" panose="020B0604020202020204" pitchFamily="34" charset="0"/>
              </a:rPr>
              <a:t>. </a:t>
            </a:r>
            <a:r>
              <a:rPr lang="en-US" dirty="0">
                <a:cs typeface="Arial" panose="020B0604020202020204" pitchFamily="34" charset="0"/>
              </a:rPr>
              <a:t>Proposed Algorithm </a:t>
            </a:r>
            <a:r>
              <a:rPr lang="en-US" sz="3600" dirty="0">
                <a:latin typeface="Calibri" panose="020F0502020204030204" pitchFamily="34" charset="0"/>
                <a:cs typeface="Calibri" panose="020F0502020204030204" pitchFamily="34" charset="0"/>
              </a:rPr>
              <a:t>(SSD-IGA)</a:t>
            </a:r>
            <a:endParaRPr lang="en-US" dirty="0"/>
          </a:p>
        </p:txBody>
      </p:sp>
      <p:sp>
        <p:nvSpPr>
          <p:cNvPr id="3" name="TextBox 2">
            <a:extLst>
              <a:ext uri="{FF2B5EF4-FFF2-40B4-BE49-F238E27FC236}">
                <a16:creationId xmlns:a16="http://schemas.microsoft.com/office/drawing/2014/main" id="{368DF98E-B464-3573-7F65-FF9393AB2C71}"/>
              </a:ext>
            </a:extLst>
          </p:cNvPr>
          <p:cNvSpPr txBox="1"/>
          <p:nvPr/>
        </p:nvSpPr>
        <p:spPr>
          <a:xfrm>
            <a:off x="777190" y="1759216"/>
            <a:ext cx="9865895" cy="830997"/>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557FC"/>
                </a:solidFill>
                <a:latin typeface="Calibri" panose="020F0502020204030204" pitchFamily="34" charset="0"/>
                <a:cs typeface="Calibri" panose="020F0502020204030204" pitchFamily="34" charset="0"/>
              </a:rPr>
              <a:t>State gene: </a:t>
            </a:r>
            <a:r>
              <a:rPr lang="en-US" sz="2400" dirty="0">
                <a:latin typeface="Calibri" panose="020F0502020204030204" pitchFamily="34" charset="0"/>
                <a:cs typeface="Calibri" panose="020F0502020204030204" pitchFamily="34" charset="0"/>
              </a:rPr>
              <a:t>using </a:t>
            </a:r>
            <a:r>
              <a:rPr lang="en-US" sz="2400" b="0" i="0" dirty="0">
                <a:effectLst/>
                <a:latin typeface="Calibri" panose="020F0502020204030204" pitchFamily="34" charset="0"/>
                <a:cs typeface="Calibri" panose="020F0502020204030204" pitchFamily="34" charset="0"/>
              </a:rPr>
              <a:t>multi-point crossover (shown in figure a)</a:t>
            </a:r>
          </a:p>
          <a:p>
            <a:pPr marL="342900" indent="-342900">
              <a:buFont typeface="Arial" panose="020B0604020202020204" pitchFamily="34" charset="0"/>
              <a:buChar char="•"/>
            </a:pPr>
            <a:r>
              <a:rPr lang="en-US" sz="2400" dirty="0">
                <a:solidFill>
                  <a:srgbClr val="0557FC"/>
                </a:solidFill>
                <a:latin typeface="Calibri" panose="020F0502020204030204" pitchFamily="34" charset="0"/>
                <a:cs typeface="Calibri" panose="020F0502020204030204" pitchFamily="34" charset="0"/>
              </a:rPr>
              <a:t>Direction gene: </a:t>
            </a:r>
            <a:r>
              <a:rPr lang="en-US" sz="2400" dirty="0">
                <a:latin typeface="Calibri" panose="020F0502020204030204" pitchFamily="34" charset="0"/>
                <a:cs typeface="Calibri" panose="020F0502020204030204" pitchFamily="34" charset="0"/>
              </a:rPr>
              <a:t>using Greedily tuned </a:t>
            </a:r>
            <a:r>
              <a:rPr lang="en-US" sz="2400" b="0" i="0" dirty="0">
                <a:effectLst/>
                <a:latin typeface="Calibri" panose="020F0502020204030204" pitchFamily="34" charset="0"/>
                <a:cs typeface="Calibri" panose="020F0502020204030204" pitchFamily="34" charset="0"/>
              </a:rPr>
              <a:t>SBX Crossover (shown in figure b)</a:t>
            </a:r>
          </a:p>
        </p:txBody>
      </p:sp>
      <p:sp>
        <p:nvSpPr>
          <p:cNvPr id="6" name="TextBox 5">
            <a:extLst>
              <a:ext uri="{FF2B5EF4-FFF2-40B4-BE49-F238E27FC236}">
                <a16:creationId xmlns:a16="http://schemas.microsoft.com/office/drawing/2014/main" id="{896FF6D4-2306-4802-653B-8F8FEEB99292}"/>
              </a:ext>
            </a:extLst>
          </p:cNvPr>
          <p:cNvSpPr txBox="1"/>
          <p:nvPr/>
        </p:nvSpPr>
        <p:spPr>
          <a:xfrm>
            <a:off x="731303" y="1119650"/>
            <a:ext cx="6096000" cy="523220"/>
          </a:xfrm>
          <a:prstGeom prst="rect">
            <a:avLst/>
          </a:prstGeom>
          <a:noFill/>
        </p:spPr>
        <p:txBody>
          <a:bodyPr wrap="square">
            <a:spAutoFit/>
          </a:bodyPr>
          <a:lstStyle/>
          <a:p>
            <a:r>
              <a:rPr lang="en-US" sz="2800" b="1" dirty="0">
                <a:solidFill>
                  <a:srgbClr val="0557FC"/>
                </a:solidFill>
                <a:cs typeface="Arial" panose="020B0604020202020204" pitchFamily="34" charset="0"/>
              </a:rPr>
              <a:t>Crossover operator</a:t>
            </a:r>
            <a:endParaRPr lang="en-VN" sz="2800" b="1" dirty="0">
              <a:solidFill>
                <a:srgbClr val="0557FC"/>
              </a:solidFill>
            </a:endParaRPr>
          </a:p>
        </p:txBody>
      </p:sp>
      <p:grpSp>
        <p:nvGrpSpPr>
          <p:cNvPr id="119" name="Group 118">
            <a:extLst>
              <a:ext uri="{FF2B5EF4-FFF2-40B4-BE49-F238E27FC236}">
                <a16:creationId xmlns:a16="http://schemas.microsoft.com/office/drawing/2014/main" id="{A6DC81EC-BC68-72E0-B459-2CF8409CB9BA}"/>
              </a:ext>
            </a:extLst>
          </p:cNvPr>
          <p:cNvGrpSpPr/>
          <p:nvPr/>
        </p:nvGrpSpPr>
        <p:grpSpPr>
          <a:xfrm>
            <a:off x="5103519" y="2750049"/>
            <a:ext cx="5450552" cy="825237"/>
            <a:chOff x="2060447" y="3428985"/>
            <a:chExt cx="5450552" cy="825237"/>
          </a:xfrm>
        </p:grpSpPr>
        <p:grpSp>
          <p:nvGrpSpPr>
            <p:cNvPr id="70" name="Group 69">
              <a:extLst>
                <a:ext uri="{FF2B5EF4-FFF2-40B4-BE49-F238E27FC236}">
                  <a16:creationId xmlns:a16="http://schemas.microsoft.com/office/drawing/2014/main" id="{87194C7A-E912-4E55-7A17-0363D43DBC83}"/>
                </a:ext>
              </a:extLst>
            </p:cNvPr>
            <p:cNvGrpSpPr/>
            <p:nvPr/>
          </p:nvGrpSpPr>
          <p:grpSpPr>
            <a:xfrm>
              <a:off x="2060447" y="3428985"/>
              <a:ext cx="4301676" cy="825237"/>
              <a:chOff x="5344082" y="3615997"/>
              <a:chExt cx="1547829" cy="363214"/>
            </a:xfrm>
          </p:grpSpPr>
          <p:cxnSp>
            <p:nvCxnSpPr>
              <p:cNvPr id="107" name="Straight Connector 106">
                <a:extLst>
                  <a:ext uri="{FF2B5EF4-FFF2-40B4-BE49-F238E27FC236}">
                    <a16:creationId xmlns:a16="http://schemas.microsoft.com/office/drawing/2014/main" id="{8CACC9FC-7B9B-67DF-0CA3-B21529792E55}"/>
                  </a:ext>
                </a:extLst>
              </p:cNvPr>
              <p:cNvCxnSpPr/>
              <p:nvPr/>
            </p:nvCxnSpPr>
            <p:spPr>
              <a:xfrm>
                <a:off x="5393765" y="3814233"/>
                <a:ext cx="14044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30D3A124-0557-D5A3-A9D6-58D930BFA844}"/>
                  </a:ext>
                </a:extLst>
              </p:cNvPr>
              <p:cNvCxnSpPr/>
              <p:nvPr/>
            </p:nvCxnSpPr>
            <p:spPr>
              <a:xfrm>
                <a:off x="5393765" y="3781429"/>
                <a:ext cx="0" cy="6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4870E77A-1314-CE5D-4F81-1B08B50A1E9E}"/>
                  </a:ext>
                </a:extLst>
              </p:cNvPr>
              <p:cNvCxnSpPr/>
              <p:nvPr/>
            </p:nvCxnSpPr>
            <p:spPr>
              <a:xfrm>
                <a:off x="6795544" y="3783013"/>
                <a:ext cx="0" cy="6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860BC645-2A68-20F1-80A3-15AAAC8F6585}"/>
                  </a:ext>
                </a:extLst>
              </p:cNvPr>
              <p:cNvCxnSpPr/>
              <p:nvPr/>
            </p:nvCxnSpPr>
            <p:spPr>
              <a:xfrm>
                <a:off x="6096000" y="3784588"/>
                <a:ext cx="0" cy="6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B67DFAB6-8EE0-8EF0-E2FE-A44523BA3CB3}"/>
                  </a:ext>
                </a:extLst>
              </p:cNvPr>
              <p:cNvCxnSpPr/>
              <p:nvPr/>
            </p:nvCxnSpPr>
            <p:spPr>
              <a:xfrm>
                <a:off x="5808662" y="3814231"/>
                <a:ext cx="574676" cy="0"/>
              </a:xfrm>
              <a:prstGeom prst="line">
                <a:avLst/>
              </a:prstGeom>
              <a:ln w="635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98B7BD40-5E91-CE6B-9A4A-544990A4BFD1}"/>
                  </a:ext>
                </a:extLst>
              </p:cNvPr>
              <p:cNvCxnSpPr/>
              <p:nvPr/>
            </p:nvCxnSpPr>
            <p:spPr>
              <a:xfrm>
                <a:off x="5808662" y="3781426"/>
                <a:ext cx="0" cy="6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3DA2850-8B7D-59EF-782E-F00AB26AE5C0}"/>
                  </a:ext>
                </a:extLst>
              </p:cNvPr>
              <p:cNvCxnSpPr/>
              <p:nvPr/>
            </p:nvCxnSpPr>
            <p:spPr>
              <a:xfrm>
                <a:off x="6382237" y="3783014"/>
                <a:ext cx="0" cy="6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6D423576-9820-C122-7D2B-95BEA241C24F}"/>
                      </a:ext>
                    </a:extLst>
                  </p:cNvPr>
                  <p:cNvSpPr txBox="1"/>
                  <p:nvPr/>
                </p:nvSpPr>
                <p:spPr>
                  <a:xfrm>
                    <a:off x="5344082" y="3680097"/>
                    <a:ext cx="87834" cy="108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vi-VN"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1</m:t>
                              </m:r>
                            </m:sub>
                          </m:sSub>
                        </m:oMath>
                      </m:oMathPara>
                    </a14:m>
                    <a:endParaRPr lang="en-US" sz="1600" dirty="0"/>
                  </a:p>
                </p:txBody>
              </p:sp>
            </mc:Choice>
            <mc:Fallback xmlns="">
              <p:sp>
                <p:nvSpPr>
                  <p:cNvPr id="114" name="TextBox 113">
                    <a:extLst>
                      <a:ext uri="{FF2B5EF4-FFF2-40B4-BE49-F238E27FC236}">
                        <a16:creationId xmlns:a16="http://schemas.microsoft.com/office/drawing/2014/main" id="{6D423576-9820-C122-7D2B-95BEA241C24F}"/>
                      </a:ext>
                    </a:extLst>
                  </p:cNvPr>
                  <p:cNvSpPr txBox="1">
                    <a:spLocks noRot="1" noChangeAspect="1" noMove="1" noResize="1" noEditPoints="1" noAdjustHandles="1" noChangeArrowheads="1" noChangeShapeType="1" noTextEdit="1"/>
                  </p:cNvSpPr>
                  <p:nvPr/>
                </p:nvSpPr>
                <p:spPr>
                  <a:xfrm>
                    <a:off x="5344082" y="3680097"/>
                    <a:ext cx="87834" cy="108370"/>
                  </a:xfrm>
                  <a:prstGeom prst="rect">
                    <a:avLst/>
                  </a:prstGeom>
                  <a:blipFill>
                    <a:blip r:embed="rId3"/>
                    <a:stretch>
                      <a:fillRect l="-14286" r="-4762" b="-19048"/>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F295B713-8D13-BC43-31FF-6FE24DDFBF7F}"/>
                      </a:ext>
                    </a:extLst>
                  </p:cNvPr>
                  <p:cNvSpPr txBox="1"/>
                  <p:nvPr/>
                </p:nvSpPr>
                <p:spPr>
                  <a:xfrm>
                    <a:off x="6720158" y="3693481"/>
                    <a:ext cx="171753" cy="2167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vi-VN" sz="1600" b="0" i="1" smtClean="0">
                                  <a:latin typeface="Cambria Math" panose="02040503050406030204" pitchFamily="18" charset="0"/>
                                </a:rPr>
                              </m:ctrlPr>
                            </m:sSubPr>
                            <m:e>
                              <m:r>
                                <a:rPr lang="en-US" sz="1600" i="1" smtClean="0">
                                  <a:latin typeface="Cambria Math" panose="02040503050406030204" pitchFamily="18" charset="0"/>
                                </a:rPr>
                                <m:t>𝑝</m:t>
                              </m:r>
                            </m:e>
                            <m:sub>
                              <m:r>
                                <a:rPr lang="vi-VN" sz="1600" b="0" i="1" smtClean="0">
                                  <a:latin typeface="Cambria Math" panose="02040503050406030204" pitchFamily="18" charset="0"/>
                                </a:rPr>
                                <m:t>2</m:t>
                              </m:r>
                            </m:sub>
                          </m:sSub>
                        </m:oMath>
                      </m:oMathPara>
                    </a14:m>
                    <a:endParaRPr lang="vi-VN" sz="1600" b="0" dirty="0"/>
                  </a:p>
                  <a:p>
                    <a:endParaRPr lang="en-US" sz="1600" dirty="0"/>
                  </a:p>
                </p:txBody>
              </p:sp>
            </mc:Choice>
            <mc:Fallback xmlns="">
              <p:sp>
                <p:nvSpPr>
                  <p:cNvPr id="115" name="TextBox 114">
                    <a:extLst>
                      <a:ext uri="{FF2B5EF4-FFF2-40B4-BE49-F238E27FC236}">
                        <a16:creationId xmlns:a16="http://schemas.microsoft.com/office/drawing/2014/main" id="{F295B713-8D13-BC43-31FF-6FE24DDFBF7F}"/>
                      </a:ext>
                    </a:extLst>
                  </p:cNvPr>
                  <p:cNvSpPr txBox="1">
                    <a:spLocks noRot="1" noChangeAspect="1" noMove="1" noResize="1" noEditPoints="1" noAdjustHandles="1" noChangeArrowheads="1" noChangeShapeType="1" noTextEdit="1"/>
                  </p:cNvSpPr>
                  <p:nvPr/>
                </p:nvSpPr>
                <p:spPr>
                  <a:xfrm>
                    <a:off x="6720158" y="3693481"/>
                    <a:ext cx="171753" cy="216740"/>
                  </a:xfrm>
                  <a:prstGeom prst="rect">
                    <a:avLst/>
                  </a:prstGeom>
                  <a:blipFill>
                    <a:blip r:embed="rId4"/>
                    <a:stretch>
                      <a:fillRect/>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B893B5E2-91DB-112A-CCD4-6370401F3E0D}"/>
                      </a:ext>
                    </a:extLst>
                  </p:cNvPr>
                  <p:cNvSpPr txBox="1"/>
                  <p:nvPr/>
                </p:nvSpPr>
                <p:spPr>
                  <a:xfrm>
                    <a:off x="5977389" y="3615997"/>
                    <a:ext cx="242739" cy="1542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2000" i="1" smtClean="0">
                                  <a:latin typeface="Cambria Math" panose="02040503050406030204" pitchFamily="18" charset="0"/>
                                </a:rPr>
                              </m:ctrlPr>
                            </m:boxPr>
                            <m:e>
                              <m:argPr>
                                <m:argSz m:val="-1"/>
                              </m:argPr>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ea typeface="Cambria Math" panose="02040503050406030204" pitchFamily="18" charset="0"/>
                                        </a:rPr>
                                        <m:t>2</m:t>
                                      </m:r>
                                    </m:sub>
                                  </m:sSub>
                                </m:num>
                                <m:den>
                                  <m:r>
                                    <a:rPr lang="en-US" sz="2000" b="0" i="1" smtClean="0">
                                      <a:latin typeface="Cambria Math" panose="02040503050406030204" pitchFamily="18" charset="0"/>
                                    </a:rPr>
                                    <m:t>2</m:t>
                                  </m:r>
                                </m:den>
                              </m:f>
                            </m:e>
                          </m:box>
                        </m:oMath>
                      </m:oMathPara>
                    </a14:m>
                    <a:endParaRPr lang="en-US" sz="2000" dirty="0"/>
                  </a:p>
                </p:txBody>
              </p:sp>
            </mc:Choice>
            <mc:Fallback xmlns="">
              <p:sp>
                <p:nvSpPr>
                  <p:cNvPr id="116" name="TextBox 115">
                    <a:extLst>
                      <a:ext uri="{FF2B5EF4-FFF2-40B4-BE49-F238E27FC236}">
                        <a16:creationId xmlns:a16="http://schemas.microsoft.com/office/drawing/2014/main" id="{B893B5E2-91DB-112A-CCD4-6370401F3E0D}"/>
                      </a:ext>
                    </a:extLst>
                  </p:cNvPr>
                  <p:cNvSpPr txBox="1">
                    <a:spLocks noRot="1" noChangeAspect="1" noMove="1" noResize="1" noEditPoints="1" noAdjustHandles="1" noChangeArrowheads="1" noChangeShapeType="1" noTextEdit="1"/>
                  </p:cNvSpPr>
                  <p:nvPr/>
                </p:nvSpPr>
                <p:spPr>
                  <a:xfrm>
                    <a:off x="5977389" y="3615997"/>
                    <a:ext cx="242739" cy="154201"/>
                  </a:xfrm>
                  <a:prstGeom prst="rect">
                    <a:avLst/>
                  </a:prstGeom>
                  <a:blipFill>
                    <a:blip r:embed="rId5"/>
                    <a:stretch>
                      <a:fillRect l="-1852" b="-17241"/>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38DE50C6-FA05-CEDE-A43C-873DF86E3FD1}"/>
                      </a:ext>
                    </a:extLst>
                  </p:cNvPr>
                  <p:cNvSpPr txBox="1"/>
                  <p:nvPr/>
                </p:nvSpPr>
                <p:spPr>
                  <a:xfrm>
                    <a:off x="5713629" y="3870841"/>
                    <a:ext cx="119327" cy="108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𝛽</m:t>
                          </m:r>
                        </m:oMath>
                      </m:oMathPara>
                    </a14:m>
                    <a:endParaRPr lang="en-US" sz="1600" dirty="0"/>
                  </a:p>
                </p:txBody>
              </p:sp>
            </mc:Choice>
            <mc:Fallback xmlns="">
              <p:sp>
                <p:nvSpPr>
                  <p:cNvPr id="117" name="TextBox 116">
                    <a:extLst>
                      <a:ext uri="{FF2B5EF4-FFF2-40B4-BE49-F238E27FC236}">
                        <a16:creationId xmlns:a16="http://schemas.microsoft.com/office/drawing/2014/main" id="{38DE50C6-FA05-CEDE-A43C-873DF86E3FD1}"/>
                      </a:ext>
                    </a:extLst>
                  </p:cNvPr>
                  <p:cNvSpPr txBox="1">
                    <a:spLocks noRot="1" noChangeAspect="1" noMove="1" noResize="1" noEditPoints="1" noAdjustHandles="1" noChangeArrowheads="1" noChangeShapeType="1" noTextEdit="1"/>
                  </p:cNvSpPr>
                  <p:nvPr/>
                </p:nvSpPr>
                <p:spPr>
                  <a:xfrm>
                    <a:off x="5713629" y="3870841"/>
                    <a:ext cx="119327" cy="108370"/>
                  </a:xfrm>
                  <a:prstGeom prst="rect">
                    <a:avLst/>
                  </a:prstGeom>
                  <a:blipFill>
                    <a:blip r:embed="rId6"/>
                    <a:stretch>
                      <a:fillRect l="-3704" r="-18519" b="-23810"/>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2E488908-A6D4-DF71-9677-D0B7376BCCCA}"/>
                      </a:ext>
                    </a:extLst>
                  </p:cNvPr>
                  <p:cNvSpPr txBox="1"/>
                  <p:nvPr/>
                </p:nvSpPr>
                <p:spPr>
                  <a:xfrm>
                    <a:off x="6300723" y="3867071"/>
                    <a:ext cx="163028" cy="1083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𝛽</m:t>
                          </m:r>
                        </m:oMath>
                      </m:oMathPara>
                    </a14:m>
                    <a:endParaRPr lang="en-US" sz="1600" dirty="0"/>
                  </a:p>
                </p:txBody>
              </p:sp>
            </mc:Choice>
            <mc:Fallback xmlns="">
              <p:sp>
                <p:nvSpPr>
                  <p:cNvPr id="118" name="TextBox 117">
                    <a:extLst>
                      <a:ext uri="{FF2B5EF4-FFF2-40B4-BE49-F238E27FC236}">
                        <a16:creationId xmlns:a16="http://schemas.microsoft.com/office/drawing/2014/main" id="{2E488908-A6D4-DF71-9677-D0B7376BCCCA}"/>
                      </a:ext>
                    </a:extLst>
                  </p:cNvPr>
                  <p:cNvSpPr txBox="1">
                    <a:spLocks noRot="1" noChangeAspect="1" noMove="1" noResize="1" noEditPoints="1" noAdjustHandles="1" noChangeArrowheads="1" noChangeShapeType="1" noTextEdit="1"/>
                  </p:cNvSpPr>
                  <p:nvPr/>
                </p:nvSpPr>
                <p:spPr>
                  <a:xfrm>
                    <a:off x="6300723" y="3867071"/>
                    <a:ext cx="163028" cy="108370"/>
                  </a:xfrm>
                  <a:prstGeom prst="rect">
                    <a:avLst/>
                  </a:prstGeom>
                  <a:blipFill>
                    <a:blip r:embed="rId7"/>
                    <a:stretch>
                      <a:fillRect b="-23810"/>
                    </a:stretch>
                  </a:blipFill>
                </p:spPr>
                <p:txBody>
                  <a:bodyPr/>
                  <a:lstStyle/>
                  <a:p>
                    <a:r>
                      <a:rPr lang="en-VN">
                        <a:noFill/>
                      </a:rPr>
                      <a:t> </a:t>
                    </a:r>
                  </a:p>
                </p:txBody>
              </p:sp>
            </mc:Fallback>
          </mc:AlternateContent>
        </p:grpSp>
        <p:sp>
          <p:nvSpPr>
            <p:cNvPr id="74" name="TextBox 73">
              <a:extLst>
                <a:ext uri="{FF2B5EF4-FFF2-40B4-BE49-F238E27FC236}">
                  <a16:creationId xmlns:a16="http://schemas.microsoft.com/office/drawing/2014/main" id="{E1388185-4C01-E183-F19D-80B17BB808E9}"/>
                </a:ext>
              </a:extLst>
            </p:cNvPr>
            <p:cNvSpPr txBox="1"/>
            <p:nvPr/>
          </p:nvSpPr>
          <p:spPr>
            <a:xfrm>
              <a:off x="6710528" y="3702028"/>
              <a:ext cx="800471" cy="338555"/>
            </a:xfrm>
            <a:prstGeom prst="rect">
              <a:avLst/>
            </a:prstGeom>
            <a:noFill/>
            <a:ln>
              <a:solidFill>
                <a:schemeClr val="tx1"/>
              </a:solidFill>
            </a:ln>
          </p:spPr>
          <p:txBody>
            <a:bodyPr wrap="square" rtlCol="0">
              <a:spAutoFit/>
            </a:bodyPr>
            <a:lstStyle/>
            <a:p>
              <a:r>
                <a:rPr lang="en-US" sz="1600" dirty="0">
                  <a:latin typeface="Arial" panose="020B0604020202020204" pitchFamily="34" charset="0"/>
                  <a:cs typeface="Arial" panose="020B0604020202020204" pitchFamily="34" charset="0"/>
                </a:rPr>
                <a:t>SBX</a:t>
              </a:r>
            </a:p>
          </p:txBody>
        </p:sp>
      </p:grpSp>
      <p:grpSp>
        <p:nvGrpSpPr>
          <p:cNvPr id="121" name="Group 120">
            <a:extLst>
              <a:ext uri="{FF2B5EF4-FFF2-40B4-BE49-F238E27FC236}">
                <a16:creationId xmlns:a16="http://schemas.microsoft.com/office/drawing/2014/main" id="{13897DE0-4AD2-5156-7FE1-344AC3BE0F44}"/>
              </a:ext>
            </a:extLst>
          </p:cNvPr>
          <p:cNvGrpSpPr/>
          <p:nvPr/>
        </p:nvGrpSpPr>
        <p:grpSpPr>
          <a:xfrm>
            <a:off x="5118130" y="3870945"/>
            <a:ext cx="7041892" cy="1753628"/>
            <a:chOff x="2046948" y="4095566"/>
            <a:chExt cx="7041892" cy="1753628"/>
          </a:xfrm>
        </p:grpSpPr>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8A52BA01-09C9-5F09-F239-FA59389B98F1}"/>
                    </a:ext>
                  </a:extLst>
                </p:cNvPr>
                <p:cNvSpPr txBox="1"/>
                <p:nvPr/>
              </p:nvSpPr>
              <p:spPr>
                <a:xfrm>
                  <a:off x="3744756" y="4719978"/>
                  <a:ext cx="727085" cy="35035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2000" i="1" smtClean="0">
                                <a:latin typeface="Cambria Math" panose="02040503050406030204" pitchFamily="18" charset="0"/>
                              </a:rPr>
                            </m:ctrlPr>
                          </m:boxPr>
                          <m:e>
                            <m:argPr>
                              <m:argSz m:val="-1"/>
                            </m:argPr>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ea typeface="Cambria Math" panose="02040503050406030204" pitchFamily="18" charset="0"/>
                                      </a:rPr>
                                      <m:t>2</m:t>
                                    </m:r>
                                  </m:sub>
                                </m:sSub>
                              </m:num>
                              <m:den>
                                <m:r>
                                  <a:rPr lang="en-US" sz="2000" b="0" i="1" smtClean="0">
                                    <a:latin typeface="Cambria Math" panose="02040503050406030204" pitchFamily="18" charset="0"/>
                                  </a:rPr>
                                  <m:t>2</m:t>
                                </m:r>
                              </m:den>
                            </m:f>
                          </m:e>
                        </m:box>
                      </m:oMath>
                    </m:oMathPara>
                  </a14:m>
                  <a:endParaRPr lang="en-US" sz="2000" dirty="0"/>
                </a:p>
              </p:txBody>
            </p:sp>
          </mc:Choice>
          <mc:Fallback xmlns="">
            <p:sp>
              <p:nvSpPr>
                <p:cNvPr id="71" name="TextBox 70">
                  <a:extLst>
                    <a:ext uri="{FF2B5EF4-FFF2-40B4-BE49-F238E27FC236}">
                      <a16:creationId xmlns:a16="http://schemas.microsoft.com/office/drawing/2014/main" id="{8A52BA01-09C9-5F09-F239-FA59389B98F1}"/>
                    </a:ext>
                  </a:extLst>
                </p:cNvPr>
                <p:cNvSpPr txBox="1">
                  <a:spLocks noRot="1" noChangeAspect="1" noMove="1" noResize="1" noEditPoints="1" noAdjustHandles="1" noChangeArrowheads="1" noChangeShapeType="1" noTextEdit="1"/>
                </p:cNvSpPr>
                <p:nvPr/>
              </p:nvSpPr>
              <p:spPr>
                <a:xfrm>
                  <a:off x="3744756" y="4719978"/>
                  <a:ext cx="727085" cy="350352"/>
                </a:xfrm>
                <a:prstGeom prst="rect">
                  <a:avLst/>
                </a:prstGeom>
                <a:blipFill>
                  <a:blip r:embed="rId8"/>
                  <a:stretch>
                    <a:fillRect b="-17241"/>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837826D4-5747-CBA8-726D-6DAD33982AE5}"/>
                    </a:ext>
                  </a:extLst>
                </p:cNvPr>
                <p:cNvSpPr txBox="1"/>
                <p:nvPr/>
              </p:nvSpPr>
              <p:spPr>
                <a:xfrm>
                  <a:off x="4229258" y="5393573"/>
                  <a:ext cx="1398035" cy="24622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𝛽</m:t>
                        </m:r>
                        <m:r>
                          <a:rPr lang="en-US" sz="1600" b="0" i="1" smtClean="0">
                            <a:latin typeface="Cambria Math" panose="02040503050406030204" pitchFamily="18" charset="0"/>
                            <a:ea typeface="Cambria Math" panose="02040503050406030204" pitchFamily="18" charset="0"/>
                          </a:rPr>
                          <m:t>−</m:t>
                        </m:r>
                        <m:r>
                          <m:rPr>
                            <m:sty m:val="p"/>
                          </m:rPr>
                          <a:rPr lang="vi-VN" sz="1600">
                            <a:latin typeface="Cambria Math" panose="02040503050406030204" pitchFamily="18" charset="0"/>
                            <a:ea typeface="Cambria Math" panose="02040503050406030204" pitchFamily="18" charset="0"/>
                          </a:rPr>
                          <m:t>Δ</m:t>
                        </m:r>
                        <m:r>
                          <a:rPr lang="vi-VN" sz="1600" i="1">
                            <a:latin typeface="Cambria Math" panose="02040503050406030204" pitchFamily="18" charset="0"/>
                            <a:ea typeface="Cambria Math" panose="02040503050406030204" pitchFamily="18" charset="0"/>
                          </a:rPr>
                          <m:t>(</m:t>
                        </m:r>
                        <m:sSub>
                          <m:sSubPr>
                            <m:ctrlPr>
                              <a:rPr lang="vi-VN" sz="1600" i="1">
                                <a:latin typeface="Cambria Math" panose="02040503050406030204" pitchFamily="18" charset="0"/>
                                <a:ea typeface="Cambria Math" panose="02040503050406030204" pitchFamily="18" charset="0"/>
                              </a:rPr>
                            </m:ctrlPr>
                          </m:sSubPr>
                          <m:e>
                            <m:r>
                              <a:rPr lang="vi-VN" sz="1600" i="1">
                                <a:latin typeface="Cambria Math" panose="02040503050406030204" pitchFamily="18" charset="0"/>
                                <a:ea typeface="Cambria Math" panose="02040503050406030204" pitchFamily="18" charset="0"/>
                              </a:rPr>
                              <m:t>𝜉</m:t>
                            </m:r>
                          </m:e>
                          <m:sub>
                            <m:r>
                              <m:rPr>
                                <m:sty m:val="p"/>
                              </m:rPr>
                              <a:rPr lang="vi-VN" sz="1600" i="1">
                                <a:latin typeface="Cambria Math" panose="02040503050406030204" pitchFamily="18" charset="0"/>
                                <a:ea typeface="Cambria Math" panose="02040503050406030204" pitchFamily="18" charset="0"/>
                              </a:rPr>
                              <m:t>i</m:t>
                            </m:r>
                          </m:sub>
                        </m:sSub>
                        <m:r>
                          <a:rPr lang="vi-VN" sz="1600" i="1">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72" name="TextBox 71">
                  <a:extLst>
                    <a:ext uri="{FF2B5EF4-FFF2-40B4-BE49-F238E27FC236}">
                      <a16:creationId xmlns:a16="http://schemas.microsoft.com/office/drawing/2014/main" id="{837826D4-5747-CBA8-726D-6DAD33982AE5}"/>
                    </a:ext>
                  </a:extLst>
                </p:cNvPr>
                <p:cNvSpPr txBox="1">
                  <a:spLocks noRot="1" noChangeAspect="1" noMove="1" noResize="1" noEditPoints="1" noAdjustHandles="1" noChangeArrowheads="1" noChangeShapeType="1" noTextEdit="1"/>
                </p:cNvSpPr>
                <p:nvPr/>
              </p:nvSpPr>
              <p:spPr>
                <a:xfrm>
                  <a:off x="4229258" y="5393573"/>
                  <a:ext cx="1398035" cy="246220"/>
                </a:xfrm>
                <a:prstGeom prst="rect">
                  <a:avLst/>
                </a:prstGeom>
                <a:blipFill>
                  <a:blip r:embed="rId9"/>
                  <a:stretch>
                    <a:fillRect b="-33333"/>
                  </a:stretch>
                </a:blipFill>
              </p:spPr>
              <p:txBody>
                <a:bodyPr/>
                <a:lstStyle/>
                <a:p>
                  <a:r>
                    <a:rPr lang="en-VN">
                      <a:noFill/>
                    </a:rPr>
                    <a:t> </a:t>
                  </a:r>
                </a:p>
              </p:txBody>
            </p:sp>
          </mc:Fallback>
        </mc:AlternateContent>
        <p:grpSp>
          <p:nvGrpSpPr>
            <p:cNvPr id="73" name="Group 72">
              <a:extLst>
                <a:ext uri="{FF2B5EF4-FFF2-40B4-BE49-F238E27FC236}">
                  <a16:creationId xmlns:a16="http://schemas.microsoft.com/office/drawing/2014/main" id="{F165A2AC-C702-2213-84E2-627EEE4B493E}"/>
                </a:ext>
              </a:extLst>
            </p:cNvPr>
            <p:cNvGrpSpPr/>
            <p:nvPr/>
          </p:nvGrpSpPr>
          <p:grpSpPr>
            <a:xfrm>
              <a:off x="2046948" y="4864960"/>
              <a:ext cx="4010444" cy="793898"/>
              <a:chOff x="5355198" y="4082057"/>
              <a:chExt cx="1443037" cy="349419"/>
            </a:xfrm>
          </p:grpSpPr>
          <p:cxnSp>
            <p:nvCxnSpPr>
              <p:cNvPr id="78" name="Straight Connector 77">
                <a:extLst>
                  <a:ext uri="{FF2B5EF4-FFF2-40B4-BE49-F238E27FC236}">
                    <a16:creationId xmlns:a16="http://schemas.microsoft.com/office/drawing/2014/main" id="{5AD30595-B836-B07A-390E-955834D0FA13}"/>
                  </a:ext>
                </a:extLst>
              </p:cNvPr>
              <p:cNvCxnSpPr/>
              <p:nvPr/>
            </p:nvCxnSpPr>
            <p:spPr>
              <a:xfrm>
                <a:off x="5393765" y="4206345"/>
                <a:ext cx="14044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AC7C817-823D-126F-3882-EFBA03722C21}"/>
                  </a:ext>
                </a:extLst>
              </p:cNvPr>
              <p:cNvCxnSpPr/>
              <p:nvPr/>
            </p:nvCxnSpPr>
            <p:spPr>
              <a:xfrm>
                <a:off x="5393765" y="4173541"/>
                <a:ext cx="0" cy="6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FDD1969-0B1D-2320-385B-5377A7E5E852}"/>
                  </a:ext>
                </a:extLst>
              </p:cNvPr>
              <p:cNvCxnSpPr/>
              <p:nvPr/>
            </p:nvCxnSpPr>
            <p:spPr>
              <a:xfrm>
                <a:off x="6795544" y="4175125"/>
                <a:ext cx="0" cy="6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653B36E8-A568-823E-BB6B-507533D0BBDC}"/>
                  </a:ext>
                </a:extLst>
              </p:cNvPr>
              <p:cNvCxnSpPr/>
              <p:nvPr/>
            </p:nvCxnSpPr>
            <p:spPr>
              <a:xfrm>
                <a:off x="6094406" y="4176700"/>
                <a:ext cx="0" cy="6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CC139056-59E0-2C46-7CF2-E831A6F75D40}"/>
                      </a:ext>
                    </a:extLst>
                  </p:cNvPr>
                  <p:cNvSpPr txBox="1"/>
                  <p:nvPr/>
                </p:nvSpPr>
                <p:spPr>
                  <a:xfrm>
                    <a:off x="5355198" y="4082057"/>
                    <a:ext cx="87834" cy="1083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1</m:t>
                              </m:r>
                            </m:sub>
                          </m:sSub>
                        </m:oMath>
                      </m:oMathPara>
                    </a14:m>
                    <a:endParaRPr lang="en-US" sz="1600" i="1" dirty="0"/>
                  </a:p>
                </p:txBody>
              </p:sp>
            </mc:Choice>
            <mc:Fallback xmlns="">
              <p:sp>
                <p:nvSpPr>
                  <p:cNvPr id="82" name="TextBox 81">
                    <a:extLst>
                      <a:ext uri="{FF2B5EF4-FFF2-40B4-BE49-F238E27FC236}">
                        <a16:creationId xmlns:a16="http://schemas.microsoft.com/office/drawing/2014/main" id="{CC139056-59E0-2C46-7CF2-E831A6F75D40}"/>
                      </a:ext>
                    </a:extLst>
                  </p:cNvPr>
                  <p:cNvSpPr txBox="1">
                    <a:spLocks noRot="1" noChangeAspect="1" noMove="1" noResize="1" noEditPoints="1" noAdjustHandles="1" noChangeArrowheads="1" noChangeShapeType="1" noTextEdit="1"/>
                  </p:cNvSpPr>
                  <p:nvPr/>
                </p:nvSpPr>
                <p:spPr>
                  <a:xfrm>
                    <a:off x="5355198" y="4082057"/>
                    <a:ext cx="87834" cy="108369"/>
                  </a:xfrm>
                  <a:prstGeom prst="rect">
                    <a:avLst/>
                  </a:prstGeom>
                  <a:blipFill>
                    <a:blip r:embed="rId10"/>
                    <a:stretch>
                      <a:fillRect l="-20000" r="-5000" b="-25000"/>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73DEFBF3-5EEE-D165-2B65-D40DAE6CC64D}"/>
                      </a:ext>
                    </a:extLst>
                  </p:cNvPr>
                  <p:cNvSpPr txBox="1"/>
                  <p:nvPr/>
                </p:nvSpPr>
                <p:spPr>
                  <a:xfrm>
                    <a:off x="5407939" y="4323107"/>
                    <a:ext cx="366171" cy="1083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𝛽</m:t>
                          </m:r>
                          <m:r>
                            <a:rPr lang="en-US" sz="1600" b="0" i="1" smtClean="0">
                              <a:latin typeface="Cambria Math" panose="02040503050406030204" pitchFamily="18" charset="0"/>
                              <a:ea typeface="Cambria Math" panose="02040503050406030204" pitchFamily="18" charset="0"/>
                            </a:rPr>
                            <m:t>−</m:t>
                          </m:r>
                          <m:r>
                            <m:rPr>
                              <m:sty m:val="p"/>
                            </m:rPr>
                            <a:rPr lang="vi-VN" sz="1600" b="0" i="0" smtClean="0">
                              <a:latin typeface="Cambria Math" panose="02040503050406030204" pitchFamily="18" charset="0"/>
                              <a:ea typeface="Cambria Math" panose="02040503050406030204" pitchFamily="18" charset="0"/>
                            </a:rPr>
                            <m:t>Δ</m:t>
                          </m:r>
                          <m:r>
                            <a:rPr lang="vi-VN" sz="1600" b="0" i="1" smtClean="0">
                              <a:latin typeface="Cambria Math" panose="02040503050406030204" pitchFamily="18" charset="0"/>
                              <a:ea typeface="Cambria Math" panose="02040503050406030204" pitchFamily="18" charset="0"/>
                            </a:rPr>
                            <m:t>(</m:t>
                          </m:r>
                          <m:sSub>
                            <m:sSubPr>
                              <m:ctrlPr>
                                <a:rPr lang="vi-VN" sz="1600" b="0" i="1" smtClean="0">
                                  <a:latin typeface="Cambria Math" panose="02040503050406030204" pitchFamily="18" charset="0"/>
                                  <a:ea typeface="Cambria Math" panose="02040503050406030204" pitchFamily="18" charset="0"/>
                                </a:rPr>
                              </m:ctrlPr>
                            </m:sSubPr>
                            <m:e>
                              <m:r>
                                <a:rPr lang="vi-VN" sz="1600" b="0" i="1" smtClean="0">
                                  <a:latin typeface="Cambria Math" panose="02040503050406030204" pitchFamily="18" charset="0"/>
                                  <a:ea typeface="Cambria Math" panose="02040503050406030204" pitchFamily="18" charset="0"/>
                                </a:rPr>
                                <m:t>𝜉</m:t>
                              </m:r>
                            </m:e>
                            <m:sub>
                              <m:r>
                                <m:rPr>
                                  <m:sty m:val="p"/>
                                </m:rPr>
                                <a:rPr lang="vi-VN" sz="1600" i="1">
                                  <a:latin typeface="Cambria Math" panose="02040503050406030204" pitchFamily="18" charset="0"/>
                                  <a:ea typeface="Cambria Math" panose="02040503050406030204" pitchFamily="18" charset="0"/>
                                </a:rPr>
                                <m:t>i</m:t>
                              </m:r>
                            </m:sub>
                          </m:sSub>
                          <m:r>
                            <a:rPr lang="vi-VN" sz="1600" b="0" i="1" smtClean="0">
                              <a:latin typeface="Cambria Math" panose="02040503050406030204" pitchFamily="18" charset="0"/>
                              <a:ea typeface="Cambria Math" panose="02040503050406030204" pitchFamily="18" charset="0"/>
                            </a:rPr>
                            <m:t>)</m:t>
                          </m:r>
                        </m:oMath>
                      </m:oMathPara>
                    </a14:m>
                    <a:endParaRPr lang="en-US" sz="1600" dirty="0"/>
                  </a:p>
                </p:txBody>
              </p:sp>
            </mc:Choice>
            <mc:Fallback xmlns="">
              <p:sp>
                <p:nvSpPr>
                  <p:cNvPr id="83" name="TextBox 82">
                    <a:extLst>
                      <a:ext uri="{FF2B5EF4-FFF2-40B4-BE49-F238E27FC236}">
                        <a16:creationId xmlns:a16="http://schemas.microsoft.com/office/drawing/2014/main" id="{73DEFBF3-5EEE-D165-2B65-D40DAE6CC64D}"/>
                      </a:ext>
                    </a:extLst>
                  </p:cNvPr>
                  <p:cNvSpPr txBox="1">
                    <a:spLocks noRot="1" noChangeAspect="1" noMove="1" noResize="1" noEditPoints="1" noAdjustHandles="1" noChangeArrowheads="1" noChangeShapeType="1" noTextEdit="1"/>
                  </p:cNvSpPr>
                  <p:nvPr/>
                </p:nvSpPr>
                <p:spPr>
                  <a:xfrm>
                    <a:off x="5407939" y="4323107"/>
                    <a:ext cx="366171" cy="108369"/>
                  </a:xfrm>
                  <a:prstGeom prst="rect">
                    <a:avLst/>
                  </a:prstGeom>
                  <a:blipFill>
                    <a:blip r:embed="rId11"/>
                    <a:stretch>
                      <a:fillRect r="-7407" b="-40000"/>
                    </a:stretch>
                  </a:blipFill>
                </p:spPr>
                <p:txBody>
                  <a:bodyPr/>
                  <a:lstStyle/>
                  <a:p>
                    <a:r>
                      <a:rPr lang="en-VN">
                        <a:noFill/>
                      </a:rPr>
                      <a:t> </a:t>
                    </a:r>
                  </a:p>
                </p:txBody>
              </p:sp>
            </mc:Fallback>
          </mc:AlternateContent>
          <p:grpSp>
            <p:nvGrpSpPr>
              <p:cNvPr id="84" name="Group 83">
                <a:extLst>
                  <a:ext uri="{FF2B5EF4-FFF2-40B4-BE49-F238E27FC236}">
                    <a16:creationId xmlns:a16="http://schemas.microsoft.com/office/drawing/2014/main" id="{B1F8DE75-5954-381A-86A6-21B7B644CF9C}"/>
                  </a:ext>
                </a:extLst>
              </p:cNvPr>
              <p:cNvGrpSpPr/>
              <p:nvPr/>
            </p:nvGrpSpPr>
            <p:grpSpPr>
              <a:xfrm>
                <a:off x="5548176" y="4136690"/>
                <a:ext cx="30184" cy="142871"/>
                <a:chOff x="5548176" y="4133514"/>
                <a:chExt cx="30184" cy="142871"/>
              </a:xfrm>
            </p:grpSpPr>
            <p:cxnSp>
              <p:nvCxnSpPr>
                <p:cNvPr id="104" name="Straight Connector 103">
                  <a:extLst>
                    <a:ext uri="{FF2B5EF4-FFF2-40B4-BE49-F238E27FC236}">
                      <a16:creationId xmlns:a16="http://schemas.microsoft.com/office/drawing/2014/main" id="{524708DB-D6E3-B08A-909E-5970268D2E58}"/>
                    </a:ext>
                  </a:extLst>
                </p:cNvPr>
                <p:cNvCxnSpPr/>
                <p:nvPr/>
              </p:nvCxnSpPr>
              <p:spPr>
                <a:xfrm>
                  <a:off x="5551353" y="4136052"/>
                  <a:ext cx="0" cy="137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043ADDED-2CA4-40FB-34A9-1F2E4D613264}"/>
                    </a:ext>
                  </a:extLst>
                </p:cNvPr>
                <p:cNvCxnSpPr/>
                <p:nvPr/>
              </p:nvCxnSpPr>
              <p:spPr>
                <a:xfrm>
                  <a:off x="5548197" y="4133514"/>
                  <a:ext cx="30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7C9073E-C955-107D-FF12-DDB1EAB125F0}"/>
                    </a:ext>
                  </a:extLst>
                </p:cNvPr>
                <p:cNvCxnSpPr/>
                <p:nvPr/>
              </p:nvCxnSpPr>
              <p:spPr>
                <a:xfrm>
                  <a:off x="5548176" y="4276385"/>
                  <a:ext cx="30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1B67BD74-D2E1-4008-878E-0506B3201808}"/>
                  </a:ext>
                </a:extLst>
              </p:cNvPr>
              <p:cNvGrpSpPr/>
              <p:nvPr/>
            </p:nvGrpSpPr>
            <p:grpSpPr>
              <a:xfrm flipH="1">
                <a:off x="6238872" y="4139228"/>
                <a:ext cx="30184" cy="142872"/>
                <a:chOff x="5687990" y="4132893"/>
                <a:chExt cx="30184" cy="142872"/>
              </a:xfrm>
            </p:grpSpPr>
            <p:cxnSp>
              <p:nvCxnSpPr>
                <p:cNvPr id="101" name="Straight Connector 100">
                  <a:extLst>
                    <a:ext uri="{FF2B5EF4-FFF2-40B4-BE49-F238E27FC236}">
                      <a16:creationId xmlns:a16="http://schemas.microsoft.com/office/drawing/2014/main" id="{14106314-24D5-1DA6-6D5D-343AD6F4E885}"/>
                    </a:ext>
                  </a:extLst>
                </p:cNvPr>
                <p:cNvCxnSpPr/>
                <p:nvPr/>
              </p:nvCxnSpPr>
              <p:spPr>
                <a:xfrm>
                  <a:off x="5691168" y="4135431"/>
                  <a:ext cx="0" cy="1371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3FD4DC1F-9ED6-3D28-5335-601AD290727A}"/>
                    </a:ext>
                  </a:extLst>
                </p:cNvPr>
                <p:cNvCxnSpPr/>
                <p:nvPr/>
              </p:nvCxnSpPr>
              <p:spPr>
                <a:xfrm>
                  <a:off x="5688011" y="4132893"/>
                  <a:ext cx="30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8702011-1571-3233-EF7F-D5B467A6E535}"/>
                    </a:ext>
                  </a:extLst>
                </p:cNvPr>
                <p:cNvCxnSpPr/>
                <p:nvPr/>
              </p:nvCxnSpPr>
              <p:spPr>
                <a:xfrm>
                  <a:off x="5687990" y="4275765"/>
                  <a:ext cx="301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6" name="Straight Connector 85">
                <a:extLst>
                  <a:ext uri="{FF2B5EF4-FFF2-40B4-BE49-F238E27FC236}">
                    <a16:creationId xmlns:a16="http://schemas.microsoft.com/office/drawing/2014/main" id="{E9B9E826-3BB6-D3B0-4947-A18B2626BB6C}"/>
                  </a:ext>
                </a:extLst>
              </p:cNvPr>
              <p:cNvCxnSpPr>
                <a:cxnSpLocks/>
              </p:cNvCxnSpPr>
              <p:nvPr/>
            </p:nvCxnSpPr>
            <p:spPr>
              <a:xfrm flipH="1">
                <a:off x="5708952" y="4191003"/>
                <a:ext cx="28266" cy="32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9B872FF9-6532-BB0C-EC8A-A840593D4ABB}"/>
                  </a:ext>
                </a:extLst>
              </p:cNvPr>
              <p:cNvCxnSpPr/>
              <p:nvPr/>
            </p:nvCxnSpPr>
            <p:spPr>
              <a:xfrm flipH="1">
                <a:off x="5743867" y="4192593"/>
                <a:ext cx="28266" cy="32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5016F0C-EAD9-8A8A-3FC9-A9D4DE694204}"/>
                  </a:ext>
                </a:extLst>
              </p:cNvPr>
              <p:cNvCxnSpPr/>
              <p:nvPr/>
            </p:nvCxnSpPr>
            <p:spPr>
              <a:xfrm flipH="1">
                <a:off x="5783552" y="4191002"/>
                <a:ext cx="28266" cy="32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C631D1AC-9FDD-BCAD-A068-3A49D1446C1A}"/>
                  </a:ext>
                </a:extLst>
              </p:cNvPr>
              <p:cNvCxnSpPr/>
              <p:nvPr/>
            </p:nvCxnSpPr>
            <p:spPr>
              <a:xfrm flipH="1">
                <a:off x="5818467" y="4192592"/>
                <a:ext cx="28266" cy="32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4FE232B1-DA7E-B523-5E25-0F4A13386631}"/>
                  </a:ext>
                </a:extLst>
              </p:cNvPr>
              <p:cNvCxnSpPr/>
              <p:nvPr/>
            </p:nvCxnSpPr>
            <p:spPr>
              <a:xfrm flipH="1">
                <a:off x="5856588" y="4191006"/>
                <a:ext cx="28266" cy="32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14A8E095-AFD6-4907-B681-BDC9FA2742E2}"/>
                  </a:ext>
                </a:extLst>
              </p:cNvPr>
              <p:cNvCxnSpPr/>
              <p:nvPr/>
            </p:nvCxnSpPr>
            <p:spPr>
              <a:xfrm flipH="1">
                <a:off x="5891503" y="4192596"/>
                <a:ext cx="28266" cy="32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A586F7AE-6027-CD8C-4AF9-499CD4BF5AF1}"/>
                  </a:ext>
                </a:extLst>
              </p:cNvPr>
              <p:cNvCxnSpPr/>
              <p:nvPr/>
            </p:nvCxnSpPr>
            <p:spPr>
              <a:xfrm flipH="1">
                <a:off x="5931188" y="4191005"/>
                <a:ext cx="28266" cy="32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A33DA2AE-BD9C-3C70-D8B8-A5A51659D1E9}"/>
                  </a:ext>
                </a:extLst>
              </p:cNvPr>
              <p:cNvCxnSpPr/>
              <p:nvPr/>
            </p:nvCxnSpPr>
            <p:spPr>
              <a:xfrm flipH="1">
                <a:off x="5966103" y="4192595"/>
                <a:ext cx="28266" cy="32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9487ADAF-4859-B972-F33B-2A60E78011C2}"/>
                  </a:ext>
                </a:extLst>
              </p:cNvPr>
              <p:cNvCxnSpPr/>
              <p:nvPr/>
            </p:nvCxnSpPr>
            <p:spPr>
              <a:xfrm flipH="1">
                <a:off x="6002658" y="4190988"/>
                <a:ext cx="28266" cy="32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D9DEFE95-C3F2-9AB8-BD90-5FF2E1A54B8C}"/>
                  </a:ext>
                </a:extLst>
              </p:cNvPr>
              <p:cNvCxnSpPr/>
              <p:nvPr/>
            </p:nvCxnSpPr>
            <p:spPr>
              <a:xfrm flipH="1">
                <a:off x="6037573" y="4192578"/>
                <a:ext cx="28266" cy="32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E70A7149-B22D-3C04-ABC4-40AC5C3BE9F1}"/>
                  </a:ext>
                </a:extLst>
              </p:cNvPr>
              <p:cNvCxnSpPr/>
              <p:nvPr/>
            </p:nvCxnSpPr>
            <p:spPr>
              <a:xfrm flipH="1">
                <a:off x="6077258" y="4190987"/>
                <a:ext cx="28266" cy="32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1B6828A6-AF9C-F9C2-15FF-80EBC027D8D8}"/>
                  </a:ext>
                </a:extLst>
              </p:cNvPr>
              <p:cNvCxnSpPr/>
              <p:nvPr/>
            </p:nvCxnSpPr>
            <p:spPr>
              <a:xfrm flipH="1">
                <a:off x="6112173" y="4192577"/>
                <a:ext cx="28266" cy="32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0E53C86-A87B-28F2-5B16-3C9DA9B422B7}"/>
                  </a:ext>
                </a:extLst>
              </p:cNvPr>
              <p:cNvCxnSpPr/>
              <p:nvPr/>
            </p:nvCxnSpPr>
            <p:spPr>
              <a:xfrm flipH="1">
                <a:off x="6150294" y="4190991"/>
                <a:ext cx="28266" cy="32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725FD96-CBA5-783E-74F8-6FD2133855E5}"/>
                  </a:ext>
                </a:extLst>
              </p:cNvPr>
              <p:cNvCxnSpPr/>
              <p:nvPr/>
            </p:nvCxnSpPr>
            <p:spPr>
              <a:xfrm flipH="1">
                <a:off x="6185209" y="4192581"/>
                <a:ext cx="28266" cy="32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1192EBE1-9DA8-697E-A1D7-2A3509E47C9D}"/>
                  </a:ext>
                </a:extLst>
              </p:cNvPr>
              <p:cNvCxnSpPr/>
              <p:nvPr/>
            </p:nvCxnSpPr>
            <p:spPr>
              <a:xfrm flipH="1">
                <a:off x="6224894" y="4190990"/>
                <a:ext cx="28266" cy="328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75" name="TextBox 74">
              <a:extLst>
                <a:ext uri="{FF2B5EF4-FFF2-40B4-BE49-F238E27FC236}">
                  <a16:creationId xmlns:a16="http://schemas.microsoft.com/office/drawing/2014/main" id="{1AFEABBE-ED45-32FB-8F64-9CEF2A0B5F4C}"/>
                </a:ext>
              </a:extLst>
            </p:cNvPr>
            <p:cNvSpPr txBox="1"/>
            <p:nvPr/>
          </p:nvSpPr>
          <p:spPr>
            <a:xfrm>
              <a:off x="6619292" y="4987420"/>
              <a:ext cx="2469548" cy="861774"/>
            </a:xfrm>
            <a:prstGeom prst="rect">
              <a:avLst/>
            </a:prstGeom>
            <a:solidFill>
              <a:schemeClr val="bg1"/>
            </a:solidFill>
            <a:ln>
              <a:solidFill>
                <a:schemeClr val="tx1"/>
              </a:solidFill>
            </a:ln>
          </p:spPr>
          <p:txBody>
            <a:bodyPr wrap="square" rtlCol="0">
              <a:spAutoFit/>
            </a:bodyPr>
            <a:lstStyle/>
            <a:p>
              <a:r>
                <a:rPr lang="en-US" sz="1600" i="1" dirty="0">
                  <a:latin typeface="Times New Roman" panose="02020603050405020304" pitchFamily="18" charset="0"/>
                  <a:cs typeface="Times New Roman" panose="02020603050405020304" pitchFamily="18" charset="0"/>
                </a:rPr>
                <a:t>Greedily-tuned SBX with</a:t>
              </a:r>
            </a:p>
            <a:p>
              <a:r>
                <a:rPr lang="en-US" sz="1600" i="1" dirty="0">
                  <a:latin typeface="Times New Roman" panose="02020603050405020304" pitchFamily="18" charset="0"/>
                  <a:cs typeface="Times New Roman" panose="02020603050405020304" pitchFamily="18" charset="0"/>
                </a:rPr>
                <a:t> </a:t>
              </a:r>
            </a:p>
            <a:p>
              <a:endParaRPr lang="en-US" sz="1600" i="1"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3BE2367D-8B89-74D1-DA0D-E8256380BBE3}"/>
                    </a:ext>
                  </a:extLst>
                </p:cNvPr>
                <p:cNvSpPr txBox="1"/>
                <p:nvPr/>
              </p:nvSpPr>
              <p:spPr>
                <a:xfrm>
                  <a:off x="6791038" y="5349585"/>
                  <a:ext cx="1864474" cy="33419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vi-VN" sz="2000" b="0" i="1" smtClean="0">
                                <a:latin typeface="Cambria Math" panose="02040503050406030204" pitchFamily="18" charset="0"/>
                              </a:rPr>
                              <m:t>𝛥</m:t>
                            </m:r>
                            <m:r>
                              <a:rPr lang="vi-VN" sz="2000" b="0" i="1" smtClean="0">
                                <a:latin typeface="Cambria Math" panose="02040503050406030204" pitchFamily="18" charset="0"/>
                              </a:rPr>
                              <m:t>(</m:t>
                            </m:r>
                            <m:sSub>
                              <m:sSubPr>
                                <m:ctrlPr>
                                  <a:rPr lang="vi-VN" sz="2000" b="0" i="1" smtClean="0">
                                    <a:latin typeface="Cambria Math" panose="02040503050406030204" pitchFamily="18" charset="0"/>
                                  </a:rPr>
                                </m:ctrlPr>
                              </m:sSubPr>
                              <m:e>
                                <m:r>
                                  <a:rPr lang="vi-VN" sz="2000" b="0" i="1" smtClean="0">
                                    <a:latin typeface="Cambria Math" panose="02040503050406030204" pitchFamily="18" charset="0"/>
                                  </a:rPr>
                                  <m:t>𝜉</m:t>
                                </m:r>
                              </m:e>
                              <m:sub>
                                <m:r>
                                  <a:rPr lang="vi-VN" sz="2000" i="1">
                                    <a:latin typeface="Cambria Math" panose="02040503050406030204" pitchFamily="18" charset="0"/>
                                  </a:rPr>
                                  <m:t>𝑖</m:t>
                                </m:r>
                              </m:sub>
                            </m:sSub>
                            <m:r>
                              <a:rPr lang="vi-VN" sz="2000" b="0" i="1" smtClean="0">
                                <a:latin typeface="Cambria Math" panose="02040503050406030204" pitchFamily="18" charset="0"/>
                              </a:rPr>
                              <m:t>)</m:t>
                            </m:r>
                          </m:e>
                          <m:sub>
                            <m:d>
                              <m:dPr>
                                <m:ctrlPr>
                                  <a:rPr lang="en-US" sz="2000" b="0" i="1" smtClean="0">
                                    <a:latin typeface="Cambria Math" panose="02040503050406030204" pitchFamily="18" charset="0"/>
                                  </a:rPr>
                                </m:ctrlPr>
                              </m:dPr>
                              <m:e>
                                <m:sSub>
                                  <m:sSubPr>
                                    <m:ctrlPr>
                                      <a:rPr lang="vi-VN" sz="2000" b="0" i="1" smtClean="0">
                                        <a:latin typeface="Cambria Math" panose="02040503050406030204" pitchFamily="18" charset="0"/>
                                      </a:rPr>
                                    </m:ctrlPr>
                                  </m:sSubPr>
                                  <m:e>
                                    <m:r>
                                      <a:rPr lang="en-US" sz="2000" i="1">
                                        <a:latin typeface="Cambria Math" panose="02040503050406030204" pitchFamily="18" charset="0"/>
                                      </a:rPr>
                                      <m:t>𝑝</m:t>
                                    </m:r>
                                  </m:e>
                                  <m:sub>
                                    <m:r>
                                      <a:rPr lang="vi-VN"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𝑝</m:t>
                                    </m:r>
                                  </m:e>
                                  <m:sub>
                                    <m:r>
                                      <a:rPr lang="en-US" sz="2000" b="0" i="1" smtClean="0">
                                        <a:latin typeface="Cambria Math" panose="02040503050406030204" pitchFamily="18" charset="0"/>
                                      </a:rPr>
                                      <m:t>2</m:t>
                                    </m:r>
                                  </m:sub>
                                </m:sSub>
                              </m:e>
                            </m:d>
                          </m:sub>
                        </m:sSub>
                        <m:r>
                          <a:rPr lang="vi-VN" sz="2000" b="0" i="1" smtClean="0">
                            <a:latin typeface="Cambria Math" panose="02040503050406030204" pitchFamily="18" charset="0"/>
                          </a:rPr>
                          <m:t>&gt;0</m:t>
                        </m:r>
                      </m:oMath>
                    </m:oMathPara>
                  </a14:m>
                  <a:endParaRPr lang="en-US" sz="2000" i="1" dirty="0"/>
                </a:p>
              </p:txBody>
            </p:sp>
          </mc:Choice>
          <mc:Fallback xmlns="">
            <p:sp>
              <p:nvSpPr>
                <p:cNvPr id="76" name="TextBox 75">
                  <a:extLst>
                    <a:ext uri="{FF2B5EF4-FFF2-40B4-BE49-F238E27FC236}">
                      <a16:creationId xmlns:a16="http://schemas.microsoft.com/office/drawing/2014/main" id="{3BE2367D-8B89-74D1-DA0D-E8256380BBE3}"/>
                    </a:ext>
                  </a:extLst>
                </p:cNvPr>
                <p:cNvSpPr txBox="1">
                  <a:spLocks noRot="1" noChangeAspect="1" noMove="1" noResize="1" noEditPoints="1" noAdjustHandles="1" noChangeArrowheads="1" noChangeShapeType="1" noTextEdit="1"/>
                </p:cNvSpPr>
                <p:nvPr/>
              </p:nvSpPr>
              <p:spPr>
                <a:xfrm>
                  <a:off x="6791038" y="5349585"/>
                  <a:ext cx="1864474" cy="334193"/>
                </a:xfrm>
                <a:prstGeom prst="rect">
                  <a:avLst/>
                </a:prstGeom>
                <a:blipFill>
                  <a:blip r:embed="rId12"/>
                  <a:stretch>
                    <a:fillRect b="-22222"/>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10710A65-5AB5-5D2A-EBA6-9B800B9560B6}"/>
                    </a:ext>
                  </a:extLst>
                </p:cNvPr>
                <p:cNvSpPr txBox="1"/>
                <p:nvPr/>
              </p:nvSpPr>
              <p:spPr>
                <a:xfrm>
                  <a:off x="5868281" y="4809290"/>
                  <a:ext cx="407071" cy="49244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vi-VN" sz="1600" b="0" i="1" smtClean="0">
                                <a:latin typeface="Cambria Math" panose="02040503050406030204" pitchFamily="18" charset="0"/>
                              </a:rPr>
                            </m:ctrlPr>
                          </m:sSubPr>
                          <m:e>
                            <m:r>
                              <a:rPr lang="en-US" sz="1600" i="1" smtClean="0">
                                <a:latin typeface="Cambria Math" panose="02040503050406030204" pitchFamily="18" charset="0"/>
                              </a:rPr>
                              <m:t>𝑝</m:t>
                            </m:r>
                          </m:e>
                          <m:sub>
                            <m:r>
                              <a:rPr lang="vi-VN" sz="1600" b="0" i="1" smtClean="0">
                                <a:latin typeface="Cambria Math" panose="02040503050406030204" pitchFamily="18" charset="0"/>
                              </a:rPr>
                              <m:t>2</m:t>
                            </m:r>
                          </m:sub>
                        </m:sSub>
                      </m:oMath>
                    </m:oMathPara>
                  </a14:m>
                  <a:endParaRPr lang="vi-VN" sz="1600" b="0" dirty="0"/>
                </a:p>
                <a:p>
                  <a:endParaRPr lang="en-US" sz="1600" dirty="0"/>
                </a:p>
              </p:txBody>
            </p:sp>
          </mc:Choice>
          <mc:Fallback xmlns="">
            <p:sp>
              <p:nvSpPr>
                <p:cNvPr id="77" name="TextBox 76">
                  <a:extLst>
                    <a:ext uri="{FF2B5EF4-FFF2-40B4-BE49-F238E27FC236}">
                      <a16:creationId xmlns:a16="http://schemas.microsoft.com/office/drawing/2014/main" id="{10710A65-5AB5-5D2A-EBA6-9B800B9560B6}"/>
                    </a:ext>
                  </a:extLst>
                </p:cNvPr>
                <p:cNvSpPr txBox="1">
                  <a:spLocks noRot="1" noChangeAspect="1" noMove="1" noResize="1" noEditPoints="1" noAdjustHandles="1" noChangeArrowheads="1" noChangeShapeType="1" noTextEdit="1"/>
                </p:cNvSpPr>
                <p:nvPr/>
              </p:nvSpPr>
              <p:spPr>
                <a:xfrm>
                  <a:off x="5868281" y="4809290"/>
                  <a:ext cx="407071" cy="492442"/>
                </a:xfrm>
                <a:prstGeom prst="rect">
                  <a:avLst/>
                </a:prstGeom>
                <a:blipFill>
                  <a:blip r:embed="rId13"/>
                  <a:stretch>
                    <a:fillRect/>
                  </a:stretch>
                </a:blipFill>
              </p:spPr>
              <p:txBody>
                <a:bodyPr/>
                <a:lstStyle/>
                <a:p>
                  <a:r>
                    <a:rPr lang="en-VN">
                      <a:noFill/>
                    </a:rPr>
                    <a:t> </a:t>
                  </a:r>
                </a:p>
              </p:txBody>
            </p:sp>
          </mc:Fallback>
        </mc:AlternateContent>
        <p:cxnSp>
          <p:nvCxnSpPr>
            <p:cNvPr id="66" name="Straight Connector 65">
              <a:extLst>
                <a:ext uri="{FF2B5EF4-FFF2-40B4-BE49-F238E27FC236}">
                  <a16:creationId xmlns:a16="http://schemas.microsoft.com/office/drawing/2014/main" id="{CA488E43-0297-6D8C-2FFD-9AF6CE884D5D}"/>
                </a:ext>
              </a:extLst>
            </p:cNvPr>
            <p:cNvCxnSpPr>
              <a:cxnSpLocks/>
            </p:cNvCxnSpPr>
            <p:nvPr/>
          </p:nvCxnSpPr>
          <p:spPr>
            <a:xfrm flipH="1">
              <a:off x="2923255" y="5112460"/>
              <a:ext cx="78557" cy="74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F7EE3A3C-8E64-0697-DBC0-0B582FEA8572}"/>
                </a:ext>
              </a:extLst>
            </p:cNvPr>
            <p:cNvCxnSpPr>
              <a:cxnSpLocks/>
            </p:cNvCxnSpPr>
            <p:nvPr/>
          </p:nvCxnSpPr>
          <p:spPr>
            <a:xfrm flipH="1">
              <a:off x="2826219" y="5112460"/>
              <a:ext cx="78557" cy="74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DE40B0A-318B-A973-9B27-07ECE87251F7}"/>
                </a:ext>
              </a:extLst>
            </p:cNvPr>
            <p:cNvCxnSpPr>
              <a:cxnSpLocks/>
            </p:cNvCxnSpPr>
            <p:nvPr/>
          </p:nvCxnSpPr>
          <p:spPr>
            <a:xfrm flipH="1">
              <a:off x="2732382" y="5106295"/>
              <a:ext cx="78557" cy="74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0E1A2BB-55CF-74E2-4A9D-CD3770115FD8}"/>
                </a:ext>
              </a:extLst>
            </p:cNvPr>
            <p:cNvCxnSpPr>
              <a:cxnSpLocks/>
            </p:cNvCxnSpPr>
            <p:nvPr/>
          </p:nvCxnSpPr>
          <p:spPr>
            <a:xfrm flipH="1">
              <a:off x="2630414" y="5112460"/>
              <a:ext cx="78557" cy="7453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0" name="Down Arrow 119">
              <a:extLst>
                <a:ext uri="{FF2B5EF4-FFF2-40B4-BE49-F238E27FC236}">
                  <a16:creationId xmlns:a16="http://schemas.microsoft.com/office/drawing/2014/main" id="{23D6465D-160B-E76B-B495-0C7DB50B7276}"/>
                </a:ext>
              </a:extLst>
            </p:cNvPr>
            <p:cNvSpPr/>
            <p:nvPr/>
          </p:nvSpPr>
          <p:spPr>
            <a:xfrm>
              <a:off x="4335211" y="4095566"/>
              <a:ext cx="476710" cy="491934"/>
            </a:xfrm>
            <a:prstGeom prst="downArrow">
              <a:avLst/>
            </a:prstGeom>
            <a:solidFill>
              <a:srgbClr val="0557FC"/>
            </a:solidFill>
            <a:ln>
              <a:solidFill>
                <a:srgbClr val="0557F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grpSp>
      <p:pic>
        <p:nvPicPr>
          <p:cNvPr id="5" name="Picture 4">
            <a:extLst>
              <a:ext uri="{FF2B5EF4-FFF2-40B4-BE49-F238E27FC236}">
                <a16:creationId xmlns:a16="http://schemas.microsoft.com/office/drawing/2014/main" id="{0F71B936-70BB-EE10-1476-014530AD953A}"/>
              </a:ext>
            </a:extLst>
          </p:cNvPr>
          <p:cNvPicPr>
            <a:picLocks noChangeAspect="1"/>
          </p:cNvPicPr>
          <p:nvPr/>
        </p:nvPicPr>
        <p:blipFill>
          <a:blip r:embed="rId14"/>
          <a:stretch>
            <a:fillRect/>
          </a:stretch>
        </p:blipFill>
        <p:spPr>
          <a:xfrm>
            <a:off x="1218375" y="2803679"/>
            <a:ext cx="3703324" cy="2786660"/>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98C0FF4-F01B-3912-ADA6-30995D095F50}"/>
                  </a:ext>
                </a:extLst>
              </p:cNvPr>
              <p:cNvSpPr txBox="1"/>
              <p:nvPr/>
            </p:nvSpPr>
            <p:spPr>
              <a:xfrm>
                <a:off x="905231" y="3122168"/>
                <a:ext cx="244106" cy="2462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1</m:t>
                          </m:r>
                        </m:sub>
                      </m:sSub>
                    </m:oMath>
                  </m:oMathPara>
                </a14:m>
                <a:endParaRPr lang="en-US" sz="1600" i="1" dirty="0"/>
              </a:p>
            </p:txBody>
          </p:sp>
        </mc:Choice>
        <mc:Fallback xmlns="">
          <p:sp>
            <p:nvSpPr>
              <p:cNvPr id="9" name="TextBox 8">
                <a:extLst>
                  <a:ext uri="{FF2B5EF4-FFF2-40B4-BE49-F238E27FC236}">
                    <a16:creationId xmlns:a16="http://schemas.microsoft.com/office/drawing/2014/main" id="{898C0FF4-F01B-3912-ADA6-30995D095F50}"/>
                  </a:ext>
                </a:extLst>
              </p:cNvPr>
              <p:cNvSpPr txBox="1">
                <a:spLocks noRot="1" noChangeAspect="1" noMove="1" noResize="1" noEditPoints="1" noAdjustHandles="1" noChangeArrowheads="1" noChangeShapeType="1" noTextEdit="1"/>
              </p:cNvSpPr>
              <p:nvPr/>
            </p:nvSpPr>
            <p:spPr>
              <a:xfrm>
                <a:off x="905231" y="3122168"/>
                <a:ext cx="244106" cy="246220"/>
              </a:xfrm>
              <a:prstGeom prst="rect">
                <a:avLst/>
              </a:prstGeom>
              <a:blipFill>
                <a:blip r:embed="rId15"/>
                <a:stretch>
                  <a:fillRect l="-20000" r="-10000" b="-19048"/>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37E7A42-253D-2B4C-F8E9-06B7D975E7C4}"/>
                  </a:ext>
                </a:extLst>
              </p:cNvPr>
              <p:cNvSpPr txBox="1"/>
              <p:nvPr/>
            </p:nvSpPr>
            <p:spPr>
              <a:xfrm>
                <a:off x="934951" y="3653481"/>
                <a:ext cx="24885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𝑝</m:t>
                          </m:r>
                        </m:e>
                        <m:sub>
                          <m:r>
                            <a:rPr lang="vi-VN" sz="1600" b="0" i="1" smtClean="0">
                              <a:latin typeface="Cambria Math" panose="02040503050406030204" pitchFamily="18" charset="0"/>
                              <a:ea typeface="Cambria Math" panose="02040503050406030204" pitchFamily="18" charset="0"/>
                            </a:rPr>
                            <m:t>2</m:t>
                          </m:r>
                        </m:sub>
                      </m:sSub>
                    </m:oMath>
                  </m:oMathPara>
                </a14:m>
                <a:endParaRPr lang="en-US" sz="1600" i="1" dirty="0"/>
              </a:p>
            </p:txBody>
          </p:sp>
        </mc:Choice>
        <mc:Fallback xmlns="">
          <p:sp>
            <p:nvSpPr>
              <p:cNvPr id="10" name="TextBox 9">
                <a:extLst>
                  <a:ext uri="{FF2B5EF4-FFF2-40B4-BE49-F238E27FC236}">
                    <a16:creationId xmlns:a16="http://schemas.microsoft.com/office/drawing/2014/main" id="{237E7A42-253D-2B4C-F8E9-06B7D975E7C4}"/>
                  </a:ext>
                </a:extLst>
              </p:cNvPr>
              <p:cNvSpPr txBox="1">
                <a:spLocks noRot="1" noChangeAspect="1" noMove="1" noResize="1" noEditPoints="1" noAdjustHandles="1" noChangeArrowheads="1" noChangeShapeType="1" noTextEdit="1"/>
              </p:cNvSpPr>
              <p:nvPr/>
            </p:nvSpPr>
            <p:spPr>
              <a:xfrm>
                <a:off x="934951" y="3653481"/>
                <a:ext cx="248851" cy="246221"/>
              </a:xfrm>
              <a:prstGeom prst="rect">
                <a:avLst/>
              </a:prstGeom>
              <a:blipFill>
                <a:blip r:embed="rId16"/>
                <a:stretch>
                  <a:fillRect l="-19048" r="-9524" b="-19048"/>
                </a:stretch>
              </a:blipFill>
            </p:spPr>
            <p:txBody>
              <a:bodyPr/>
              <a:lstStyle/>
              <a:p>
                <a:r>
                  <a:rPr lang="en-VN">
                    <a:noFill/>
                  </a:rPr>
                  <a:t> </a:t>
                </a:r>
              </a:p>
            </p:txBody>
          </p:sp>
        </mc:Fallback>
      </mc:AlternateContent>
      <p:sp>
        <p:nvSpPr>
          <p:cNvPr id="12" name="TextBox 11">
            <a:extLst>
              <a:ext uri="{FF2B5EF4-FFF2-40B4-BE49-F238E27FC236}">
                <a16:creationId xmlns:a16="http://schemas.microsoft.com/office/drawing/2014/main" id="{631401B7-EE0E-9D49-6011-4279283A0D97}"/>
              </a:ext>
            </a:extLst>
          </p:cNvPr>
          <p:cNvSpPr txBox="1"/>
          <p:nvPr/>
        </p:nvSpPr>
        <p:spPr>
          <a:xfrm>
            <a:off x="235073" y="4415538"/>
            <a:ext cx="1311431" cy="369332"/>
          </a:xfrm>
          <a:prstGeom prst="rect">
            <a:avLst/>
          </a:prstGeom>
          <a:noFill/>
        </p:spPr>
        <p:txBody>
          <a:bodyPr wrap="square">
            <a:spAutoFit/>
          </a:bodyPr>
          <a:lstStyle/>
          <a:p>
            <a:r>
              <a:rPr lang="en-US" sz="1800" dirty="0">
                <a:solidFill>
                  <a:srgbClr val="374151"/>
                </a:solidFill>
                <a:cs typeface="Calibri" panose="020F0502020204030204" pitchFamily="34" charset="0"/>
              </a:rPr>
              <a:t>Offspring</a:t>
            </a:r>
            <a:r>
              <a:rPr lang="en-US" sz="1800" baseline="-25000" dirty="0">
                <a:solidFill>
                  <a:srgbClr val="374151"/>
                </a:solidFill>
                <a:cs typeface="Calibri" panose="020F0502020204030204" pitchFamily="34" charset="0"/>
              </a:rPr>
              <a:t>1</a:t>
            </a:r>
            <a:endParaRPr lang="en-VN" baseline="-25000" dirty="0"/>
          </a:p>
        </p:txBody>
      </p:sp>
      <p:sp>
        <p:nvSpPr>
          <p:cNvPr id="13" name="TextBox 12">
            <a:extLst>
              <a:ext uri="{FF2B5EF4-FFF2-40B4-BE49-F238E27FC236}">
                <a16:creationId xmlns:a16="http://schemas.microsoft.com/office/drawing/2014/main" id="{303CDE84-E18E-8A62-EA7E-5960ABE34ABA}"/>
              </a:ext>
            </a:extLst>
          </p:cNvPr>
          <p:cNvSpPr txBox="1"/>
          <p:nvPr/>
        </p:nvSpPr>
        <p:spPr>
          <a:xfrm>
            <a:off x="215297" y="5005950"/>
            <a:ext cx="1311431" cy="369332"/>
          </a:xfrm>
          <a:prstGeom prst="rect">
            <a:avLst/>
          </a:prstGeom>
          <a:noFill/>
        </p:spPr>
        <p:txBody>
          <a:bodyPr wrap="square">
            <a:spAutoFit/>
          </a:bodyPr>
          <a:lstStyle/>
          <a:p>
            <a:r>
              <a:rPr lang="en-US" sz="1800" dirty="0">
                <a:solidFill>
                  <a:srgbClr val="374151"/>
                </a:solidFill>
                <a:cs typeface="Calibri" panose="020F0502020204030204" pitchFamily="34" charset="0"/>
              </a:rPr>
              <a:t>Offspring</a:t>
            </a:r>
            <a:r>
              <a:rPr lang="en-US" baseline="-25000" dirty="0">
                <a:solidFill>
                  <a:srgbClr val="374151"/>
                </a:solidFill>
                <a:cs typeface="Calibri" panose="020F0502020204030204" pitchFamily="34" charset="0"/>
              </a:rPr>
              <a:t>2</a:t>
            </a:r>
            <a:endParaRPr lang="en-VN" baseline="-25000" dirty="0"/>
          </a:p>
        </p:txBody>
      </p:sp>
      <p:sp>
        <p:nvSpPr>
          <p:cNvPr id="14" name="TextBox 13">
            <a:extLst>
              <a:ext uri="{FF2B5EF4-FFF2-40B4-BE49-F238E27FC236}">
                <a16:creationId xmlns:a16="http://schemas.microsoft.com/office/drawing/2014/main" id="{DB2F41C3-5B18-61CC-12AA-A6DCEDDFC6D7}"/>
              </a:ext>
            </a:extLst>
          </p:cNvPr>
          <p:cNvSpPr txBox="1"/>
          <p:nvPr/>
        </p:nvSpPr>
        <p:spPr>
          <a:xfrm>
            <a:off x="2331425" y="5570579"/>
            <a:ext cx="1219200" cy="369332"/>
          </a:xfrm>
          <a:prstGeom prst="rect">
            <a:avLst/>
          </a:prstGeom>
          <a:noFill/>
        </p:spPr>
        <p:txBody>
          <a:bodyPr wrap="square" rtlCol="0">
            <a:spAutoFit/>
          </a:bodyPr>
          <a:lstStyle/>
          <a:p>
            <a:r>
              <a:rPr lang="en-VN" dirty="0">
                <a:solidFill>
                  <a:srgbClr val="0557FC"/>
                </a:solidFill>
              </a:rPr>
              <a:t>Figure (a)</a:t>
            </a:r>
          </a:p>
        </p:txBody>
      </p:sp>
      <p:sp>
        <p:nvSpPr>
          <p:cNvPr id="15" name="TextBox 14">
            <a:extLst>
              <a:ext uri="{FF2B5EF4-FFF2-40B4-BE49-F238E27FC236}">
                <a16:creationId xmlns:a16="http://schemas.microsoft.com/office/drawing/2014/main" id="{A110A8B8-C88F-9CD5-4CB5-AFEF3FF313FF}"/>
              </a:ext>
            </a:extLst>
          </p:cNvPr>
          <p:cNvSpPr txBox="1"/>
          <p:nvPr/>
        </p:nvSpPr>
        <p:spPr>
          <a:xfrm>
            <a:off x="6808607" y="5553684"/>
            <a:ext cx="1219200" cy="369332"/>
          </a:xfrm>
          <a:prstGeom prst="rect">
            <a:avLst/>
          </a:prstGeom>
          <a:noFill/>
        </p:spPr>
        <p:txBody>
          <a:bodyPr wrap="square" rtlCol="0">
            <a:spAutoFit/>
          </a:bodyPr>
          <a:lstStyle/>
          <a:p>
            <a:r>
              <a:rPr lang="en-VN" dirty="0">
                <a:solidFill>
                  <a:srgbClr val="0557FC"/>
                </a:solidFill>
              </a:rPr>
              <a:t>Figure (b)</a:t>
            </a:r>
          </a:p>
        </p:txBody>
      </p:sp>
      <p:sp>
        <p:nvSpPr>
          <p:cNvPr id="16" name="Down Arrow 15">
            <a:extLst>
              <a:ext uri="{FF2B5EF4-FFF2-40B4-BE49-F238E27FC236}">
                <a16:creationId xmlns:a16="http://schemas.microsoft.com/office/drawing/2014/main" id="{555E62F5-D588-C56E-C17D-0F780E33CCAA}"/>
              </a:ext>
            </a:extLst>
          </p:cNvPr>
          <p:cNvSpPr/>
          <p:nvPr/>
        </p:nvSpPr>
        <p:spPr>
          <a:xfrm>
            <a:off x="2646478" y="3951042"/>
            <a:ext cx="476710" cy="491934"/>
          </a:xfrm>
          <a:prstGeom prst="downArrow">
            <a:avLst/>
          </a:prstGeom>
          <a:solidFill>
            <a:srgbClr val="0557FC"/>
          </a:solidFill>
          <a:ln>
            <a:solidFill>
              <a:srgbClr val="0557F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Tree>
    <p:extLst>
      <p:ext uri="{BB962C8B-B14F-4D97-AF65-F5344CB8AC3E}">
        <p14:creationId xmlns:p14="http://schemas.microsoft.com/office/powerpoint/2010/main" val="2940312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 calcmode="lin" valueType="num">
                                      <p:cBhvr additive="base">
                                        <p:cTn id="7" dur="500" fill="hold"/>
                                        <p:tgtEl>
                                          <p:spTgt spid="121"/>
                                        </p:tgtEl>
                                        <p:attrNameLst>
                                          <p:attrName>ppt_x</p:attrName>
                                        </p:attrNameLst>
                                      </p:cBhvr>
                                      <p:tavLst>
                                        <p:tav tm="0">
                                          <p:val>
                                            <p:strVal val="#ppt_x"/>
                                          </p:val>
                                        </p:tav>
                                        <p:tav tm="100000">
                                          <p:val>
                                            <p:strVal val="#ppt_x"/>
                                          </p:val>
                                        </p:tav>
                                      </p:tavLst>
                                    </p:anim>
                                    <p:anim calcmode="lin" valueType="num">
                                      <p:cBhvr additive="base">
                                        <p:cTn id="8" dur="500" fill="hold"/>
                                        <p:tgtEl>
                                          <p:spTgt spid="1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4</a:t>
            </a:r>
            <a:r>
              <a:rPr lang="en-VN"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Proposed Algorithm </a:t>
            </a:r>
            <a:r>
              <a:rPr lang="en-US" sz="3600" dirty="0">
                <a:latin typeface="Calibri" panose="020F0502020204030204" pitchFamily="34" charset="0"/>
                <a:cs typeface="Calibri" panose="020F0502020204030204" pitchFamily="34" charset="0"/>
              </a:rPr>
              <a:t>(SSD-IGA)</a:t>
            </a:r>
            <a:endParaRPr lang="en-US"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368DF98E-B464-3573-7F65-FF9393AB2C71}"/>
              </a:ext>
            </a:extLst>
          </p:cNvPr>
          <p:cNvSpPr txBox="1"/>
          <p:nvPr/>
        </p:nvSpPr>
        <p:spPr>
          <a:xfrm>
            <a:off x="838199" y="1592962"/>
            <a:ext cx="11161295" cy="298543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0557FC"/>
                </a:solidFill>
                <a:cs typeface="Calibri" panose="020F0502020204030204" pitchFamily="34" charset="0"/>
              </a:rPr>
              <a:t>State gene: </a:t>
            </a:r>
            <a:r>
              <a:rPr lang="en-US" sz="2400" dirty="0">
                <a:cs typeface="Calibri" panose="020F0502020204030204" pitchFamily="34" charset="0"/>
              </a:rPr>
              <a:t>one point mutation (shown in figure a)</a:t>
            </a:r>
          </a:p>
          <a:p>
            <a:pPr marL="285750" indent="-285750">
              <a:buFontTx/>
              <a:buChar char="-"/>
            </a:pPr>
            <a:endParaRPr lang="en-US" sz="2400" b="0" i="0" dirty="0">
              <a:solidFill>
                <a:srgbClr val="0557FC"/>
              </a:solidFill>
              <a:effectLst/>
              <a:cs typeface="Calibri" panose="020F0502020204030204" pitchFamily="34" charset="0"/>
            </a:endParaRPr>
          </a:p>
          <a:p>
            <a:endParaRPr lang="en-US" sz="2400" b="0" i="0" dirty="0">
              <a:solidFill>
                <a:srgbClr val="0557FC"/>
              </a:solidFill>
              <a:effectLst/>
              <a:cs typeface="Calibri" panose="020F0502020204030204" pitchFamily="34" charset="0"/>
            </a:endParaRPr>
          </a:p>
          <a:p>
            <a:pPr marL="342900" indent="-342900">
              <a:buFont typeface="Arial" panose="020B0604020202020204" pitchFamily="34" charset="0"/>
              <a:buChar char="•"/>
            </a:pPr>
            <a:endParaRPr lang="en-US" sz="2400" dirty="0">
              <a:solidFill>
                <a:srgbClr val="0557FC"/>
              </a:solidFill>
              <a:cs typeface="Calibri" panose="020F0502020204030204" pitchFamily="34" charset="0"/>
            </a:endParaRPr>
          </a:p>
          <a:p>
            <a:pPr marL="342900" indent="-342900">
              <a:buFont typeface="Arial" panose="020B0604020202020204" pitchFamily="34" charset="0"/>
              <a:buChar char="•"/>
            </a:pPr>
            <a:r>
              <a:rPr lang="en-US" sz="2400" dirty="0">
                <a:solidFill>
                  <a:srgbClr val="0557FC"/>
                </a:solidFill>
                <a:cs typeface="Calibri" panose="020F0502020204030204" pitchFamily="34" charset="0"/>
              </a:rPr>
              <a:t>Direction gene: </a:t>
            </a:r>
            <a:r>
              <a:rPr lang="en-US" sz="2400" b="0" i="0" dirty="0">
                <a:effectLst/>
                <a:cs typeface="Calibri" panose="020F0502020204030204" pitchFamily="34" charset="0"/>
              </a:rPr>
              <a:t>Adaptive Polynomial Mutation based on </a:t>
            </a:r>
            <a:r>
              <a:rPr lang="en-US" sz="2400" b="0" i="0" dirty="0">
                <a:solidFill>
                  <a:srgbClr val="374151"/>
                </a:solidFill>
                <a:effectLst/>
                <a:cs typeface="Calibri" panose="020F0502020204030204" pitchFamily="34" charset="0"/>
              </a:rPr>
              <a:t>c</a:t>
            </a:r>
            <a:r>
              <a:rPr lang="en-US" sz="2400" b="0" i="0" dirty="0">
                <a:solidFill>
                  <a:srgbClr val="374151"/>
                </a:solidFill>
                <a:effectLst/>
              </a:rPr>
              <a:t>overage quality distance</a:t>
            </a:r>
            <a:r>
              <a:rPr lang="en-US" sz="2400" dirty="0">
                <a:solidFill>
                  <a:srgbClr val="374151"/>
                </a:solidFill>
                <a:cs typeface="Calibri" panose="020F0502020204030204" pitchFamily="34" charset="0"/>
              </a:rPr>
              <a:t>:</a:t>
            </a:r>
          </a:p>
          <a:p>
            <a:pPr marL="800100" lvl="1" indent="-342900">
              <a:buFont typeface="Arial" panose="020B0604020202020204" pitchFamily="34" charset="0"/>
              <a:buChar char="•"/>
            </a:pPr>
            <a:r>
              <a:rPr lang="en-US" sz="2200" dirty="0">
                <a:solidFill>
                  <a:srgbClr val="374151"/>
                </a:solidFill>
                <a:cs typeface="Calibri" panose="020F0502020204030204" pitchFamily="34" charset="0"/>
              </a:rPr>
              <a:t>if parents have good quality, offspring will have less differences compared to parents.</a:t>
            </a:r>
          </a:p>
          <a:p>
            <a:pPr marL="800100" lvl="1" indent="-342900">
              <a:buFont typeface="Arial" panose="020B0604020202020204" pitchFamily="34" charset="0"/>
              <a:buChar char="•"/>
            </a:pPr>
            <a:r>
              <a:rPr lang="en-US" sz="2200" dirty="0">
                <a:solidFill>
                  <a:srgbClr val="374151"/>
                </a:solidFill>
                <a:cs typeface="Calibri" panose="020F0502020204030204" pitchFamily="34" charset="0"/>
              </a:rPr>
              <a:t>If parents have bad quality, offspring will have more differences compared to parents.</a:t>
            </a:r>
            <a:endParaRPr lang="en-US" sz="2400" b="0" i="0" dirty="0">
              <a:effectLst/>
              <a:latin typeface="Calibri" panose="020F0502020204030204" pitchFamily="34" charset="0"/>
              <a:cs typeface="Calibri" panose="020F0502020204030204" pitchFamily="34" charset="0"/>
            </a:endParaRPr>
          </a:p>
          <a:p>
            <a:pPr marL="742950" lvl="1" indent="-285750">
              <a:buFontTx/>
              <a:buChar char="-"/>
            </a:pPr>
            <a:endParaRPr lang="en-US" sz="2400" b="0" i="0" dirty="0">
              <a:effectLst/>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6913F6C9-AF2E-E8CD-C921-FD13FB7C9593}"/>
              </a:ext>
            </a:extLst>
          </p:cNvPr>
          <p:cNvSpPr txBox="1"/>
          <p:nvPr/>
        </p:nvSpPr>
        <p:spPr>
          <a:xfrm>
            <a:off x="838199" y="1134352"/>
            <a:ext cx="6096000" cy="523220"/>
          </a:xfrm>
          <a:prstGeom prst="rect">
            <a:avLst/>
          </a:prstGeom>
          <a:noFill/>
        </p:spPr>
        <p:txBody>
          <a:bodyPr wrap="square">
            <a:spAutoFit/>
          </a:bodyPr>
          <a:lstStyle/>
          <a:p>
            <a:r>
              <a:rPr lang="en-US" sz="2800" b="1" dirty="0">
                <a:solidFill>
                  <a:srgbClr val="0557FC"/>
                </a:solidFill>
                <a:latin typeface="Calibri" panose="020F0502020204030204" pitchFamily="34" charset="0"/>
                <a:cs typeface="Calibri" panose="020F0502020204030204" pitchFamily="34" charset="0"/>
              </a:rPr>
              <a:t>Mutation operation</a:t>
            </a:r>
            <a:endParaRPr lang="en-VN" sz="2800" b="1" dirty="0">
              <a:solidFill>
                <a:srgbClr val="0557FC"/>
              </a:solidFill>
              <a:latin typeface="Calibri" panose="020F0502020204030204" pitchFamily="34" charset="0"/>
              <a:cs typeface="Calibri" panose="020F0502020204030204" pitchFamily="34" charset="0"/>
            </a:endParaRPr>
          </a:p>
        </p:txBody>
      </p:sp>
      <p:graphicFrame>
        <p:nvGraphicFramePr>
          <p:cNvPr id="4" name="Table 4">
            <a:extLst>
              <a:ext uri="{FF2B5EF4-FFF2-40B4-BE49-F238E27FC236}">
                <a16:creationId xmlns:a16="http://schemas.microsoft.com/office/drawing/2014/main" id="{44FD65A9-10DE-88F0-3C87-470423E57674}"/>
              </a:ext>
            </a:extLst>
          </p:cNvPr>
          <p:cNvGraphicFramePr>
            <a:graphicFrameLocks noGrp="1"/>
          </p:cNvGraphicFramePr>
          <p:nvPr>
            <p:extLst>
              <p:ext uri="{D42A27DB-BD31-4B8C-83A1-F6EECF244321}">
                <p14:modId xmlns:p14="http://schemas.microsoft.com/office/powerpoint/2010/main" val="633911192"/>
              </p:ext>
            </p:extLst>
          </p:nvPr>
        </p:nvGraphicFramePr>
        <p:xfrm>
          <a:off x="7678821" y="1355468"/>
          <a:ext cx="3876228" cy="474987"/>
        </p:xfrm>
        <a:graphic>
          <a:graphicData uri="http://schemas.openxmlformats.org/drawingml/2006/table">
            <a:tbl>
              <a:tblPr firstRow="1" bandRow="1">
                <a:tableStyleId>{5940675A-B579-460E-94D1-54222C63F5DA}</a:tableStyleId>
              </a:tblPr>
              <a:tblGrid>
                <a:gridCol w="430692">
                  <a:extLst>
                    <a:ext uri="{9D8B030D-6E8A-4147-A177-3AD203B41FA5}">
                      <a16:colId xmlns:a16="http://schemas.microsoft.com/office/drawing/2014/main" val="609843002"/>
                    </a:ext>
                  </a:extLst>
                </a:gridCol>
                <a:gridCol w="430692">
                  <a:extLst>
                    <a:ext uri="{9D8B030D-6E8A-4147-A177-3AD203B41FA5}">
                      <a16:colId xmlns:a16="http://schemas.microsoft.com/office/drawing/2014/main" val="1299118235"/>
                    </a:ext>
                  </a:extLst>
                </a:gridCol>
                <a:gridCol w="430692">
                  <a:extLst>
                    <a:ext uri="{9D8B030D-6E8A-4147-A177-3AD203B41FA5}">
                      <a16:colId xmlns:a16="http://schemas.microsoft.com/office/drawing/2014/main" val="1085532041"/>
                    </a:ext>
                  </a:extLst>
                </a:gridCol>
                <a:gridCol w="430692">
                  <a:extLst>
                    <a:ext uri="{9D8B030D-6E8A-4147-A177-3AD203B41FA5}">
                      <a16:colId xmlns:a16="http://schemas.microsoft.com/office/drawing/2014/main" val="4125919963"/>
                    </a:ext>
                  </a:extLst>
                </a:gridCol>
                <a:gridCol w="430692">
                  <a:extLst>
                    <a:ext uri="{9D8B030D-6E8A-4147-A177-3AD203B41FA5}">
                      <a16:colId xmlns:a16="http://schemas.microsoft.com/office/drawing/2014/main" val="557928739"/>
                    </a:ext>
                  </a:extLst>
                </a:gridCol>
                <a:gridCol w="430692">
                  <a:extLst>
                    <a:ext uri="{9D8B030D-6E8A-4147-A177-3AD203B41FA5}">
                      <a16:colId xmlns:a16="http://schemas.microsoft.com/office/drawing/2014/main" val="688466350"/>
                    </a:ext>
                  </a:extLst>
                </a:gridCol>
                <a:gridCol w="430692">
                  <a:extLst>
                    <a:ext uri="{9D8B030D-6E8A-4147-A177-3AD203B41FA5}">
                      <a16:colId xmlns:a16="http://schemas.microsoft.com/office/drawing/2014/main" val="3851277737"/>
                    </a:ext>
                  </a:extLst>
                </a:gridCol>
                <a:gridCol w="430692">
                  <a:extLst>
                    <a:ext uri="{9D8B030D-6E8A-4147-A177-3AD203B41FA5}">
                      <a16:colId xmlns:a16="http://schemas.microsoft.com/office/drawing/2014/main" val="3844734103"/>
                    </a:ext>
                  </a:extLst>
                </a:gridCol>
                <a:gridCol w="430692">
                  <a:extLst>
                    <a:ext uri="{9D8B030D-6E8A-4147-A177-3AD203B41FA5}">
                      <a16:colId xmlns:a16="http://schemas.microsoft.com/office/drawing/2014/main" val="2531382978"/>
                    </a:ext>
                  </a:extLst>
                </a:gridCol>
              </a:tblGrid>
              <a:tr h="474987">
                <a:tc>
                  <a:txBody>
                    <a:bodyPr/>
                    <a:lstStyle/>
                    <a:p>
                      <a:pPr algn="ctr"/>
                      <a:r>
                        <a:rPr lang="en-VN" dirty="0"/>
                        <a:t>0</a:t>
                      </a:r>
                    </a:p>
                  </a:txBody>
                  <a:tcPr/>
                </a:tc>
                <a:tc>
                  <a:txBody>
                    <a:bodyPr/>
                    <a:lstStyle/>
                    <a:p>
                      <a:pPr algn="ctr"/>
                      <a:r>
                        <a:rPr lang="en-VN" dirty="0"/>
                        <a:t>1</a:t>
                      </a:r>
                    </a:p>
                  </a:txBody>
                  <a:tcPr/>
                </a:tc>
                <a:tc>
                  <a:txBody>
                    <a:bodyPr/>
                    <a:lstStyle/>
                    <a:p>
                      <a:pPr algn="ctr"/>
                      <a:r>
                        <a:rPr lang="en-VN" dirty="0"/>
                        <a:t>0</a:t>
                      </a:r>
                    </a:p>
                  </a:txBody>
                  <a:tcPr/>
                </a:tc>
                <a:tc>
                  <a:txBody>
                    <a:bodyPr/>
                    <a:lstStyle/>
                    <a:p>
                      <a:pPr algn="ctr"/>
                      <a:r>
                        <a:rPr lang="en-VN" dirty="0"/>
                        <a:t>1</a:t>
                      </a:r>
                    </a:p>
                  </a:txBody>
                  <a:tcPr/>
                </a:tc>
                <a:tc>
                  <a:txBody>
                    <a:bodyPr/>
                    <a:lstStyle/>
                    <a:p>
                      <a:pPr algn="ctr"/>
                      <a:r>
                        <a:rPr lang="en-VN" dirty="0"/>
                        <a:t>1</a:t>
                      </a:r>
                    </a:p>
                  </a:txBody>
                  <a:tcPr/>
                </a:tc>
                <a:tc>
                  <a:txBody>
                    <a:bodyPr/>
                    <a:lstStyle/>
                    <a:p>
                      <a:pPr algn="ctr"/>
                      <a:r>
                        <a:rPr lang="en-VN" dirty="0"/>
                        <a:t>1</a:t>
                      </a:r>
                    </a:p>
                  </a:txBody>
                  <a:tcPr/>
                </a:tc>
                <a:tc>
                  <a:txBody>
                    <a:bodyPr/>
                    <a:lstStyle/>
                    <a:p>
                      <a:pPr algn="ctr"/>
                      <a:r>
                        <a:rPr lang="en-VN" dirty="0"/>
                        <a:t>0</a:t>
                      </a:r>
                    </a:p>
                  </a:txBody>
                  <a:tcPr/>
                </a:tc>
                <a:tc>
                  <a:txBody>
                    <a:bodyPr/>
                    <a:lstStyle/>
                    <a:p>
                      <a:pPr algn="ctr"/>
                      <a:r>
                        <a:rPr lang="en-VN" dirty="0"/>
                        <a:t>1</a:t>
                      </a:r>
                    </a:p>
                  </a:txBody>
                  <a:tcPr/>
                </a:tc>
                <a:tc>
                  <a:txBody>
                    <a:bodyPr/>
                    <a:lstStyle/>
                    <a:p>
                      <a:pPr algn="ctr"/>
                      <a:r>
                        <a:rPr lang="en-VN" dirty="0"/>
                        <a:t>0</a:t>
                      </a:r>
                    </a:p>
                  </a:txBody>
                  <a:tcPr/>
                </a:tc>
                <a:extLst>
                  <a:ext uri="{0D108BD9-81ED-4DB2-BD59-A6C34878D82A}">
                    <a16:rowId xmlns:a16="http://schemas.microsoft.com/office/drawing/2014/main" val="4041325738"/>
                  </a:ext>
                </a:extLst>
              </a:tr>
            </a:tbl>
          </a:graphicData>
        </a:graphic>
      </p:graphicFrame>
      <p:graphicFrame>
        <p:nvGraphicFramePr>
          <p:cNvPr id="5" name="Table 4">
            <a:extLst>
              <a:ext uri="{FF2B5EF4-FFF2-40B4-BE49-F238E27FC236}">
                <a16:creationId xmlns:a16="http://schemas.microsoft.com/office/drawing/2014/main" id="{C4FBBE1A-D28E-2EDB-9C37-3DDEBA668E62}"/>
              </a:ext>
            </a:extLst>
          </p:cNvPr>
          <p:cNvGraphicFramePr>
            <a:graphicFrameLocks noGrp="1"/>
          </p:cNvGraphicFramePr>
          <p:nvPr>
            <p:extLst>
              <p:ext uri="{D42A27DB-BD31-4B8C-83A1-F6EECF244321}">
                <p14:modId xmlns:p14="http://schemas.microsoft.com/office/powerpoint/2010/main" val="4029933236"/>
              </p:ext>
            </p:extLst>
          </p:nvPr>
        </p:nvGraphicFramePr>
        <p:xfrm>
          <a:off x="7678821" y="2110731"/>
          <a:ext cx="3876228" cy="474987"/>
        </p:xfrm>
        <a:graphic>
          <a:graphicData uri="http://schemas.openxmlformats.org/drawingml/2006/table">
            <a:tbl>
              <a:tblPr firstRow="1" bandRow="1">
                <a:tableStyleId>{5940675A-B579-460E-94D1-54222C63F5DA}</a:tableStyleId>
              </a:tblPr>
              <a:tblGrid>
                <a:gridCol w="430692">
                  <a:extLst>
                    <a:ext uri="{9D8B030D-6E8A-4147-A177-3AD203B41FA5}">
                      <a16:colId xmlns:a16="http://schemas.microsoft.com/office/drawing/2014/main" val="609843002"/>
                    </a:ext>
                  </a:extLst>
                </a:gridCol>
                <a:gridCol w="430692">
                  <a:extLst>
                    <a:ext uri="{9D8B030D-6E8A-4147-A177-3AD203B41FA5}">
                      <a16:colId xmlns:a16="http://schemas.microsoft.com/office/drawing/2014/main" val="1299118235"/>
                    </a:ext>
                  </a:extLst>
                </a:gridCol>
                <a:gridCol w="430692">
                  <a:extLst>
                    <a:ext uri="{9D8B030D-6E8A-4147-A177-3AD203B41FA5}">
                      <a16:colId xmlns:a16="http://schemas.microsoft.com/office/drawing/2014/main" val="1085532041"/>
                    </a:ext>
                  </a:extLst>
                </a:gridCol>
                <a:gridCol w="430692">
                  <a:extLst>
                    <a:ext uri="{9D8B030D-6E8A-4147-A177-3AD203B41FA5}">
                      <a16:colId xmlns:a16="http://schemas.microsoft.com/office/drawing/2014/main" val="4125919963"/>
                    </a:ext>
                  </a:extLst>
                </a:gridCol>
                <a:gridCol w="430692">
                  <a:extLst>
                    <a:ext uri="{9D8B030D-6E8A-4147-A177-3AD203B41FA5}">
                      <a16:colId xmlns:a16="http://schemas.microsoft.com/office/drawing/2014/main" val="557928739"/>
                    </a:ext>
                  </a:extLst>
                </a:gridCol>
                <a:gridCol w="430692">
                  <a:extLst>
                    <a:ext uri="{9D8B030D-6E8A-4147-A177-3AD203B41FA5}">
                      <a16:colId xmlns:a16="http://schemas.microsoft.com/office/drawing/2014/main" val="688466350"/>
                    </a:ext>
                  </a:extLst>
                </a:gridCol>
                <a:gridCol w="430692">
                  <a:extLst>
                    <a:ext uri="{9D8B030D-6E8A-4147-A177-3AD203B41FA5}">
                      <a16:colId xmlns:a16="http://schemas.microsoft.com/office/drawing/2014/main" val="3851277737"/>
                    </a:ext>
                  </a:extLst>
                </a:gridCol>
                <a:gridCol w="430692">
                  <a:extLst>
                    <a:ext uri="{9D8B030D-6E8A-4147-A177-3AD203B41FA5}">
                      <a16:colId xmlns:a16="http://schemas.microsoft.com/office/drawing/2014/main" val="3844734103"/>
                    </a:ext>
                  </a:extLst>
                </a:gridCol>
                <a:gridCol w="430692">
                  <a:extLst>
                    <a:ext uri="{9D8B030D-6E8A-4147-A177-3AD203B41FA5}">
                      <a16:colId xmlns:a16="http://schemas.microsoft.com/office/drawing/2014/main" val="2531382978"/>
                    </a:ext>
                  </a:extLst>
                </a:gridCol>
              </a:tblGrid>
              <a:tr h="474987">
                <a:tc>
                  <a:txBody>
                    <a:bodyPr/>
                    <a:lstStyle/>
                    <a:p>
                      <a:pPr algn="ctr"/>
                      <a:r>
                        <a:rPr lang="en-VN" dirty="0"/>
                        <a:t>0</a:t>
                      </a:r>
                    </a:p>
                  </a:txBody>
                  <a:tcPr/>
                </a:tc>
                <a:tc>
                  <a:txBody>
                    <a:bodyPr/>
                    <a:lstStyle/>
                    <a:p>
                      <a:pPr algn="ctr"/>
                      <a:r>
                        <a:rPr lang="en-VN" dirty="0"/>
                        <a:t>1</a:t>
                      </a:r>
                    </a:p>
                  </a:txBody>
                  <a:tcPr/>
                </a:tc>
                <a:tc>
                  <a:txBody>
                    <a:bodyPr/>
                    <a:lstStyle/>
                    <a:p>
                      <a:pPr algn="ctr"/>
                      <a:r>
                        <a:rPr lang="en-VN" dirty="0"/>
                        <a:t>0</a:t>
                      </a:r>
                    </a:p>
                  </a:txBody>
                  <a:tcPr/>
                </a:tc>
                <a:tc>
                  <a:txBody>
                    <a:bodyPr/>
                    <a:lstStyle/>
                    <a:p>
                      <a:pPr algn="ctr"/>
                      <a:r>
                        <a:rPr lang="en-VN" dirty="0"/>
                        <a:t>1</a:t>
                      </a:r>
                    </a:p>
                  </a:txBody>
                  <a:tcPr/>
                </a:tc>
                <a:tc>
                  <a:txBody>
                    <a:bodyPr/>
                    <a:lstStyle/>
                    <a:p>
                      <a:pPr algn="ctr"/>
                      <a:r>
                        <a:rPr lang="en-VN" dirty="0"/>
                        <a:t>0</a:t>
                      </a:r>
                    </a:p>
                  </a:txBody>
                  <a:tcPr>
                    <a:solidFill>
                      <a:srgbClr val="0557FC"/>
                    </a:solidFill>
                  </a:tcPr>
                </a:tc>
                <a:tc>
                  <a:txBody>
                    <a:bodyPr/>
                    <a:lstStyle/>
                    <a:p>
                      <a:pPr algn="ctr"/>
                      <a:r>
                        <a:rPr lang="en-VN" dirty="0"/>
                        <a:t>1</a:t>
                      </a:r>
                    </a:p>
                  </a:txBody>
                  <a:tcPr/>
                </a:tc>
                <a:tc>
                  <a:txBody>
                    <a:bodyPr/>
                    <a:lstStyle/>
                    <a:p>
                      <a:pPr algn="ctr"/>
                      <a:r>
                        <a:rPr lang="en-VN" dirty="0"/>
                        <a:t>0</a:t>
                      </a:r>
                    </a:p>
                  </a:txBody>
                  <a:tcPr/>
                </a:tc>
                <a:tc>
                  <a:txBody>
                    <a:bodyPr/>
                    <a:lstStyle/>
                    <a:p>
                      <a:pPr algn="ctr"/>
                      <a:r>
                        <a:rPr lang="en-VN" dirty="0"/>
                        <a:t>1</a:t>
                      </a:r>
                    </a:p>
                  </a:txBody>
                  <a:tcPr/>
                </a:tc>
                <a:tc>
                  <a:txBody>
                    <a:bodyPr/>
                    <a:lstStyle/>
                    <a:p>
                      <a:pPr algn="ctr"/>
                      <a:r>
                        <a:rPr lang="en-VN" dirty="0"/>
                        <a:t>0</a:t>
                      </a:r>
                    </a:p>
                  </a:txBody>
                  <a:tcPr/>
                </a:tc>
                <a:extLst>
                  <a:ext uri="{0D108BD9-81ED-4DB2-BD59-A6C34878D82A}">
                    <a16:rowId xmlns:a16="http://schemas.microsoft.com/office/drawing/2014/main" val="4041325738"/>
                  </a:ext>
                </a:extLst>
              </a:tr>
            </a:tbl>
          </a:graphicData>
        </a:graphic>
      </p:graphicFrame>
      <p:sp>
        <p:nvSpPr>
          <p:cNvPr id="6" name="Down Arrow 5">
            <a:extLst>
              <a:ext uri="{FF2B5EF4-FFF2-40B4-BE49-F238E27FC236}">
                <a16:creationId xmlns:a16="http://schemas.microsoft.com/office/drawing/2014/main" id="{A00A2D97-8F8F-2C7A-6262-89F6313C94FF}"/>
              </a:ext>
            </a:extLst>
          </p:cNvPr>
          <p:cNvSpPr/>
          <p:nvPr/>
        </p:nvSpPr>
        <p:spPr>
          <a:xfrm>
            <a:off x="9450454" y="1820578"/>
            <a:ext cx="332962" cy="285806"/>
          </a:xfrm>
          <a:prstGeom prst="downArrow">
            <a:avLst/>
          </a:prstGeom>
          <a:solidFill>
            <a:srgbClr val="0557FC"/>
          </a:solidFill>
          <a:ln>
            <a:solidFill>
              <a:srgbClr val="0557F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8" name="TextBox 7">
            <a:extLst>
              <a:ext uri="{FF2B5EF4-FFF2-40B4-BE49-F238E27FC236}">
                <a16:creationId xmlns:a16="http://schemas.microsoft.com/office/drawing/2014/main" id="{C8A55EE0-FA78-EF4F-9C37-8C5AFCC25746}"/>
              </a:ext>
            </a:extLst>
          </p:cNvPr>
          <p:cNvSpPr txBox="1"/>
          <p:nvPr/>
        </p:nvSpPr>
        <p:spPr>
          <a:xfrm>
            <a:off x="9173816" y="2674996"/>
            <a:ext cx="1219200" cy="369332"/>
          </a:xfrm>
          <a:prstGeom prst="rect">
            <a:avLst/>
          </a:prstGeom>
          <a:noFill/>
        </p:spPr>
        <p:txBody>
          <a:bodyPr wrap="square" rtlCol="0">
            <a:spAutoFit/>
          </a:bodyPr>
          <a:lstStyle/>
          <a:p>
            <a:r>
              <a:rPr lang="en-VN" dirty="0">
                <a:solidFill>
                  <a:srgbClr val="0557FC"/>
                </a:solidFill>
              </a:rPr>
              <a:t>Figure (a)</a:t>
            </a:r>
          </a:p>
        </p:txBody>
      </p:sp>
      <p:grpSp>
        <p:nvGrpSpPr>
          <p:cNvPr id="9" name="Group 8">
            <a:extLst>
              <a:ext uri="{FF2B5EF4-FFF2-40B4-BE49-F238E27FC236}">
                <a16:creationId xmlns:a16="http://schemas.microsoft.com/office/drawing/2014/main" id="{B8F2D0FD-DAF3-69B5-32B4-04810E2E9144}"/>
              </a:ext>
            </a:extLst>
          </p:cNvPr>
          <p:cNvGrpSpPr/>
          <p:nvPr/>
        </p:nvGrpSpPr>
        <p:grpSpPr>
          <a:xfrm>
            <a:off x="1618198" y="4578395"/>
            <a:ext cx="3523645" cy="825237"/>
            <a:chOff x="2060447" y="3428985"/>
            <a:chExt cx="5450552" cy="825237"/>
          </a:xfrm>
        </p:grpSpPr>
        <p:grpSp>
          <p:nvGrpSpPr>
            <p:cNvPr id="10" name="Group 9">
              <a:extLst>
                <a:ext uri="{FF2B5EF4-FFF2-40B4-BE49-F238E27FC236}">
                  <a16:creationId xmlns:a16="http://schemas.microsoft.com/office/drawing/2014/main" id="{58832882-924D-F527-E0EB-D8652C121585}"/>
                </a:ext>
              </a:extLst>
            </p:cNvPr>
            <p:cNvGrpSpPr/>
            <p:nvPr/>
          </p:nvGrpSpPr>
          <p:grpSpPr>
            <a:xfrm>
              <a:off x="2060447" y="3428985"/>
              <a:ext cx="4301676" cy="825237"/>
              <a:chOff x="5344082" y="3615997"/>
              <a:chExt cx="1547829" cy="363214"/>
            </a:xfrm>
          </p:grpSpPr>
          <p:cxnSp>
            <p:nvCxnSpPr>
              <p:cNvPr id="12" name="Straight Connector 11">
                <a:extLst>
                  <a:ext uri="{FF2B5EF4-FFF2-40B4-BE49-F238E27FC236}">
                    <a16:creationId xmlns:a16="http://schemas.microsoft.com/office/drawing/2014/main" id="{8BAFC9AD-7488-791A-17C4-9A32CAE1D813}"/>
                  </a:ext>
                </a:extLst>
              </p:cNvPr>
              <p:cNvCxnSpPr/>
              <p:nvPr/>
            </p:nvCxnSpPr>
            <p:spPr>
              <a:xfrm>
                <a:off x="5393765" y="3814233"/>
                <a:ext cx="14044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544072A-8DAB-DAED-C0CE-7AE238CE33D9}"/>
                  </a:ext>
                </a:extLst>
              </p:cNvPr>
              <p:cNvCxnSpPr/>
              <p:nvPr/>
            </p:nvCxnSpPr>
            <p:spPr>
              <a:xfrm>
                <a:off x="5393765" y="3781429"/>
                <a:ext cx="0" cy="6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FEB9144-A684-175E-6325-9D04494AE377}"/>
                  </a:ext>
                </a:extLst>
              </p:cNvPr>
              <p:cNvCxnSpPr/>
              <p:nvPr/>
            </p:nvCxnSpPr>
            <p:spPr>
              <a:xfrm>
                <a:off x="6795544" y="3783013"/>
                <a:ext cx="0" cy="6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4BC7795-C66B-D19C-D3BB-609239E0177A}"/>
                  </a:ext>
                </a:extLst>
              </p:cNvPr>
              <p:cNvCxnSpPr/>
              <p:nvPr/>
            </p:nvCxnSpPr>
            <p:spPr>
              <a:xfrm>
                <a:off x="6096000" y="3784588"/>
                <a:ext cx="0" cy="6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2CD4574-52D3-07CA-66CD-E60FFF7778C9}"/>
                  </a:ext>
                </a:extLst>
              </p:cNvPr>
              <p:cNvCxnSpPr/>
              <p:nvPr/>
            </p:nvCxnSpPr>
            <p:spPr>
              <a:xfrm>
                <a:off x="5808662" y="3814231"/>
                <a:ext cx="574676" cy="0"/>
              </a:xfrm>
              <a:prstGeom prst="line">
                <a:avLst/>
              </a:prstGeom>
              <a:ln w="6350">
                <a:solidFill>
                  <a:schemeClr val="tx1"/>
                </a:solidFill>
                <a:headEnd type="arrow" w="sm" len="sm"/>
                <a:tailEnd type="arrow" w="sm" len="sm"/>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2AB70E9-CD39-6BE2-C47E-9DC0CD3708DF}"/>
                  </a:ext>
                </a:extLst>
              </p:cNvPr>
              <p:cNvCxnSpPr/>
              <p:nvPr/>
            </p:nvCxnSpPr>
            <p:spPr>
              <a:xfrm>
                <a:off x="5808662" y="3781426"/>
                <a:ext cx="0" cy="6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3713C7BC-A7EF-CE5D-3B69-520AACF1BFD4}"/>
                  </a:ext>
                </a:extLst>
              </p:cNvPr>
              <p:cNvCxnSpPr/>
              <p:nvPr/>
            </p:nvCxnSpPr>
            <p:spPr>
              <a:xfrm>
                <a:off x="6382237" y="3783014"/>
                <a:ext cx="0" cy="64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6721A413-FB48-7D62-CC37-0ABD98A4C2EE}"/>
                  </a:ext>
                </a:extLst>
              </p:cNvPr>
              <p:cNvSpPr txBox="1"/>
              <p:nvPr/>
            </p:nvSpPr>
            <p:spPr>
              <a:xfrm>
                <a:off x="5344082" y="3680097"/>
                <a:ext cx="23" cy="108370"/>
              </a:xfrm>
              <a:prstGeom prst="rect">
                <a:avLst/>
              </a:prstGeom>
              <a:noFill/>
            </p:spPr>
            <p:txBody>
              <a:bodyPr wrap="none" lIns="0" tIns="0" rIns="0" bIns="0" rtlCol="0">
                <a:spAutoFit/>
              </a:bodyPr>
              <a:lstStyle/>
              <a:p>
                <a:pPr/>
                <a:endParaRPr lang="en-US" sz="160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09A23A5-DE95-FC6E-1B6E-76A0C0118DE6}"/>
                      </a:ext>
                    </a:extLst>
                  </p:cNvPr>
                  <p:cNvSpPr txBox="1"/>
                  <p:nvPr/>
                </p:nvSpPr>
                <p:spPr>
                  <a:xfrm>
                    <a:off x="6720158" y="3693481"/>
                    <a:ext cx="171753" cy="21674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vi-VN" sz="1600" b="0" i="1" smtClean="0">
                                  <a:latin typeface="Cambria Math" panose="02040503050406030204" pitchFamily="18" charset="0"/>
                                </a:rPr>
                              </m:ctrlPr>
                            </m:sSubPr>
                            <m:e>
                              <m:r>
                                <a:rPr lang="en-US" sz="1600" i="1" smtClean="0">
                                  <a:latin typeface="Cambria Math" panose="02040503050406030204" pitchFamily="18" charset="0"/>
                                </a:rPr>
                                <m:t>𝑝</m:t>
                              </m:r>
                            </m:e>
                            <m:sub>
                              <m:r>
                                <a:rPr lang="vi-VN" sz="1600" b="0" i="1" smtClean="0">
                                  <a:latin typeface="Cambria Math" panose="02040503050406030204" pitchFamily="18" charset="0"/>
                                </a:rPr>
                                <m:t>2</m:t>
                              </m:r>
                            </m:sub>
                          </m:sSub>
                        </m:oMath>
                      </m:oMathPara>
                    </a14:m>
                    <a:endParaRPr lang="vi-VN" sz="1600" b="0" dirty="0"/>
                  </a:p>
                  <a:p>
                    <a:endParaRPr lang="en-US" sz="1600" dirty="0"/>
                  </a:p>
                </p:txBody>
              </p:sp>
            </mc:Choice>
            <mc:Fallback xmlns="">
              <p:sp>
                <p:nvSpPr>
                  <p:cNvPr id="115" name="TextBox 114">
                    <a:extLst>
                      <a:ext uri="{FF2B5EF4-FFF2-40B4-BE49-F238E27FC236}">
                        <a16:creationId xmlns:a16="http://schemas.microsoft.com/office/drawing/2014/main" id="{F295B713-8D13-BC43-31FF-6FE24DDFBF7F}"/>
                      </a:ext>
                    </a:extLst>
                  </p:cNvPr>
                  <p:cNvSpPr txBox="1">
                    <a:spLocks noRot="1" noChangeAspect="1" noMove="1" noResize="1" noEditPoints="1" noAdjustHandles="1" noChangeArrowheads="1" noChangeShapeType="1" noTextEdit="1"/>
                  </p:cNvSpPr>
                  <p:nvPr/>
                </p:nvSpPr>
                <p:spPr>
                  <a:xfrm>
                    <a:off x="6720158" y="3693481"/>
                    <a:ext cx="171753" cy="216740"/>
                  </a:xfrm>
                  <a:prstGeom prst="rect">
                    <a:avLst/>
                  </a:prstGeom>
                  <a:blipFill>
                    <a:blip r:embed="rId4"/>
                    <a:stretch>
                      <a:fillRect/>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82F5967-10C3-121A-2439-00BD04D76CAB}"/>
                      </a:ext>
                    </a:extLst>
                  </p:cNvPr>
                  <p:cNvSpPr txBox="1"/>
                  <p:nvPr/>
                </p:nvSpPr>
                <p:spPr>
                  <a:xfrm>
                    <a:off x="5977389" y="3615997"/>
                    <a:ext cx="242739" cy="1542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box>
                            <m:boxPr>
                              <m:ctrlPr>
                                <a:rPr lang="en-US" sz="2000" i="1" smtClean="0">
                                  <a:latin typeface="Cambria Math" panose="02040503050406030204" pitchFamily="18" charset="0"/>
                                </a:rPr>
                              </m:ctrlPr>
                            </m:boxPr>
                            <m:e>
                              <m:argPr>
                                <m:argSz m:val="-1"/>
                              </m:argPr>
                              <m:f>
                                <m:fPr>
                                  <m:ctrlPr>
                                    <a:rPr lang="en-US" sz="2000" i="1" smtClean="0">
                                      <a:latin typeface="Cambria Math" panose="02040503050406030204" pitchFamily="18" charset="0"/>
                                    </a:rPr>
                                  </m:ctrlPr>
                                </m:fPr>
                                <m:num>
                                  <m:sSub>
                                    <m:sSubPr>
                                      <m:ctrlPr>
                                        <a:rPr lang="en-US" sz="2000" i="1" smtClean="0">
                                          <a:latin typeface="Cambria Math" panose="02040503050406030204" pitchFamily="18" charset="0"/>
                                          <a:ea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ea typeface="Cambria Math" panose="02040503050406030204" pitchFamily="18" charset="0"/>
                                        </a:rPr>
                                        <m:t>1</m:t>
                                      </m:r>
                                    </m:sub>
                                  </m:sSub>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𝛼</m:t>
                                      </m:r>
                                    </m:e>
                                    <m:sub>
                                      <m:r>
                                        <a:rPr lang="en-US" sz="2000" b="0" i="1" smtClean="0">
                                          <a:latin typeface="Cambria Math" panose="02040503050406030204" pitchFamily="18" charset="0"/>
                                          <a:ea typeface="Cambria Math" panose="02040503050406030204" pitchFamily="18" charset="0"/>
                                        </a:rPr>
                                        <m:t>2</m:t>
                                      </m:r>
                                    </m:sub>
                                  </m:sSub>
                                </m:num>
                                <m:den>
                                  <m:r>
                                    <a:rPr lang="en-US" sz="2000" b="0" i="1" smtClean="0">
                                      <a:latin typeface="Cambria Math" panose="02040503050406030204" pitchFamily="18" charset="0"/>
                                    </a:rPr>
                                    <m:t>2</m:t>
                                  </m:r>
                                </m:den>
                              </m:f>
                            </m:e>
                          </m:box>
                        </m:oMath>
                      </m:oMathPara>
                    </a14:m>
                    <a:endParaRPr lang="en-US" sz="2000" dirty="0"/>
                  </a:p>
                </p:txBody>
              </p:sp>
            </mc:Choice>
            <mc:Fallback xmlns="">
              <p:sp>
                <p:nvSpPr>
                  <p:cNvPr id="116" name="TextBox 115">
                    <a:extLst>
                      <a:ext uri="{FF2B5EF4-FFF2-40B4-BE49-F238E27FC236}">
                        <a16:creationId xmlns:a16="http://schemas.microsoft.com/office/drawing/2014/main" id="{B893B5E2-91DB-112A-CCD4-6370401F3E0D}"/>
                      </a:ext>
                    </a:extLst>
                  </p:cNvPr>
                  <p:cNvSpPr txBox="1">
                    <a:spLocks noRot="1" noChangeAspect="1" noMove="1" noResize="1" noEditPoints="1" noAdjustHandles="1" noChangeArrowheads="1" noChangeShapeType="1" noTextEdit="1"/>
                  </p:cNvSpPr>
                  <p:nvPr/>
                </p:nvSpPr>
                <p:spPr>
                  <a:xfrm>
                    <a:off x="5977389" y="3615997"/>
                    <a:ext cx="242739" cy="154201"/>
                  </a:xfrm>
                  <a:prstGeom prst="rect">
                    <a:avLst/>
                  </a:prstGeom>
                  <a:blipFill>
                    <a:blip r:embed="rId5"/>
                    <a:stretch>
                      <a:fillRect l="-1852" b="-17241"/>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7ED2238-B52A-BFBB-980E-D68A0C604B40}"/>
                      </a:ext>
                    </a:extLst>
                  </p:cNvPr>
                  <p:cNvSpPr txBox="1"/>
                  <p:nvPr/>
                </p:nvSpPr>
                <p:spPr>
                  <a:xfrm>
                    <a:off x="5713629" y="3870841"/>
                    <a:ext cx="119327" cy="10837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𝛽</m:t>
                          </m:r>
                        </m:oMath>
                      </m:oMathPara>
                    </a14:m>
                    <a:endParaRPr lang="en-US" sz="1600" dirty="0"/>
                  </a:p>
                </p:txBody>
              </p:sp>
            </mc:Choice>
            <mc:Fallback xmlns="">
              <p:sp>
                <p:nvSpPr>
                  <p:cNvPr id="117" name="TextBox 116">
                    <a:extLst>
                      <a:ext uri="{FF2B5EF4-FFF2-40B4-BE49-F238E27FC236}">
                        <a16:creationId xmlns:a16="http://schemas.microsoft.com/office/drawing/2014/main" id="{38DE50C6-FA05-CEDE-A43C-873DF86E3FD1}"/>
                      </a:ext>
                    </a:extLst>
                  </p:cNvPr>
                  <p:cNvSpPr txBox="1">
                    <a:spLocks noRot="1" noChangeAspect="1" noMove="1" noResize="1" noEditPoints="1" noAdjustHandles="1" noChangeArrowheads="1" noChangeShapeType="1" noTextEdit="1"/>
                  </p:cNvSpPr>
                  <p:nvPr/>
                </p:nvSpPr>
                <p:spPr>
                  <a:xfrm>
                    <a:off x="5713629" y="3870841"/>
                    <a:ext cx="119327" cy="108370"/>
                  </a:xfrm>
                  <a:prstGeom prst="rect">
                    <a:avLst/>
                  </a:prstGeom>
                  <a:blipFill>
                    <a:blip r:embed="rId6"/>
                    <a:stretch>
                      <a:fillRect l="-3704" r="-18519" b="-23810"/>
                    </a:stretch>
                  </a:blipFill>
                </p:spPr>
                <p:txBody>
                  <a:bodyPr/>
                  <a:lstStyle/>
                  <a:p>
                    <a:r>
                      <a:rPr lang="en-V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36CC2127-97B9-CFEE-F7A7-5D6E7F07C4D3}"/>
                      </a:ext>
                    </a:extLst>
                  </p:cNvPr>
                  <p:cNvSpPr txBox="1"/>
                  <p:nvPr/>
                </p:nvSpPr>
                <p:spPr>
                  <a:xfrm>
                    <a:off x="6300723" y="3867071"/>
                    <a:ext cx="163028" cy="10837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i="1">
                              <a:latin typeface="Cambria Math" panose="02040503050406030204" pitchFamily="18" charset="0"/>
                              <a:ea typeface="Cambria Math" panose="02040503050406030204" pitchFamily="18" charset="0"/>
                            </a:rPr>
                            <m:t>+</m:t>
                          </m:r>
                          <m:r>
                            <a:rPr lang="en-US" sz="1600" i="1" smtClean="0">
                              <a:latin typeface="Cambria Math" panose="02040503050406030204" pitchFamily="18" charset="0"/>
                              <a:ea typeface="Cambria Math" panose="02040503050406030204" pitchFamily="18" charset="0"/>
                            </a:rPr>
                            <m:t>𝛽</m:t>
                          </m:r>
                        </m:oMath>
                      </m:oMathPara>
                    </a14:m>
                    <a:endParaRPr lang="en-US" sz="1600" dirty="0"/>
                  </a:p>
                </p:txBody>
              </p:sp>
            </mc:Choice>
            <mc:Fallback xmlns="">
              <p:sp>
                <p:nvSpPr>
                  <p:cNvPr id="118" name="TextBox 117">
                    <a:extLst>
                      <a:ext uri="{FF2B5EF4-FFF2-40B4-BE49-F238E27FC236}">
                        <a16:creationId xmlns:a16="http://schemas.microsoft.com/office/drawing/2014/main" id="{2E488908-A6D4-DF71-9677-D0B7376BCCCA}"/>
                      </a:ext>
                    </a:extLst>
                  </p:cNvPr>
                  <p:cNvSpPr txBox="1">
                    <a:spLocks noRot="1" noChangeAspect="1" noMove="1" noResize="1" noEditPoints="1" noAdjustHandles="1" noChangeArrowheads="1" noChangeShapeType="1" noTextEdit="1"/>
                  </p:cNvSpPr>
                  <p:nvPr/>
                </p:nvSpPr>
                <p:spPr>
                  <a:xfrm>
                    <a:off x="6300723" y="3867071"/>
                    <a:ext cx="163028" cy="108370"/>
                  </a:xfrm>
                  <a:prstGeom prst="rect">
                    <a:avLst/>
                  </a:prstGeom>
                  <a:blipFill>
                    <a:blip r:embed="rId7"/>
                    <a:stretch>
                      <a:fillRect b="-23810"/>
                    </a:stretch>
                  </a:blipFill>
                </p:spPr>
                <p:txBody>
                  <a:bodyPr/>
                  <a:lstStyle/>
                  <a:p>
                    <a:r>
                      <a:rPr lang="en-VN">
                        <a:noFill/>
                      </a:rPr>
                      <a:t> </a:t>
                    </a:r>
                  </a:p>
                </p:txBody>
              </p:sp>
            </mc:Fallback>
          </mc:AlternateContent>
        </p:grpSp>
        <p:sp>
          <p:nvSpPr>
            <p:cNvPr id="11" name="TextBox 10">
              <a:extLst>
                <a:ext uri="{FF2B5EF4-FFF2-40B4-BE49-F238E27FC236}">
                  <a16:creationId xmlns:a16="http://schemas.microsoft.com/office/drawing/2014/main" id="{1CC4D983-9326-A0C4-9A61-18653ECF46FC}"/>
                </a:ext>
              </a:extLst>
            </p:cNvPr>
            <p:cNvSpPr txBox="1"/>
            <p:nvPr/>
          </p:nvSpPr>
          <p:spPr>
            <a:xfrm>
              <a:off x="6710528" y="3702028"/>
              <a:ext cx="800471" cy="338555"/>
            </a:xfrm>
            <a:prstGeom prst="rect">
              <a:avLst/>
            </a:prstGeom>
            <a:noFill/>
            <a:ln>
              <a:solidFill>
                <a:schemeClr val="tx1"/>
              </a:solidFill>
            </a:ln>
          </p:spPr>
          <p:txBody>
            <a:bodyPr wrap="square" rtlCol="0">
              <a:spAutoFit/>
            </a:bodyPr>
            <a:lstStyle/>
            <a:p>
              <a:endParaRPr lang="en-US" sz="16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35458355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4</a:t>
            </a:r>
            <a:r>
              <a:rPr lang="en-VN"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Proposed Algorithm </a:t>
            </a:r>
            <a:r>
              <a:rPr lang="en-US" sz="3600" dirty="0">
                <a:latin typeface="Calibri" panose="020F0502020204030204" pitchFamily="34" charset="0"/>
                <a:cs typeface="Calibri" panose="020F0502020204030204" pitchFamily="34" charset="0"/>
              </a:rPr>
              <a:t>(SSD-IGA)</a:t>
            </a:r>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0626DA0A-6A15-4818-5AF0-12E707EB1A2C}"/>
              </a:ext>
            </a:extLst>
          </p:cNvPr>
          <p:cNvSpPr txBox="1"/>
          <p:nvPr/>
        </p:nvSpPr>
        <p:spPr>
          <a:xfrm>
            <a:off x="838200" y="1130210"/>
            <a:ext cx="6096000" cy="523220"/>
          </a:xfrm>
          <a:prstGeom prst="rect">
            <a:avLst/>
          </a:prstGeom>
          <a:noFill/>
        </p:spPr>
        <p:txBody>
          <a:bodyPr wrap="square">
            <a:spAutoFit/>
          </a:bodyPr>
          <a:lstStyle/>
          <a:p>
            <a:r>
              <a:rPr lang="en-US" sz="2800" b="1" dirty="0">
                <a:solidFill>
                  <a:srgbClr val="0557FC"/>
                </a:solidFill>
                <a:latin typeface="Calibri" panose="020F0502020204030204" pitchFamily="34" charset="0"/>
                <a:cs typeface="Calibri" panose="020F0502020204030204" pitchFamily="34" charset="0"/>
              </a:rPr>
              <a:t>Selection operator</a:t>
            </a:r>
            <a:endParaRPr lang="en-VN" sz="2800" b="1" dirty="0">
              <a:solidFill>
                <a:srgbClr val="0557FC"/>
              </a:solidFill>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C1F3436C-E3DE-D4AC-2FCE-181B005ED0CD}"/>
              </a:ext>
            </a:extLst>
          </p:cNvPr>
          <p:cNvGrpSpPr/>
          <p:nvPr/>
        </p:nvGrpSpPr>
        <p:grpSpPr>
          <a:xfrm>
            <a:off x="1179048" y="3034113"/>
            <a:ext cx="2817812" cy="2625726"/>
            <a:chOff x="1842635" y="3329626"/>
            <a:chExt cx="2817812" cy="2625726"/>
          </a:xfrm>
        </p:grpSpPr>
        <p:grpSp>
          <p:nvGrpSpPr>
            <p:cNvPr id="4" name="Group 3">
              <a:extLst>
                <a:ext uri="{FF2B5EF4-FFF2-40B4-BE49-F238E27FC236}">
                  <a16:creationId xmlns:a16="http://schemas.microsoft.com/office/drawing/2014/main" id="{9DD27446-838B-2E1B-0CB1-522A0D256029}"/>
                </a:ext>
              </a:extLst>
            </p:cNvPr>
            <p:cNvGrpSpPr/>
            <p:nvPr/>
          </p:nvGrpSpPr>
          <p:grpSpPr>
            <a:xfrm>
              <a:off x="1842635" y="3329626"/>
              <a:ext cx="2817812" cy="2625726"/>
              <a:chOff x="4692651" y="2116138"/>
              <a:chExt cx="2817812" cy="2625726"/>
            </a:xfrm>
          </p:grpSpPr>
          <p:sp>
            <p:nvSpPr>
              <p:cNvPr id="47" name="Freeform 5">
                <a:extLst>
                  <a:ext uri="{FF2B5EF4-FFF2-40B4-BE49-F238E27FC236}">
                    <a16:creationId xmlns:a16="http://schemas.microsoft.com/office/drawing/2014/main" id="{33CDAD6B-457A-9053-8C20-68FC85BC229E}"/>
                  </a:ext>
                </a:extLst>
              </p:cNvPr>
              <p:cNvSpPr>
                <a:spLocks/>
              </p:cNvSpPr>
              <p:nvPr/>
            </p:nvSpPr>
            <p:spPr bwMode="auto">
              <a:xfrm>
                <a:off x="6097588" y="2116138"/>
                <a:ext cx="246063" cy="1312863"/>
              </a:xfrm>
              <a:custGeom>
                <a:avLst/>
                <a:gdLst>
                  <a:gd name="T0" fmla="*/ 0 w 2582"/>
                  <a:gd name="T1" fmla="*/ 0 h 13782"/>
                  <a:gd name="T2" fmla="*/ 2582 w 2582"/>
                  <a:gd name="T3" fmla="*/ 244 h 13782"/>
                  <a:gd name="T4" fmla="*/ 0 w 2582"/>
                  <a:gd name="T5" fmla="*/ 13782 h 13782"/>
                  <a:gd name="T6" fmla="*/ 0 w 2582"/>
                  <a:gd name="T7" fmla="*/ 0 h 13782"/>
                </a:gdLst>
                <a:ahLst/>
                <a:cxnLst>
                  <a:cxn ang="0">
                    <a:pos x="T0" y="T1"/>
                  </a:cxn>
                  <a:cxn ang="0">
                    <a:pos x="T2" y="T3"/>
                  </a:cxn>
                  <a:cxn ang="0">
                    <a:pos x="T4" y="T5"/>
                  </a:cxn>
                  <a:cxn ang="0">
                    <a:pos x="T6" y="T7"/>
                  </a:cxn>
                </a:cxnLst>
                <a:rect l="0" t="0" r="r" b="b"/>
                <a:pathLst>
                  <a:path w="2582" h="13782">
                    <a:moveTo>
                      <a:pt x="0" y="0"/>
                    </a:moveTo>
                    <a:cubicBezTo>
                      <a:pt x="866" y="0"/>
                      <a:pt x="1731" y="81"/>
                      <a:pt x="2582" y="244"/>
                    </a:cubicBezTo>
                    <a:lnTo>
                      <a:pt x="0" y="13782"/>
                    </a:lnTo>
                    <a:lnTo>
                      <a:pt x="0" y="0"/>
                    </a:lnTo>
                    <a:close/>
                  </a:path>
                </a:pathLst>
              </a:custGeom>
              <a:solidFill>
                <a:srgbClr val="4472C4"/>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sz="1600" dirty="0"/>
              </a:p>
            </p:txBody>
          </p:sp>
          <p:sp>
            <p:nvSpPr>
              <p:cNvPr id="48" name="Freeform 6">
                <a:extLst>
                  <a:ext uri="{FF2B5EF4-FFF2-40B4-BE49-F238E27FC236}">
                    <a16:creationId xmlns:a16="http://schemas.microsoft.com/office/drawing/2014/main" id="{504F5B41-C508-266A-9C30-21DFFBD73173}"/>
                  </a:ext>
                </a:extLst>
              </p:cNvPr>
              <p:cNvSpPr>
                <a:spLocks/>
              </p:cNvSpPr>
              <p:nvPr/>
            </p:nvSpPr>
            <p:spPr bwMode="auto">
              <a:xfrm>
                <a:off x="6097588" y="2116138"/>
                <a:ext cx="246063" cy="1312863"/>
              </a:xfrm>
              <a:custGeom>
                <a:avLst/>
                <a:gdLst>
                  <a:gd name="T0" fmla="*/ 0 w 2582"/>
                  <a:gd name="T1" fmla="*/ 0 h 13782"/>
                  <a:gd name="T2" fmla="*/ 2582 w 2582"/>
                  <a:gd name="T3" fmla="*/ 244 h 13782"/>
                  <a:gd name="T4" fmla="*/ 0 w 2582"/>
                  <a:gd name="T5" fmla="*/ 13782 h 13782"/>
                  <a:gd name="T6" fmla="*/ 0 w 2582"/>
                  <a:gd name="T7" fmla="*/ 0 h 13782"/>
                </a:gdLst>
                <a:ahLst/>
                <a:cxnLst>
                  <a:cxn ang="0">
                    <a:pos x="T0" y="T1"/>
                  </a:cxn>
                  <a:cxn ang="0">
                    <a:pos x="T2" y="T3"/>
                  </a:cxn>
                  <a:cxn ang="0">
                    <a:pos x="T4" y="T5"/>
                  </a:cxn>
                  <a:cxn ang="0">
                    <a:pos x="T6" y="T7"/>
                  </a:cxn>
                </a:cxnLst>
                <a:rect l="0" t="0" r="r" b="b"/>
                <a:pathLst>
                  <a:path w="2582" h="13782">
                    <a:moveTo>
                      <a:pt x="0" y="0"/>
                    </a:moveTo>
                    <a:cubicBezTo>
                      <a:pt x="866" y="0"/>
                      <a:pt x="1731" y="81"/>
                      <a:pt x="2582" y="244"/>
                    </a:cubicBezTo>
                    <a:lnTo>
                      <a:pt x="0" y="13782"/>
                    </a:lnTo>
                    <a:lnTo>
                      <a:pt x="0" y="0"/>
                    </a:lnTo>
                    <a:close/>
                  </a:path>
                </a:pathLst>
              </a:custGeom>
              <a:noFill/>
              <a:ln w="6350" cap="flat">
                <a:solidFill>
                  <a:srgbClr val="7F7F7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9" name="Freeform 7">
                <a:extLst>
                  <a:ext uri="{FF2B5EF4-FFF2-40B4-BE49-F238E27FC236}">
                    <a16:creationId xmlns:a16="http://schemas.microsoft.com/office/drawing/2014/main" id="{8AD3657C-0931-DC99-E0BE-573E07937F3E}"/>
                  </a:ext>
                </a:extLst>
              </p:cNvPr>
              <p:cNvSpPr>
                <a:spLocks/>
              </p:cNvSpPr>
              <p:nvPr/>
            </p:nvSpPr>
            <p:spPr bwMode="auto">
              <a:xfrm>
                <a:off x="6097588" y="2139951"/>
                <a:ext cx="1011238" cy="1289050"/>
              </a:xfrm>
              <a:custGeom>
                <a:avLst/>
                <a:gdLst>
                  <a:gd name="T0" fmla="*/ 1291 w 5309"/>
                  <a:gd name="T1" fmla="*/ 0 h 6769"/>
                  <a:gd name="T2" fmla="*/ 5309 w 5309"/>
                  <a:gd name="T3" fmla="*/ 2376 h 6769"/>
                  <a:gd name="T4" fmla="*/ 0 w 5309"/>
                  <a:gd name="T5" fmla="*/ 6769 h 6769"/>
                  <a:gd name="T6" fmla="*/ 1291 w 5309"/>
                  <a:gd name="T7" fmla="*/ 0 h 6769"/>
                </a:gdLst>
                <a:ahLst/>
                <a:cxnLst>
                  <a:cxn ang="0">
                    <a:pos x="T0" y="T1"/>
                  </a:cxn>
                  <a:cxn ang="0">
                    <a:pos x="T2" y="T3"/>
                  </a:cxn>
                  <a:cxn ang="0">
                    <a:pos x="T4" y="T5"/>
                  </a:cxn>
                  <a:cxn ang="0">
                    <a:pos x="T6" y="T7"/>
                  </a:cxn>
                </a:cxnLst>
                <a:rect l="0" t="0" r="r" b="b"/>
                <a:pathLst>
                  <a:path w="5309" h="6769">
                    <a:moveTo>
                      <a:pt x="1291" y="0"/>
                    </a:moveTo>
                    <a:cubicBezTo>
                      <a:pt x="2866" y="300"/>
                      <a:pt x="4287" y="1141"/>
                      <a:pt x="5309" y="2376"/>
                    </a:cubicBezTo>
                    <a:lnTo>
                      <a:pt x="0" y="6769"/>
                    </a:lnTo>
                    <a:lnTo>
                      <a:pt x="1291" y="0"/>
                    </a:lnTo>
                    <a:close/>
                  </a:path>
                </a:pathLst>
              </a:custGeom>
              <a:solidFill>
                <a:srgbClr val="ED7D31"/>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0" name="Freeform 8">
                <a:extLst>
                  <a:ext uri="{FF2B5EF4-FFF2-40B4-BE49-F238E27FC236}">
                    <a16:creationId xmlns:a16="http://schemas.microsoft.com/office/drawing/2014/main" id="{E2961A2B-8027-1B10-9651-C6403790C184}"/>
                  </a:ext>
                </a:extLst>
              </p:cNvPr>
              <p:cNvSpPr>
                <a:spLocks/>
              </p:cNvSpPr>
              <p:nvPr/>
            </p:nvSpPr>
            <p:spPr bwMode="auto">
              <a:xfrm>
                <a:off x="6097588" y="2139951"/>
                <a:ext cx="1011238" cy="1289050"/>
              </a:xfrm>
              <a:custGeom>
                <a:avLst/>
                <a:gdLst>
                  <a:gd name="T0" fmla="*/ 1291 w 5309"/>
                  <a:gd name="T1" fmla="*/ 0 h 6769"/>
                  <a:gd name="T2" fmla="*/ 5309 w 5309"/>
                  <a:gd name="T3" fmla="*/ 2376 h 6769"/>
                  <a:gd name="T4" fmla="*/ 0 w 5309"/>
                  <a:gd name="T5" fmla="*/ 6769 h 6769"/>
                  <a:gd name="T6" fmla="*/ 1291 w 5309"/>
                  <a:gd name="T7" fmla="*/ 0 h 6769"/>
                </a:gdLst>
                <a:ahLst/>
                <a:cxnLst>
                  <a:cxn ang="0">
                    <a:pos x="T0" y="T1"/>
                  </a:cxn>
                  <a:cxn ang="0">
                    <a:pos x="T2" y="T3"/>
                  </a:cxn>
                  <a:cxn ang="0">
                    <a:pos x="T4" y="T5"/>
                  </a:cxn>
                  <a:cxn ang="0">
                    <a:pos x="T6" y="T7"/>
                  </a:cxn>
                </a:cxnLst>
                <a:rect l="0" t="0" r="r" b="b"/>
                <a:pathLst>
                  <a:path w="5309" h="6769">
                    <a:moveTo>
                      <a:pt x="1291" y="0"/>
                    </a:moveTo>
                    <a:cubicBezTo>
                      <a:pt x="2866" y="300"/>
                      <a:pt x="4287" y="1141"/>
                      <a:pt x="5309" y="2376"/>
                    </a:cubicBezTo>
                    <a:lnTo>
                      <a:pt x="0" y="6769"/>
                    </a:lnTo>
                    <a:lnTo>
                      <a:pt x="1291" y="0"/>
                    </a:lnTo>
                    <a:close/>
                  </a:path>
                </a:pathLst>
              </a:custGeom>
              <a:noFill/>
              <a:ln w="6350" cap="flat">
                <a:solidFill>
                  <a:srgbClr val="7F7F7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1" name="Freeform 9">
                <a:extLst>
                  <a:ext uri="{FF2B5EF4-FFF2-40B4-BE49-F238E27FC236}">
                    <a16:creationId xmlns:a16="http://schemas.microsoft.com/office/drawing/2014/main" id="{B6F6630B-F4B9-3349-27F1-56C30AE93B85}"/>
                  </a:ext>
                </a:extLst>
              </p:cNvPr>
              <p:cNvSpPr>
                <a:spLocks/>
              </p:cNvSpPr>
              <p:nvPr/>
            </p:nvSpPr>
            <p:spPr bwMode="auto">
              <a:xfrm>
                <a:off x="6097588" y="2592388"/>
                <a:ext cx="1271588" cy="836613"/>
              </a:xfrm>
              <a:custGeom>
                <a:avLst/>
                <a:gdLst>
                  <a:gd name="T0" fmla="*/ 5309 w 6674"/>
                  <a:gd name="T1" fmla="*/ 0 h 4393"/>
                  <a:gd name="T2" fmla="*/ 6674 w 6674"/>
                  <a:gd name="T3" fmla="*/ 2679 h 4393"/>
                  <a:gd name="T4" fmla="*/ 0 w 6674"/>
                  <a:gd name="T5" fmla="*/ 4393 h 4393"/>
                  <a:gd name="T6" fmla="*/ 5309 w 6674"/>
                  <a:gd name="T7" fmla="*/ 0 h 4393"/>
                </a:gdLst>
                <a:ahLst/>
                <a:cxnLst>
                  <a:cxn ang="0">
                    <a:pos x="T0" y="T1"/>
                  </a:cxn>
                  <a:cxn ang="0">
                    <a:pos x="T2" y="T3"/>
                  </a:cxn>
                  <a:cxn ang="0">
                    <a:pos x="T4" y="T5"/>
                  </a:cxn>
                  <a:cxn ang="0">
                    <a:pos x="T6" y="T7"/>
                  </a:cxn>
                </a:cxnLst>
                <a:rect l="0" t="0" r="r" b="b"/>
                <a:pathLst>
                  <a:path w="6674" h="4393">
                    <a:moveTo>
                      <a:pt x="5309" y="0"/>
                    </a:moveTo>
                    <a:cubicBezTo>
                      <a:pt x="5956" y="782"/>
                      <a:pt x="6422" y="1696"/>
                      <a:pt x="6674" y="2679"/>
                    </a:cubicBezTo>
                    <a:lnTo>
                      <a:pt x="0" y="4393"/>
                    </a:lnTo>
                    <a:lnTo>
                      <a:pt x="5309" y="0"/>
                    </a:lnTo>
                    <a:close/>
                  </a:path>
                </a:pathLst>
              </a:custGeom>
              <a:solidFill>
                <a:srgbClr val="A5A5A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2" name="Freeform 10">
                <a:extLst>
                  <a:ext uri="{FF2B5EF4-FFF2-40B4-BE49-F238E27FC236}">
                    <a16:creationId xmlns:a16="http://schemas.microsoft.com/office/drawing/2014/main" id="{48E9F82D-DA72-C49C-0C5C-A9D650C66A43}"/>
                  </a:ext>
                </a:extLst>
              </p:cNvPr>
              <p:cNvSpPr>
                <a:spLocks/>
              </p:cNvSpPr>
              <p:nvPr/>
            </p:nvSpPr>
            <p:spPr bwMode="auto">
              <a:xfrm>
                <a:off x="6097588" y="2592388"/>
                <a:ext cx="1271588" cy="836613"/>
              </a:xfrm>
              <a:custGeom>
                <a:avLst/>
                <a:gdLst>
                  <a:gd name="T0" fmla="*/ 5309 w 6674"/>
                  <a:gd name="T1" fmla="*/ 0 h 4393"/>
                  <a:gd name="T2" fmla="*/ 6674 w 6674"/>
                  <a:gd name="T3" fmla="*/ 2679 h 4393"/>
                  <a:gd name="T4" fmla="*/ 0 w 6674"/>
                  <a:gd name="T5" fmla="*/ 4393 h 4393"/>
                  <a:gd name="T6" fmla="*/ 5309 w 6674"/>
                  <a:gd name="T7" fmla="*/ 0 h 4393"/>
                </a:gdLst>
                <a:ahLst/>
                <a:cxnLst>
                  <a:cxn ang="0">
                    <a:pos x="T0" y="T1"/>
                  </a:cxn>
                  <a:cxn ang="0">
                    <a:pos x="T2" y="T3"/>
                  </a:cxn>
                  <a:cxn ang="0">
                    <a:pos x="T4" y="T5"/>
                  </a:cxn>
                  <a:cxn ang="0">
                    <a:pos x="T6" y="T7"/>
                  </a:cxn>
                </a:cxnLst>
                <a:rect l="0" t="0" r="r" b="b"/>
                <a:pathLst>
                  <a:path w="6674" h="4393">
                    <a:moveTo>
                      <a:pt x="5309" y="0"/>
                    </a:moveTo>
                    <a:cubicBezTo>
                      <a:pt x="5956" y="782"/>
                      <a:pt x="6422" y="1696"/>
                      <a:pt x="6674" y="2679"/>
                    </a:cubicBezTo>
                    <a:lnTo>
                      <a:pt x="0" y="4393"/>
                    </a:lnTo>
                    <a:lnTo>
                      <a:pt x="5309" y="0"/>
                    </a:lnTo>
                    <a:close/>
                  </a:path>
                </a:pathLst>
              </a:custGeom>
              <a:noFill/>
              <a:ln w="6350" cap="flat">
                <a:solidFill>
                  <a:srgbClr val="7F7F7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3" name="Freeform 11">
                <a:extLst>
                  <a:ext uri="{FF2B5EF4-FFF2-40B4-BE49-F238E27FC236}">
                    <a16:creationId xmlns:a16="http://schemas.microsoft.com/office/drawing/2014/main" id="{CDF1169B-9542-87CA-3C84-4D05C0890494}"/>
                  </a:ext>
                </a:extLst>
              </p:cNvPr>
              <p:cNvSpPr>
                <a:spLocks/>
              </p:cNvSpPr>
              <p:nvPr/>
            </p:nvSpPr>
            <p:spPr bwMode="auto">
              <a:xfrm>
                <a:off x="6097588" y="3103563"/>
                <a:ext cx="1412875" cy="1435100"/>
              </a:xfrm>
              <a:custGeom>
                <a:avLst/>
                <a:gdLst>
                  <a:gd name="T0" fmla="*/ 6674 w 7417"/>
                  <a:gd name="T1" fmla="*/ 0 h 7532"/>
                  <a:gd name="T2" fmla="*/ 3692 w 7417"/>
                  <a:gd name="T3" fmla="*/ 7532 h 7532"/>
                  <a:gd name="T4" fmla="*/ 0 w 7417"/>
                  <a:gd name="T5" fmla="*/ 1714 h 7532"/>
                  <a:gd name="T6" fmla="*/ 6674 w 7417"/>
                  <a:gd name="T7" fmla="*/ 0 h 7532"/>
                </a:gdLst>
                <a:ahLst/>
                <a:cxnLst>
                  <a:cxn ang="0">
                    <a:pos x="T0" y="T1"/>
                  </a:cxn>
                  <a:cxn ang="0">
                    <a:pos x="T2" y="T3"/>
                  </a:cxn>
                  <a:cxn ang="0">
                    <a:pos x="T4" y="T5"/>
                  </a:cxn>
                  <a:cxn ang="0">
                    <a:pos x="T6" y="T7"/>
                  </a:cxn>
                </a:cxnLst>
                <a:rect l="0" t="0" r="r" b="b"/>
                <a:pathLst>
                  <a:path w="7417" h="7532">
                    <a:moveTo>
                      <a:pt x="6674" y="0"/>
                    </a:moveTo>
                    <a:cubicBezTo>
                      <a:pt x="7417" y="2892"/>
                      <a:pt x="6213" y="5932"/>
                      <a:pt x="3692" y="7532"/>
                    </a:cubicBezTo>
                    <a:lnTo>
                      <a:pt x="0" y="1714"/>
                    </a:lnTo>
                    <a:lnTo>
                      <a:pt x="6674" y="0"/>
                    </a:lnTo>
                    <a:close/>
                  </a:path>
                </a:pathLst>
              </a:custGeom>
              <a:solidFill>
                <a:srgbClr val="FFC000"/>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4" name="Freeform 12">
                <a:extLst>
                  <a:ext uri="{FF2B5EF4-FFF2-40B4-BE49-F238E27FC236}">
                    <a16:creationId xmlns:a16="http://schemas.microsoft.com/office/drawing/2014/main" id="{7786EFD2-4976-7BAD-1149-3D8A0410B71F}"/>
                  </a:ext>
                </a:extLst>
              </p:cNvPr>
              <p:cNvSpPr>
                <a:spLocks/>
              </p:cNvSpPr>
              <p:nvPr/>
            </p:nvSpPr>
            <p:spPr bwMode="auto">
              <a:xfrm>
                <a:off x="6097588" y="3103563"/>
                <a:ext cx="1412875" cy="1435100"/>
              </a:xfrm>
              <a:custGeom>
                <a:avLst/>
                <a:gdLst>
                  <a:gd name="T0" fmla="*/ 6674 w 7417"/>
                  <a:gd name="T1" fmla="*/ 0 h 7532"/>
                  <a:gd name="T2" fmla="*/ 3692 w 7417"/>
                  <a:gd name="T3" fmla="*/ 7532 h 7532"/>
                  <a:gd name="T4" fmla="*/ 0 w 7417"/>
                  <a:gd name="T5" fmla="*/ 1714 h 7532"/>
                  <a:gd name="T6" fmla="*/ 6674 w 7417"/>
                  <a:gd name="T7" fmla="*/ 0 h 7532"/>
                </a:gdLst>
                <a:ahLst/>
                <a:cxnLst>
                  <a:cxn ang="0">
                    <a:pos x="T0" y="T1"/>
                  </a:cxn>
                  <a:cxn ang="0">
                    <a:pos x="T2" y="T3"/>
                  </a:cxn>
                  <a:cxn ang="0">
                    <a:pos x="T4" y="T5"/>
                  </a:cxn>
                  <a:cxn ang="0">
                    <a:pos x="T6" y="T7"/>
                  </a:cxn>
                </a:cxnLst>
                <a:rect l="0" t="0" r="r" b="b"/>
                <a:pathLst>
                  <a:path w="7417" h="7532">
                    <a:moveTo>
                      <a:pt x="6674" y="0"/>
                    </a:moveTo>
                    <a:cubicBezTo>
                      <a:pt x="7417" y="2892"/>
                      <a:pt x="6213" y="5932"/>
                      <a:pt x="3692" y="7532"/>
                    </a:cubicBezTo>
                    <a:lnTo>
                      <a:pt x="0" y="1714"/>
                    </a:lnTo>
                    <a:lnTo>
                      <a:pt x="6674" y="0"/>
                    </a:lnTo>
                    <a:close/>
                  </a:path>
                </a:pathLst>
              </a:custGeom>
              <a:noFill/>
              <a:ln w="6350" cap="flat">
                <a:solidFill>
                  <a:srgbClr val="7F7F7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5" name="Freeform 13">
                <a:extLst>
                  <a:ext uri="{FF2B5EF4-FFF2-40B4-BE49-F238E27FC236}">
                    <a16:creationId xmlns:a16="http://schemas.microsoft.com/office/drawing/2014/main" id="{EE93AE85-05CF-ED37-618C-8FA7F9A67A0E}"/>
                  </a:ext>
                </a:extLst>
              </p:cNvPr>
              <p:cNvSpPr>
                <a:spLocks/>
              </p:cNvSpPr>
              <p:nvPr/>
            </p:nvSpPr>
            <p:spPr bwMode="auto">
              <a:xfrm>
                <a:off x="6097588" y="3429001"/>
                <a:ext cx="703263" cy="1312863"/>
              </a:xfrm>
              <a:custGeom>
                <a:avLst/>
                <a:gdLst>
                  <a:gd name="T0" fmla="*/ 7385 w 7385"/>
                  <a:gd name="T1" fmla="*/ 11637 h 13782"/>
                  <a:gd name="T2" fmla="*/ 0 w 7385"/>
                  <a:gd name="T3" fmla="*/ 13782 h 13782"/>
                  <a:gd name="T4" fmla="*/ 0 w 7385"/>
                  <a:gd name="T5" fmla="*/ 0 h 13782"/>
                  <a:gd name="T6" fmla="*/ 7385 w 7385"/>
                  <a:gd name="T7" fmla="*/ 11637 h 13782"/>
                </a:gdLst>
                <a:ahLst/>
                <a:cxnLst>
                  <a:cxn ang="0">
                    <a:pos x="T0" y="T1"/>
                  </a:cxn>
                  <a:cxn ang="0">
                    <a:pos x="T2" y="T3"/>
                  </a:cxn>
                  <a:cxn ang="0">
                    <a:pos x="T4" y="T5"/>
                  </a:cxn>
                  <a:cxn ang="0">
                    <a:pos x="T6" y="T7"/>
                  </a:cxn>
                </a:cxnLst>
                <a:rect l="0" t="0" r="r" b="b"/>
                <a:pathLst>
                  <a:path w="7385" h="13782">
                    <a:moveTo>
                      <a:pt x="7385" y="11637"/>
                    </a:moveTo>
                    <a:cubicBezTo>
                      <a:pt x="5177" y="13038"/>
                      <a:pt x="2615" y="13782"/>
                      <a:pt x="0" y="13782"/>
                    </a:cubicBezTo>
                    <a:lnTo>
                      <a:pt x="0" y="0"/>
                    </a:lnTo>
                    <a:lnTo>
                      <a:pt x="7385" y="11637"/>
                    </a:lnTo>
                    <a:close/>
                  </a:path>
                </a:pathLst>
              </a:custGeom>
              <a:solidFill>
                <a:srgbClr val="5B9BD5"/>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6" name="Freeform 14">
                <a:extLst>
                  <a:ext uri="{FF2B5EF4-FFF2-40B4-BE49-F238E27FC236}">
                    <a16:creationId xmlns:a16="http://schemas.microsoft.com/office/drawing/2014/main" id="{E9F0C998-4890-BC31-4C37-AB33F0222F44}"/>
                  </a:ext>
                </a:extLst>
              </p:cNvPr>
              <p:cNvSpPr>
                <a:spLocks/>
              </p:cNvSpPr>
              <p:nvPr/>
            </p:nvSpPr>
            <p:spPr bwMode="auto">
              <a:xfrm>
                <a:off x="6097588" y="3429001"/>
                <a:ext cx="703263" cy="1312863"/>
              </a:xfrm>
              <a:custGeom>
                <a:avLst/>
                <a:gdLst>
                  <a:gd name="T0" fmla="*/ 7385 w 7385"/>
                  <a:gd name="T1" fmla="*/ 11637 h 13782"/>
                  <a:gd name="T2" fmla="*/ 0 w 7385"/>
                  <a:gd name="T3" fmla="*/ 13782 h 13782"/>
                  <a:gd name="T4" fmla="*/ 0 w 7385"/>
                  <a:gd name="T5" fmla="*/ 0 h 13782"/>
                  <a:gd name="T6" fmla="*/ 7385 w 7385"/>
                  <a:gd name="T7" fmla="*/ 11637 h 13782"/>
                </a:gdLst>
                <a:ahLst/>
                <a:cxnLst>
                  <a:cxn ang="0">
                    <a:pos x="T0" y="T1"/>
                  </a:cxn>
                  <a:cxn ang="0">
                    <a:pos x="T2" y="T3"/>
                  </a:cxn>
                  <a:cxn ang="0">
                    <a:pos x="T4" y="T5"/>
                  </a:cxn>
                  <a:cxn ang="0">
                    <a:pos x="T6" y="T7"/>
                  </a:cxn>
                </a:cxnLst>
                <a:rect l="0" t="0" r="r" b="b"/>
                <a:pathLst>
                  <a:path w="7385" h="13782">
                    <a:moveTo>
                      <a:pt x="7385" y="11637"/>
                    </a:moveTo>
                    <a:cubicBezTo>
                      <a:pt x="5177" y="13038"/>
                      <a:pt x="2615" y="13782"/>
                      <a:pt x="0" y="13782"/>
                    </a:cubicBezTo>
                    <a:lnTo>
                      <a:pt x="0" y="0"/>
                    </a:lnTo>
                    <a:lnTo>
                      <a:pt x="7385" y="11637"/>
                    </a:lnTo>
                    <a:close/>
                  </a:path>
                </a:pathLst>
              </a:custGeom>
              <a:noFill/>
              <a:ln w="6350" cap="flat">
                <a:solidFill>
                  <a:srgbClr val="7F7F7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7" name="Freeform 15">
                <a:extLst>
                  <a:ext uri="{FF2B5EF4-FFF2-40B4-BE49-F238E27FC236}">
                    <a16:creationId xmlns:a16="http://schemas.microsoft.com/office/drawing/2014/main" id="{FC953831-CDD5-BE37-D78D-615614504D39}"/>
                  </a:ext>
                </a:extLst>
              </p:cNvPr>
              <p:cNvSpPr>
                <a:spLocks/>
              </p:cNvSpPr>
              <p:nvPr/>
            </p:nvSpPr>
            <p:spPr bwMode="auto">
              <a:xfrm>
                <a:off x="5691188" y="3429001"/>
                <a:ext cx="406400" cy="1312863"/>
              </a:xfrm>
              <a:custGeom>
                <a:avLst/>
                <a:gdLst>
                  <a:gd name="T0" fmla="*/ 4259 w 4259"/>
                  <a:gd name="T1" fmla="*/ 13782 h 13782"/>
                  <a:gd name="T2" fmla="*/ 0 w 4259"/>
                  <a:gd name="T3" fmla="*/ 13108 h 13782"/>
                  <a:gd name="T4" fmla="*/ 4259 w 4259"/>
                  <a:gd name="T5" fmla="*/ 0 h 13782"/>
                  <a:gd name="T6" fmla="*/ 4259 w 4259"/>
                  <a:gd name="T7" fmla="*/ 13782 h 13782"/>
                </a:gdLst>
                <a:ahLst/>
                <a:cxnLst>
                  <a:cxn ang="0">
                    <a:pos x="T0" y="T1"/>
                  </a:cxn>
                  <a:cxn ang="0">
                    <a:pos x="T2" y="T3"/>
                  </a:cxn>
                  <a:cxn ang="0">
                    <a:pos x="T4" y="T5"/>
                  </a:cxn>
                  <a:cxn ang="0">
                    <a:pos x="T6" y="T7"/>
                  </a:cxn>
                </a:cxnLst>
                <a:rect l="0" t="0" r="r" b="b"/>
                <a:pathLst>
                  <a:path w="4259" h="13782">
                    <a:moveTo>
                      <a:pt x="4259" y="13782"/>
                    </a:moveTo>
                    <a:cubicBezTo>
                      <a:pt x="2813" y="13782"/>
                      <a:pt x="1375" y="13555"/>
                      <a:pt x="0" y="13108"/>
                    </a:cubicBezTo>
                    <a:lnTo>
                      <a:pt x="4259" y="0"/>
                    </a:lnTo>
                    <a:lnTo>
                      <a:pt x="4259" y="13782"/>
                    </a:lnTo>
                    <a:close/>
                  </a:path>
                </a:pathLst>
              </a:custGeom>
              <a:solidFill>
                <a:srgbClr val="70AD47"/>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58" name="Freeform 16">
                <a:extLst>
                  <a:ext uri="{FF2B5EF4-FFF2-40B4-BE49-F238E27FC236}">
                    <a16:creationId xmlns:a16="http://schemas.microsoft.com/office/drawing/2014/main" id="{7D919DE4-DE27-E2E7-58A7-F06E890C6623}"/>
                  </a:ext>
                </a:extLst>
              </p:cNvPr>
              <p:cNvSpPr>
                <a:spLocks/>
              </p:cNvSpPr>
              <p:nvPr/>
            </p:nvSpPr>
            <p:spPr bwMode="auto">
              <a:xfrm>
                <a:off x="5691188" y="3429001"/>
                <a:ext cx="406400" cy="1312863"/>
              </a:xfrm>
              <a:custGeom>
                <a:avLst/>
                <a:gdLst>
                  <a:gd name="T0" fmla="*/ 4259 w 4259"/>
                  <a:gd name="T1" fmla="*/ 13782 h 13782"/>
                  <a:gd name="T2" fmla="*/ 0 w 4259"/>
                  <a:gd name="T3" fmla="*/ 13108 h 13782"/>
                  <a:gd name="T4" fmla="*/ 4259 w 4259"/>
                  <a:gd name="T5" fmla="*/ 0 h 13782"/>
                  <a:gd name="T6" fmla="*/ 4259 w 4259"/>
                  <a:gd name="T7" fmla="*/ 13782 h 13782"/>
                </a:gdLst>
                <a:ahLst/>
                <a:cxnLst>
                  <a:cxn ang="0">
                    <a:pos x="T0" y="T1"/>
                  </a:cxn>
                  <a:cxn ang="0">
                    <a:pos x="T2" y="T3"/>
                  </a:cxn>
                  <a:cxn ang="0">
                    <a:pos x="T4" y="T5"/>
                  </a:cxn>
                  <a:cxn ang="0">
                    <a:pos x="T6" y="T7"/>
                  </a:cxn>
                </a:cxnLst>
                <a:rect l="0" t="0" r="r" b="b"/>
                <a:pathLst>
                  <a:path w="4259" h="13782">
                    <a:moveTo>
                      <a:pt x="4259" y="13782"/>
                    </a:moveTo>
                    <a:cubicBezTo>
                      <a:pt x="2813" y="13782"/>
                      <a:pt x="1375" y="13555"/>
                      <a:pt x="0" y="13108"/>
                    </a:cubicBezTo>
                    <a:lnTo>
                      <a:pt x="4259" y="0"/>
                    </a:lnTo>
                    <a:lnTo>
                      <a:pt x="4259" y="13782"/>
                    </a:lnTo>
                    <a:close/>
                  </a:path>
                </a:pathLst>
              </a:custGeom>
              <a:noFill/>
              <a:ln w="6350" cap="flat">
                <a:solidFill>
                  <a:srgbClr val="7F7F7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9" name="Freeform 17">
                <a:extLst>
                  <a:ext uri="{FF2B5EF4-FFF2-40B4-BE49-F238E27FC236}">
                    <a16:creationId xmlns:a16="http://schemas.microsoft.com/office/drawing/2014/main" id="{ECA46164-789A-A28B-CF89-B7A922517C6F}"/>
                  </a:ext>
                </a:extLst>
              </p:cNvPr>
              <p:cNvSpPr>
                <a:spLocks/>
              </p:cNvSpPr>
              <p:nvPr/>
            </p:nvSpPr>
            <p:spPr bwMode="auto">
              <a:xfrm>
                <a:off x="5084763" y="3429001"/>
                <a:ext cx="1012825" cy="1249363"/>
              </a:xfrm>
              <a:custGeom>
                <a:avLst/>
                <a:gdLst>
                  <a:gd name="T0" fmla="*/ 6361 w 10620"/>
                  <a:gd name="T1" fmla="*/ 13108 h 13108"/>
                  <a:gd name="T2" fmla="*/ 0 w 10620"/>
                  <a:gd name="T3" fmla="*/ 8785 h 13108"/>
                  <a:gd name="T4" fmla="*/ 10620 w 10620"/>
                  <a:gd name="T5" fmla="*/ 0 h 13108"/>
                  <a:gd name="T6" fmla="*/ 6361 w 10620"/>
                  <a:gd name="T7" fmla="*/ 13108 h 13108"/>
                </a:gdLst>
                <a:ahLst/>
                <a:cxnLst>
                  <a:cxn ang="0">
                    <a:pos x="T0" y="T1"/>
                  </a:cxn>
                  <a:cxn ang="0">
                    <a:pos x="T2" y="T3"/>
                  </a:cxn>
                  <a:cxn ang="0">
                    <a:pos x="T4" y="T5"/>
                  </a:cxn>
                  <a:cxn ang="0">
                    <a:pos x="T6" y="T7"/>
                  </a:cxn>
                </a:cxnLst>
                <a:rect l="0" t="0" r="r" b="b"/>
                <a:pathLst>
                  <a:path w="10620" h="13108">
                    <a:moveTo>
                      <a:pt x="6361" y="13108"/>
                    </a:moveTo>
                    <a:cubicBezTo>
                      <a:pt x="3873" y="12300"/>
                      <a:pt x="1667" y="10800"/>
                      <a:pt x="0" y="8785"/>
                    </a:cubicBezTo>
                    <a:lnTo>
                      <a:pt x="10620" y="0"/>
                    </a:lnTo>
                    <a:lnTo>
                      <a:pt x="6361" y="13108"/>
                    </a:lnTo>
                    <a:close/>
                  </a:path>
                </a:pathLst>
              </a:custGeom>
              <a:solidFill>
                <a:schemeClr val="accent1">
                  <a:lumMod val="40000"/>
                  <a:lumOff val="6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0" name="Freeform 18">
                <a:extLst>
                  <a:ext uri="{FF2B5EF4-FFF2-40B4-BE49-F238E27FC236}">
                    <a16:creationId xmlns:a16="http://schemas.microsoft.com/office/drawing/2014/main" id="{2CE1D11E-8A5F-0B27-3438-8928A2A5AED3}"/>
                  </a:ext>
                </a:extLst>
              </p:cNvPr>
              <p:cNvSpPr>
                <a:spLocks/>
              </p:cNvSpPr>
              <p:nvPr/>
            </p:nvSpPr>
            <p:spPr bwMode="auto">
              <a:xfrm>
                <a:off x="5084763" y="3429001"/>
                <a:ext cx="1012825" cy="1249363"/>
              </a:xfrm>
              <a:custGeom>
                <a:avLst/>
                <a:gdLst>
                  <a:gd name="T0" fmla="*/ 6361 w 10620"/>
                  <a:gd name="T1" fmla="*/ 13108 h 13108"/>
                  <a:gd name="T2" fmla="*/ 0 w 10620"/>
                  <a:gd name="T3" fmla="*/ 8785 h 13108"/>
                  <a:gd name="T4" fmla="*/ 10620 w 10620"/>
                  <a:gd name="T5" fmla="*/ 0 h 13108"/>
                  <a:gd name="T6" fmla="*/ 6361 w 10620"/>
                  <a:gd name="T7" fmla="*/ 13108 h 13108"/>
                </a:gdLst>
                <a:ahLst/>
                <a:cxnLst>
                  <a:cxn ang="0">
                    <a:pos x="T0" y="T1"/>
                  </a:cxn>
                  <a:cxn ang="0">
                    <a:pos x="T2" y="T3"/>
                  </a:cxn>
                  <a:cxn ang="0">
                    <a:pos x="T4" y="T5"/>
                  </a:cxn>
                  <a:cxn ang="0">
                    <a:pos x="T6" y="T7"/>
                  </a:cxn>
                </a:cxnLst>
                <a:rect l="0" t="0" r="r" b="b"/>
                <a:pathLst>
                  <a:path w="10620" h="13108">
                    <a:moveTo>
                      <a:pt x="6361" y="13108"/>
                    </a:moveTo>
                    <a:cubicBezTo>
                      <a:pt x="3873" y="12300"/>
                      <a:pt x="1667" y="10800"/>
                      <a:pt x="0" y="8785"/>
                    </a:cubicBezTo>
                    <a:lnTo>
                      <a:pt x="10620" y="0"/>
                    </a:lnTo>
                    <a:lnTo>
                      <a:pt x="6361" y="13108"/>
                    </a:lnTo>
                    <a:close/>
                  </a:path>
                </a:pathLst>
              </a:custGeom>
              <a:noFill/>
              <a:ln w="6350" cap="flat">
                <a:solidFill>
                  <a:srgbClr val="7F7F7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1" name="Freeform 19">
                <a:extLst>
                  <a:ext uri="{FF2B5EF4-FFF2-40B4-BE49-F238E27FC236}">
                    <a16:creationId xmlns:a16="http://schemas.microsoft.com/office/drawing/2014/main" id="{8BEDA67D-5574-267C-DEB6-9E6CB4DFCE2D}"/>
                  </a:ext>
                </a:extLst>
              </p:cNvPr>
              <p:cNvSpPr>
                <a:spLocks/>
              </p:cNvSpPr>
              <p:nvPr/>
            </p:nvSpPr>
            <p:spPr bwMode="auto">
              <a:xfrm>
                <a:off x="4692651" y="2870201"/>
                <a:ext cx="1404938" cy="1395413"/>
              </a:xfrm>
              <a:custGeom>
                <a:avLst/>
                <a:gdLst>
                  <a:gd name="T0" fmla="*/ 4124 w 14744"/>
                  <a:gd name="T1" fmla="*/ 14653 h 14653"/>
                  <a:gd name="T2" fmla="*/ 2273 w 14744"/>
                  <a:gd name="T3" fmla="*/ 0 h 14653"/>
                  <a:gd name="T4" fmla="*/ 14744 w 14744"/>
                  <a:gd name="T5" fmla="*/ 5868 h 14653"/>
                  <a:gd name="T6" fmla="*/ 4124 w 14744"/>
                  <a:gd name="T7" fmla="*/ 14653 h 14653"/>
                </a:gdLst>
                <a:ahLst/>
                <a:cxnLst>
                  <a:cxn ang="0">
                    <a:pos x="T0" y="T1"/>
                  </a:cxn>
                  <a:cxn ang="0">
                    <a:pos x="T2" y="T3"/>
                  </a:cxn>
                  <a:cxn ang="0">
                    <a:pos x="T4" y="T5"/>
                  </a:cxn>
                  <a:cxn ang="0">
                    <a:pos x="T6" y="T7"/>
                  </a:cxn>
                </a:cxnLst>
                <a:rect l="0" t="0" r="r" b="b"/>
                <a:pathLst>
                  <a:path w="14744" h="14653">
                    <a:moveTo>
                      <a:pt x="4124" y="14653"/>
                    </a:moveTo>
                    <a:cubicBezTo>
                      <a:pt x="721" y="10540"/>
                      <a:pt x="0" y="4830"/>
                      <a:pt x="2273" y="0"/>
                    </a:cubicBezTo>
                    <a:lnTo>
                      <a:pt x="14744" y="5868"/>
                    </a:lnTo>
                    <a:lnTo>
                      <a:pt x="4124" y="14653"/>
                    </a:lnTo>
                    <a:close/>
                  </a:path>
                </a:pathLst>
              </a:custGeom>
              <a:solidFill>
                <a:schemeClr val="accent2">
                  <a:lumMod val="60000"/>
                  <a:lumOff val="4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2" name="Freeform 20">
                <a:extLst>
                  <a:ext uri="{FF2B5EF4-FFF2-40B4-BE49-F238E27FC236}">
                    <a16:creationId xmlns:a16="http://schemas.microsoft.com/office/drawing/2014/main" id="{F632B5DB-5A49-2EFA-3F62-4316B3E9F91D}"/>
                  </a:ext>
                </a:extLst>
              </p:cNvPr>
              <p:cNvSpPr>
                <a:spLocks/>
              </p:cNvSpPr>
              <p:nvPr/>
            </p:nvSpPr>
            <p:spPr bwMode="auto">
              <a:xfrm>
                <a:off x="4692651" y="2870201"/>
                <a:ext cx="1404938" cy="1395413"/>
              </a:xfrm>
              <a:custGeom>
                <a:avLst/>
                <a:gdLst>
                  <a:gd name="T0" fmla="*/ 4124 w 14744"/>
                  <a:gd name="T1" fmla="*/ 14653 h 14653"/>
                  <a:gd name="T2" fmla="*/ 2273 w 14744"/>
                  <a:gd name="T3" fmla="*/ 0 h 14653"/>
                  <a:gd name="T4" fmla="*/ 14744 w 14744"/>
                  <a:gd name="T5" fmla="*/ 5868 h 14653"/>
                  <a:gd name="T6" fmla="*/ 4124 w 14744"/>
                  <a:gd name="T7" fmla="*/ 14653 h 14653"/>
                </a:gdLst>
                <a:ahLst/>
                <a:cxnLst>
                  <a:cxn ang="0">
                    <a:pos x="T0" y="T1"/>
                  </a:cxn>
                  <a:cxn ang="0">
                    <a:pos x="T2" y="T3"/>
                  </a:cxn>
                  <a:cxn ang="0">
                    <a:pos x="T4" y="T5"/>
                  </a:cxn>
                  <a:cxn ang="0">
                    <a:pos x="T6" y="T7"/>
                  </a:cxn>
                </a:cxnLst>
                <a:rect l="0" t="0" r="r" b="b"/>
                <a:pathLst>
                  <a:path w="14744" h="14653">
                    <a:moveTo>
                      <a:pt x="4124" y="14653"/>
                    </a:moveTo>
                    <a:cubicBezTo>
                      <a:pt x="721" y="10540"/>
                      <a:pt x="0" y="4830"/>
                      <a:pt x="2273" y="0"/>
                    </a:cubicBezTo>
                    <a:lnTo>
                      <a:pt x="14744" y="5868"/>
                    </a:lnTo>
                    <a:lnTo>
                      <a:pt x="4124" y="14653"/>
                    </a:lnTo>
                    <a:close/>
                  </a:path>
                </a:pathLst>
              </a:custGeom>
              <a:noFill/>
              <a:ln w="6350" cap="flat">
                <a:solidFill>
                  <a:srgbClr val="7F7F7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3" name="Freeform 21">
                <a:extLst>
                  <a:ext uri="{FF2B5EF4-FFF2-40B4-BE49-F238E27FC236}">
                    <a16:creationId xmlns:a16="http://schemas.microsoft.com/office/drawing/2014/main" id="{CD1F5883-C613-AD11-1164-A0C3A6D6EFB9}"/>
                  </a:ext>
                </a:extLst>
              </p:cNvPr>
              <p:cNvSpPr>
                <a:spLocks/>
              </p:cNvSpPr>
              <p:nvPr/>
            </p:nvSpPr>
            <p:spPr bwMode="auto">
              <a:xfrm>
                <a:off x="4908551" y="2530476"/>
                <a:ext cx="1189038" cy="898525"/>
              </a:xfrm>
              <a:custGeom>
                <a:avLst/>
                <a:gdLst>
                  <a:gd name="T0" fmla="*/ 0 w 12471"/>
                  <a:gd name="T1" fmla="*/ 3567 h 9435"/>
                  <a:gd name="T2" fmla="*/ 2424 w 12471"/>
                  <a:gd name="T3" fmla="*/ 0 h 9435"/>
                  <a:gd name="T4" fmla="*/ 12471 w 12471"/>
                  <a:gd name="T5" fmla="*/ 9435 h 9435"/>
                  <a:gd name="T6" fmla="*/ 0 w 12471"/>
                  <a:gd name="T7" fmla="*/ 3567 h 9435"/>
                </a:gdLst>
                <a:ahLst/>
                <a:cxnLst>
                  <a:cxn ang="0">
                    <a:pos x="T0" y="T1"/>
                  </a:cxn>
                  <a:cxn ang="0">
                    <a:pos x="T2" y="T3"/>
                  </a:cxn>
                  <a:cxn ang="0">
                    <a:pos x="T4" y="T5"/>
                  </a:cxn>
                  <a:cxn ang="0">
                    <a:pos x="T6" y="T7"/>
                  </a:cxn>
                </a:cxnLst>
                <a:rect l="0" t="0" r="r" b="b"/>
                <a:pathLst>
                  <a:path w="12471" h="9435">
                    <a:moveTo>
                      <a:pt x="0" y="3567"/>
                    </a:moveTo>
                    <a:cubicBezTo>
                      <a:pt x="616" y="2258"/>
                      <a:pt x="1434" y="1055"/>
                      <a:pt x="2424" y="0"/>
                    </a:cubicBezTo>
                    <a:lnTo>
                      <a:pt x="12471" y="9435"/>
                    </a:lnTo>
                    <a:lnTo>
                      <a:pt x="0" y="3567"/>
                    </a:lnTo>
                    <a:close/>
                  </a:path>
                </a:pathLst>
              </a:custGeom>
              <a:solidFill>
                <a:schemeClr val="accent6">
                  <a:lumMod val="60000"/>
                  <a:lumOff val="40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4" name="Freeform 22">
                <a:extLst>
                  <a:ext uri="{FF2B5EF4-FFF2-40B4-BE49-F238E27FC236}">
                    <a16:creationId xmlns:a16="http://schemas.microsoft.com/office/drawing/2014/main" id="{B6E74366-05AC-6FAC-080B-02B89C3FCB4A}"/>
                  </a:ext>
                </a:extLst>
              </p:cNvPr>
              <p:cNvSpPr>
                <a:spLocks/>
              </p:cNvSpPr>
              <p:nvPr/>
            </p:nvSpPr>
            <p:spPr bwMode="auto">
              <a:xfrm>
                <a:off x="4908551" y="2530476"/>
                <a:ext cx="1189038" cy="898525"/>
              </a:xfrm>
              <a:custGeom>
                <a:avLst/>
                <a:gdLst>
                  <a:gd name="T0" fmla="*/ 0 w 12471"/>
                  <a:gd name="T1" fmla="*/ 3567 h 9435"/>
                  <a:gd name="T2" fmla="*/ 2424 w 12471"/>
                  <a:gd name="T3" fmla="*/ 0 h 9435"/>
                  <a:gd name="T4" fmla="*/ 12471 w 12471"/>
                  <a:gd name="T5" fmla="*/ 9435 h 9435"/>
                  <a:gd name="T6" fmla="*/ 0 w 12471"/>
                  <a:gd name="T7" fmla="*/ 3567 h 9435"/>
                </a:gdLst>
                <a:ahLst/>
                <a:cxnLst>
                  <a:cxn ang="0">
                    <a:pos x="T0" y="T1"/>
                  </a:cxn>
                  <a:cxn ang="0">
                    <a:pos x="T2" y="T3"/>
                  </a:cxn>
                  <a:cxn ang="0">
                    <a:pos x="T4" y="T5"/>
                  </a:cxn>
                  <a:cxn ang="0">
                    <a:pos x="T6" y="T7"/>
                  </a:cxn>
                </a:cxnLst>
                <a:rect l="0" t="0" r="r" b="b"/>
                <a:pathLst>
                  <a:path w="12471" h="9435">
                    <a:moveTo>
                      <a:pt x="0" y="3567"/>
                    </a:moveTo>
                    <a:cubicBezTo>
                      <a:pt x="616" y="2258"/>
                      <a:pt x="1434" y="1055"/>
                      <a:pt x="2424" y="0"/>
                    </a:cubicBezTo>
                    <a:lnTo>
                      <a:pt x="12471" y="9435"/>
                    </a:lnTo>
                    <a:lnTo>
                      <a:pt x="0" y="3567"/>
                    </a:lnTo>
                    <a:close/>
                  </a:path>
                </a:pathLst>
              </a:custGeom>
              <a:noFill/>
              <a:ln w="6350" cap="flat">
                <a:solidFill>
                  <a:srgbClr val="7F7F7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5" name="Freeform 23">
                <a:extLst>
                  <a:ext uri="{FF2B5EF4-FFF2-40B4-BE49-F238E27FC236}">
                    <a16:creationId xmlns:a16="http://schemas.microsoft.com/office/drawing/2014/main" id="{FFA361E8-9EE6-3D4C-F32C-5286368D2289}"/>
                  </a:ext>
                </a:extLst>
              </p:cNvPr>
              <p:cNvSpPr>
                <a:spLocks/>
              </p:cNvSpPr>
              <p:nvPr/>
            </p:nvSpPr>
            <p:spPr bwMode="auto">
              <a:xfrm>
                <a:off x="5140326" y="2116138"/>
                <a:ext cx="957263" cy="1312863"/>
              </a:xfrm>
              <a:custGeom>
                <a:avLst/>
                <a:gdLst>
                  <a:gd name="T0" fmla="*/ 0 w 10047"/>
                  <a:gd name="T1" fmla="*/ 4347 h 13782"/>
                  <a:gd name="T2" fmla="*/ 10047 w 10047"/>
                  <a:gd name="T3" fmla="*/ 0 h 13782"/>
                  <a:gd name="T4" fmla="*/ 10047 w 10047"/>
                  <a:gd name="T5" fmla="*/ 13782 h 13782"/>
                  <a:gd name="T6" fmla="*/ 0 w 10047"/>
                  <a:gd name="T7" fmla="*/ 4347 h 13782"/>
                </a:gdLst>
                <a:ahLst/>
                <a:cxnLst>
                  <a:cxn ang="0">
                    <a:pos x="T0" y="T1"/>
                  </a:cxn>
                  <a:cxn ang="0">
                    <a:pos x="T2" y="T3"/>
                  </a:cxn>
                  <a:cxn ang="0">
                    <a:pos x="T4" y="T5"/>
                  </a:cxn>
                  <a:cxn ang="0">
                    <a:pos x="T6" y="T7"/>
                  </a:cxn>
                </a:cxnLst>
                <a:rect l="0" t="0" r="r" b="b"/>
                <a:pathLst>
                  <a:path w="10047" h="13782">
                    <a:moveTo>
                      <a:pt x="0" y="4347"/>
                    </a:moveTo>
                    <a:cubicBezTo>
                      <a:pt x="2605" y="1573"/>
                      <a:pt x="6241" y="0"/>
                      <a:pt x="10047" y="0"/>
                    </a:cubicBezTo>
                    <a:lnTo>
                      <a:pt x="10047" y="13782"/>
                    </a:lnTo>
                    <a:lnTo>
                      <a:pt x="0" y="4347"/>
                    </a:lnTo>
                    <a:close/>
                  </a:path>
                </a:pathLst>
              </a:custGeom>
              <a:solidFill>
                <a:schemeClr val="accent4">
                  <a:lumMod val="75000"/>
                </a:schemeClr>
              </a:solidFill>
              <a:ln w="0">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66" name="Freeform 24">
                <a:extLst>
                  <a:ext uri="{FF2B5EF4-FFF2-40B4-BE49-F238E27FC236}">
                    <a16:creationId xmlns:a16="http://schemas.microsoft.com/office/drawing/2014/main" id="{28FC2490-A09C-22E4-35CB-125B6D5C37F2}"/>
                  </a:ext>
                </a:extLst>
              </p:cNvPr>
              <p:cNvSpPr>
                <a:spLocks/>
              </p:cNvSpPr>
              <p:nvPr/>
            </p:nvSpPr>
            <p:spPr bwMode="auto">
              <a:xfrm>
                <a:off x="5140326" y="2116138"/>
                <a:ext cx="957263" cy="1312863"/>
              </a:xfrm>
              <a:custGeom>
                <a:avLst/>
                <a:gdLst>
                  <a:gd name="T0" fmla="*/ 0 w 10047"/>
                  <a:gd name="T1" fmla="*/ 4347 h 13782"/>
                  <a:gd name="T2" fmla="*/ 10047 w 10047"/>
                  <a:gd name="T3" fmla="*/ 0 h 13782"/>
                  <a:gd name="T4" fmla="*/ 10047 w 10047"/>
                  <a:gd name="T5" fmla="*/ 13782 h 13782"/>
                  <a:gd name="T6" fmla="*/ 0 w 10047"/>
                  <a:gd name="T7" fmla="*/ 4347 h 13782"/>
                </a:gdLst>
                <a:ahLst/>
                <a:cxnLst>
                  <a:cxn ang="0">
                    <a:pos x="T0" y="T1"/>
                  </a:cxn>
                  <a:cxn ang="0">
                    <a:pos x="T2" y="T3"/>
                  </a:cxn>
                  <a:cxn ang="0">
                    <a:pos x="T4" y="T5"/>
                  </a:cxn>
                  <a:cxn ang="0">
                    <a:pos x="T6" y="T7"/>
                  </a:cxn>
                </a:cxnLst>
                <a:rect l="0" t="0" r="r" b="b"/>
                <a:pathLst>
                  <a:path w="10047" h="13782">
                    <a:moveTo>
                      <a:pt x="0" y="4347"/>
                    </a:moveTo>
                    <a:cubicBezTo>
                      <a:pt x="2605" y="1573"/>
                      <a:pt x="6241" y="0"/>
                      <a:pt x="10047" y="0"/>
                    </a:cubicBezTo>
                    <a:lnTo>
                      <a:pt x="10047" y="13782"/>
                    </a:lnTo>
                    <a:lnTo>
                      <a:pt x="0" y="4347"/>
                    </a:lnTo>
                    <a:close/>
                  </a:path>
                </a:pathLst>
              </a:custGeom>
              <a:noFill/>
              <a:ln w="6350" cap="flat">
                <a:solidFill>
                  <a:srgbClr val="7F7F7F"/>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7" name="Group 6">
              <a:extLst>
                <a:ext uri="{FF2B5EF4-FFF2-40B4-BE49-F238E27FC236}">
                  <a16:creationId xmlns:a16="http://schemas.microsoft.com/office/drawing/2014/main" id="{E721FC25-702A-2921-F4E8-C87D1AB78842}"/>
                </a:ext>
              </a:extLst>
            </p:cNvPr>
            <p:cNvGrpSpPr/>
            <p:nvPr/>
          </p:nvGrpSpPr>
          <p:grpSpPr>
            <a:xfrm>
              <a:off x="3689779" y="3568034"/>
              <a:ext cx="226310" cy="246221"/>
              <a:chOff x="874814" y="3805876"/>
              <a:chExt cx="226310" cy="246221"/>
            </a:xfrm>
          </p:grpSpPr>
          <p:sp>
            <p:nvSpPr>
              <p:cNvPr id="45" name="Oval 44">
                <a:extLst>
                  <a:ext uri="{FF2B5EF4-FFF2-40B4-BE49-F238E27FC236}">
                    <a16:creationId xmlns:a16="http://schemas.microsoft.com/office/drawing/2014/main" id="{7FB28CC0-612E-1152-9012-399849D3700D}"/>
                  </a:ext>
                </a:extLst>
              </p:cNvPr>
              <p:cNvSpPr/>
              <p:nvPr/>
            </p:nvSpPr>
            <p:spPr>
              <a:xfrm>
                <a:off x="915350" y="3844846"/>
                <a:ext cx="185774" cy="1857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latin typeface="Cambria Math" panose="02040503050406030204" pitchFamily="18" charset="0"/>
                  <a:ea typeface="Cambria Math" panose="02040503050406030204" pitchFamily="18" charset="0"/>
                </a:endParaRPr>
              </a:p>
            </p:txBody>
          </p:sp>
          <p:sp>
            <p:nvSpPr>
              <p:cNvPr id="46" name="TextBox 45">
                <a:extLst>
                  <a:ext uri="{FF2B5EF4-FFF2-40B4-BE49-F238E27FC236}">
                    <a16:creationId xmlns:a16="http://schemas.microsoft.com/office/drawing/2014/main" id="{C698B8AE-7341-4BEA-D6AF-1E92FE5DBE8D}"/>
                  </a:ext>
                </a:extLst>
              </p:cNvPr>
              <p:cNvSpPr txBox="1"/>
              <p:nvPr/>
            </p:nvSpPr>
            <p:spPr>
              <a:xfrm>
                <a:off x="874814" y="3805876"/>
                <a:ext cx="221213" cy="246221"/>
              </a:xfrm>
              <a:prstGeom prst="rect">
                <a:avLst/>
              </a:prstGeom>
              <a:noFill/>
            </p:spPr>
            <p:txBody>
              <a:bodyPr wrap="square" rtlCol="0">
                <a:spAutoFit/>
              </a:bodyPr>
              <a:lstStyle/>
              <a:p>
                <a:r>
                  <a:rPr lang="en-US" sz="1000" b="1" dirty="0">
                    <a:latin typeface="Cambria Math" panose="02040503050406030204" pitchFamily="18" charset="0"/>
                    <a:ea typeface="Cambria Math" panose="02040503050406030204" pitchFamily="18" charset="0"/>
                  </a:rPr>
                  <a:t>2</a:t>
                </a:r>
              </a:p>
            </p:txBody>
          </p:sp>
        </p:grpSp>
        <p:grpSp>
          <p:nvGrpSpPr>
            <p:cNvPr id="8" name="Group 7">
              <a:extLst>
                <a:ext uri="{FF2B5EF4-FFF2-40B4-BE49-F238E27FC236}">
                  <a16:creationId xmlns:a16="http://schemas.microsoft.com/office/drawing/2014/main" id="{BBCCA38F-80AF-67E7-7AAF-5C19727A1EF3}"/>
                </a:ext>
              </a:extLst>
            </p:cNvPr>
            <p:cNvGrpSpPr/>
            <p:nvPr/>
          </p:nvGrpSpPr>
          <p:grpSpPr>
            <a:xfrm>
              <a:off x="3217649" y="3367830"/>
              <a:ext cx="226310" cy="246221"/>
              <a:chOff x="874814" y="3805876"/>
              <a:chExt cx="226310" cy="246221"/>
            </a:xfrm>
          </p:grpSpPr>
          <p:sp>
            <p:nvSpPr>
              <p:cNvPr id="43" name="Oval 42">
                <a:extLst>
                  <a:ext uri="{FF2B5EF4-FFF2-40B4-BE49-F238E27FC236}">
                    <a16:creationId xmlns:a16="http://schemas.microsoft.com/office/drawing/2014/main" id="{8622F2C3-A455-B36E-700C-5F008BAEA038}"/>
                  </a:ext>
                </a:extLst>
              </p:cNvPr>
              <p:cNvSpPr/>
              <p:nvPr/>
            </p:nvSpPr>
            <p:spPr>
              <a:xfrm>
                <a:off x="915350" y="3844846"/>
                <a:ext cx="185774" cy="1857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latin typeface="Cambria Math" panose="02040503050406030204" pitchFamily="18" charset="0"/>
                  <a:ea typeface="Cambria Math" panose="02040503050406030204" pitchFamily="18" charset="0"/>
                </a:endParaRPr>
              </a:p>
            </p:txBody>
          </p:sp>
          <p:sp>
            <p:nvSpPr>
              <p:cNvPr id="44" name="TextBox 43">
                <a:extLst>
                  <a:ext uri="{FF2B5EF4-FFF2-40B4-BE49-F238E27FC236}">
                    <a16:creationId xmlns:a16="http://schemas.microsoft.com/office/drawing/2014/main" id="{4440F9BC-B1C7-820E-B0CF-43F2C2E76FC7}"/>
                  </a:ext>
                </a:extLst>
              </p:cNvPr>
              <p:cNvSpPr txBox="1"/>
              <p:nvPr/>
            </p:nvSpPr>
            <p:spPr>
              <a:xfrm>
                <a:off x="874814" y="3805876"/>
                <a:ext cx="221213" cy="246221"/>
              </a:xfrm>
              <a:prstGeom prst="rect">
                <a:avLst/>
              </a:prstGeom>
              <a:noFill/>
            </p:spPr>
            <p:txBody>
              <a:bodyPr wrap="square" rtlCol="0">
                <a:spAutoFit/>
              </a:bodyPr>
              <a:lstStyle/>
              <a:p>
                <a:r>
                  <a:rPr lang="en-US" sz="1000" b="1" dirty="0">
                    <a:latin typeface="Cambria Math" panose="02040503050406030204" pitchFamily="18" charset="0"/>
                    <a:ea typeface="Cambria Math" panose="02040503050406030204" pitchFamily="18" charset="0"/>
                  </a:rPr>
                  <a:t>1</a:t>
                </a:r>
              </a:p>
            </p:txBody>
          </p:sp>
        </p:grpSp>
        <p:grpSp>
          <p:nvGrpSpPr>
            <p:cNvPr id="9" name="Group 8">
              <a:extLst>
                <a:ext uri="{FF2B5EF4-FFF2-40B4-BE49-F238E27FC236}">
                  <a16:creationId xmlns:a16="http://schemas.microsoft.com/office/drawing/2014/main" id="{77DC1A53-D457-9CBA-DF25-D2BCC8AB1807}"/>
                </a:ext>
              </a:extLst>
            </p:cNvPr>
            <p:cNvGrpSpPr/>
            <p:nvPr/>
          </p:nvGrpSpPr>
          <p:grpSpPr>
            <a:xfrm>
              <a:off x="4091743" y="4008457"/>
              <a:ext cx="226310" cy="246221"/>
              <a:chOff x="874814" y="3805876"/>
              <a:chExt cx="226310" cy="246221"/>
            </a:xfrm>
          </p:grpSpPr>
          <p:sp>
            <p:nvSpPr>
              <p:cNvPr id="41" name="Oval 40">
                <a:extLst>
                  <a:ext uri="{FF2B5EF4-FFF2-40B4-BE49-F238E27FC236}">
                    <a16:creationId xmlns:a16="http://schemas.microsoft.com/office/drawing/2014/main" id="{EB31E9B9-8FD6-2244-E299-5C6816895ED9}"/>
                  </a:ext>
                </a:extLst>
              </p:cNvPr>
              <p:cNvSpPr/>
              <p:nvPr/>
            </p:nvSpPr>
            <p:spPr>
              <a:xfrm>
                <a:off x="915350" y="3844846"/>
                <a:ext cx="185774" cy="1857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latin typeface="Cambria Math" panose="02040503050406030204" pitchFamily="18" charset="0"/>
                  <a:ea typeface="Cambria Math" panose="02040503050406030204" pitchFamily="18" charset="0"/>
                </a:endParaRPr>
              </a:p>
            </p:txBody>
          </p:sp>
          <p:sp>
            <p:nvSpPr>
              <p:cNvPr id="42" name="TextBox 41">
                <a:extLst>
                  <a:ext uri="{FF2B5EF4-FFF2-40B4-BE49-F238E27FC236}">
                    <a16:creationId xmlns:a16="http://schemas.microsoft.com/office/drawing/2014/main" id="{A4E0B59A-13B0-8022-CF71-6D52965BEB2F}"/>
                  </a:ext>
                </a:extLst>
              </p:cNvPr>
              <p:cNvSpPr txBox="1"/>
              <p:nvPr/>
            </p:nvSpPr>
            <p:spPr>
              <a:xfrm>
                <a:off x="874814" y="3805876"/>
                <a:ext cx="221213" cy="246221"/>
              </a:xfrm>
              <a:prstGeom prst="rect">
                <a:avLst/>
              </a:prstGeom>
              <a:noFill/>
            </p:spPr>
            <p:txBody>
              <a:bodyPr wrap="square" rtlCol="0">
                <a:spAutoFit/>
              </a:bodyPr>
              <a:lstStyle/>
              <a:p>
                <a:r>
                  <a:rPr lang="en-US" sz="1000" b="1" dirty="0">
                    <a:latin typeface="Cambria Math" panose="02040503050406030204" pitchFamily="18" charset="0"/>
                    <a:ea typeface="Cambria Math" panose="02040503050406030204" pitchFamily="18" charset="0"/>
                  </a:rPr>
                  <a:t>3</a:t>
                </a:r>
              </a:p>
            </p:txBody>
          </p:sp>
        </p:grpSp>
        <p:grpSp>
          <p:nvGrpSpPr>
            <p:cNvPr id="10" name="Group 9">
              <a:extLst>
                <a:ext uri="{FF2B5EF4-FFF2-40B4-BE49-F238E27FC236}">
                  <a16:creationId xmlns:a16="http://schemas.microsoft.com/office/drawing/2014/main" id="{29D6C590-A795-F063-2A2D-C4A7CDD992DF}"/>
                </a:ext>
              </a:extLst>
            </p:cNvPr>
            <p:cNvGrpSpPr/>
            <p:nvPr/>
          </p:nvGrpSpPr>
          <p:grpSpPr>
            <a:xfrm>
              <a:off x="4186837" y="4847284"/>
              <a:ext cx="226310" cy="246221"/>
              <a:chOff x="874814" y="3805876"/>
              <a:chExt cx="226310" cy="246221"/>
            </a:xfrm>
          </p:grpSpPr>
          <p:sp>
            <p:nvSpPr>
              <p:cNvPr id="39" name="Oval 38">
                <a:extLst>
                  <a:ext uri="{FF2B5EF4-FFF2-40B4-BE49-F238E27FC236}">
                    <a16:creationId xmlns:a16="http://schemas.microsoft.com/office/drawing/2014/main" id="{5E075B52-F55E-30CB-3340-5DCFA4E41240}"/>
                  </a:ext>
                </a:extLst>
              </p:cNvPr>
              <p:cNvSpPr/>
              <p:nvPr/>
            </p:nvSpPr>
            <p:spPr>
              <a:xfrm>
                <a:off x="915350" y="3844846"/>
                <a:ext cx="185774" cy="1857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latin typeface="Cambria Math" panose="02040503050406030204" pitchFamily="18" charset="0"/>
                  <a:ea typeface="Cambria Math" panose="02040503050406030204" pitchFamily="18" charset="0"/>
                </a:endParaRPr>
              </a:p>
            </p:txBody>
          </p:sp>
          <p:sp>
            <p:nvSpPr>
              <p:cNvPr id="40" name="TextBox 39">
                <a:extLst>
                  <a:ext uri="{FF2B5EF4-FFF2-40B4-BE49-F238E27FC236}">
                    <a16:creationId xmlns:a16="http://schemas.microsoft.com/office/drawing/2014/main" id="{3BAB567A-1610-4C96-169C-C3A2D4F41A77}"/>
                  </a:ext>
                </a:extLst>
              </p:cNvPr>
              <p:cNvSpPr txBox="1"/>
              <p:nvPr/>
            </p:nvSpPr>
            <p:spPr>
              <a:xfrm>
                <a:off x="874814" y="3805876"/>
                <a:ext cx="221213" cy="246221"/>
              </a:xfrm>
              <a:prstGeom prst="rect">
                <a:avLst/>
              </a:prstGeom>
              <a:noFill/>
            </p:spPr>
            <p:txBody>
              <a:bodyPr wrap="square" rtlCol="0">
                <a:spAutoFit/>
              </a:bodyPr>
              <a:lstStyle/>
              <a:p>
                <a:r>
                  <a:rPr lang="en-US" sz="1000" b="1" dirty="0">
                    <a:latin typeface="Cambria Math" panose="02040503050406030204" pitchFamily="18" charset="0"/>
                    <a:ea typeface="Cambria Math" panose="02040503050406030204" pitchFamily="18" charset="0"/>
                  </a:rPr>
                  <a:t>4</a:t>
                </a:r>
              </a:p>
            </p:txBody>
          </p:sp>
        </p:grpSp>
        <p:grpSp>
          <p:nvGrpSpPr>
            <p:cNvPr id="11" name="Group 10">
              <a:extLst>
                <a:ext uri="{FF2B5EF4-FFF2-40B4-BE49-F238E27FC236}">
                  <a16:creationId xmlns:a16="http://schemas.microsoft.com/office/drawing/2014/main" id="{44635FE4-BE9B-56A5-9BEA-F0D7A4B57731}"/>
                </a:ext>
              </a:extLst>
            </p:cNvPr>
            <p:cNvGrpSpPr/>
            <p:nvPr/>
          </p:nvGrpSpPr>
          <p:grpSpPr>
            <a:xfrm>
              <a:off x="3427662" y="5558582"/>
              <a:ext cx="226310" cy="246221"/>
              <a:chOff x="874814" y="3805876"/>
              <a:chExt cx="226310" cy="246221"/>
            </a:xfrm>
          </p:grpSpPr>
          <p:sp>
            <p:nvSpPr>
              <p:cNvPr id="37" name="Oval 36">
                <a:extLst>
                  <a:ext uri="{FF2B5EF4-FFF2-40B4-BE49-F238E27FC236}">
                    <a16:creationId xmlns:a16="http://schemas.microsoft.com/office/drawing/2014/main" id="{621B797D-E17C-291D-4DFB-4942A0DA6329}"/>
                  </a:ext>
                </a:extLst>
              </p:cNvPr>
              <p:cNvSpPr/>
              <p:nvPr/>
            </p:nvSpPr>
            <p:spPr>
              <a:xfrm>
                <a:off x="915350" y="3844846"/>
                <a:ext cx="185774" cy="1857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latin typeface="Cambria Math" panose="02040503050406030204" pitchFamily="18" charset="0"/>
                  <a:ea typeface="Cambria Math" panose="02040503050406030204" pitchFamily="18" charset="0"/>
                </a:endParaRPr>
              </a:p>
            </p:txBody>
          </p:sp>
          <p:sp>
            <p:nvSpPr>
              <p:cNvPr id="38" name="TextBox 37">
                <a:extLst>
                  <a:ext uri="{FF2B5EF4-FFF2-40B4-BE49-F238E27FC236}">
                    <a16:creationId xmlns:a16="http://schemas.microsoft.com/office/drawing/2014/main" id="{59D0C0C1-7E61-3FEC-5109-1246E3AFB7CE}"/>
                  </a:ext>
                </a:extLst>
              </p:cNvPr>
              <p:cNvSpPr txBox="1"/>
              <p:nvPr/>
            </p:nvSpPr>
            <p:spPr>
              <a:xfrm>
                <a:off x="874814" y="3805876"/>
                <a:ext cx="221213" cy="246221"/>
              </a:xfrm>
              <a:prstGeom prst="rect">
                <a:avLst/>
              </a:prstGeom>
              <a:noFill/>
            </p:spPr>
            <p:txBody>
              <a:bodyPr wrap="square" rtlCol="0">
                <a:spAutoFit/>
              </a:bodyPr>
              <a:lstStyle/>
              <a:p>
                <a:r>
                  <a:rPr lang="en-US" sz="1000" b="1" dirty="0">
                    <a:latin typeface="Cambria Math" panose="02040503050406030204" pitchFamily="18" charset="0"/>
                    <a:ea typeface="Cambria Math" panose="02040503050406030204" pitchFamily="18" charset="0"/>
                  </a:rPr>
                  <a:t>5</a:t>
                </a:r>
              </a:p>
            </p:txBody>
          </p:sp>
        </p:grpSp>
        <p:grpSp>
          <p:nvGrpSpPr>
            <p:cNvPr id="12" name="Group 11">
              <a:extLst>
                <a:ext uri="{FF2B5EF4-FFF2-40B4-BE49-F238E27FC236}">
                  <a16:creationId xmlns:a16="http://schemas.microsoft.com/office/drawing/2014/main" id="{32BFD511-85CD-A46E-4BA7-EC2CDD7FE894}"/>
                </a:ext>
              </a:extLst>
            </p:cNvPr>
            <p:cNvGrpSpPr/>
            <p:nvPr/>
          </p:nvGrpSpPr>
          <p:grpSpPr>
            <a:xfrm>
              <a:off x="2941997" y="5606667"/>
              <a:ext cx="226310" cy="246221"/>
              <a:chOff x="874814" y="3805876"/>
              <a:chExt cx="226310" cy="246221"/>
            </a:xfrm>
          </p:grpSpPr>
          <p:sp>
            <p:nvSpPr>
              <p:cNvPr id="35" name="Oval 34">
                <a:extLst>
                  <a:ext uri="{FF2B5EF4-FFF2-40B4-BE49-F238E27FC236}">
                    <a16:creationId xmlns:a16="http://schemas.microsoft.com/office/drawing/2014/main" id="{7A764D0F-5C45-62DF-DF48-6C0AA01A3234}"/>
                  </a:ext>
                </a:extLst>
              </p:cNvPr>
              <p:cNvSpPr/>
              <p:nvPr/>
            </p:nvSpPr>
            <p:spPr>
              <a:xfrm>
                <a:off x="915350" y="3844846"/>
                <a:ext cx="185774" cy="1857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latin typeface="Cambria Math" panose="02040503050406030204" pitchFamily="18" charset="0"/>
                  <a:ea typeface="Cambria Math" panose="02040503050406030204" pitchFamily="18" charset="0"/>
                </a:endParaRPr>
              </a:p>
            </p:txBody>
          </p:sp>
          <p:sp>
            <p:nvSpPr>
              <p:cNvPr id="36" name="TextBox 35">
                <a:extLst>
                  <a:ext uri="{FF2B5EF4-FFF2-40B4-BE49-F238E27FC236}">
                    <a16:creationId xmlns:a16="http://schemas.microsoft.com/office/drawing/2014/main" id="{DC5DF12F-CEF9-6A0F-03FA-E3AEE8977A93}"/>
                  </a:ext>
                </a:extLst>
              </p:cNvPr>
              <p:cNvSpPr txBox="1"/>
              <p:nvPr/>
            </p:nvSpPr>
            <p:spPr>
              <a:xfrm>
                <a:off x="874814" y="3805876"/>
                <a:ext cx="221213" cy="246221"/>
              </a:xfrm>
              <a:prstGeom prst="rect">
                <a:avLst/>
              </a:prstGeom>
              <a:noFill/>
            </p:spPr>
            <p:txBody>
              <a:bodyPr wrap="square" rtlCol="0">
                <a:spAutoFit/>
              </a:bodyPr>
              <a:lstStyle/>
              <a:p>
                <a:r>
                  <a:rPr lang="en-US" sz="1000" b="1" dirty="0">
                    <a:latin typeface="Cambria Math" panose="02040503050406030204" pitchFamily="18" charset="0"/>
                    <a:ea typeface="Cambria Math" panose="02040503050406030204" pitchFamily="18" charset="0"/>
                  </a:rPr>
                  <a:t>6</a:t>
                </a:r>
              </a:p>
            </p:txBody>
          </p:sp>
        </p:grpSp>
        <p:grpSp>
          <p:nvGrpSpPr>
            <p:cNvPr id="13" name="Group 12">
              <a:extLst>
                <a:ext uri="{FF2B5EF4-FFF2-40B4-BE49-F238E27FC236}">
                  <a16:creationId xmlns:a16="http://schemas.microsoft.com/office/drawing/2014/main" id="{BA571772-8AED-3D3D-789E-F6DA5605BE09}"/>
                </a:ext>
              </a:extLst>
            </p:cNvPr>
            <p:cNvGrpSpPr/>
            <p:nvPr/>
          </p:nvGrpSpPr>
          <p:grpSpPr>
            <a:xfrm>
              <a:off x="2494708" y="5449103"/>
              <a:ext cx="226310" cy="246221"/>
              <a:chOff x="874814" y="3805876"/>
              <a:chExt cx="226310" cy="246221"/>
            </a:xfrm>
          </p:grpSpPr>
          <p:sp>
            <p:nvSpPr>
              <p:cNvPr id="33" name="Oval 32">
                <a:extLst>
                  <a:ext uri="{FF2B5EF4-FFF2-40B4-BE49-F238E27FC236}">
                    <a16:creationId xmlns:a16="http://schemas.microsoft.com/office/drawing/2014/main" id="{4988FD2B-19AC-9625-0801-2E7C50CE5607}"/>
                  </a:ext>
                </a:extLst>
              </p:cNvPr>
              <p:cNvSpPr/>
              <p:nvPr/>
            </p:nvSpPr>
            <p:spPr>
              <a:xfrm>
                <a:off x="915350" y="3844846"/>
                <a:ext cx="185774" cy="1857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latin typeface="Cambria Math" panose="02040503050406030204" pitchFamily="18" charset="0"/>
                  <a:ea typeface="Cambria Math" panose="02040503050406030204" pitchFamily="18" charset="0"/>
                </a:endParaRPr>
              </a:p>
            </p:txBody>
          </p:sp>
          <p:sp>
            <p:nvSpPr>
              <p:cNvPr id="34" name="TextBox 33">
                <a:extLst>
                  <a:ext uri="{FF2B5EF4-FFF2-40B4-BE49-F238E27FC236}">
                    <a16:creationId xmlns:a16="http://schemas.microsoft.com/office/drawing/2014/main" id="{72587AA8-414F-E600-DA92-B8234FE2A267}"/>
                  </a:ext>
                </a:extLst>
              </p:cNvPr>
              <p:cNvSpPr txBox="1"/>
              <p:nvPr/>
            </p:nvSpPr>
            <p:spPr>
              <a:xfrm>
                <a:off x="874814" y="3805876"/>
                <a:ext cx="221213" cy="246221"/>
              </a:xfrm>
              <a:prstGeom prst="rect">
                <a:avLst/>
              </a:prstGeom>
              <a:noFill/>
            </p:spPr>
            <p:txBody>
              <a:bodyPr wrap="square" rtlCol="0">
                <a:spAutoFit/>
              </a:bodyPr>
              <a:lstStyle/>
              <a:p>
                <a:r>
                  <a:rPr lang="en-US" sz="1000" b="1" dirty="0">
                    <a:latin typeface="Cambria Math" panose="02040503050406030204" pitchFamily="18" charset="0"/>
                    <a:ea typeface="Cambria Math" panose="02040503050406030204" pitchFamily="18" charset="0"/>
                  </a:rPr>
                  <a:t>7</a:t>
                </a:r>
              </a:p>
            </p:txBody>
          </p:sp>
        </p:grpSp>
        <p:grpSp>
          <p:nvGrpSpPr>
            <p:cNvPr id="14" name="Group 13">
              <a:extLst>
                <a:ext uri="{FF2B5EF4-FFF2-40B4-BE49-F238E27FC236}">
                  <a16:creationId xmlns:a16="http://schemas.microsoft.com/office/drawing/2014/main" id="{A657541F-6C40-D6DA-C0BB-82D6D27DAD7B}"/>
                </a:ext>
              </a:extLst>
            </p:cNvPr>
            <p:cNvGrpSpPr/>
            <p:nvPr/>
          </p:nvGrpSpPr>
          <p:grpSpPr>
            <a:xfrm>
              <a:off x="2011750" y="4646923"/>
              <a:ext cx="226310" cy="246221"/>
              <a:chOff x="874814" y="3805876"/>
              <a:chExt cx="226310" cy="246221"/>
            </a:xfrm>
          </p:grpSpPr>
          <p:sp>
            <p:nvSpPr>
              <p:cNvPr id="31" name="Oval 30">
                <a:extLst>
                  <a:ext uri="{FF2B5EF4-FFF2-40B4-BE49-F238E27FC236}">
                    <a16:creationId xmlns:a16="http://schemas.microsoft.com/office/drawing/2014/main" id="{EEB2BFA8-04D4-29BC-9A56-C6353D7491D4}"/>
                  </a:ext>
                </a:extLst>
              </p:cNvPr>
              <p:cNvSpPr/>
              <p:nvPr/>
            </p:nvSpPr>
            <p:spPr>
              <a:xfrm>
                <a:off x="915350" y="3844846"/>
                <a:ext cx="185774" cy="1857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latin typeface="Cambria Math" panose="02040503050406030204" pitchFamily="18" charset="0"/>
                  <a:ea typeface="Cambria Math" panose="02040503050406030204" pitchFamily="18" charset="0"/>
                </a:endParaRPr>
              </a:p>
            </p:txBody>
          </p:sp>
          <p:sp>
            <p:nvSpPr>
              <p:cNvPr id="32" name="TextBox 31">
                <a:extLst>
                  <a:ext uri="{FF2B5EF4-FFF2-40B4-BE49-F238E27FC236}">
                    <a16:creationId xmlns:a16="http://schemas.microsoft.com/office/drawing/2014/main" id="{032471A0-6C29-9720-881B-2CF2A3612FA5}"/>
                  </a:ext>
                </a:extLst>
              </p:cNvPr>
              <p:cNvSpPr txBox="1"/>
              <p:nvPr/>
            </p:nvSpPr>
            <p:spPr>
              <a:xfrm>
                <a:off x="874814" y="3805876"/>
                <a:ext cx="221213" cy="246221"/>
              </a:xfrm>
              <a:prstGeom prst="rect">
                <a:avLst/>
              </a:prstGeom>
              <a:noFill/>
            </p:spPr>
            <p:txBody>
              <a:bodyPr wrap="square" rtlCol="0">
                <a:spAutoFit/>
              </a:bodyPr>
              <a:lstStyle/>
              <a:p>
                <a:r>
                  <a:rPr lang="en-US" sz="1000" b="1" dirty="0">
                    <a:latin typeface="Cambria Math" panose="02040503050406030204" pitchFamily="18" charset="0"/>
                    <a:ea typeface="Cambria Math" panose="02040503050406030204" pitchFamily="18" charset="0"/>
                  </a:rPr>
                  <a:t>8</a:t>
                </a:r>
              </a:p>
            </p:txBody>
          </p:sp>
        </p:grpSp>
        <p:grpSp>
          <p:nvGrpSpPr>
            <p:cNvPr id="15" name="Group 14">
              <a:extLst>
                <a:ext uri="{FF2B5EF4-FFF2-40B4-BE49-F238E27FC236}">
                  <a16:creationId xmlns:a16="http://schemas.microsoft.com/office/drawing/2014/main" id="{E5457864-61F0-8CBA-2B0C-457AD10EDAE5}"/>
                </a:ext>
              </a:extLst>
            </p:cNvPr>
            <p:cNvGrpSpPr/>
            <p:nvPr/>
          </p:nvGrpSpPr>
          <p:grpSpPr>
            <a:xfrm>
              <a:off x="2172730" y="3859215"/>
              <a:ext cx="226310" cy="246221"/>
              <a:chOff x="874814" y="3805876"/>
              <a:chExt cx="226310" cy="246221"/>
            </a:xfrm>
          </p:grpSpPr>
          <p:sp>
            <p:nvSpPr>
              <p:cNvPr id="29" name="Oval 28">
                <a:extLst>
                  <a:ext uri="{FF2B5EF4-FFF2-40B4-BE49-F238E27FC236}">
                    <a16:creationId xmlns:a16="http://schemas.microsoft.com/office/drawing/2014/main" id="{D235DC26-6DFF-47B8-CA7B-640E53DFAEF2}"/>
                  </a:ext>
                </a:extLst>
              </p:cNvPr>
              <p:cNvSpPr/>
              <p:nvPr/>
            </p:nvSpPr>
            <p:spPr>
              <a:xfrm>
                <a:off x="915350" y="3844846"/>
                <a:ext cx="185774" cy="1857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latin typeface="Cambria Math" panose="02040503050406030204" pitchFamily="18" charset="0"/>
                  <a:ea typeface="Cambria Math" panose="02040503050406030204" pitchFamily="18" charset="0"/>
                </a:endParaRPr>
              </a:p>
            </p:txBody>
          </p:sp>
          <p:sp>
            <p:nvSpPr>
              <p:cNvPr id="30" name="TextBox 29">
                <a:extLst>
                  <a:ext uri="{FF2B5EF4-FFF2-40B4-BE49-F238E27FC236}">
                    <a16:creationId xmlns:a16="http://schemas.microsoft.com/office/drawing/2014/main" id="{27EFD75E-43F7-F20F-0F7B-A634AB11EEBE}"/>
                  </a:ext>
                </a:extLst>
              </p:cNvPr>
              <p:cNvSpPr txBox="1"/>
              <p:nvPr/>
            </p:nvSpPr>
            <p:spPr>
              <a:xfrm>
                <a:off x="874814" y="3805876"/>
                <a:ext cx="221213" cy="246221"/>
              </a:xfrm>
              <a:prstGeom prst="rect">
                <a:avLst/>
              </a:prstGeom>
              <a:noFill/>
            </p:spPr>
            <p:txBody>
              <a:bodyPr wrap="square" rtlCol="0">
                <a:spAutoFit/>
              </a:bodyPr>
              <a:lstStyle/>
              <a:p>
                <a:r>
                  <a:rPr lang="en-US" sz="1000" b="1" dirty="0">
                    <a:latin typeface="Cambria Math" panose="02040503050406030204" pitchFamily="18" charset="0"/>
                    <a:ea typeface="Cambria Math" panose="02040503050406030204" pitchFamily="18" charset="0"/>
                  </a:rPr>
                  <a:t>9</a:t>
                </a:r>
              </a:p>
            </p:txBody>
          </p:sp>
        </p:grpSp>
        <p:grpSp>
          <p:nvGrpSpPr>
            <p:cNvPr id="16" name="Group 15">
              <a:extLst>
                <a:ext uri="{FF2B5EF4-FFF2-40B4-BE49-F238E27FC236}">
                  <a16:creationId xmlns:a16="http://schemas.microsoft.com/office/drawing/2014/main" id="{15042D8E-F7BF-678E-DB58-107E6EB87A27}"/>
                </a:ext>
              </a:extLst>
            </p:cNvPr>
            <p:cNvGrpSpPr/>
            <p:nvPr/>
          </p:nvGrpSpPr>
          <p:grpSpPr>
            <a:xfrm>
              <a:off x="2577867" y="3496478"/>
              <a:ext cx="370330" cy="246221"/>
              <a:chOff x="576740" y="3754235"/>
              <a:chExt cx="370330" cy="246221"/>
            </a:xfrm>
          </p:grpSpPr>
          <p:sp>
            <p:nvSpPr>
              <p:cNvPr id="27" name="Oval 26">
                <a:extLst>
                  <a:ext uri="{FF2B5EF4-FFF2-40B4-BE49-F238E27FC236}">
                    <a16:creationId xmlns:a16="http://schemas.microsoft.com/office/drawing/2014/main" id="{77E25E47-F2E5-B456-B472-6A7BAF4DD4F4}"/>
                  </a:ext>
                </a:extLst>
              </p:cNvPr>
              <p:cNvSpPr/>
              <p:nvPr/>
            </p:nvSpPr>
            <p:spPr>
              <a:xfrm>
                <a:off x="676213" y="3785813"/>
                <a:ext cx="185774" cy="185774"/>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b="1">
                  <a:latin typeface="Cambria Math" panose="02040503050406030204" pitchFamily="18" charset="0"/>
                  <a:ea typeface="Cambria Math" panose="02040503050406030204" pitchFamily="18" charset="0"/>
                </a:endParaRPr>
              </a:p>
            </p:txBody>
          </p:sp>
          <p:sp>
            <p:nvSpPr>
              <p:cNvPr id="28" name="TextBox 27">
                <a:extLst>
                  <a:ext uri="{FF2B5EF4-FFF2-40B4-BE49-F238E27FC236}">
                    <a16:creationId xmlns:a16="http://schemas.microsoft.com/office/drawing/2014/main" id="{84701B02-9C20-99BD-7A18-ED8C29D3E447}"/>
                  </a:ext>
                </a:extLst>
              </p:cNvPr>
              <p:cNvSpPr txBox="1"/>
              <p:nvPr/>
            </p:nvSpPr>
            <p:spPr>
              <a:xfrm>
                <a:off x="576740" y="3754235"/>
                <a:ext cx="370330" cy="246221"/>
              </a:xfrm>
              <a:prstGeom prst="rect">
                <a:avLst/>
              </a:prstGeom>
              <a:noFill/>
            </p:spPr>
            <p:txBody>
              <a:bodyPr wrap="square" rtlCol="0">
                <a:spAutoFit/>
              </a:bodyPr>
              <a:lstStyle/>
              <a:p>
                <a:pPr algn="ctr"/>
                <a:r>
                  <a:rPr lang="en-US" sz="1000" b="1" dirty="0">
                    <a:latin typeface="Cambria Math" panose="02040503050406030204" pitchFamily="18" charset="0"/>
                    <a:ea typeface="Cambria Math" panose="02040503050406030204" pitchFamily="18" charset="0"/>
                  </a:rPr>
                  <a:t>10</a:t>
                </a:r>
              </a:p>
            </p:txBody>
          </p:sp>
        </p:grpSp>
        <p:sp>
          <p:nvSpPr>
            <p:cNvPr id="17" name="TextBox 16">
              <a:extLst>
                <a:ext uri="{FF2B5EF4-FFF2-40B4-BE49-F238E27FC236}">
                  <a16:creationId xmlns:a16="http://schemas.microsoft.com/office/drawing/2014/main" id="{124E242F-5328-D4AA-9A56-2AB84BB968DD}"/>
                </a:ext>
              </a:extLst>
            </p:cNvPr>
            <p:cNvSpPr txBox="1"/>
            <p:nvPr/>
          </p:nvSpPr>
          <p:spPr>
            <a:xfrm>
              <a:off x="3158197" y="3637166"/>
              <a:ext cx="340158" cy="253916"/>
            </a:xfrm>
            <a:prstGeom prst="rect">
              <a:avLst/>
            </a:prstGeom>
            <a:noFill/>
          </p:spPr>
          <p:txBody>
            <a:bodyPr wrap="none" rtlCol="0">
              <a:spAutoFit/>
            </a:bodyPr>
            <a:lstStyle/>
            <a:p>
              <a:r>
                <a:rPr lang="en-US" sz="1050" b="1" dirty="0">
                  <a:latin typeface="Cambria Math" panose="02040503050406030204" pitchFamily="18" charset="0"/>
                  <a:ea typeface="Cambria Math" panose="02040503050406030204" pitchFamily="18" charset="0"/>
                </a:rPr>
                <a:t>3</a:t>
              </a:r>
              <a:r>
                <a:rPr lang="en-US" sz="700" b="1" dirty="0">
                  <a:latin typeface="Cambria Math" panose="02040503050406030204" pitchFamily="18" charset="0"/>
                  <a:ea typeface="Cambria Math" panose="02040503050406030204" pitchFamily="18" charset="0"/>
                </a:rPr>
                <a:t>%</a:t>
              </a:r>
              <a:endParaRPr lang="en-US" sz="1400" b="1" dirty="0">
                <a:latin typeface="Cambria Math" panose="02040503050406030204" pitchFamily="18" charset="0"/>
                <a:ea typeface="Cambria Math" panose="02040503050406030204" pitchFamily="18" charset="0"/>
              </a:endParaRPr>
            </a:p>
          </p:txBody>
        </p:sp>
        <p:sp>
          <p:nvSpPr>
            <p:cNvPr id="18" name="TextBox 17">
              <a:extLst>
                <a:ext uri="{FF2B5EF4-FFF2-40B4-BE49-F238E27FC236}">
                  <a16:creationId xmlns:a16="http://schemas.microsoft.com/office/drawing/2014/main" id="{15B288E5-E1FE-F3B1-5B9D-BD529B24910C}"/>
                </a:ext>
              </a:extLst>
            </p:cNvPr>
            <p:cNvSpPr txBox="1"/>
            <p:nvPr/>
          </p:nvSpPr>
          <p:spPr>
            <a:xfrm>
              <a:off x="3457573" y="3842166"/>
              <a:ext cx="410690" cy="253916"/>
            </a:xfrm>
            <a:prstGeom prst="rect">
              <a:avLst/>
            </a:prstGeom>
            <a:noFill/>
          </p:spPr>
          <p:txBody>
            <a:bodyPr wrap="none" rtlCol="0">
              <a:spAutoFit/>
            </a:bodyPr>
            <a:lstStyle/>
            <a:p>
              <a:r>
                <a:rPr lang="en-US" sz="1050" b="1" dirty="0">
                  <a:latin typeface="Cambria Math" panose="02040503050406030204" pitchFamily="18" charset="0"/>
                  <a:ea typeface="Cambria Math" panose="02040503050406030204" pitchFamily="18" charset="0"/>
                </a:rPr>
                <a:t>11</a:t>
              </a:r>
              <a:r>
                <a:rPr lang="en-US" sz="700" b="1" dirty="0">
                  <a:latin typeface="Cambria Math" panose="02040503050406030204" pitchFamily="18" charset="0"/>
                  <a:ea typeface="Cambria Math" panose="02040503050406030204" pitchFamily="18" charset="0"/>
                </a:rPr>
                <a:t>%</a:t>
              </a:r>
              <a:endParaRPr lang="en-US" sz="1400" b="1" dirty="0">
                <a:latin typeface="Cambria Math" panose="02040503050406030204" pitchFamily="18" charset="0"/>
                <a:ea typeface="Cambria Math" panose="02040503050406030204" pitchFamily="18" charset="0"/>
              </a:endParaRPr>
            </a:p>
          </p:txBody>
        </p:sp>
        <p:sp>
          <p:nvSpPr>
            <p:cNvPr id="19" name="TextBox 18">
              <a:extLst>
                <a:ext uri="{FF2B5EF4-FFF2-40B4-BE49-F238E27FC236}">
                  <a16:creationId xmlns:a16="http://schemas.microsoft.com/office/drawing/2014/main" id="{F17D1980-498C-6CD7-1DDF-2834221C3BCB}"/>
                </a:ext>
              </a:extLst>
            </p:cNvPr>
            <p:cNvSpPr txBox="1"/>
            <p:nvPr/>
          </p:nvSpPr>
          <p:spPr>
            <a:xfrm>
              <a:off x="2715730" y="3801962"/>
              <a:ext cx="410690" cy="253916"/>
            </a:xfrm>
            <a:prstGeom prst="rect">
              <a:avLst/>
            </a:prstGeom>
            <a:noFill/>
          </p:spPr>
          <p:txBody>
            <a:bodyPr wrap="square" rtlCol="0">
              <a:spAutoFit/>
            </a:bodyPr>
            <a:lstStyle/>
            <a:p>
              <a:r>
                <a:rPr lang="en-US" sz="1050" b="1" dirty="0">
                  <a:latin typeface="Cambria Math" panose="02040503050406030204" pitchFamily="18" charset="0"/>
                  <a:ea typeface="Cambria Math" panose="02040503050406030204" pitchFamily="18" charset="0"/>
                </a:rPr>
                <a:t>13</a:t>
              </a:r>
              <a:r>
                <a:rPr lang="en-US" sz="700" b="1" dirty="0">
                  <a:latin typeface="Cambria Math" panose="02040503050406030204" pitchFamily="18" charset="0"/>
                  <a:ea typeface="Cambria Math" panose="02040503050406030204" pitchFamily="18" charset="0"/>
                </a:rPr>
                <a:t>%</a:t>
              </a:r>
              <a:endParaRPr lang="en-US" sz="1400" b="1" dirty="0">
                <a:latin typeface="Cambria Math" panose="02040503050406030204" pitchFamily="18" charset="0"/>
                <a:ea typeface="Cambria Math" panose="02040503050406030204" pitchFamily="18" charset="0"/>
              </a:endParaRPr>
            </a:p>
          </p:txBody>
        </p:sp>
        <p:sp>
          <p:nvSpPr>
            <p:cNvPr id="20" name="TextBox 19">
              <a:extLst>
                <a:ext uri="{FF2B5EF4-FFF2-40B4-BE49-F238E27FC236}">
                  <a16:creationId xmlns:a16="http://schemas.microsoft.com/office/drawing/2014/main" id="{3D9DB038-9E65-5C45-30C3-0C0941E724BD}"/>
                </a:ext>
              </a:extLst>
            </p:cNvPr>
            <p:cNvSpPr txBox="1"/>
            <p:nvPr/>
          </p:nvSpPr>
          <p:spPr>
            <a:xfrm>
              <a:off x="3753191" y="4168155"/>
              <a:ext cx="410690" cy="253916"/>
            </a:xfrm>
            <a:prstGeom prst="rect">
              <a:avLst/>
            </a:prstGeom>
            <a:noFill/>
          </p:spPr>
          <p:txBody>
            <a:bodyPr wrap="square" rtlCol="0">
              <a:spAutoFit/>
            </a:bodyPr>
            <a:lstStyle/>
            <a:p>
              <a:r>
                <a:rPr lang="en-US" sz="1050" b="1" dirty="0">
                  <a:latin typeface="Cambria Math" panose="02040503050406030204" pitchFamily="18" charset="0"/>
                  <a:ea typeface="Cambria Math" panose="02040503050406030204" pitchFamily="18" charset="0"/>
                </a:rPr>
                <a:t>7</a:t>
              </a:r>
              <a:r>
                <a:rPr lang="en-US" sz="700" b="1" dirty="0">
                  <a:latin typeface="Cambria Math" panose="02040503050406030204" pitchFamily="18" charset="0"/>
                  <a:ea typeface="Cambria Math" panose="02040503050406030204" pitchFamily="18" charset="0"/>
                </a:rPr>
                <a:t>%</a:t>
              </a:r>
              <a:endParaRPr lang="en-US" sz="1400" b="1" dirty="0">
                <a:latin typeface="Cambria Math" panose="02040503050406030204" pitchFamily="18" charset="0"/>
                <a:ea typeface="Cambria Math" panose="02040503050406030204" pitchFamily="18" charset="0"/>
              </a:endParaRPr>
            </a:p>
          </p:txBody>
        </p:sp>
        <p:sp>
          <p:nvSpPr>
            <p:cNvPr id="21" name="TextBox 20">
              <a:extLst>
                <a:ext uri="{FF2B5EF4-FFF2-40B4-BE49-F238E27FC236}">
                  <a16:creationId xmlns:a16="http://schemas.microsoft.com/office/drawing/2014/main" id="{58E758E5-50FA-7F7A-4D86-BC221FFC8F91}"/>
                </a:ext>
              </a:extLst>
            </p:cNvPr>
            <p:cNvSpPr txBox="1"/>
            <p:nvPr/>
          </p:nvSpPr>
          <p:spPr>
            <a:xfrm>
              <a:off x="3694133" y="4758276"/>
              <a:ext cx="410690" cy="253916"/>
            </a:xfrm>
            <a:prstGeom prst="rect">
              <a:avLst/>
            </a:prstGeom>
            <a:noFill/>
          </p:spPr>
          <p:txBody>
            <a:bodyPr wrap="square" rtlCol="0">
              <a:spAutoFit/>
            </a:bodyPr>
            <a:lstStyle/>
            <a:p>
              <a:r>
                <a:rPr lang="en-US" sz="1050" b="1" dirty="0">
                  <a:latin typeface="Cambria Math" panose="02040503050406030204" pitchFamily="18" charset="0"/>
                  <a:ea typeface="Cambria Math" panose="02040503050406030204" pitchFamily="18" charset="0"/>
                </a:rPr>
                <a:t>20</a:t>
              </a:r>
              <a:r>
                <a:rPr lang="en-US" sz="700" b="1" dirty="0">
                  <a:latin typeface="Cambria Math" panose="02040503050406030204" pitchFamily="18" charset="0"/>
                  <a:ea typeface="Cambria Math" panose="02040503050406030204" pitchFamily="18" charset="0"/>
                </a:rPr>
                <a:t>%</a:t>
              </a:r>
              <a:endParaRPr lang="en-US" sz="1400" b="1" dirty="0">
                <a:latin typeface="Cambria Math" panose="02040503050406030204" pitchFamily="18" charset="0"/>
                <a:ea typeface="Cambria Math" panose="02040503050406030204" pitchFamily="18" charset="0"/>
              </a:endParaRPr>
            </a:p>
          </p:txBody>
        </p:sp>
        <p:sp>
          <p:nvSpPr>
            <p:cNvPr id="22" name="TextBox 21">
              <a:extLst>
                <a:ext uri="{FF2B5EF4-FFF2-40B4-BE49-F238E27FC236}">
                  <a16:creationId xmlns:a16="http://schemas.microsoft.com/office/drawing/2014/main" id="{AEE8954E-6FDB-E4CB-02AB-0A17E1C22D6A}"/>
                </a:ext>
              </a:extLst>
            </p:cNvPr>
            <p:cNvSpPr txBox="1"/>
            <p:nvPr/>
          </p:nvSpPr>
          <p:spPr>
            <a:xfrm>
              <a:off x="3302188" y="5218045"/>
              <a:ext cx="410690" cy="253916"/>
            </a:xfrm>
            <a:prstGeom prst="rect">
              <a:avLst/>
            </a:prstGeom>
            <a:noFill/>
          </p:spPr>
          <p:txBody>
            <a:bodyPr wrap="square" rtlCol="0">
              <a:spAutoFit/>
            </a:bodyPr>
            <a:lstStyle/>
            <a:p>
              <a:r>
                <a:rPr lang="en-US" sz="1050" b="1" dirty="0">
                  <a:latin typeface="Cambria Math" panose="02040503050406030204" pitchFamily="18" charset="0"/>
                  <a:ea typeface="Cambria Math" panose="02040503050406030204" pitchFamily="18" charset="0"/>
                </a:rPr>
                <a:t>9</a:t>
              </a:r>
              <a:r>
                <a:rPr lang="en-US" sz="700" b="1" dirty="0">
                  <a:latin typeface="Cambria Math" panose="02040503050406030204" pitchFamily="18" charset="0"/>
                  <a:ea typeface="Cambria Math" panose="02040503050406030204" pitchFamily="18" charset="0"/>
                </a:rPr>
                <a:t>%</a:t>
              </a:r>
              <a:endParaRPr lang="en-US" sz="1400" b="1" dirty="0">
                <a:latin typeface="Cambria Math" panose="02040503050406030204" pitchFamily="18" charset="0"/>
                <a:ea typeface="Cambria Math" panose="02040503050406030204" pitchFamily="18" charset="0"/>
              </a:endParaRPr>
            </a:p>
          </p:txBody>
        </p:sp>
        <p:sp>
          <p:nvSpPr>
            <p:cNvPr id="23" name="TextBox 22">
              <a:extLst>
                <a:ext uri="{FF2B5EF4-FFF2-40B4-BE49-F238E27FC236}">
                  <a16:creationId xmlns:a16="http://schemas.microsoft.com/office/drawing/2014/main" id="{F7778FFA-E376-495B-8DA1-FD9F4F62D712}"/>
                </a:ext>
              </a:extLst>
            </p:cNvPr>
            <p:cNvSpPr txBox="1"/>
            <p:nvPr/>
          </p:nvSpPr>
          <p:spPr>
            <a:xfrm>
              <a:off x="2967781" y="5227736"/>
              <a:ext cx="410690" cy="253916"/>
            </a:xfrm>
            <a:prstGeom prst="rect">
              <a:avLst/>
            </a:prstGeom>
            <a:noFill/>
          </p:spPr>
          <p:txBody>
            <a:bodyPr wrap="square" rtlCol="0">
              <a:spAutoFit/>
            </a:bodyPr>
            <a:lstStyle/>
            <a:p>
              <a:r>
                <a:rPr lang="en-US" sz="1050" b="1" dirty="0">
                  <a:latin typeface="Cambria Math" panose="02040503050406030204" pitchFamily="18" charset="0"/>
                  <a:ea typeface="Cambria Math" panose="02040503050406030204" pitchFamily="18" charset="0"/>
                </a:rPr>
                <a:t>5</a:t>
              </a:r>
              <a:r>
                <a:rPr lang="en-US" sz="700" b="1" dirty="0">
                  <a:latin typeface="Cambria Math" panose="02040503050406030204" pitchFamily="18" charset="0"/>
                  <a:ea typeface="Cambria Math" panose="02040503050406030204" pitchFamily="18" charset="0"/>
                </a:rPr>
                <a:t>%</a:t>
              </a:r>
              <a:endParaRPr lang="en-US" sz="1400" b="1" dirty="0">
                <a:latin typeface="Cambria Math" panose="02040503050406030204" pitchFamily="18" charset="0"/>
                <a:ea typeface="Cambria Math" panose="02040503050406030204" pitchFamily="18" charset="0"/>
              </a:endParaRPr>
            </a:p>
          </p:txBody>
        </p:sp>
        <p:sp>
          <p:nvSpPr>
            <p:cNvPr id="24" name="TextBox 23">
              <a:extLst>
                <a:ext uri="{FF2B5EF4-FFF2-40B4-BE49-F238E27FC236}">
                  <a16:creationId xmlns:a16="http://schemas.microsoft.com/office/drawing/2014/main" id="{010FEE03-9892-D1A3-E98E-D661F71C0A08}"/>
                </a:ext>
              </a:extLst>
            </p:cNvPr>
            <p:cNvSpPr txBox="1"/>
            <p:nvPr/>
          </p:nvSpPr>
          <p:spPr>
            <a:xfrm>
              <a:off x="2653755" y="5088335"/>
              <a:ext cx="410690" cy="253916"/>
            </a:xfrm>
            <a:prstGeom prst="rect">
              <a:avLst/>
            </a:prstGeom>
            <a:noFill/>
          </p:spPr>
          <p:txBody>
            <a:bodyPr wrap="square" rtlCol="0">
              <a:spAutoFit/>
            </a:bodyPr>
            <a:lstStyle/>
            <a:p>
              <a:r>
                <a:rPr lang="en-US" sz="1050" b="1" dirty="0">
                  <a:latin typeface="Cambria Math" panose="02040503050406030204" pitchFamily="18" charset="0"/>
                  <a:ea typeface="Cambria Math" panose="02040503050406030204" pitchFamily="18" charset="0"/>
                </a:rPr>
                <a:t>9</a:t>
              </a:r>
              <a:r>
                <a:rPr lang="en-US" sz="700" b="1" dirty="0">
                  <a:latin typeface="Cambria Math" panose="02040503050406030204" pitchFamily="18" charset="0"/>
                  <a:ea typeface="Cambria Math" panose="02040503050406030204" pitchFamily="18" charset="0"/>
                </a:rPr>
                <a:t>%</a:t>
              </a:r>
              <a:endParaRPr lang="en-US" sz="1400" b="1" dirty="0">
                <a:latin typeface="Cambria Math" panose="02040503050406030204" pitchFamily="18" charset="0"/>
                <a:ea typeface="Cambria Math" panose="02040503050406030204" pitchFamily="18" charset="0"/>
              </a:endParaRPr>
            </a:p>
          </p:txBody>
        </p:sp>
        <p:sp>
          <p:nvSpPr>
            <p:cNvPr id="25" name="TextBox 24">
              <a:extLst>
                <a:ext uri="{FF2B5EF4-FFF2-40B4-BE49-F238E27FC236}">
                  <a16:creationId xmlns:a16="http://schemas.microsoft.com/office/drawing/2014/main" id="{1B519489-84B8-E577-791E-623652CF5A99}"/>
                </a:ext>
              </a:extLst>
            </p:cNvPr>
            <p:cNvSpPr txBox="1"/>
            <p:nvPr/>
          </p:nvSpPr>
          <p:spPr>
            <a:xfrm>
              <a:off x="2335050" y="4581180"/>
              <a:ext cx="410690" cy="253916"/>
            </a:xfrm>
            <a:prstGeom prst="rect">
              <a:avLst/>
            </a:prstGeom>
            <a:noFill/>
          </p:spPr>
          <p:txBody>
            <a:bodyPr wrap="square" rtlCol="0">
              <a:spAutoFit/>
            </a:bodyPr>
            <a:lstStyle/>
            <a:p>
              <a:r>
                <a:rPr lang="en-US" sz="1050" b="1" dirty="0">
                  <a:latin typeface="Cambria Math" panose="02040503050406030204" pitchFamily="18" charset="0"/>
                  <a:ea typeface="Cambria Math" panose="02040503050406030204" pitchFamily="18" charset="0"/>
                </a:rPr>
                <a:t>18</a:t>
              </a:r>
              <a:r>
                <a:rPr lang="en-US" sz="700" b="1" dirty="0">
                  <a:latin typeface="Cambria Math" panose="02040503050406030204" pitchFamily="18" charset="0"/>
                  <a:ea typeface="Cambria Math" panose="02040503050406030204" pitchFamily="18" charset="0"/>
                </a:rPr>
                <a:t>%</a:t>
              </a:r>
              <a:endParaRPr lang="en-US" sz="1400" b="1" dirty="0">
                <a:latin typeface="Cambria Math" panose="02040503050406030204" pitchFamily="18" charset="0"/>
                <a:ea typeface="Cambria Math" panose="02040503050406030204" pitchFamily="18" charset="0"/>
              </a:endParaRPr>
            </a:p>
          </p:txBody>
        </p:sp>
        <p:sp>
          <p:nvSpPr>
            <p:cNvPr id="26" name="TextBox 25">
              <a:extLst>
                <a:ext uri="{FF2B5EF4-FFF2-40B4-BE49-F238E27FC236}">
                  <a16:creationId xmlns:a16="http://schemas.microsoft.com/office/drawing/2014/main" id="{7CFDAC1E-57CF-3691-8013-8D4E37957F8A}"/>
                </a:ext>
              </a:extLst>
            </p:cNvPr>
            <p:cNvSpPr txBox="1"/>
            <p:nvPr/>
          </p:nvSpPr>
          <p:spPr>
            <a:xfrm>
              <a:off x="2385907" y="4051381"/>
              <a:ext cx="410690" cy="253916"/>
            </a:xfrm>
            <a:prstGeom prst="rect">
              <a:avLst/>
            </a:prstGeom>
            <a:noFill/>
          </p:spPr>
          <p:txBody>
            <a:bodyPr wrap="square" rtlCol="0">
              <a:spAutoFit/>
            </a:bodyPr>
            <a:lstStyle/>
            <a:p>
              <a:r>
                <a:rPr lang="en-US" sz="1050" b="1" dirty="0">
                  <a:latin typeface="Cambria Math" panose="02040503050406030204" pitchFamily="18" charset="0"/>
                  <a:ea typeface="Cambria Math" panose="02040503050406030204" pitchFamily="18" charset="0"/>
                </a:rPr>
                <a:t>5</a:t>
              </a:r>
              <a:r>
                <a:rPr lang="en-US" sz="700" b="1" dirty="0">
                  <a:latin typeface="Cambria Math" panose="02040503050406030204" pitchFamily="18" charset="0"/>
                  <a:ea typeface="Cambria Math" panose="02040503050406030204" pitchFamily="18" charset="0"/>
                </a:rPr>
                <a:t>%</a:t>
              </a:r>
              <a:endParaRPr lang="en-US" sz="1400" b="1" dirty="0">
                <a:latin typeface="Cambria Math" panose="02040503050406030204" pitchFamily="18" charset="0"/>
                <a:ea typeface="Cambria Math" panose="02040503050406030204" pitchFamily="18" charset="0"/>
              </a:endParaRPr>
            </a:p>
          </p:txBody>
        </p:sp>
      </p:grpSp>
      <p:sp>
        <p:nvSpPr>
          <p:cNvPr id="67" name="TextBox 66">
            <a:extLst>
              <a:ext uri="{FF2B5EF4-FFF2-40B4-BE49-F238E27FC236}">
                <a16:creationId xmlns:a16="http://schemas.microsoft.com/office/drawing/2014/main" id="{D8B0F611-4808-40ED-983B-312C09D153C8}"/>
              </a:ext>
            </a:extLst>
          </p:cNvPr>
          <p:cNvSpPr txBox="1"/>
          <p:nvPr/>
        </p:nvSpPr>
        <p:spPr>
          <a:xfrm>
            <a:off x="4195021" y="1481792"/>
            <a:ext cx="3399970" cy="369332"/>
          </a:xfrm>
          <a:prstGeom prst="rect">
            <a:avLst/>
          </a:prstGeom>
          <a:noFill/>
          <a:ln>
            <a:solidFill>
              <a:schemeClr val="tx1"/>
            </a:solidFill>
          </a:ln>
        </p:spPr>
        <p:txBody>
          <a:bodyPr wrap="none" rtlCol="0">
            <a:spAutoFit/>
          </a:bodyPr>
          <a:lstStyle/>
          <a:p>
            <a:r>
              <a:rPr lang="en-US" dirty="0"/>
              <a:t>Selection operator is combination:</a:t>
            </a:r>
          </a:p>
        </p:txBody>
      </p:sp>
      <p:sp>
        <p:nvSpPr>
          <p:cNvPr id="68" name="TextBox 67">
            <a:extLst>
              <a:ext uri="{FF2B5EF4-FFF2-40B4-BE49-F238E27FC236}">
                <a16:creationId xmlns:a16="http://schemas.microsoft.com/office/drawing/2014/main" id="{A611E64A-AEFA-1399-1E54-1CB93CFE100E}"/>
              </a:ext>
            </a:extLst>
          </p:cNvPr>
          <p:cNvSpPr txBox="1"/>
          <p:nvPr/>
        </p:nvSpPr>
        <p:spPr>
          <a:xfrm>
            <a:off x="1337711" y="2244735"/>
            <a:ext cx="2500493" cy="369332"/>
          </a:xfrm>
          <a:prstGeom prst="rect">
            <a:avLst/>
          </a:prstGeom>
          <a:noFill/>
          <a:ln>
            <a:solidFill>
              <a:schemeClr val="tx1"/>
            </a:solidFill>
          </a:ln>
        </p:spPr>
        <p:txBody>
          <a:bodyPr wrap="none" rtlCol="0">
            <a:spAutoFit/>
          </a:bodyPr>
          <a:lstStyle/>
          <a:p>
            <a:pPr algn="just"/>
            <a:r>
              <a:rPr lang="en-US" dirty="0"/>
              <a:t>Roulette wheel selection</a:t>
            </a:r>
          </a:p>
        </p:txBody>
      </p:sp>
      <p:sp>
        <p:nvSpPr>
          <p:cNvPr id="69" name="TextBox 68">
            <a:extLst>
              <a:ext uri="{FF2B5EF4-FFF2-40B4-BE49-F238E27FC236}">
                <a16:creationId xmlns:a16="http://schemas.microsoft.com/office/drawing/2014/main" id="{002A0C21-396A-BC73-9C9D-A80C319F09CE}"/>
              </a:ext>
            </a:extLst>
          </p:cNvPr>
          <p:cNvSpPr txBox="1"/>
          <p:nvPr/>
        </p:nvSpPr>
        <p:spPr>
          <a:xfrm>
            <a:off x="6890571" y="2217019"/>
            <a:ext cx="2486386" cy="369332"/>
          </a:xfrm>
          <a:prstGeom prst="rect">
            <a:avLst/>
          </a:prstGeom>
          <a:noFill/>
          <a:ln>
            <a:solidFill>
              <a:schemeClr val="tx1"/>
            </a:solidFill>
          </a:ln>
        </p:spPr>
        <p:txBody>
          <a:bodyPr wrap="none" rtlCol="0">
            <a:spAutoFit/>
          </a:bodyPr>
          <a:lstStyle/>
          <a:p>
            <a:pPr algn="ctr"/>
            <a:r>
              <a:rPr lang="en-US" dirty="0"/>
              <a:t>Elite selection technique</a:t>
            </a:r>
          </a:p>
        </p:txBody>
      </p:sp>
      <p:grpSp>
        <p:nvGrpSpPr>
          <p:cNvPr id="70" name="Group 69">
            <a:extLst>
              <a:ext uri="{FF2B5EF4-FFF2-40B4-BE49-F238E27FC236}">
                <a16:creationId xmlns:a16="http://schemas.microsoft.com/office/drawing/2014/main" id="{2AD9C301-BABB-308D-C162-587873DFFA13}"/>
              </a:ext>
            </a:extLst>
          </p:cNvPr>
          <p:cNvGrpSpPr/>
          <p:nvPr/>
        </p:nvGrpSpPr>
        <p:grpSpPr>
          <a:xfrm>
            <a:off x="2466097" y="1845205"/>
            <a:ext cx="5667668" cy="424856"/>
            <a:chOff x="3129684" y="2140718"/>
            <a:chExt cx="5667668" cy="424856"/>
          </a:xfrm>
        </p:grpSpPr>
        <p:cxnSp>
          <p:nvCxnSpPr>
            <p:cNvPr id="71" name="Connector: Elbow 14">
              <a:extLst>
                <a:ext uri="{FF2B5EF4-FFF2-40B4-BE49-F238E27FC236}">
                  <a16:creationId xmlns:a16="http://schemas.microsoft.com/office/drawing/2014/main" id="{0DC2C046-22B3-8327-C89C-DEE2AA8F6BE7}"/>
                </a:ext>
              </a:extLst>
            </p:cNvPr>
            <p:cNvCxnSpPr>
              <a:cxnSpLocks/>
            </p:cNvCxnSpPr>
            <p:nvPr/>
          </p:nvCxnSpPr>
          <p:spPr>
            <a:xfrm rot="5400000">
              <a:off x="4545199" y="725203"/>
              <a:ext cx="424856" cy="3255885"/>
            </a:xfrm>
            <a:prstGeom prst="bentConnector3">
              <a:avLst>
                <a:gd name="adj1" fmla="val 50000"/>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Connector: Elbow 15">
              <a:extLst>
                <a:ext uri="{FF2B5EF4-FFF2-40B4-BE49-F238E27FC236}">
                  <a16:creationId xmlns:a16="http://schemas.microsoft.com/office/drawing/2014/main" id="{C5B25459-70CF-34EC-7864-A6143B9D77B1}"/>
                </a:ext>
              </a:extLst>
            </p:cNvPr>
            <p:cNvCxnSpPr>
              <a:cxnSpLocks/>
              <a:stCxn id="67" idx="2"/>
              <a:endCxn id="69" idx="0"/>
            </p:cNvCxnSpPr>
            <p:nvPr/>
          </p:nvCxnSpPr>
          <p:spPr>
            <a:xfrm rot="16200000" flipH="1">
              <a:off x="7495025" y="1210205"/>
              <a:ext cx="365895" cy="2238758"/>
            </a:xfrm>
            <a:prstGeom prst="bentConnector3">
              <a:avLst>
                <a:gd name="adj1" fmla="val 50000"/>
              </a:avLst>
            </a:prstGeom>
            <a:ln w="952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73" name="Oval 72">
            <a:extLst>
              <a:ext uri="{FF2B5EF4-FFF2-40B4-BE49-F238E27FC236}">
                <a16:creationId xmlns:a16="http://schemas.microsoft.com/office/drawing/2014/main" id="{BD787ACF-A404-B4A6-CB02-1C2D753F2605}"/>
              </a:ext>
            </a:extLst>
          </p:cNvPr>
          <p:cNvSpPr/>
          <p:nvPr/>
        </p:nvSpPr>
        <p:spPr>
          <a:xfrm>
            <a:off x="2313634" y="4072656"/>
            <a:ext cx="548640" cy="54864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600" b="1" dirty="0">
                <a:solidFill>
                  <a:schemeClr val="tx1"/>
                </a:solidFill>
              </a:rPr>
              <a:t>SPIN</a:t>
            </a:r>
          </a:p>
        </p:txBody>
      </p:sp>
      <p:sp>
        <p:nvSpPr>
          <p:cNvPr id="74" name="Oval 73">
            <a:extLst>
              <a:ext uri="{FF2B5EF4-FFF2-40B4-BE49-F238E27FC236}">
                <a16:creationId xmlns:a16="http://schemas.microsoft.com/office/drawing/2014/main" id="{0F31D851-3635-6604-6AC2-A39CE6A49A5C}"/>
              </a:ext>
            </a:extLst>
          </p:cNvPr>
          <p:cNvSpPr/>
          <p:nvPr/>
        </p:nvSpPr>
        <p:spPr>
          <a:xfrm>
            <a:off x="808789" y="5370880"/>
            <a:ext cx="548640" cy="548640"/>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600" b="1" dirty="0">
                <a:solidFill>
                  <a:schemeClr val="tx1"/>
                </a:solidFill>
              </a:rPr>
              <a:t>SPIN</a:t>
            </a:r>
          </a:p>
        </p:txBody>
      </p:sp>
      <p:grpSp>
        <p:nvGrpSpPr>
          <p:cNvPr id="75" name="Group 74">
            <a:extLst>
              <a:ext uri="{FF2B5EF4-FFF2-40B4-BE49-F238E27FC236}">
                <a16:creationId xmlns:a16="http://schemas.microsoft.com/office/drawing/2014/main" id="{B3851CE0-E96A-84B6-3EB4-CCC8C3114E74}"/>
              </a:ext>
            </a:extLst>
          </p:cNvPr>
          <p:cNvGrpSpPr/>
          <p:nvPr/>
        </p:nvGrpSpPr>
        <p:grpSpPr>
          <a:xfrm>
            <a:off x="1089569" y="2720092"/>
            <a:ext cx="2996771" cy="3125270"/>
            <a:chOff x="1753156" y="3015605"/>
            <a:chExt cx="2996771" cy="3125270"/>
          </a:xfrm>
        </p:grpSpPr>
        <p:grpSp>
          <p:nvGrpSpPr>
            <p:cNvPr id="76" name="Group 75">
              <a:extLst>
                <a:ext uri="{FF2B5EF4-FFF2-40B4-BE49-F238E27FC236}">
                  <a16:creationId xmlns:a16="http://schemas.microsoft.com/office/drawing/2014/main" id="{B1E2AC0D-AEA5-F33C-1E4B-8F88CE28A642}"/>
                </a:ext>
              </a:extLst>
            </p:cNvPr>
            <p:cNvGrpSpPr/>
            <p:nvPr/>
          </p:nvGrpSpPr>
          <p:grpSpPr>
            <a:xfrm>
              <a:off x="1753156" y="3144104"/>
              <a:ext cx="2996771" cy="2996771"/>
              <a:chOff x="4597615" y="1930615"/>
              <a:chExt cx="2996771" cy="2996771"/>
            </a:xfrm>
          </p:grpSpPr>
          <p:grpSp>
            <p:nvGrpSpPr>
              <p:cNvPr id="78" name="Group 77">
                <a:extLst>
                  <a:ext uri="{FF2B5EF4-FFF2-40B4-BE49-F238E27FC236}">
                    <a16:creationId xmlns:a16="http://schemas.microsoft.com/office/drawing/2014/main" id="{5A13993E-57D3-8C58-006B-035B9B183CA4}"/>
                  </a:ext>
                </a:extLst>
              </p:cNvPr>
              <p:cNvGrpSpPr/>
              <p:nvPr/>
            </p:nvGrpSpPr>
            <p:grpSpPr>
              <a:xfrm>
                <a:off x="4597615" y="1930615"/>
                <a:ext cx="2996771" cy="2996771"/>
                <a:chOff x="4597615" y="1930615"/>
                <a:chExt cx="2996771" cy="2996771"/>
              </a:xfrm>
            </p:grpSpPr>
            <p:grpSp>
              <p:nvGrpSpPr>
                <p:cNvPr id="103" name="Group 102">
                  <a:extLst>
                    <a:ext uri="{FF2B5EF4-FFF2-40B4-BE49-F238E27FC236}">
                      <a16:creationId xmlns:a16="http://schemas.microsoft.com/office/drawing/2014/main" id="{F3E3CBBA-1BC1-10E2-05EC-C8903F5B3B81}"/>
                    </a:ext>
                  </a:extLst>
                </p:cNvPr>
                <p:cNvGrpSpPr/>
                <p:nvPr/>
              </p:nvGrpSpPr>
              <p:grpSpPr>
                <a:xfrm>
                  <a:off x="4597615" y="1930615"/>
                  <a:ext cx="2996771" cy="2996771"/>
                  <a:chOff x="5713729" y="1953729"/>
                  <a:chExt cx="2996771" cy="2996771"/>
                </a:xfrm>
              </p:grpSpPr>
              <p:sp>
                <p:nvSpPr>
                  <p:cNvPr id="112" name="Oval 111">
                    <a:extLst>
                      <a:ext uri="{FF2B5EF4-FFF2-40B4-BE49-F238E27FC236}">
                        <a16:creationId xmlns:a16="http://schemas.microsoft.com/office/drawing/2014/main" id="{1D56BDA2-4AD4-ECAD-2984-9AD9071D7642}"/>
                      </a:ext>
                    </a:extLst>
                  </p:cNvPr>
                  <p:cNvSpPr/>
                  <p:nvPr/>
                </p:nvSpPr>
                <p:spPr>
                  <a:xfrm>
                    <a:off x="5713729" y="1953729"/>
                    <a:ext cx="2996771" cy="29967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180DA9AA-7524-472C-7C3B-384A256863BB}"/>
                      </a:ext>
                    </a:extLst>
                  </p:cNvPr>
                  <p:cNvSpPr/>
                  <p:nvPr/>
                </p:nvSpPr>
                <p:spPr>
                  <a:xfrm>
                    <a:off x="5899950" y="2139950"/>
                    <a:ext cx="2624328" cy="26243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4" name="Straight Connector 103">
                  <a:extLst>
                    <a:ext uri="{FF2B5EF4-FFF2-40B4-BE49-F238E27FC236}">
                      <a16:creationId xmlns:a16="http://schemas.microsoft.com/office/drawing/2014/main" id="{01739794-469D-805E-7208-DD7D9866E9B1}"/>
                    </a:ext>
                  </a:extLst>
                </p:cNvPr>
                <p:cNvCxnSpPr>
                  <a:stCxn id="112" idx="1"/>
                  <a:endCxn id="113" idx="1"/>
                </p:cNvCxnSpPr>
                <p:nvPr/>
              </p:nvCxnSpPr>
              <p:spPr>
                <a:xfrm>
                  <a:off x="5036482" y="2369482"/>
                  <a:ext cx="131678" cy="13167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4D1C49E-AE90-C5C9-4661-C7845909020E}"/>
                    </a:ext>
                  </a:extLst>
                </p:cNvPr>
                <p:cNvCxnSpPr>
                  <a:stCxn id="112" idx="2"/>
                  <a:endCxn id="113" idx="2"/>
                </p:cNvCxnSpPr>
                <p:nvPr/>
              </p:nvCxnSpPr>
              <p:spPr>
                <a:xfrm flipV="1">
                  <a:off x="4597615" y="3429000"/>
                  <a:ext cx="18622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E08993F9-3B9B-5DBF-C8C6-E130E8A4C1B2}"/>
                    </a:ext>
                  </a:extLst>
                </p:cNvPr>
                <p:cNvCxnSpPr>
                  <a:stCxn id="112" idx="0"/>
                  <a:endCxn id="113" idx="0"/>
                </p:cNvCxnSpPr>
                <p:nvPr/>
              </p:nvCxnSpPr>
              <p:spPr>
                <a:xfrm flipH="1">
                  <a:off x="6096000" y="1930615"/>
                  <a:ext cx="1" cy="186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DB4C9E92-7B87-1D09-0721-295C1212A3C4}"/>
                    </a:ext>
                  </a:extLst>
                </p:cNvPr>
                <p:cNvCxnSpPr>
                  <a:stCxn id="113" idx="7"/>
                  <a:endCxn id="112" idx="7"/>
                </p:cNvCxnSpPr>
                <p:nvPr/>
              </p:nvCxnSpPr>
              <p:spPr>
                <a:xfrm flipV="1">
                  <a:off x="7023840" y="2369482"/>
                  <a:ext cx="131679" cy="131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8538D7F0-4016-1086-2719-F050759FB51A}"/>
                    </a:ext>
                  </a:extLst>
                </p:cNvPr>
                <p:cNvCxnSpPr>
                  <a:stCxn id="112" idx="6"/>
                  <a:endCxn id="113" idx="6"/>
                </p:cNvCxnSpPr>
                <p:nvPr/>
              </p:nvCxnSpPr>
              <p:spPr>
                <a:xfrm flipH="1" flipV="1">
                  <a:off x="7408164" y="3429000"/>
                  <a:ext cx="18622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EA79A089-0E1D-FD27-D9D6-A9A20E3FFA38}"/>
                    </a:ext>
                  </a:extLst>
                </p:cNvPr>
                <p:cNvCxnSpPr>
                  <a:stCxn id="112" idx="5"/>
                  <a:endCxn id="113" idx="5"/>
                </p:cNvCxnSpPr>
                <p:nvPr/>
              </p:nvCxnSpPr>
              <p:spPr>
                <a:xfrm flipH="1" flipV="1">
                  <a:off x="7023840" y="4356840"/>
                  <a:ext cx="131679" cy="131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6D360CA1-7855-A146-7CF8-5D582BEB293B}"/>
                    </a:ext>
                  </a:extLst>
                </p:cNvPr>
                <p:cNvCxnSpPr>
                  <a:stCxn id="112" idx="4"/>
                  <a:endCxn id="113" idx="4"/>
                </p:cNvCxnSpPr>
                <p:nvPr/>
              </p:nvCxnSpPr>
              <p:spPr>
                <a:xfrm flipH="1" flipV="1">
                  <a:off x="6096000" y="4741164"/>
                  <a:ext cx="1" cy="18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6654C701-52AC-DCDB-F454-664BE0FE5B39}"/>
                    </a:ext>
                  </a:extLst>
                </p:cNvPr>
                <p:cNvCxnSpPr>
                  <a:stCxn id="112" idx="3"/>
                  <a:endCxn id="113" idx="3"/>
                </p:cNvCxnSpPr>
                <p:nvPr/>
              </p:nvCxnSpPr>
              <p:spPr>
                <a:xfrm flipV="1">
                  <a:off x="5036482" y="4356840"/>
                  <a:ext cx="131678" cy="131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9" name="Group 78">
                <a:extLst>
                  <a:ext uri="{FF2B5EF4-FFF2-40B4-BE49-F238E27FC236}">
                    <a16:creationId xmlns:a16="http://schemas.microsoft.com/office/drawing/2014/main" id="{6A8E6CE3-69A7-1459-DD26-11D018F24091}"/>
                  </a:ext>
                </a:extLst>
              </p:cNvPr>
              <p:cNvGrpSpPr/>
              <p:nvPr/>
            </p:nvGrpSpPr>
            <p:grpSpPr>
              <a:xfrm rot="900000">
                <a:off x="4597615" y="1930615"/>
                <a:ext cx="2996771" cy="2996771"/>
                <a:chOff x="4597615" y="1930615"/>
                <a:chExt cx="2996771" cy="2996771"/>
              </a:xfrm>
            </p:grpSpPr>
            <p:grpSp>
              <p:nvGrpSpPr>
                <p:cNvPr id="92" name="Group 91">
                  <a:extLst>
                    <a:ext uri="{FF2B5EF4-FFF2-40B4-BE49-F238E27FC236}">
                      <a16:creationId xmlns:a16="http://schemas.microsoft.com/office/drawing/2014/main" id="{9E7B1A7D-F23B-D169-B499-590FB5459D06}"/>
                    </a:ext>
                  </a:extLst>
                </p:cNvPr>
                <p:cNvGrpSpPr/>
                <p:nvPr/>
              </p:nvGrpSpPr>
              <p:grpSpPr>
                <a:xfrm>
                  <a:off x="4597615" y="1930615"/>
                  <a:ext cx="2996771" cy="2996771"/>
                  <a:chOff x="5713729" y="1953729"/>
                  <a:chExt cx="2996771" cy="2996771"/>
                </a:xfrm>
              </p:grpSpPr>
              <p:sp>
                <p:nvSpPr>
                  <p:cNvPr id="101" name="Oval 100">
                    <a:extLst>
                      <a:ext uri="{FF2B5EF4-FFF2-40B4-BE49-F238E27FC236}">
                        <a16:creationId xmlns:a16="http://schemas.microsoft.com/office/drawing/2014/main" id="{3404F96F-B594-7CB1-CB8D-42BCBB76CC88}"/>
                      </a:ext>
                    </a:extLst>
                  </p:cNvPr>
                  <p:cNvSpPr/>
                  <p:nvPr/>
                </p:nvSpPr>
                <p:spPr>
                  <a:xfrm>
                    <a:off x="5713729" y="1953729"/>
                    <a:ext cx="2996771" cy="29967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64A91C1F-C3CE-7244-580E-2C82369CB391}"/>
                      </a:ext>
                    </a:extLst>
                  </p:cNvPr>
                  <p:cNvSpPr/>
                  <p:nvPr/>
                </p:nvSpPr>
                <p:spPr>
                  <a:xfrm>
                    <a:off x="5899950" y="2139950"/>
                    <a:ext cx="2624328" cy="26243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93" name="Straight Connector 92">
                  <a:extLst>
                    <a:ext uri="{FF2B5EF4-FFF2-40B4-BE49-F238E27FC236}">
                      <a16:creationId xmlns:a16="http://schemas.microsoft.com/office/drawing/2014/main" id="{10259AD0-9404-6D07-B81F-B11AFAD2FE6B}"/>
                    </a:ext>
                  </a:extLst>
                </p:cNvPr>
                <p:cNvCxnSpPr>
                  <a:stCxn id="101" idx="1"/>
                  <a:endCxn id="102" idx="1"/>
                </p:cNvCxnSpPr>
                <p:nvPr/>
              </p:nvCxnSpPr>
              <p:spPr>
                <a:xfrm>
                  <a:off x="5036482" y="2369482"/>
                  <a:ext cx="131678" cy="13167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94" name="Straight Connector 93">
                  <a:extLst>
                    <a:ext uri="{FF2B5EF4-FFF2-40B4-BE49-F238E27FC236}">
                      <a16:creationId xmlns:a16="http://schemas.microsoft.com/office/drawing/2014/main" id="{9512AC7D-D803-920C-EDA5-801B87C02F20}"/>
                    </a:ext>
                  </a:extLst>
                </p:cNvPr>
                <p:cNvCxnSpPr>
                  <a:stCxn id="101" idx="2"/>
                  <a:endCxn id="102" idx="2"/>
                </p:cNvCxnSpPr>
                <p:nvPr/>
              </p:nvCxnSpPr>
              <p:spPr>
                <a:xfrm flipV="1">
                  <a:off x="4597615" y="3429000"/>
                  <a:ext cx="18622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6E2710FF-D2F3-CF51-AEA9-D36056E137F2}"/>
                    </a:ext>
                  </a:extLst>
                </p:cNvPr>
                <p:cNvCxnSpPr>
                  <a:stCxn id="101" idx="0"/>
                  <a:endCxn id="102" idx="0"/>
                </p:cNvCxnSpPr>
                <p:nvPr/>
              </p:nvCxnSpPr>
              <p:spPr>
                <a:xfrm flipH="1">
                  <a:off x="6096000" y="1930615"/>
                  <a:ext cx="1" cy="186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8735C054-52AC-82FC-0202-CA482833D132}"/>
                    </a:ext>
                  </a:extLst>
                </p:cNvPr>
                <p:cNvCxnSpPr>
                  <a:stCxn id="102" idx="7"/>
                  <a:endCxn id="101" idx="7"/>
                </p:cNvCxnSpPr>
                <p:nvPr/>
              </p:nvCxnSpPr>
              <p:spPr>
                <a:xfrm flipV="1">
                  <a:off x="7023840" y="2369482"/>
                  <a:ext cx="131679" cy="131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60D6FE9-65AD-6D98-911E-5637F9FCD029}"/>
                    </a:ext>
                  </a:extLst>
                </p:cNvPr>
                <p:cNvCxnSpPr>
                  <a:stCxn id="101" idx="6"/>
                  <a:endCxn id="102" idx="6"/>
                </p:cNvCxnSpPr>
                <p:nvPr/>
              </p:nvCxnSpPr>
              <p:spPr>
                <a:xfrm flipH="1" flipV="1">
                  <a:off x="7408164" y="3429000"/>
                  <a:ext cx="18622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FDF451E2-1090-EC00-22DD-11F9A0677B07}"/>
                    </a:ext>
                  </a:extLst>
                </p:cNvPr>
                <p:cNvCxnSpPr>
                  <a:stCxn id="101" idx="5"/>
                  <a:endCxn id="102" idx="5"/>
                </p:cNvCxnSpPr>
                <p:nvPr/>
              </p:nvCxnSpPr>
              <p:spPr>
                <a:xfrm flipH="1" flipV="1">
                  <a:off x="7023840" y="4356840"/>
                  <a:ext cx="131679" cy="131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C252AAC-B6CC-5165-FF3D-58869566CDCC}"/>
                    </a:ext>
                  </a:extLst>
                </p:cNvPr>
                <p:cNvCxnSpPr>
                  <a:stCxn id="101" idx="4"/>
                  <a:endCxn id="102" idx="4"/>
                </p:cNvCxnSpPr>
                <p:nvPr/>
              </p:nvCxnSpPr>
              <p:spPr>
                <a:xfrm flipH="1" flipV="1">
                  <a:off x="6096000" y="4741164"/>
                  <a:ext cx="1" cy="18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2FB81542-87FC-0170-00D5-68F5AD5C9178}"/>
                    </a:ext>
                  </a:extLst>
                </p:cNvPr>
                <p:cNvCxnSpPr>
                  <a:stCxn id="101" idx="3"/>
                  <a:endCxn id="102" idx="3"/>
                </p:cNvCxnSpPr>
                <p:nvPr/>
              </p:nvCxnSpPr>
              <p:spPr>
                <a:xfrm flipV="1">
                  <a:off x="5036482" y="4356840"/>
                  <a:ext cx="131678" cy="131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0" name="Group 79">
                <a:extLst>
                  <a:ext uri="{FF2B5EF4-FFF2-40B4-BE49-F238E27FC236}">
                    <a16:creationId xmlns:a16="http://schemas.microsoft.com/office/drawing/2014/main" id="{E4D9B4FF-7FAB-D51D-5FAE-C70789A3233F}"/>
                  </a:ext>
                </a:extLst>
              </p:cNvPr>
              <p:cNvGrpSpPr/>
              <p:nvPr/>
            </p:nvGrpSpPr>
            <p:grpSpPr>
              <a:xfrm rot="1800000">
                <a:off x="4597615" y="1930615"/>
                <a:ext cx="2996771" cy="2996771"/>
                <a:chOff x="4597615" y="1930615"/>
                <a:chExt cx="2996771" cy="2996771"/>
              </a:xfrm>
            </p:grpSpPr>
            <p:grpSp>
              <p:nvGrpSpPr>
                <p:cNvPr id="81" name="Group 80">
                  <a:extLst>
                    <a:ext uri="{FF2B5EF4-FFF2-40B4-BE49-F238E27FC236}">
                      <a16:creationId xmlns:a16="http://schemas.microsoft.com/office/drawing/2014/main" id="{24175855-29AF-0B2E-147E-C4833E4E8513}"/>
                    </a:ext>
                  </a:extLst>
                </p:cNvPr>
                <p:cNvGrpSpPr/>
                <p:nvPr/>
              </p:nvGrpSpPr>
              <p:grpSpPr>
                <a:xfrm>
                  <a:off x="4597615" y="1930615"/>
                  <a:ext cx="2996771" cy="2996771"/>
                  <a:chOff x="5713729" y="1953729"/>
                  <a:chExt cx="2996771" cy="2996771"/>
                </a:xfrm>
              </p:grpSpPr>
              <p:sp>
                <p:nvSpPr>
                  <p:cNvPr id="90" name="Oval 89">
                    <a:extLst>
                      <a:ext uri="{FF2B5EF4-FFF2-40B4-BE49-F238E27FC236}">
                        <a16:creationId xmlns:a16="http://schemas.microsoft.com/office/drawing/2014/main" id="{AF6CB8A8-C6D8-B131-4883-7D6929A72909}"/>
                      </a:ext>
                    </a:extLst>
                  </p:cNvPr>
                  <p:cNvSpPr/>
                  <p:nvPr/>
                </p:nvSpPr>
                <p:spPr>
                  <a:xfrm>
                    <a:off x="5713729" y="1953729"/>
                    <a:ext cx="2996771" cy="2996771"/>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3F805070-464E-DB5B-ADA9-DEFED77BC92D}"/>
                      </a:ext>
                    </a:extLst>
                  </p:cNvPr>
                  <p:cNvSpPr/>
                  <p:nvPr/>
                </p:nvSpPr>
                <p:spPr>
                  <a:xfrm>
                    <a:off x="5899950" y="2139950"/>
                    <a:ext cx="2624328" cy="262432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a:extLst>
                    <a:ext uri="{FF2B5EF4-FFF2-40B4-BE49-F238E27FC236}">
                      <a16:creationId xmlns:a16="http://schemas.microsoft.com/office/drawing/2014/main" id="{7B644B69-92BA-D040-7F62-3AE783D349CB}"/>
                    </a:ext>
                  </a:extLst>
                </p:cNvPr>
                <p:cNvCxnSpPr>
                  <a:stCxn id="90" idx="1"/>
                  <a:endCxn id="91" idx="1"/>
                </p:cNvCxnSpPr>
                <p:nvPr/>
              </p:nvCxnSpPr>
              <p:spPr>
                <a:xfrm>
                  <a:off x="5036482" y="2369482"/>
                  <a:ext cx="131678" cy="131678"/>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cxnSp>
              <p:nvCxnSpPr>
                <p:cNvPr id="83" name="Straight Connector 82">
                  <a:extLst>
                    <a:ext uri="{FF2B5EF4-FFF2-40B4-BE49-F238E27FC236}">
                      <a16:creationId xmlns:a16="http://schemas.microsoft.com/office/drawing/2014/main" id="{FC80F768-7452-4154-FE24-67826DA03F3D}"/>
                    </a:ext>
                  </a:extLst>
                </p:cNvPr>
                <p:cNvCxnSpPr>
                  <a:stCxn id="90" idx="2"/>
                  <a:endCxn id="91" idx="2"/>
                </p:cNvCxnSpPr>
                <p:nvPr/>
              </p:nvCxnSpPr>
              <p:spPr>
                <a:xfrm flipV="1">
                  <a:off x="4597615" y="3429000"/>
                  <a:ext cx="186221"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D2E1D5F3-80F3-6599-369A-DA5129547192}"/>
                    </a:ext>
                  </a:extLst>
                </p:cNvPr>
                <p:cNvCxnSpPr>
                  <a:stCxn id="90" idx="0"/>
                  <a:endCxn id="91" idx="0"/>
                </p:cNvCxnSpPr>
                <p:nvPr/>
              </p:nvCxnSpPr>
              <p:spPr>
                <a:xfrm flipH="1">
                  <a:off x="6096000" y="1930615"/>
                  <a:ext cx="1" cy="1862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A4323D18-F695-99A9-8DE6-BF074CC05C7A}"/>
                    </a:ext>
                  </a:extLst>
                </p:cNvPr>
                <p:cNvCxnSpPr>
                  <a:stCxn id="91" idx="7"/>
                  <a:endCxn id="90" idx="7"/>
                </p:cNvCxnSpPr>
                <p:nvPr/>
              </p:nvCxnSpPr>
              <p:spPr>
                <a:xfrm flipV="1">
                  <a:off x="7023840" y="2369482"/>
                  <a:ext cx="131679" cy="131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94F60CA-5CB4-1008-BB6C-157B29AFA801}"/>
                    </a:ext>
                  </a:extLst>
                </p:cNvPr>
                <p:cNvCxnSpPr>
                  <a:stCxn id="90" idx="6"/>
                  <a:endCxn id="91" idx="6"/>
                </p:cNvCxnSpPr>
                <p:nvPr/>
              </p:nvCxnSpPr>
              <p:spPr>
                <a:xfrm flipH="1" flipV="1">
                  <a:off x="7408164" y="3429000"/>
                  <a:ext cx="186222" cy="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60BB092-550E-7615-2F35-752C01D253E0}"/>
                    </a:ext>
                  </a:extLst>
                </p:cNvPr>
                <p:cNvCxnSpPr>
                  <a:stCxn id="90" idx="5"/>
                  <a:endCxn id="91" idx="5"/>
                </p:cNvCxnSpPr>
                <p:nvPr/>
              </p:nvCxnSpPr>
              <p:spPr>
                <a:xfrm flipH="1" flipV="1">
                  <a:off x="7023840" y="4356840"/>
                  <a:ext cx="131679" cy="131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1F7C1D7D-362F-0507-C52D-810F5514A173}"/>
                    </a:ext>
                  </a:extLst>
                </p:cNvPr>
                <p:cNvCxnSpPr>
                  <a:stCxn id="90" idx="4"/>
                  <a:endCxn id="91" idx="4"/>
                </p:cNvCxnSpPr>
                <p:nvPr/>
              </p:nvCxnSpPr>
              <p:spPr>
                <a:xfrm flipH="1" flipV="1">
                  <a:off x="6096000" y="4741164"/>
                  <a:ext cx="1" cy="18622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D36B8823-9981-6007-E999-19BDA86C4219}"/>
                    </a:ext>
                  </a:extLst>
                </p:cNvPr>
                <p:cNvCxnSpPr>
                  <a:stCxn id="90" idx="3"/>
                  <a:endCxn id="91" idx="3"/>
                </p:cNvCxnSpPr>
                <p:nvPr/>
              </p:nvCxnSpPr>
              <p:spPr>
                <a:xfrm flipV="1">
                  <a:off x="5036482" y="4356840"/>
                  <a:ext cx="131678" cy="13167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77" name="Arc 76">
              <a:extLst>
                <a:ext uri="{FF2B5EF4-FFF2-40B4-BE49-F238E27FC236}">
                  <a16:creationId xmlns:a16="http://schemas.microsoft.com/office/drawing/2014/main" id="{E63CD3DA-766F-DA7F-A60F-25BB7F80F35F}"/>
                </a:ext>
              </a:extLst>
            </p:cNvPr>
            <p:cNvSpPr/>
            <p:nvPr/>
          </p:nvSpPr>
          <p:spPr>
            <a:xfrm rot="198817">
              <a:off x="2289234" y="3015605"/>
              <a:ext cx="2388630" cy="2388630"/>
            </a:xfrm>
            <a:prstGeom prst="arc">
              <a:avLst>
                <a:gd name="adj1" fmla="val 16200000"/>
                <a:gd name="adj2" fmla="val 19138739"/>
              </a:avLst>
            </a:prstGeom>
            <a:ln w="12700">
              <a:solidFill>
                <a:schemeClr val="tx1"/>
              </a:solidFill>
              <a:tailEnd type="stealt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14" name="Isosceles Triangle 102">
            <a:extLst>
              <a:ext uri="{FF2B5EF4-FFF2-40B4-BE49-F238E27FC236}">
                <a16:creationId xmlns:a16="http://schemas.microsoft.com/office/drawing/2014/main" id="{4EF16D97-3FFF-82C7-8CC9-02C7B4584E59}"/>
              </a:ext>
            </a:extLst>
          </p:cNvPr>
          <p:cNvSpPr/>
          <p:nvPr/>
        </p:nvSpPr>
        <p:spPr>
          <a:xfrm rot="5400000">
            <a:off x="910875" y="4233575"/>
            <a:ext cx="255641" cy="220380"/>
          </a:xfrm>
          <a:prstGeom prst="triangl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5" name="Table 393">
            <a:extLst>
              <a:ext uri="{FF2B5EF4-FFF2-40B4-BE49-F238E27FC236}">
                <a16:creationId xmlns:a16="http://schemas.microsoft.com/office/drawing/2014/main" id="{13657249-7C2A-9D9C-5D43-E3E50D5EB595}"/>
              </a:ext>
            </a:extLst>
          </p:cNvPr>
          <p:cNvGraphicFramePr>
            <a:graphicFrameLocks noGrp="1"/>
          </p:cNvGraphicFramePr>
          <p:nvPr>
            <p:extLst>
              <p:ext uri="{D42A27DB-BD31-4B8C-83A1-F6EECF244321}">
                <p14:modId xmlns:p14="http://schemas.microsoft.com/office/powerpoint/2010/main" val="3109668904"/>
              </p:ext>
            </p:extLst>
          </p:nvPr>
        </p:nvGraphicFramePr>
        <p:xfrm>
          <a:off x="5993415" y="2839483"/>
          <a:ext cx="2012805" cy="3002280"/>
        </p:xfrm>
        <a:graphic>
          <a:graphicData uri="http://schemas.openxmlformats.org/drawingml/2006/table">
            <a:tbl>
              <a:tblPr firstRow="1" bandRow="1">
                <a:tableStyleId>{5C22544A-7EE6-4342-B048-85BDC9FD1C3A}</a:tableStyleId>
              </a:tblPr>
              <a:tblGrid>
                <a:gridCol w="836869">
                  <a:extLst>
                    <a:ext uri="{9D8B030D-6E8A-4147-A177-3AD203B41FA5}">
                      <a16:colId xmlns:a16="http://schemas.microsoft.com/office/drawing/2014/main" val="1187669152"/>
                    </a:ext>
                  </a:extLst>
                </a:gridCol>
                <a:gridCol w="1175936">
                  <a:extLst>
                    <a:ext uri="{9D8B030D-6E8A-4147-A177-3AD203B41FA5}">
                      <a16:colId xmlns:a16="http://schemas.microsoft.com/office/drawing/2014/main" val="1490682655"/>
                    </a:ext>
                  </a:extLst>
                </a:gridCol>
              </a:tblGrid>
              <a:tr h="0">
                <a:tc>
                  <a:txBody>
                    <a:bodyPr/>
                    <a:lstStyle/>
                    <a:p>
                      <a:pPr algn="ctr"/>
                      <a:r>
                        <a:rPr lang="en-US" sz="1100" dirty="0">
                          <a:solidFill>
                            <a:schemeClr val="tx1"/>
                          </a:solidFill>
                        </a:rPr>
                        <a:t>Individual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496680825"/>
                  </a:ext>
                </a:extLst>
              </a:tr>
              <a:tr h="274320">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217561306"/>
                  </a:ext>
                </a:extLst>
              </a:tr>
              <a:tr h="274320">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extLst>
                  <a:ext uri="{0D108BD9-81ED-4DB2-BD59-A6C34878D82A}">
                    <a16:rowId xmlns:a16="http://schemas.microsoft.com/office/drawing/2014/main" val="2198071498"/>
                  </a:ext>
                </a:extLst>
              </a:tr>
              <a:tr h="274320">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A5A5"/>
                    </a:solidFill>
                  </a:tcPr>
                </a:tc>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A5A5"/>
                    </a:solidFill>
                  </a:tcPr>
                </a:tc>
                <a:extLst>
                  <a:ext uri="{0D108BD9-81ED-4DB2-BD59-A6C34878D82A}">
                    <a16:rowId xmlns:a16="http://schemas.microsoft.com/office/drawing/2014/main" val="3945564147"/>
                  </a:ext>
                </a:extLst>
              </a:tr>
              <a:tr h="274320">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7491759"/>
                  </a:ext>
                </a:extLst>
              </a:tr>
              <a:tr h="274320">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9BD5"/>
                    </a:solidFill>
                  </a:tcPr>
                </a:tc>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9BD5"/>
                    </a:solidFill>
                  </a:tcPr>
                </a:tc>
                <a:extLst>
                  <a:ext uri="{0D108BD9-81ED-4DB2-BD59-A6C34878D82A}">
                    <a16:rowId xmlns:a16="http://schemas.microsoft.com/office/drawing/2014/main" val="1209320759"/>
                  </a:ext>
                </a:extLst>
              </a:tr>
              <a:tr h="274320">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extLst>
                  <a:ext uri="{0D108BD9-81ED-4DB2-BD59-A6C34878D82A}">
                    <a16:rowId xmlns:a16="http://schemas.microsoft.com/office/drawing/2014/main" val="3383901456"/>
                  </a:ext>
                </a:extLst>
              </a:tr>
              <a:tr h="274320">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7E7"/>
                    </a:solidFill>
                  </a:tcPr>
                </a:tc>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7E7"/>
                    </a:solidFill>
                  </a:tcPr>
                </a:tc>
                <a:extLst>
                  <a:ext uri="{0D108BD9-81ED-4DB2-BD59-A6C34878D82A}">
                    <a16:rowId xmlns:a16="http://schemas.microsoft.com/office/drawing/2014/main" val="453698192"/>
                  </a:ext>
                </a:extLst>
              </a:tr>
              <a:tr h="274320">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extLst>
                  <a:ext uri="{0D108BD9-81ED-4DB2-BD59-A6C34878D82A}">
                    <a16:rowId xmlns:a16="http://schemas.microsoft.com/office/drawing/2014/main" val="1735807504"/>
                  </a:ext>
                </a:extLst>
              </a:tr>
              <a:tr h="274320">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extLst>
                  <a:ext uri="{0D108BD9-81ED-4DB2-BD59-A6C34878D82A}">
                    <a16:rowId xmlns:a16="http://schemas.microsoft.com/office/drawing/2014/main" val="293556081"/>
                  </a:ext>
                </a:extLst>
              </a:tr>
              <a:tr h="274320">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9000"/>
                    </a:solidFill>
                  </a:tcPr>
                </a:tc>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9000"/>
                    </a:solidFill>
                  </a:tcPr>
                </a:tc>
                <a:extLst>
                  <a:ext uri="{0D108BD9-81ED-4DB2-BD59-A6C34878D82A}">
                    <a16:rowId xmlns:a16="http://schemas.microsoft.com/office/drawing/2014/main" val="221809990"/>
                  </a:ext>
                </a:extLst>
              </a:tr>
            </a:tbl>
          </a:graphicData>
        </a:graphic>
      </p:graphicFrame>
      <p:graphicFrame>
        <p:nvGraphicFramePr>
          <p:cNvPr id="116" name="Table 115">
            <a:extLst>
              <a:ext uri="{FF2B5EF4-FFF2-40B4-BE49-F238E27FC236}">
                <a16:creationId xmlns:a16="http://schemas.microsoft.com/office/drawing/2014/main" id="{08249A6E-0DC1-D0AF-7C0A-E726E623F92A}"/>
              </a:ext>
            </a:extLst>
          </p:cNvPr>
          <p:cNvGraphicFramePr>
            <a:graphicFrameLocks noGrp="1"/>
          </p:cNvGraphicFramePr>
          <p:nvPr>
            <p:extLst>
              <p:ext uri="{D42A27DB-BD31-4B8C-83A1-F6EECF244321}">
                <p14:modId xmlns:p14="http://schemas.microsoft.com/office/powerpoint/2010/main" val="1512179873"/>
              </p:ext>
            </p:extLst>
          </p:nvPr>
        </p:nvGraphicFramePr>
        <p:xfrm>
          <a:off x="8546049" y="2849008"/>
          <a:ext cx="1841269" cy="3002280"/>
        </p:xfrm>
        <a:graphic>
          <a:graphicData uri="http://schemas.openxmlformats.org/drawingml/2006/table">
            <a:tbl>
              <a:tblPr firstRow="1" bandRow="1">
                <a:tableStyleId>{5C22544A-7EE6-4342-B048-85BDC9FD1C3A}</a:tableStyleId>
              </a:tblPr>
              <a:tblGrid>
                <a:gridCol w="765549">
                  <a:extLst>
                    <a:ext uri="{9D8B030D-6E8A-4147-A177-3AD203B41FA5}">
                      <a16:colId xmlns:a16="http://schemas.microsoft.com/office/drawing/2014/main" val="1187669152"/>
                    </a:ext>
                  </a:extLst>
                </a:gridCol>
                <a:gridCol w="1075720">
                  <a:extLst>
                    <a:ext uri="{9D8B030D-6E8A-4147-A177-3AD203B41FA5}">
                      <a16:colId xmlns:a16="http://schemas.microsoft.com/office/drawing/2014/main" val="1490682655"/>
                    </a:ext>
                  </a:extLst>
                </a:gridCol>
              </a:tblGrid>
              <a:tr h="0">
                <a:tc>
                  <a:txBody>
                    <a:bodyPr/>
                    <a:lstStyle/>
                    <a:p>
                      <a:pPr algn="ctr"/>
                      <a:r>
                        <a:rPr lang="en-US" sz="1100" dirty="0">
                          <a:solidFill>
                            <a:schemeClr val="tx1"/>
                          </a:solidFill>
                        </a:rPr>
                        <a:t>Individual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1100"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496680825"/>
                  </a:ext>
                </a:extLst>
              </a:tr>
              <a:tr h="274320">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217561306"/>
                  </a:ext>
                </a:extLst>
              </a:tr>
              <a:tr h="274320">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18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4B183"/>
                    </a:solidFill>
                  </a:tcPr>
                </a:tc>
                <a:extLst>
                  <a:ext uri="{0D108BD9-81ED-4DB2-BD59-A6C34878D82A}">
                    <a16:rowId xmlns:a16="http://schemas.microsoft.com/office/drawing/2014/main" val="2198071498"/>
                  </a:ext>
                </a:extLst>
              </a:tr>
              <a:tr h="274320">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9000"/>
                    </a:solidFill>
                  </a:tcPr>
                </a:tc>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F9000"/>
                    </a:solidFill>
                  </a:tcPr>
                </a:tc>
                <a:extLst>
                  <a:ext uri="{0D108BD9-81ED-4DB2-BD59-A6C34878D82A}">
                    <a16:rowId xmlns:a16="http://schemas.microsoft.com/office/drawing/2014/main" val="3945564147"/>
                  </a:ext>
                </a:extLst>
              </a:tr>
              <a:tr h="274320">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D7D31"/>
                    </a:solidFill>
                  </a:tcPr>
                </a:tc>
                <a:extLst>
                  <a:ext uri="{0D108BD9-81ED-4DB2-BD59-A6C34878D82A}">
                    <a16:rowId xmlns:a16="http://schemas.microsoft.com/office/drawing/2014/main" val="27491759"/>
                  </a:ext>
                </a:extLst>
              </a:tr>
              <a:tr h="274320">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9BD5"/>
                    </a:solidFill>
                  </a:tcPr>
                </a:tc>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5B9BD5"/>
                    </a:solidFill>
                  </a:tcPr>
                </a:tc>
                <a:extLst>
                  <a:ext uri="{0D108BD9-81ED-4DB2-BD59-A6C34878D82A}">
                    <a16:rowId xmlns:a16="http://schemas.microsoft.com/office/drawing/2014/main" val="1209320759"/>
                  </a:ext>
                </a:extLst>
              </a:tr>
              <a:tr h="274320">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7E7"/>
                    </a:solidFill>
                  </a:tcPr>
                </a:tc>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B4C7E7"/>
                    </a:solidFill>
                  </a:tcPr>
                </a:tc>
                <a:extLst>
                  <a:ext uri="{0D108BD9-81ED-4DB2-BD59-A6C34878D82A}">
                    <a16:rowId xmlns:a16="http://schemas.microsoft.com/office/drawing/2014/main" val="3383901456"/>
                  </a:ext>
                </a:extLst>
              </a:tr>
              <a:tr h="274320">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A5A5"/>
                    </a:solidFill>
                  </a:tcPr>
                </a:tc>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5A5A5"/>
                    </a:solidFill>
                  </a:tcPr>
                </a:tc>
                <a:extLst>
                  <a:ext uri="{0D108BD9-81ED-4DB2-BD59-A6C34878D82A}">
                    <a16:rowId xmlns:a16="http://schemas.microsoft.com/office/drawing/2014/main" val="453698192"/>
                  </a:ext>
                </a:extLst>
              </a:tr>
              <a:tr h="274320">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70AD47"/>
                    </a:solidFill>
                  </a:tcPr>
                </a:tc>
                <a:extLst>
                  <a:ext uri="{0D108BD9-81ED-4DB2-BD59-A6C34878D82A}">
                    <a16:rowId xmlns:a16="http://schemas.microsoft.com/office/drawing/2014/main" val="1735807504"/>
                  </a:ext>
                </a:extLst>
              </a:tr>
              <a:tr h="274320">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A9D18E"/>
                    </a:solidFill>
                  </a:tcPr>
                </a:tc>
                <a:extLst>
                  <a:ext uri="{0D108BD9-81ED-4DB2-BD59-A6C34878D82A}">
                    <a16:rowId xmlns:a16="http://schemas.microsoft.com/office/drawing/2014/main" val="293556081"/>
                  </a:ext>
                </a:extLst>
              </a:tr>
              <a:tr h="274320">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tc>
                  <a:txBody>
                    <a:bodyPr/>
                    <a:lstStyle/>
                    <a:p>
                      <a:pPr algn="ctr"/>
                      <a:r>
                        <a:rPr lang="en-US" sz="1100" b="1" dirty="0">
                          <a:solidFill>
                            <a:schemeClr val="tx1"/>
                          </a:solidFill>
                          <a:latin typeface="Cambria Math" panose="02040503050406030204" pitchFamily="18" charset="0"/>
                          <a:ea typeface="Cambria Math" panose="02040503050406030204" pitchFamily="18"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472C4"/>
                    </a:solidFill>
                  </a:tcPr>
                </a:tc>
                <a:extLst>
                  <a:ext uri="{0D108BD9-81ED-4DB2-BD59-A6C34878D82A}">
                    <a16:rowId xmlns:a16="http://schemas.microsoft.com/office/drawing/2014/main" val="221809990"/>
                  </a:ext>
                </a:extLst>
              </a:tr>
            </a:tbl>
          </a:graphicData>
        </a:graphic>
      </p:graphicFrame>
      <p:cxnSp>
        <p:nvCxnSpPr>
          <p:cNvPr id="117" name="Straight Arrow Connector 116">
            <a:extLst>
              <a:ext uri="{FF2B5EF4-FFF2-40B4-BE49-F238E27FC236}">
                <a16:creationId xmlns:a16="http://schemas.microsoft.com/office/drawing/2014/main" id="{6850EC77-1706-DA79-6AB0-148CB9756EDE}"/>
              </a:ext>
            </a:extLst>
          </p:cNvPr>
          <p:cNvCxnSpPr/>
          <p:nvPr/>
        </p:nvCxnSpPr>
        <p:spPr>
          <a:xfrm flipV="1">
            <a:off x="10360013" y="3546653"/>
            <a:ext cx="0" cy="1373127"/>
          </a:xfrm>
          <a:prstGeom prst="straightConnector1">
            <a:avLst/>
          </a:prstGeom>
          <a:ln w="190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18" name="Arrow: Right 396">
            <a:extLst>
              <a:ext uri="{FF2B5EF4-FFF2-40B4-BE49-F238E27FC236}">
                <a16:creationId xmlns:a16="http://schemas.microsoft.com/office/drawing/2014/main" id="{50FC76D6-5931-BAD3-6034-241435D8D67F}"/>
              </a:ext>
            </a:extLst>
          </p:cNvPr>
          <p:cNvSpPr/>
          <p:nvPr/>
        </p:nvSpPr>
        <p:spPr>
          <a:xfrm>
            <a:off x="8104493" y="4249675"/>
            <a:ext cx="339958" cy="168390"/>
          </a:xfrm>
          <a:prstGeom prst="rightArrow">
            <a:avLst/>
          </a:prstGeom>
          <a:solidFill>
            <a:srgbClr val="0557FC"/>
          </a:solidFill>
          <a:ln>
            <a:solidFill>
              <a:srgbClr val="0557F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ADA80E6C-CFC0-A8C3-F60E-CF2D7020DE8A}"/>
              </a:ext>
            </a:extLst>
          </p:cNvPr>
          <p:cNvSpPr/>
          <p:nvPr/>
        </p:nvSpPr>
        <p:spPr>
          <a:xfrm>
            <a:off x="8582013" y="3129972"/>
            <a:ext cx="1778000" cy="21168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TextBox 119">
            <a:extLst>
              <a:ext uri="{FF2B5EF4-FFF2-40B4-BE49-F238E27FC236}">
                <a16:creationId xmlns:a16="http://schemas.microsoft.com/office/drawing/2014/main" id="{1B1D0969-6C13-EDA5-0571-96D975BD0325}"/>
              </a:ext>
            </a:extLst>
          </p:cNvPr>
          <p:cNvSpPr txBox="1"/>
          <p:nvPr/>
        </p:nvSpPr>
        <p:spPr>
          <a:xfrm>
            <a:off x="10136677" y="2416026"/>
            <a:ext cx="832279" cy="276999"/>
          </a:xfrm>
          <a:prstGeom prst="rect">
            <a:avLst/>
          </a:prstGeom>
          <a:noFill/>
          <a:ln>
            <a:solidFill>
              <a:schemeClr val="tx1"/>
            </a:solidFill>
          </a:ln>
        </p:spPr>
        <p:txBody>
          <a:bodyPr wrap="none" rtlCol="0">
            <a:spAutoFit/>
          </a:bodyPr>
          <a:lstStyle/>
          <a:p>
            <a:r>
              <a:rPr lang="en-US" sz="1200" dirty="0"/>
              <a:t>Elite 10%</a:t>
            </a:r>
          </a:p>
        </p:txBody>
      </p:sp>
      <p:cxnSp>
        <p:nvCxnSpPr>
          <p:cNvPr id="121" name="Straight Arrow Connector 120">
            <a:extLst>
              <a:ext uri="{FF2B5EF4-FFF2-40B4-BE49-F238E27FC236}">
                <a16:creationId xmlns:a16="http://schemas.microsoft.com/office/drawing/2014/main" id="{05D9CBCE-B6FE-E110-A67C-FCA31DA0B544}"/>
              </a:ext>
            </a:extLst>
          </p:cNvPr>
          <p:cNvCxnSpPr>
            <a:stCxn id="120" idx="2"/>
          </p:cNvCxnSpPr>
          <p:nvPr/>
        </p:nvCxnSpPr>
        <p:spPr>
          <a:xfrm flipH="1">
            <a:off x="10112012" y="2693025"/>
            <a:ext cx="440805" cy="50794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00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Effect transition="in" filter="wipe(left)">
                                      <p:cBhvr>
                                        <p:cTn id="7" dur="750"/>
                                        <p:tgtEl>
                                          <p:spTgt spid="67"/>
                                        </p:tgtEl>
                                      </p:cBhvr>
                                    </p:animEffect>
                                  </p:childTnLst>
                                </p:cTn>
                              </p:par>
                              <p:par>
                                <p:cTn id="8" presetID="22" presetClass="entr" presetSubtype="1" fill="hold" nodeType="withEffect">
                                  <p:stCondLst>
                                    <p:cond delay="0"/>
                                  </p:stCondLst>
                                  <p:childTnLst>
                                    <p:set>
                                      <p:cBhvr>
                                        <p:cTn id="9" dur="1" fill="hold">
                                          <p:stCondLst>
                                            <p:cond delay="0"/>
                                          </p:stCondLst>
                                        </p:cTn>
                                        <p:tgtEl>
                                          <p:spTgt spid="70"/>
                                        </p:tgtEl>
                                        <p:attrNameLst>
                                          <p:attrName>style.visibility</p:attrName>
                                        </p:attrNameLst>
                                      </p:cBhvr>
                                      <p:to>
                                        <p:strVal val="visible"/>
                                      </p:to>
                                    </p:set>
                                    <p:animEffect transition="in" filter="wipe(up)">
                                      <p:cBhvr>
                                        <p:cTn id="10" dur="750"/>
                                        <p:tgtEl>
                                          <p:spTgt spid="70"/>
                                        </p:tgtEl>
                                      </p:cBhvr>
                                    </p:animEffect>
                                  </p:childTnLst>
                                </p:cTn>
                              </p:par>
                            </p:childTnLst>
                          </p:cTn>
                        </p:par>
                        <p:par>
                          <p:cTn id="11" fill="hold">
                            <p:stCondLst>
                              <p:cond delay="750"/>
                            </p:stCondLst>
                            <p:childTnLst>
                              <p:par>
                                <p:cTn id="12" presetID="22" presetClass="entr" presetSubtype="8" fill="hold" grpId="0" nodeType="afterEffect">
                                  <p:stCondLst>
                                    <p:cond delay="0"/>
                                  </p:stCondLst>
                                  <p:childTnLst>
                                    <p:set>
                                      <p:cBhvr>
                                        <p:cTn id="13" dur="1" fill="hold">
                                          <p:stCondLst>
                                            <p:cond delay="0"/>
                                          </p:stCondLst>
                                        </p:cTn>
                                        <p:tgtEl>
                                          <p:spTgt spid="68"/>
                                        </p:tgtEl>
                                        <p:attrNameLst>
                                          <p:attrName>style.visibility</p:attrName>
                                        </p:attrNameLst>
                                      </p:cBhvr>
                                      <p:to>
                                        <p:strVal val="visible"/>
                                      </p:to>
                                    </p:set>
                                    <p:animEffect transition="in" filter="wipe(left)">
                                      <p:cBhvr>
                                        <p:cTn id="14" dur="750"/>
                                        <p:tgtEl>
                                          <p:spTgt spid="68"/>
                                        </p:tgtEl>
                                      </p:cBhvr>
                                    </p:animEffect>
                                  </p:childTnLst>
                                </p:cTn>
                              </p:par>
                              <p:par>
                                <p:cTn id="15" presetID="22" presetClass="entr" presetSubtype="8" fill="hold" grpId="0" nodeType="withEffect">
                                  <p:stCondLst>
                                    <p:cond delay="0"/>
                                  </p:stCondLst>
                                  <p:childTnLst>
                                    <p:set>
                                      <p:cBhvr>
                                        <p:cTn id="16" dur="1" fill="hold">
                                          <p:stCondLst>
                                            <p:cond delay="0"/>
                                          </p:stCondLst>
                                        </p:cTn>
                                        <p:tgtEl>
                                          <p:spTgt spid="69"/>
                                        </p:tgtEl>
                                        <p:attrNameLst>
                                          <p:attrName>style.visibility</p:attrName>
                                        </p:attrNameLst>
                                      </p:cBhvr>
                                      <p:to>
                                        <p:strVal val="visible"/>
                                      </p:to>
                                    </p:set>
                                    <p:animEffect transition="in" filter="wipe(left)">
                                      <p:cBhvr>
                                        <p:cTn id="17" dur="750"/>
                                        <p:tgtEl>
                                          <p:spTgt spid="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75"/>
                                        </p:tgtEl>
                                        <p:attrNameLst>
                                          <p:attrName>style.visibility</p:attrName>
                                        </p:attrNameLst>
                                      </p:cBhvr>
                                      <p:to>
                                        <p:strVal val="visible"/>
                                      </p:to>
                                    </p:set>
                                    <p:animEffect transition="in" filter="wipe(up)">
                                      <p:cBhvr>
                                        <p:cTn id="22" dur="500"/>
                                        <p:tgtEl>
                                          <p:spTgt spid="75"/>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arn(inVertical)">
                                      <p:cBhvr>
                                        <p:cTn id="25" dur="500"/>
                                        <p:tgtEl>
                                          <p:spTgt spid="3"/>
                                        </p:tgtEl>
                                      </p:cBhvr>
                                    </p:animEffect>
                                  </p:childTnLst>
                                </p:cTn>
                              </p:par>
                              <p:par>
                                <p:cTn id="26" presetID="22" presetClass="entr" presetSubtype="4" fill="hold" grpId="0" nodeType="withEffect">
                                  <p:stCondLst>
                                    <p:cond delay="0"/>
                                  </p:stCondLst>
                                  <p:childTnLst>
                                    <p:set>
                                      <p:cBhvr>
                                        <p:cTn id="27" dur="1" fill="hold">
                                          <p:stCondLst>
                                            <p:cond delay="0"/>
                                          </p:stCondLst>
                                        </p:cTn>
                                        <p:tgtEl>
                                          <p:spTgt spid="114"/>
                                        </p:tgtEl>
                                        <p:attrNameLst>
                                          <p:attrName>style.visibility</p:attrName>
                                        </p:attrNameLst>
                                      </p:cBhvr>
                                      <p:to>
                                        <p:strVal val="visible"/>
                                      </p:to>
                                    </p:set>
                                    <p:animEffect transition="in" filter="wipe(down)">
                                      <p:cBhvr>
                                        <p:cTn id="28" dur="500"/>
                                        <p:tgtEl>
                                          <p:spTgt spid="114"/>
                                        </p:tgtEl>
                                      </p:cBhvr>
                                    </p:animEffect>
                                  </p:childTnLst>
                                </p:cTn>
                              </p:par>
                              <p:par>
                                <p:cTn id="29" presetID="16" presetClass="entr" presetSubtype="21" fill="hold" grpId="0" nodeType="withEffect">
                                  <p:stCondLst>
                                    <p:cond delay="0"/>
                                  </p:stCondLst>
                                  <p:childTnLst>
                                    <p:set>
                                      <p:cBhvr>
                                        <p:cTn id="30" dur="1" fill="hold">
                                          <p:stCondLst>
                                            <p:cond delay="0"/>
                                          </p:stCondLst>
                                        </p:cTn>
                                        <p:tgtEl>
                                          <p:spTgt spid="73"/>
                                        </p:tgtEl>
                                        <p:attrNameLst>
                                          <p:attrName>style.visibility</p:attrName>
                                        </p:attrNameLst>
                                      </p:cBhvr>
                                      <p:to>
                                        <p:strVal val="visible"/>
                                      </p:to>
                                    </p:set>
                                    <p:animEffect transition="in" filter="barn(inVertical)">
                                      <p:cBhvr>
                                        <p:cTn id="31" dur="500"/>
                                        <p:tgtEl>
                                          <p:spTgt spid="73"/>
                                        </p:tgtEl>
                                      </p:cBhvr>
                                    </p:animEffect>
                                  </p:childTnLst>
                                </p:cTn>
                              </p:par>
                            </p:childTnLst>
                          </p:cTn>
                        </p:par>
                      </p:childTnLst>
                    </p:cTn>
                  </p:par>
                  <p:par>
                    <p:cTn id="32" fill="hold">
                      <p:stCondLst>
                        <p:cond delay="indefinite"/>
                      </p:stCondLst>
                      <p:childTnLst>
                        <p:par>
                          <p:cTn id="33" fill="hold">
                            <p:stCondLst>
                              <p:cond delay="0"/>
                            </p:stCondLst>
                            <p:childTnLst>
                              <p:par>
                                <p:cTn id="34" presetID="8" presetClass="emph" presetSubtype="0" fill="hold" nodeType="clickEffect">
                                  <p:stCondLst>
                                    <p:cond delay="0"/>
                                  </p:stCondLst>
                                  <p:childTnLst>
                                    <p:animRot by="18000000">
                                      <p:cBhvr>
                                        <p:cTn id="35" dur="2000" fill="hold"/>
                                        <p:tgtEl>
                                          <p:spTgt spid="3"/>
                                        </p:tgtEl>
                                        <p:attrNameLst>
                                          <p:attrName>r</p:attrName>
                                        </p:attrNameLst>
                                      </p:cBhvr>
                                    </p:animRot>
                                  </p:childTnLst>
                                </p:cTn>
                              </p:par>
                            </p:childTnLst>
                          </p:cTn>
                        </p:par>
                      </p:childTnLst>
                    </p:cTn>
                  </p:par>
                  <p:par>
                    <p:cTn id="36" fill="hold">
                      <p:stCondLst>
                        <p:cond delay="indefinite"/>
                      </p:stCondLst>
                      <p:childTnLst>
                        <p:par>
                          <p:cTn id="37" fill="hold">
                            <p:stCondLst>
                              <p:cond delay="0"/>
                            </p:stCondLst>
                            <p:childTnLst>
                              <p:par>
                                <p:cTn id="38" presetID="22" presetClass="entr" presetSubtype="1" fill="hold" nodeType="clickEffect">
                                  <p:stCondLst>
                                    <p:cond delay="0"/>
                                  </p:stCondLst>
                                  <p:childTnLst>
                                    <p:set>
                                      <p:cBhvr>
                                        <p:cTn id="39" dur="1" fill="hold">
                                          <p:stCondLst>
                                            <p:cond delay="0"/>
                                          </p:stCondLst>
                                        </p:cTn>
                                        <p:tgtEl>
                                          <p:spTgt spid="115"/>
                                        </p:tgtEl>
                                        <p:attrNameLst>
                                          <p:attrName>style.visibility</p:attrName>
                                        </p:attrNameLst>
                                      </p:cBhvr>
                                      <p:to>
                                        <p:strVal val="visible"/>
                                      </p:to>
                                    </p:set>
                                    <p:animEffect transition="in" filter="wipe(up)">
                                      <p:cBhvr>
                                        <p:cTn id="40" dur="500"/>
                                        <p:tgtEl>
                                          <p:spTgt spid="11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118"/>
                                        </p:tgtEl>
                                        <p:attrNameLst>
                                          <p:attrName>style.visibility</p:attrName>
                                        </p:attrNameLst>
                                      </p:cBhvr>
                                      <p:to>
                                        <p:strVal val="visible"/>
                                      </p:to>
                                    </p:set>
                                    <p:animEffect transition="in" filter="wipe(left)">
                                      <p:cBhvr>
                                        <p:cTn id="45" dur="500"/>
                                        <p:tgtEl>
                                          <p:spTgt spid="118"/>
                                        </p:tgtEl>
                                      </p:cBhvr>
                                    </p:animEffect>
                                  </p:childTnLst>
                                </p:cTn>
                              </p:par>
                            </p:childTnLst>
                          </p:cTn>
                        </p:par>
                        <p:par>
                          <p:cTn id="46" fill="hold">
                            <p:stCondLst>
                              <p:cond delay="500"/>
                            </p:stCondLst>
                            <p:childTnLst>
                              <p:par>
                                <p:cTn id="47" presetID="22" presetClass="entr" presetSubtype="1" fill="hold" nodeType="afterEffect">
                                  <p:stCondLst>
                                    <p:cond delay="0"/>
                                  </p:stCondLst>
                                  <p:childTnLst>
                                    <p:set>
                                      <p:cBhvr>
                                        <p:cTn id="48" dur="1" fill="hold">
                                          <p:stCondLst>
                                            <p:cond delay="0"/>
                                          </p:stCondLst>
                                        </p:cTn>
                                        <p:tgtEl>
                                          <p:spTgt spid="116"/>
                                        </p:tgtEl>
                                        <p:attrNameLst>
                                          <p:attrName>style.visibility</p:attrName>
                                        </p:attrNameLst>
                                      </p:cBhvr>
                                      <p:to>
                                        <p:strVal val="visible"/>
                                      </p:to>
                                    </p:set>
                                    <p:animEffect transition="in" filter="wipe(up)">
                                      <p:cBhvr>
                                        <p:cTn id="49" dur="500"/>
                                        <p:tgtEl>
                                          <p:spTgt spid="116"/>
                                        </p:tgtEl>
                                      </p:cBhvr>
                                    </p:animEffect>
                                  </p:childTnLst>
                                </p:cTn>
                              </p:par>
                            </p:childTnLst>
                          </p:cTn>
                        </p:par>
                        <p:par>
                          <p:cTn id="50" fill="hold">
                            <p:stCondLst>
                              <p:cond delay="1000"/>
                            </p:stCondLst>
                            <p:childTnLst>
                              <p:par>
                                <p:cTn id="51" presetID="22" presetClass="entr" presetSubtype="4" fill="hold" nodeType="afterEffect">
                                  <p:stCondLst>
                                    <p:cond delay="0"/>
                                  </p:stCondLst>
                                  <p:childTnLst>
                                    <p:set>
                                      <p:cBhvr>
                                        <p:cTn id="52" dur="1" fill="hold">
                                          <p:stCondLst>
                                            <p:cond delay="0"/>
                                          </p:stCondLst>
                                        </p:cTn>
                                        <p:tgtEl>
                                          <p:spTgt spid="117"/>
                                        </p:tgtEl>
                                        <p:attrNameLst>
                                          <p:attrName>style.visibility</p:attrName>
                                        </p:attrNameLst>
                                      </p:cBhvr>
                                      <p:to>
                                        <p:strVal val="visible"/>
                                      </p:to>
                                    </p:set>
                                    <p:animEffect transition="in" filter="wipe(down)">
                                      <p:cBhvr>
                                        <p:cTn id="53" dur="500"/>
                                        <p:tgtEl>
                                          <p:spTgt spid="117"/>
                                        </p:tgtEl>
                                      </p:cBhvr>
                                    </p:animEffect>
                                  </p:childTnLst>
                                </p:cTn>
                              </p:par>
                            </p:childTnLst>
                          </p:cTn>
                        </p:par>
                        <p:par>
                          <p:cTn id="54" fill="hold">
                            <p:stCondLst>
                              <p:cond delay="1500"/>
                            </p:stCondLst>
                            <p:childTnLst>
                              <p:par>
                                <p:cTn id="55" presetID="26" presetClass="emph" presetSubtype="0" fill="hold" nodeType="afterEffect">
                                  <p:stCondLst>
                                    <p:cond delay="0"/>
                                  </p:stCondLst>
                                  <p:childTnLst>
                                    <p:animEffect transition="out" filter="fade">
                                      <p:cBhvr>
                                        <p:cTn id="56" dur="1000" tmFilter="0, 0; .2, .5; .8, .5; 1, 0"/>
                                        <p:tgtEl>
                                          <p:spTgt spid="117"/>
                                        </p:tgtEl>
                                      </p:cBhvr>
                                    </p:animEffect>
                                    <p:animScale>
                                      <p:cBhvr>
                                        <p:cTn id="57" dur="500" autoRev="1" fill="hold"/>
                                        <p:tgtEl>
                                          <p:spTgt spid="117"/>
                                        </p:tgtEl>
                                      </p:cBhvr>
                                      <p:by x="105000" y="105000"/>
                                    </p:animScale>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19"/>
                                        </p:tgtEl>
                                        <p:attrNameLst>
                                          <p:attrName>style.visibility</p:attrName>
                                        </p:attrNameLst>
                                      </p:cBhvr>
                                      <p:to>
                                        <p:strVal val="visible"/>
                                      </p:to>
                                    </p:set>
                                    <p:animEffect transition="in" filter="barn(inVertical)">
                                      <p:cBhvr>
                                        <p:cTn id="62" dur="500"/>
                                        <p:tgtEl>
                                          <p:spTgt spid="119"/>
                                        </p:tgtEl>
                                      </p:cBhvr>
                                    </p:animEffect>
                                  </p:childTnLst>
                                </p:cTn>
                              </p:par>
                            </p:childTnLst>
                          </p:cTn>
                        </p:par>
                        <p:par>
                          <p:cTn id="63" fill="hold">
                            <p:stCondLst>
                              <p:cond delay="500"/>
                            </p:stCondLst>
                            <p:childTnLst>
                              <p:par>
                                <p:cTn id="64" presetID="16" presetClass="entr" presetSubtype="21" fill="hold" grpId="0" nodeType="afterEffect">
                                  <p:stCondLst>
                                    <p:cond delay="0"/>
                                  </p:stCondLst>
                                  <p:childTnLst>
                                    <p:set>
                                      <p:cBhvr>
                                        <p:cTn id="65" dur="1" fill="hold">
                                          <p:stCondLst>
                                            <p:cond delay="0"/>
                                          </p:stCondLst>
                                        </p:cTn>
                                        <p:tgtEl>
                                          <p:spTgt spid="120"/>
                                        </p:tgtEl>
                                        <p:attrNameLst>
                                          <p:attrName>style.visibility</p:attrName>
                                        </p:attrNameLst>
                                      </p:cBhvr>
                                      <p:to>
                                        <p:strVal val="visible"/>
                                      </p:to>
                                    </p:set>
                                    <p:animEffect transition="in" filter="barn(inVertical)">
                                      <p:cBhvr>
                                        <p:cTn id="66" dur="500"/>
                                        <p:tgtEl>
                                          <p:spTgt spid="120"/>
                                        </p:tgtEl>
                                      </p:cBhvr>
                                    </p:animEffect>
                                  </p:childTnLst>
                                </p:cTn>
                              </p:par>
                              <p:par>
                                <p:cTn id="67" presetID="22" presetClass="entr" presetSubtype="1" fill="hold" nodeType="withEffect">
                                  <p:stCondLst>
                                    <p:cond delay="0"/>
                                  </p:stCondLst>
                                  <p:childTnLst>
                                    <p:set>
                                      <p:cBhvr>
                                        <p:cTn id="68" dur="1" fill="hold">
                                          <p:stCondLst>
                                            <p:cond delay="0"/>
                                          </p:stCondLst>
                                        </p:cTn>
                                        <p:tgtEl>
                                          <p:spTgt spid="121"/>
                                        </p:tgtEl>
                                        <p:attrNameLst>
                                          <p:attrName>style.visibility</p:attrName>
                                        </p:attrNameLst>
                                      </p:cBhvr>
                                      <p:to>
                                        <p:strVal val="visible"/>
                                      </p:to>
                                    </p:set>
                                    <p:animEffect transition="in" filter="wipe(up)">
                                      <p:cBhvr>
                                        <p:cTn id="69"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70" restart="whenNotActive" fill="hold" evtFilter="cancelBubble" nodeType="interactiveSeq">
                <p:stCondLst>
                  <p:cond evt="onClick" delay="0">
                    <p:tgtEl>
                      <p:spTgt spid="73"/>
                    </p:tgtEl>
                  </p:cond>
                </p:stCondLst>
                <p:endSync evt="end" delay="0">
                  <p:rtn val="all"/>
                </p:endSync>
                <p:childTnLst>
                  <p:par>
                    <p:cTn id="71" fill="hold">
                      <p:stCondLst>
                        <p:cond delay="0"/>
                      </p:stCondLst>
                      <p:childTnLst>
                        <p:par>
                          <p:cTn id="72" fill="hold">
                            <p:stCondLst>
                              <p:cond delay="0"/>
                            </p:stCondLst>
                            <p:childTnLst>
                              <p:par>
                                <p:cTn id="73" presetID="8" presetClass="emph" presetSubtype="0" repeatCount="indefinite" fill="hold" nodeType="withEffect">
                                  <p:stCondLst>
                                    <p:cond delay="0"/>
                                  </p:stCondLst>
                                  <p:endCondLst>
                                    <p:cond evt="onNext" delay="0">
                                      <p:tgtEl>
                                        <p:sldTgt/>
                                      </p:tgtEl>
                                    </p:cond>
                                  </p:endCondLst>
                                  <p:childTnLst>
                                    <p:animRot by="21600000">
                                      <p:cBhvr>
                                        <p:cTn id="74" dur="2000" fill="hold"/>
                                        <p:tgtEl>
                                          <p:spTgt spid="3"/>
                                        </p:tgtEl>
                                        <p:attrNameLst>
                                          <p:attrName>r</p:attrName>
                                        </p:attrNameLst>
                                      </p:cBhvr>
                                    </p:animRo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4"/>
                                        </p:tgtEl>
                                        <p:attrNameLst>
                                          <p:attrName>style.visibility</p:attrName>
                                        </p:attrNameLst>
                                      </p:cBhvr>
                                      <p:to>
                                        <p:strVal val="visible"/>
                                      </p:to>
                                    </p:set>
                                  </p:childTnLst>
                                </p:cTn>
                              </p:par>
                              <p:par>
                                <p:cTn id="79" presetID="1" presetClass="exit" presetSubtype="0" fill="hold" grpId="1" nodeType="withEffect">
                                  <p:stCondLst>
                                    <p:cond delay="0"/>
                                  </p:stCondLst>
                                  <p:childTnLst>
                                    <p:set>
                                      <p:cBhvr>
                                        <p:cTn id="80" dur="1" fill="hold">
                                          <p:stCondLst>
                                            <p:cond delay="0"/>
                                          </p:stCondLst>
                                        </p:cTn>
                                        <p:tgtEl>
                                          <p:spTgt spid="74"/>
                                        </p:tgtEl>
                                        <p:attrNameLst>
                                          <p:attrName>style.visibility</p:attrName>
                                        </p:attrNameLst>
                                      </p:cBhvr>
                                      <p:to>
                                        <p:strVal val="hidden"/>
                                      </p:to>
                                    </p:set>
                                  </p:childTnLst>
                                </p:cTn>
                              </p:par>
                            </p:childTnLst>
                          </p:cTn>
                        </p:par>
                      </p:childTnLst>
                    </p:cTn>
                  </p:par>
                </p:childTnLst>
              </p:cTn>
              <p:nextCondLst>
                <p:cond evt="onClick" delay="0">
                  <p:tgtEl>
                    <p:spTgt spid="73"/>
                  </p:tgtEl>
                </p:cond>
              </p:nextCondLst>
            </p:seq>
          </p:childTnLst>
        </p:cTn>
      </p:par>
    </p:tnLst>
    <p:bldLst>
      <p:bldP spid="67" grpId="0" animBg="1"/>
      <p:bldP spid="68" grpId="0" animBg="1"/>
      <p:bldP spid="69" grpId="0" animBg="1"/>
      <p:bldP spid="73" grpId="0" animBg="1"/>
      <p:bldP spid="74" grpId="0" animBg="1"/>
      <p:bldP spid="74" grpId="1" animBg="1"/>
      <p:bldP spid="114" grpId="0" animBg="1"/>
      <p:bldP spid="118" grpId="0" animBg="1"/>
      <p:bldP spid="119" grpId="0" animBg="1"/>
      <p:bldP spid="1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CB33D9D-0C06-F22F-6050-67918FE3FCDC}"/>
              </a:ext>
            </a:extLst>
          </p:cNvPr>
          <p:cNvSpPr>
            <a:spLocks noGrp="1"/>
          </p:cNvSpPr>
          <p:nvPr>
            <p:ph type="dt" sz="half" idx="10"/>
          </p:nvPr>
        </p:nvSpPr>
        <p:spPr/>
        <p:txBody>
          <a:bodyPr/>
          <a:lstStyle/>
          <a:p>
            <a:fld id="{CF7EEE60-6525-9547-877E-5ECC3C03F326}" type="datetime4">
              <a:rPr lang="en-US" smtClean="0"/>
              <a:t>August 5, 2023</a:t>
            </a:fld>
            <a:endParaRPr lang="en-VN" dirty="0"/>
          </a:p>
        </p:txBody>
      </p:sp>
      <p:sp>
        <p:nvSpPr>
          <p:cNvPr id="5" name="Slide Number Placeholder 4">
            <a:extLst>
              <a:ext uri="{FF2B5EF4-FFF2-40B4-BE49-F238E27FC236}">
                <a16:creationId xmlns:a16="http://schemas.microsoft.com/office/drawing/2014/main" id="{317305A3-A83B-5EDA-3751-E8844C9269F1}"/>
              </a:ext>
            </a:extLst>
          </p:cNvPr>
          <p:cNvSpPr>
            <a:spLocks noGrp="1"/>
          </p:cNvSpPr>
          <p:nvPr>
            <p:ph type="sldNum" sz="quarter" idx="12"/>
          </p:nvPr>
        </p:nvSpPr>
        <p:spPr/>
        <p:txBody>
          <a:bodyPr/>
          <a:lstStyle/>
          <a:p>
            <a:fld id="{2D61378B-E706-3A47-AE8B-F0271FC12643}" type="slidenum">
              <a:rPr lang="en-VN" smtClean="0"/>
              <a:pPr/>
              <a:t>22</a:t>
            </a:fld>
            <a:endParaRPr lang="en-VN"/>
          </a:p>
        </p:txBody>
      </p:sp>
      <p:sp>
        <p:nvSpPr>
          <p:cNvPr id="6" name="Title 1">
            <a:extLst>
              <a:ext uri="{FF2B5EF4-FFF2-40B4-BE49-F238E27FC236}">
                <a16:creationId xmlns:a16="http://schemas.microsoft.com/office/drawing/2014/main" id="{942DCAD7-AD5A-0CCC-2550-AA56EB32DFAD}"/>
              </a:ext>
            </a:extLst>
          </p:cNvPr>
          <p:cNvSpPr>
            <a:spLocks noGrp="1"/>
          </p:cNvSpPr>
          <p:nvPr>
            <p:ph type="title"/>
          </p:nvPr>
        </p:nvSpPr>
        <p:spPr>
          <a:xfrm>
            <a:off x="857250" y="223043"/>
            <a:ext cx="7753350" cy="1004887"/>
          </a:xfrm>
        </p:spPr>
        <p:txBody>
          <a:bodyPr/>
          <a:lstStyle/>
          <a:p>
            <a:r>
              <a:rPr lang="en-US" dirty="0">
                <a:latin typeface="Calibri" panose="020F0502020204030204" pitchFamily="34" charset="0"/>
              </a:rPr>
              <a:t>Outline</a:t>
            </a:r>
          </a:p>
        </p:txBody>
      </p:sp>
      <p:sp>
        <p:nvSpPr>
          <p:cNvPr id="7" name="Content Placeholder 2">
            <a:extLst>
              <a:ext uri="{FF2B5EF4-FFF2-40B4-BE49-F238E27FC236}">
                <a16:creationId xmlns:a16="http://schemas.microsoft.com/office/drawing/2014/main" id="{10EDE465-AE65-D996-283D-03DC3C62EF7C}"/>
              </a:ext>
            </a:extLst>
          </p:cNvPr>
          <p:cNvSpPr>
            <a:spLocks noGrp="1"/>
          </p:cNvSpPr>
          <p:nvPr>
            <p:ph idx="1"/>
          </p:nvPr>
        </p:nvSpPr>
        <p:spPr>
          <a:xfrm>
            <a:off x="838200" y="1423566"/>
            <a:ext cx="8513763" cy="4681538"/>
          </a:xfrm>
        </p:spPr>
        <p:txBody>
          <a:bodyPr/>
          <a:lstStyle/>
          <a:p>
            <a:pPr marL="514350" indent="-514350">
              <a:buClrTx/>
              <a:buSzPct val="80000"/>
              <a:buFont typeface="Tahoma" panose="020B0604030504040204" pitchFamily="34" charset="0"/>
              <a:buAutoNum type="arabicPeriod"/>
            </a:pPr>
            <a:r>
              <a:rPr lang="en-US" sz="3000" dirty="0">
                <a:latin typeface="Calibri" panose="020F0502020204030204" pitchFamily="34" charset="0"/>
              </a:rPr>
              <a:t>Introduction</a:t>
            </a:r>
          </a:p>
          <a:p>
            <a:pPr marL="514350" indent="-514350">
              <a:buClrTx/>
              <a:buSzPct val="80000"/>
              <a:buFont typeface="Tahoma" panose="020B0604030504040204" pitchFamily="34" charset="0"/>
              <a:buAutoNum type="arabicPeriod"/>
            </a:pPr>
            <a:r>
              <a:rPr lang="en-US" sz="3000" dirty="0">
                <a:latin typeface="Calibri" panose="020F0502020204030204" pitchFamily="34" charset="0"/>
              </a:rPr>
              <a:t>Problem Formulation</a:t>
            </a:r>
          </a:p>
          <a:p>
            <a:pPr marL="514350" indent="-514350">
              <a:buClrTx/>
              <a:buSzPct val="80000"/>
              <a:buFont typeface="Tahoma" panose="020B0604030504040204" pitchFamily="34" charset="0"/>
              <a:buAutoNum type="arabicPeriod"/>
            </a:pPr>
            <a:r>
              <a:rPr lang="en-US" sz="3000" dirty="0">
                <a:latin typeface="Calibri" panose="020F0502020204030204" pitchFamily="34" charset="0"/>
              </a:rPr>
              <a:t>Related works</a:t>
            </a:r>
          </a:p>
          <a:p>
            <a:pPr marL="514350" indent="-514350">
              <a:buClrTx/>
              <a:buSzPct val="80000"/>
              <a:buFont typeface="Tahoma" panose="020B0604030504040204" pitchFamily="34" charset="0"/>
              <a:buAutoNum type="arabicPeriod"/>
            </a:pPr>
            <a:r>
              <a:rPr lang="en-US" sz="3000" dirty="0">
                <a:latin typeface="Calibri" panose="020F0502020204030204" pitchFamily="34" charset="0"/>
              </a:rPr>
              <a:t>Proposed methods</a:t>
            </a:r>
          </a:p>
          <a:p>
            <a:pPr marL="514350" indent="-514350">
              <a:buClrTx/>
              <a:buSzPct val="80000"/>
              <a:buFont typeface="Tahoma" panose="020B0604030504040204" pitchFamily="34" charset="0"/>
              <a:buAutoNum type="arabicPeriod"/>
            </a:pPr>
            <a:r>
              <a:rPr lang="en-US" sz="3000" b="1" dirty="0">
                <a:latin typeface="Calibri" panose="020F0502020204030204" pitchFamily="34" charset="0"/>
              </a:rPr>
              <a:t>Experimental results</a:t>
            </a:r>
          </a:p>
          <a:p>
            <a:pPr marL="514350" indent="-514350">
              <a:buClrTx/>
              <a:buSzPct val="80000"/>
              <a:buFont typeface="Tahoma" panose="020B0604030504040204" pitchFamily="34" charset="0"/>
              <a:buAutoNum type="arabicPeriod"/>
            </a:pPr>
            <a:r>
              <a:rPr lang="en-US" sz="3000" dirty="0">
                <a:latin typeface="Calibri" panose="020F0502020204030204" pitchFamily="34" charset="0"/>
              </a:rPr>
              <a:t>Conclusion</a:t>
            </a:r>
          </a:p>
        </p:txBody>
      </p:sp>
    </p:spTree>
    <p:extLst>
      <p:ext uri="{BB962C8B-B14F-4D97-AF65-F5344CB8AC3E}">
        <p14:creationId xmlns:p14="http://schemas.microsoft.com/office/powerpoint/2010/main" val="16292824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5</a:t>
            </a:r>
            <a:r>
              <a:rPr lang="en-VN"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Experiments and Results</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AD6BCFC-4015-390F-E2CD-68C3B98320C9}"/>
                  </a:ext>
                </a:extLst>
              </p:cNvPr>
              <p:cNvSpPr txBox="1"/>
              <p:nvPr/>
            </p:nvSpPr>
            <p:spPr>
              <a:xfrm>
                <a:off x="838200" y="1645920"/>
                <a:ext cx="9357360" cy="4524315"/>
              </a:xfrm>
              <a:prstGeom prst="rect">
                <a:avLst/>
              </a:prstGeom>
              <a:noFill/>
            </p:spPr>
            <p:txBody>
              <a:bodyPr wrap="square" rtlCol="0">
                <a:spAutoFit/>
              </a:bodyPr>
              <a:lstStyle/>
              <a:p>
                <a:r>
                  <a:rPr lang="en-US" sz="2400" b="1" dirty="0">
                    <a:solidFill>
                      <a:srgbClr val="0557FC"/>
                    </a:solidFill>
                    <a:latin typeface="Calibri" panose="020F0502020204030204" pitchFamily="34" charset="0"/>
                    <a:cs typeface="Calibri" panose="020F0502020204030204" pitchFamily="34" charset="0"/>
                  </a:rPr>
                  <a:t>Scenario 1: </a:t>
                </a:r>
                <a:r>
                  <a:rPr lang="en-US" sz="2400" dirty="0">
                    <a:solidFill>
                      <a:schemeClr val="tx1"/>
                    </a:solidFill>
                    <a:latin typeface="Calibri" panose="020F0502020204030204" pitchFamily="34" charset="0"/>
                    <a:cs typeface="Calibri" panose="020F0502020204030204" pitchFamily="34" charset="0"/>
                  </a:rPr>
                  <a:t>9 Datasets</a:t>
                </a:r>
              </a:p>
              <a:p>
                <a:r>
                  <a:rPr lang="en-US" sz="2400" dirty="0">
                    <a:solidFill>
                      <a:schemeClr val="tx1"/>
                    </a:solidFill>
                    <a:latin typeface="Calibri" panose="020F0502020204030204" pitchFamily="34" charset="0"/>
                    <a:cs typeface="Calibri" panose="020F0502020204030204" pitchFamily="34" charset="0"/>
                  </a:rPr>
                  <a:t>	- Same radius: </a:t>
                </a:r>
                <a14:m>
                  <m:oMath xmlns:m="http://schemas.openxmlformats.org/officeDocument/2006/math">
                    <m:r>
                      <a:rPr lang="en-US" sz="2400" i="1" smtClean="0">
                        <a:solidFill>
                          <a:schemeClr val="tx1"/>
                        </a:solidFill>
                        <a:latin typeface="Cambria Math" panose="02040503050406030204" pitchFamily="18" charset="0"/>
                        <a:cs typeface="Arial" panose="020B0604020202020204" pitchFamily="34" charset="0"/>
                      </a:rPr>
                      <m:t>𝑅</m:t>
                    </m:r>
                    <m:r>
                      <a:rPr lang="en-US" sz="2400" i="1" smtClean="0">
                        <a:solidFill>
                          <a:schemeClr val="tx1"/>
                        </a:solidFill>
                        <a:latin typeface="Cambria Math" panose="02040503050406030204" pitchFamily="18" charset="0"/>
                        <a:cs typeface="Arial" panose="020B0604020202020204" pitchFamily="34" charset="0"/>
                      </a:rPr>
                      <m:t> = 100 </m:t>
                    </m:r>
                    <m:r>
                      <a:rPr lang="en-US" sz="2400" i="1" smtClean="0">
                        <a:solidFill>
                          <a:schemeClr val="tx1"/>
                        </a:solidFill>
                        <a:latin typeface="Cambria Math" panose="02040503050406030204" pitchFamily="18" charset="0"/>
                        <a:cs typeface="Arial" panose="020B0604020202020204" pitchFamily="34" charset="0"/>
                      </a:rPr>
                      <m:t>𝑚</m:t>
                    </m:r>
                  </m:oMath>
                </a14:m>
                <a:endParaRPr lang="en-US" sz="2400" dirty="0">
                  <a:solidFill>
                    <a:schemeClr val="tx1"/>
                  </a:solidFill>
                  <a:latin typeface="Calibri" panose="020F0502020204030204" pitchFamily="34" charset="0"/>
                  <a:cs typeface="Calibri" panose="020F0502020204030204" pitchFamily="34" charset="0"/>
                </a:endParaRPr>
              </a:p>
              <a:p>
                <a:r>
                  <a:rPr lang="en-US" sz="2400" dirty="0">
                    <a:solidFill>
                      <a:srgbClr val="C00000"/>
                    </a:solidFill>
                    <a:latin typeface="Calibri" panose="020F0502020204030204" pitchFamily="34" charset="0"/>
                    <a:cs typeface="Calibri" panose="020F0502020204030204" pitchFamily="34" charset="0"/>
                  </a:rPr>
                  <a:t>	</a:t>
                </a:r>
                <a:r>
                  <a:rPr lang="en-US" sz="2400" dirty="0">
                    <a:latin typeface="Calibri" panose="020F0502020204030204" pitchFamily="34" charset="0"/>
                    <a:cs typeface="Calibri" panose="020F0502020204030204" pitchFamily="34" charset="0"/>
                  </a:rPr>
                  <a:t>- Same number of targets: 130 nodes</a:t>
                </a:r>
              </a:p>
              <a:p>
                <a:r>
                  <a:rPr lang="en-US" sz="2400" dirty="0">
                    <a:latin typeface="Calibri" panose="020F0502020204030204" pitchFamily="34" charset="0"/>
                    <a:cs typeface="Calibri" panose="020F0502020204030204" pitchFamily="34" charset="0"/>
                  </a:rPr>
                  <a:t>	- Number of sensors: [20,180] with a jump of 20 nodes.</a:t>
                </a:r>
              </a:p>
              <a:p>
                <a:r>
                  <a:rPr lang="en-US" sz="2400" b="1" dirty="0">
                    <a:solidFill>
                      <a:srgbClr val="0557FC"/>
                    </a:solidFill>
                    <a:latin typeface="Calibri" panose="020F0502020204030204" pitchFamily="34" charset="0"/>
                    <a:cs typeface="Calibri" panose="020F0502020204030204" pitchFamily="34" charset="0"/>
                  </a:rPr>
                  <a:t>Scenario 2: </a:t>
                </a:r>
                <a:r>
                  <a:rPr lang="en-US" sz="2400" dirty="0">
                    <a:latin typeface="Calibri" panose="020F0502020204030204" pitchFamily="34" charset="0"/>
                    <a:cs typeface="Calibri" panose="020F0502020204030204" pitchFamily="34" charset="0"/>
                  </a:rPr>
                  <a:t>8 Datasets</a:t>
                </a:r>
              </a:p>
              <a:p>
                <a:r>
                  <a:rPr lang="en-US" sz="2400" dirty="0">
                    <a:latin typeface="Calibri" panose="020F0502020204030204" pitchFamily="34" charset="0"/>
                    <a:cs typeface="Calibri" panose="020F0502020204030204" pitchFamily="34" charset="0"/>
                  </a:rPr>
                  <a:t>	- Same radius: </a:t>
                </a:r>
                <a14:m>
                  <m:oMath xmlns:m="http://schemas.openxmlformats.org/officeDocument/2006/math">
                    <m:r>
                      <a:rPr lang="en-US" sz="2400" i="1" smtClean="0">
                        <a:solidFill>
                          <a:schemeClr val="tx1"/>
                        </a:solidFill>
                        <a:latin typeface="Cambria Math" panose="02040503050406030204" pitchFamily="18" charset="0"/>
                        <a:cs typeface="Arial" panose="020B0604020202020204" pitchFamily="34" charset="0"/>
                      </a:rPr>
                      <m:t>𝑅</m:t>
                    </m:r>
                    <m:r>
                      <a:rPr lang="en-US" sz="2400" i="1" smtClean="0">
                        <a:solidFill>
                          <a:schemeClr val="tx1"/>
                        </a:solidFill>
                        <a:latin typeface="Cambria Math" panose="02040503050406030204" pitchFamily="18" charset="0"/>
                        <a:cs typeface="Arial" panose="020B0604020202020204" pitchFamily="34" charset="0"/>
                      </a:rPr>
                      <m:t> = 100 </m:t>
                    </m:r>
                    <m:r>
                      <a:rPr lang="en-US" sz="2400" i="1" smtClean="0">
                        <a:solidFill>
                          <a:schemeClr val="tx1"/>
                        </a:solidFill>
                        <a:latin typeface="Cambria Math" panose="02040503050406030204" pitchFamily="18" charset="0"/>
                        <a:cs typeface="Arial" panose="020B0604020202020204" pitchFamily="34" charset="0"/>
                      </a:rPr>
                      <m:t>𝑚</m:t>
                    </m:r>
                  </m:oMath>
                </a14:m>
                <a:endParaRPr lang="en-US" sz="2400" dirty="0">
                  <a:latin typeface="Calibri" panose="020F0502020204030204" pitchFamily="34" charset="0"/>
                  <a:cs typeface="Calibri" panose="020F0502020204030204" pitchFamily="34" charset="0"/>
                </a:endParaRPr>
              </a:p>
              <a:p>
                <a:r>
                  <a:rPr lang="en-US" sz="2400" dirty="0">
                    <a:latin typeface="Calibri" panose="020F0502020204030204" pitchFamily="34" charset="0"/>
                    <a:cs typeface="Calibri" panose="020F0502020204030204" pitchFamily="34" charset="0"/>
                  </a:rPr>
                  <a:t>	- Same number of sensors: 100 nodes</a:t>
                </a:r>
              </a:p>
              <a:p>
                <a:r>
                  <a:rPr lang="en-US" sz="2400" dirty="0">
                    <a:latin typeface="Calibri" panose="020F0502020204030204" pitchFamily="34" charset="0"/>
                    <a:cs typeface="Calibri" panose="020F0502020204030204" pitchFamily="34" charset="0"/>
                  </a:rPr>
                  <a:t>	- Number of targets: [10,150] with a jump of 20 nodes.</a:t>
                </a:r>
              </a:p>
              <a:p>
                <a:r>
                  <a:rPr lang="en-US" sz="2400" b="1" dirty="0">
                    <a:solidFill>
                      <a:srgbClr val="0557FC"/>
                    </a:solidFill>
                    <a:latin typeface="Calibri" panose="020F0502020204030204" pitchFamily="34" charset="0"/>
                    <a:cs typeface="Calibri" panose="020F0502020204030204" pitchFamily="34" charset="0"/>
                  </a:rPr>
                  <a:t>Scenario 3: </a:t>
                </a:r>
                <a:r>
                  <a:rPr lang="en-US" sz="2400" dirty="0">
                    <a:latin typeface="Calibri" panose="020F0502020204030204" pitchFamily="34" charset="0"/>
                    <a:cs typeface="Calibri" panose="020F0502020204030204" pitchFamily="34" charset="0"/>
                  </a:rPr>
                  <a:t>7 Datasets</a:t>
                </a:r>
              </a:p>
              <a:p>
                <a:r>
                  <a:rPr lang="en-US" sz="2400" dirty="0">
                    <a:latin typeface="Calibri" panose="020F0502020204030204" pitchFamily="34" charset="0"/>
                    <a:cs typeface="Calibri" panose="020F0502020204030204" pitchFamily="34" charset="0"/>
                  </a:rPr>
                  <a:t>	- Same number of sensors: 100 nodes</a:t>
                </a:r>
              </a:p>
              <a:p>
                <a:r>
                  <a:rPr lang="en-US" sz="2400" dirty="0">
                    <a:latin typeface="Calibri" panose="020F0502020204030204" pitchFamily="34" charset="0"/>
                    <a:cs typeface="Calibri" panose="020F0502020204030204" pitchFamily="34" charset="0"/>
                  </a:rPr>
                  <a:t>	- Same number of targets: 130 nodes</a:t>
                </a:r>
              </a:p>
              <a:p>
                <a:r>
                  <a:rPr lang="en-US" sz="2400" dirty="0">
                    <a:latin typeface="Calibri" panose="020F0502020204030204" pitchFamily="34" charset="0"/>
                    <a:cs typeface="Calibri" panose="020F0502020204030204" pitchFamily="34" charset="0"/>
                  </a:rPr>
                  <a:t>	- Radius from </a:t>
                </a:r>
                <a14:m>
                  <m:oMath xmlns:m="http://schemas.openxmlformats.org/officeDocument/2006/math">
                    <m:r>
                      <a:rPr lang="en-US" sz="2400" i="1" smtClean="0">
                        <a:latin typeface="Cambria Math" panose="02040503050406030204" pitchFamily="18" charset="0"/>
                        <a:cs typeface="Arial" panose="020B0604020202020204" pitchFamily="34" charset="0"/>
                      </a:rPr>
                      <m:t>[60</m:t>
                    </m:r>
                    <m:r>
                      <a:rPr lang="en-US" sz="2400" i="1" smtClean="0">
                        <a:latin typeface="Cambria Math" panose="02040503050406030204" pitchFamily="18" charset="0"/>
                        <a:cs typeface="Arial" panose="020B0604020202020204" pitchFamily="34" charset="0"/>
                      </a:rPr>
                      <m:t>𝑚</m:t>
                    </m:r>
                    <m:r>
                      <a:rPr lang="en-US" sz="2400" i="1" smtClean="0">
                        <a:latin typeface="Cambria Math" panose="02040503050406030204" pitchFamily="18" charset="0"/>
                        <a:cs typeface="Arial" panose="020B0604020202020204" pitchFamily="34" charset="0"/>
                      </a:rPr>
                      <m:t>,120</m:t>
                    </m:r>
                    <m:r>
                      <a:rPr lang="en-US" sz="2400" i="1" smtClean="0">
                        <a:latin typeface="Cambria Math" panose="02040503050406030204" pitchFamily="18" charset="0"/>
                        <a:cs typeface="Arial" panose="020B0604020202020204" pitchFamily="34" charset="0"/>
                      </a:rPr>
                      <m:t>𝑚</m:t>
                    </m:r>
                    <m:r>
                      <a:rPr lang="en-US" sz="2400" i="1" smtClean="0">
                        <a:latin typeface="Cambria Math" panose="02040503050406030204" pitchFamily="18" charset="0"/>
                        <a:cs typeface="Arial" panose="020B0604020202020204" pitchFamily="34" charset="0"/>
                      </a:rPr>
                      <m:t>] </m:t>
                    </m:r>
                  </m:oMath>
                </a14:m>
                <a:r>
                  <a:rPr lang="en-US" sz="2400" dirty="0">
                    <a:latin typeface="Calibri" panose="020F0502020204030204" pitchFamily="34" charset="0"/>
                    <a:cs typeface="Calibri" panose="020F0502020204030204" pitchFamily="34" charset="0"/>
                  </a:rPr>
                  <a:t>with a jump of </a:t>
                </a:r>
                <a14:m>
                  <m:oMath xmlns:m="http://schemas.openxmlformats.org/officeDocument/2006/math">
                    <m:r>
                      <a:rPr lang="en-US" sz="2400" i="1" smtClean="0">
                        <a:latin typeface="Cambria Math" panose="02040503050406030204" pitchFamily="18" charset="0"/>
                        <a:cs typeface="Arial" panose="020B0604020202020204" pitchFamily="34" charset="0"/>
                      </a:rPr>
                      <m:t>10</m:t>
                    </m:r>
                    <m:r>
                      <a:rPr lang="en-US" sz="2400" i="1" smtClean="0">
                        <a:latin typeface="Cambria Math" panose="02040503050406030204" pitchFamily="18" charset="0"/>
                        <a:cs typeface="Arial" panose="020B0604020202020204" pitchFamily="34" charset="0"/>
                      </a:rPr>
                      <m:t>𝑚</m:t>
                    </m:r>
                  </m:oMath>
                </a14:m>
                <a:endParaRPr lang="en-US" sz="2400" dirty="0">
                  <a:latin typeface="Calibri" panose="020F0502020204030204" pitchFamily="34" charset="0"/>
                  <a:cs typeface="Calibri" panose="020F0502020204030204" pitchFamily="34" charset="0"/>
                </a:endParaRPr>
              </a:p>
            </p:txBody>
          </p:sp>
        </mc:Choice>
        <mc:Fallback xmlns="">
          <p:sp>
            <p:nvSpPr>
              <p:cNvPr id="7" name="TextBox 6">
                <a:extLst>
                  <a:ext uri="{FF2B5EF4-FFF2-40B4-BE49-F238E27FC236}">
                    <a16:creationId xmlns:a16="http://schemas.microsoft.com/office/drawing/2014/main" id="{EAD6BCFC-4015-390F-E2CD-68C3B98320C9}"/>
                  </a:ext>
                </a:extLst>
              </p:cNvPr>
              <p:cNvSpPr txBox="1">
                <a:spLocks noRot="1" noChangeAspect="1" noMove="1" noResize="1" noEditPoints="1" noAdjustHandles="1" noChangeArrowheads="1" noChangeShapeType="1" noTextEdit="1"/>
              </p:cNvSpPr>
              <p:nvPr/>
            </p:nvSpPr>
            <p:spPr>
              <a:xfrm>
                <a:off x="838200" y="1645920"/>
                <a:ext cx="9357360" cy="4524315"/>
              </a:xfrm>
              <a:prstGeom prst="rect">
                <a:avLst/>
              </a:prstGeom>
              <a:blipFill>
                <a:blip r:embed="rId2"/>
                <a:stretch>
                  <a:fillRect l="-1084" t="-1120" b="-1961"/>
                </a:stretch>
              </a:blipFill>
            </p:spPr>
            <p:txBody>
              <a:bodyPr/>
              <a:lstStyle/>
              <a:p>
                <a:r>
                  <a:rPr lang="en-VN">
                    <a:noFill/>
                  </a:rPr>
                  <a:t> </a:t>
                </a:r>
              </a:p>
            </p:txBody>
          </p:sp>
        </mc:Fallback>
      </mc:AlternateContent>
      <p:sp>
        <p:nvSpPr>
          <p:cNvPr id="5" name="TextBox 4">
            <a:extLst>
              <a:ext uri="{FF2B5EF4-FFF2-40B4-BE49-F238E27FC236}">
                <a16:creationId xmlns:a16="http://schemas.microsoft.com/office/drawing/2014/main" id="{D8C640FC-8C3C-B08D-5323-C6C325A6CF79}"/>
              </a:ext>
            </a:extLst>
          </p:cNvPr>
          <p:cNvSpPr txBox="1"/>
          <p:nvPr/>
        </p:nvSpPr>
        <p:spPr>
          <a:xfrm>
            <a:off x="655320" y="1122700"/>
            <a:ext cx="6096000" cy="523220"/>
          </a:xfrm>
          <a:prstGeom prst="rect">
            <a:avLst/>
          </a:prstGeom>
          <a:noFill/>
        </p:spPr>
        <p:txBody>
          <a:bodyPr wrap="square">
            <a:spAutoFit/>
          </a:bodyPr>
          <a:lstStyle/>
          <a:p>
            <a:r>
              <a:rPr lang="en-US" sz="2800" b="1" dirty="0">
                <a:solidFill>
                  <a:srgbClr val="0557FC"/>
                </a:solidFill>
                <a:latin typeface="Calibri" panose="020F0502020204030204" pitchFamily="34" charset="0"/>
                <a:cs typeface="Calibri" panose="020F0502020204030204" pitchFamily="34" charset="0"/>
              </a:rPr>
              <a:t> Problem instances</a:t>
            </a:r>
            <a:endParaRPr lang="en-VN" sz="2800" b="1" dirty="0">
              <a:solidFill>
                <a:srgbClr val="0557FC"/>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69034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p:txBody>
          <a:bodyPr>
            <a:normAutofit/>
          </a:bodyPr>
          <a:lstStyle/>
          <a:p>
            <a:r>
              <a:rPr lang="en-US" dirty="0">
                <a:latin typeface="Arial" panose="020B0604020202020204" pitchFamily="34" charset="0"/>
                <a:cs typeface="Arial" panose="020B0604020202020204" pitchFamily="34" charset="0"/>
              </a:rPr>
              <a:t>5</a:t>
            </a:r>
            <a:r>
              <a:rPr lang="en-VN" dirty="0">
                <a:latin typeface="Arial" panose="020B0604020202020204" pitchFamily="34" charset="0"/>
                <a:cs typeface="Arial" panose="020B0604020202020204" pitchFamily="34" charset="0"/>
              </a:rPr>
              <a:t>. </a:t>
            </a:r>
            <a:r>
              <a:rPr lang="en-US" b="1" dirty="0"/>
              <a:t>Experiments and Results</a:t>
            </a:r>
            <a:endParaRPr lang="en-US" dirty="0"/>
          </a:p>
        </p:txBody>
      </p:sp>
      <p:sp>
        <p:nvSpPr>
          <p:cNvPr id="5" name="TextBox 4">
            <a:extLst>
              <a:ext uri="{FF2B5EF4-FFF2-40B4-BE49-F238E27FC236}">
                <a16:creationId xmlns:a16="http://schemas.microsoft.com/office/drawing/2014/main" id="{5F4B541A-10B6-99D7-485F-925BBF0DD450}"/>
              </a:ext>
            </a:extLst>
          </p:cNvPr>
          <p:cNvSpPr txBox="1"/>
          <p:nvPr/>
        </p:nvSpPr>
        <p:spPr>
          <a:xfrm>
            <a:off x="838200" y="1126476"/>
            <a:ext cx="6096000" cy="523220"/>
          </a:xfrm>
          <a:prstGeom prst="rect">
            <a:avLst/>
          </a:prstGeom>
          <a:noFill/>
        </p:spPr>
        <p:txBody>
          <a:bodyPr wrap="square">
            <a:spAutoFit/>
          </a:bodyPr>
          <a:lstStyle/>
          <a:p>
            <a:r>
              <a:rPr lang="en-US" sz="2800" b="1" dirty="0">
                <a:solidFill>
                  <a:srgbClr val="0557FC"/>
                </a:solidFill>
                <a:latin typeface="Calibri" panose="020F0502020204030204" pitchFamily="34" charset="0"/>
                <a:cs typeface="Calibri" panose="020F0502020204030204" pitchFamily="34" charset="0"/>
              </a:rPr>
              <a:t> Algorithm Parameters: </a:t>
            </a:r>
            <a:endParaRPr lang="en-VN" sz="2800" b="1" dirty="0">
              <a:solidFill>
                <a:srgbClr val="0557FC"/>
              </a:solidFill>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graphicFrame>
            <p:nvGraphicFramePr>
              <p:cNvPr id="3" name="Table 3">
                <a:extLst>
                  <a:ext uri="{FF2B5EF4-FFF2-40B4-BE49-F238E27FC236}">
                    <a16:creationId xmlns:a16="http://schemas.microsoft.com/office/drawing/2014/main" id="{A3B3A449-B845-992F-6C74-45F1ED621723}"/>
                  </a:ext>
                </a:extLst>
              </p:cNvPr>
              <p:cNvGraphicFramePr>
                <a:graphicFrameLocks noGrp="1"/>
              </p:cNvGraphicFramePr>
              <p:nvPr>
                <p:extLst>
                  <p:ext uri="{D42A27DB-BD31-4B8C-83A1-F6EECF244321}">
                    <p14:modId xmlns:p14="http://schemas.microsoft.com/office/powerpoint/2010/main" val="4116683033"/>
                  </p:ext>
                </p:extLst>
              </p:nvPr>
            </p:nvGraphicFramePr>
            <p:xfrm>
              <a:off x="1825273" y="1811020"/>
              <a:ext cx="8128000" cy="3413760"/>
            </p:xfrm>
            <a:graphic>
              <a:graphicData uri="http://schemas.openxmlformats.org/drawingml/2006/table">
                <a:tbl>
                  <a:tblPr firstRow="1" bandRow="1">
                    <a:tableStyleId>{5940675A-B579-460E-94D1-54222C63F5DA}</a:tableStyleId>
                  </a:tblPr>
                  <a:tblGrid>
                    <a:gridCol w="5908841">
                      <a:extLst>
                        <a:ext uri="{9D8B030D-6E8A-4147-A177-3AD203B41FA5}">
                          <a16:colId xmlns:a16="http://schemas.microsoft.com/office/drawing/2014/main" val="3540632110"/>
                        </a:ext>
                      </a:extLst>
                    </a:gridCol>
                    <a:gridCol w="2219159">
                      <a:extLst>
                        <a:ext uri="{9D8B030D-6E8A-4147-A177-3AD203B41FA5}">
                          <a16:colId xmlns:a16="http://schemas.microsoft.com/office/drawing/2014/main" val="3155354615"/>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i="0" kern="1200" dirty="0">
                              <a:solidFill>
                                <a:srgbClr val="0557FC"/>
                              </a:solidFill>
                              <a:effectLst/>
                              <a:latin typeface="Calibri" panose="020F0502020204030204" pitchFamily="34" charset="0"/>
                              <a:ea typeface="+mn-ea"/>
                              <a:cs typeface="Calibri" panose="020F0502020204030204" pitchFamily="34" charset="0"/>
                            </a:rPr>
                            <a:t>Parameters</a:t>
                          </a:r>
                        </a:p>
                      </a:txBody>
                      <a:tcPr/>
                    </a:tc>
                    <a:tc>
                      <a:txBody>
                        <a:bodyPr/>
                        <a:lstStyle/>
                        <a:p>
                          <a:pPr algn="ctr"/>
                          <a:r>
                            <a:rPr lang="en-VN" sz="2200" b="1" i="0" dirty="0">
                              <a:solidFill>
                                <a:srgbClr val="0557FC"/>
                              </a:solidFill>
                              <a:latin typeface="Calibri" panose="020F0502020204030204" pitchFamily="34" charset="0"/>
                              <a:cs typeface="Calibri" panose="020F0502020204030204" pitchFamily="34" charset="0"/>
                            </a:rPr>
                            <a:t>Values</a:t>
                          </a:r>
                        </a:p>
                      </a:txBody>
                      <a:tcPr/>
                    </a:tc>
                    <a:extLst>
                      <a:ext uri="{0D108BD9-81ED-4DB2-BD59-A6C34878D82A}">
                        <a16:rowId xmlns:a16="http://schemas.microsoft.com/office/drawing/2014/main" val="2247168149"/>
                      </a:ext>
                    </a:extLst>
                  </a:tr>
                  <a:tr h="370840">
                    <a:tc>
                      <a:txBody>
                        <a:bodyPr/>
                        <a:lstStyle/>
                        <a:p>
                          <a:r>
                            <a:rPr lang="en-US" sz="2200" dirty="0">
                              <a:latin typeface="Calibri" panose="020F0502020204030204" pitchFamily="34" charset="0"/>
                              <a:cs typeface="Calibri" panose="020F0502020204030204" pitchFamily="34" charset="0"/>
                            </a:rPr>
                            <a:t>The Angle of View</a:t>
                          </a:r>
                          <a:endParaRPr lang="en-VN" sz="2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cs typeface="Arial" panose="020B0604020202020204" pitchFamily="34" charset="0"/>
                                  </a:rPr>
                                  <m:t>𝜃</m:t>
                                </m:r>
                                <m:r>
                                  <a:rPr lang="en-US" sz="2200" b="0" i="1" smtClean="0">
                                    <a:latin typeface="Cambria Math" panose="02040503050406030204" pitchFamily="18" charset="0"/>
                                    <a:cs typeface="Arial" panose="020B0604020202020204" pitchFamily="34" charset="0"/>
                                  </a:rPr>
                                  <m:t>=90°</m:t>
                                </m:r>
                              </m:oMath>
                            </m:oMathPara>
                          </a14:m>
                          <a:endParaRPr lang="en-US" sz="2200" b="0" dirty="0">
                            <a:latin typeface="Calibri" panose="020F0502020204030204" pitchFamily="34" charset="0"/>
                            <a:ea typeface="Cambria Math" panose="02040503050406030204" pitchFamily="18" charset="0"/>
                            <a:cs typeface="Calibri" panose="020F0502020204030204" pitchFamily="34" charset="0"/>
                          </a:endParaRPr>
                        </a:p>
                      </a:txBody>
                      <a:tcPr/>
                    </a:tc>
                    <a:extLst>
                      <a:ext uri="{0D108BD9-81ED-4DB2-BD59-A6C34878D82A}">
                        <a16:rowId xmlns:a16="http://schemas.microsoft.com/office/drawing/2014/main" val="2334786842"/>
                      </a:ext>
                    </a:extLst>
                  </a:tr>
                  <a:tr h="370840">
                    <a:tc>
                      <a:txBody>
                        <a:bodyPr/>
                        <a:lstStyle/>
                        <a:p>
                          <a:r>
                            <a:rPr lang="en-US" sz="2200" dirty="0">
                              <a:latin typeface="Calibri" panose="020F0502020204030204" pitchFamily="34" charset="0"/>
                              <a:ea typeface="Cambria Math" panose="02040503050406030204" pitchFamily="18" charset="0"/>
                              <a:cs typeface="Calibri" panose="020F0502020204030204" pitchFamily="34" charset="0"/>
                            </a:rPr>
                            <a:t>Coverage constraints </a:t>
                          </a:r>
                          <a:endParaRPr lang="en-VN" sz="22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2200" b="0" i="1" smtClean="0">
                                    <a:latin typeface="Cambria Math" panose="02040503050406030204" pitchFamily="18" charset="0"/>
                                    <a:ea typeface="Cambria Math" panose="02040503050406030204" pitchFamily="18" charset="0"/>
                                    <a:cs typeface="Arial" panose="020B0604020202020204" pitchFamily="34" charset="0"/>
                                  </a:rPr>
                                  <m:t>𝑞</m:t>
                                </m:r>
                                <m:r>
                                  <a:rPr lang="en-US" sz="2200" b="0" i="1" smtClean="0">
                                    <a:latin typeface="Cambria Math" panose="02040503050406030204" pitchFamily="18" charset="0"/>
                                    <a:ea typeface="Cambria Math" panose="02040503050406030204" pitchFamily="18" charset="0"/>
                                    <a:cs typeface="Arial" panose="020B0604020202020204" pitchFamily="34" charset="0"/>
                                  </a:rPr>
                                  <m:t>∈[1,6]</m:t>
                                </m:r>
                              </m:oMath>
                            </m:oMathPara>
                          </a14:m>
                          <a:endParaRPr lang="en-US" sz="2200" b="0" dirty="0">
                            <a:latin typeface="Calibri" panose="020F0502020204030204" pitchFamily="34" charset="0"/>
                            <a:ea typeface="Cambria Math" panose="02040503050406030204" pitchFamily="18" charset="0"/>
                            <a:cs typeface="Calibri" panose="020F0502020204030204" pitchFamily="34" charset="0"/>
                          </a:endParaRPr>
                        </a:p>
                      </a:txBody>
                      <a:tcPr/>
                    </a:tc>
                    <a:extLst>
                      <a:ext uri="{0D108BD9-81ED-4DB2-BD59-A6C34878D82A}">
                        <a16:rowId xmlns:a16="http://schemas.microsoft.com/office/drawing/2014/main" val="353985292"/>
                      </a:ext>
                    </a:extLst>
                  </a:tr>
                  <a:tr h="370840">
                    <a:tc>
                      <a:txBody>
                        <a:bodyPr/>
                        <a:lstStyle/>
                        <a:p>
                          <a:r>
                            <a:rPr lang="en-US" sz="2200" dirty="0">
                              <a:latin typeface="Calibri" panose="020F0502020204030204" pitchFamily="34" charset="0"/>
                              <a:ea typeface="Cambria Math" panose="02040503050406030204" pitchFamily="18" charset="0"/>
                              <a:cs typeface="Calibri" panose="020F0502020204030204" pitchFamily="34" charset="0"/>
                            </a:rPr>
                            <a:t>Crossover rate</a:t>
                          </a:r>
                          <a:endParaRPr lang="en-VN" sz="2200" dirty="0"/>
                        </a:p>
                      </a:txBody>
                      <a:tcPr/>
                    </a:tc>
                    <a:tc>
                      <a:txBody>
                        <a:bodyPr/>
                        <a:lstStyle/>
                        <a:p>
                          <a:pPr algn="ctr"/>
                          <a:r>
                            <a:rPr lang="en-VN" sz="2200" dirty="0"/>
                            <a:t>0.8</a:t>
                          </a:r>
                        </a:p>
                      </a:txBody>
                      <a:tcPr/>
                    </a:tc>
                    <a:extLst>
                      <a:ext uri="{0D108BD9-81ED-4DB2-BD59-A6C34878D82A}">
                        <a16:rowId xmlns:a16="http://schemas.microsoft.com/office/drawing/2014/main" val="2601829298"/>
                      </a:ext>
                    </a:extLst>
                  </a:tr>
                  <a:tr h="370840">
                    <a:tc>
                      <a:txBody>
                        <a:bodyPr/>
                        <a:lstStyle/>
                        <a:p>
                          <a:r>
                            <a:rPr lang="en-US" sz="2200" b="0" dirty="0">
                              <a:latin typeface="Calibri" panose="020F0502020204030204" pitchFamily="34" charset="0"/>
                              <a:ea typeface="Cambria Math" panose="02040503050406030204" pitchFamily="18" charset="0"/>
                              <a:cs typeface="Calibri" panose="020F0502020204030204" pitchFamily="34" charset="0"/>
                            </a:rPr>
                            <a:t>Mutation rate</a:t>
                          </a:r>
                          <a:endParaRPr lang="en-VN" sz="2200" dirty="0"/>
                        </a:p>
                      </a:txBody>
                      <a:tcPr/>
                    </a:tc>
                    <a:tc>
                      <a:txBody>
                        <a:bodyPr/>
                        <a:lstStyle/>
                        <a:p>
                          <a:pPr algn="ctr"/>
                          <a:r>
                            <a:rPr lang="en-VN" sz="2200" dirty="0"/>
                            <a:t>0.1</a:t>
                          </a:r>
                        </a:p>
                      </a:txBody>
                      <a:tcPr/>
                    </a:tc>
                    <a:extLst>
                      <a:ext uri="{0D108BD9-81ED-4DB2-BD59-A6C34878D82A}">
                        <a16:rowId xmlns:a16="http://schemas.microsoft.com/office/drawing/2014/main" val="2975577859"/>
                      </a:ext>
                    </a:extLst>
                  </a:tr>
                  <a:tr h="370840">
                    <a:tc>
                      <a:txBody>
                        <a:bodyPr/>
                        <a:lstStyle/>
                        <a:p>
                          <a:r>
                            <a:rPr lang="en-US" sz="2200" dirty="0">
                              <a:latin typeface="Calibri" panose="020F0502020204030204" pitchFamily="34" charset="0"/>
                              <a:ea typeface="Cambria Math" panose="02040503050406030204" pitchFamily="18" charset="0"/>
                              <a:cs typeface="Calibri" panose="020F0502020204030204" pitchFamily="34" charset="0"/>
                            </a:rPr>
                            <a:t>Population size</a:t>
                          </a:r>
                          <a:endParaRPr lang="en-VN" sz="2200" dirty="0"/>
                        </a:p>
                      </a:txBody>
                      <a:tcPr/>
                    </a:tc>
                    <a:tc>
                      <a:txBody>
                        <a:bodyPr/>
                        <a:lstStyle/>
                        <a:p>
                          <a:pPr algn="ctr"/>
                          <a:r>
                            <a:rPr lang="en-VN" sz="2200" dirty="0"/>
                            <a:t>100</a:t>
                          </a:r>
                        </a:p>
                      </a:txBody>
                      <a:tcPr/>
                    </a:tc>
                    <a:extLst>
                      <a:ext uri="{0D108BD9-81ED-4DB2-BD59-A6C34878D82A}">
                        <a16:rowId xmlns:a16="http://schemas.microsoft.com/office/drawing/2014/main" val="1142057878"/>
                      </a:ext>
                    </a:extLst>
                  </a:tr>
                  <a:tr h="370840">
                    <a:tc>
                      <a:txBody>
                        <a:bodyPr/>
                        <a:lstStyle/>
                        <a:p>
                          <a:r>
                            <a:rPr lang="en-US" sz="2200" b="0" dirty="0">
                              <a:latin typeface="Calibri" panose="020F0502020204030204" pitchFamily="34" charset="0"/>
                              <a:ea typeface="Cambria Math" panose="02040503050406030204" pitchFamily="18" charset="0"/>
                              <a:cs typeface="Calibri" panose="020F0502020204030204" pitchFamily="34" charset="0"/>
                            </a:rPr>
                            <a:t>Maximum Generation</a:t>
                          </a:r>
                          <a:endParaRPr lang="en-VN" sz="2200" dirty="0"/>
                        </a:p>
                      </a:txBody>
                      <a:tcPr/>
                    </a:tc>
                    <a:tc>
                      <a:txBody>
                        <a:bodyPr/>
                        <a:lstStyle/>
                        <a:p>
                          <a:pPr algn="ctr"/>
                          <a:r>
                            <a:rPr lang="en-VN" sz="2200" dirty="0"/>
                            <a:t>1000</a:t>
                          </a:r>
                        </a:p>
                      </a:txBody>
                      <a:tcPr/>
                    </a:tc>
                    <a:extLst>
                      <a:ext uri="{0D108BD9-81ED-4DB2-BD59-A6C34878D82A}">
                        <a16:rowId xmlns:a16="http://schemas.microsoft.com/office/drawing/2014/main" val="2434013154"/>
                      </a:ext>
                    </a:extLst>
                  </a:tr>
                  <a:tr h="370840">
                    <a:tc>
                      <a:txBody>
                        <a:bodyPr/>
                        <a:lstStyle/>
                        <a:p>
                          <a:r>
                            <a:rPr lang="en-US" sz="2200" dirty="0">
                              <a:latin typeface="Calibri" panose="020F0502020204030204" pitchFamily="34" charset="0"/>
                              <a:ea typeface="Cambria Math" panose="02040503050406030204" pitchFamily="18" charset="0"/>
                              <a:cs typeface="Calibri" panose="020F0502020204030204" pitchFamily="34" charset="0"/>
                            </a:rPr>
                            <a:t>Number of converge iteration</a:t>
                          </a:r>
                          <a:endParaRPr lang="en-VN" sz="2200" dirty="0"/>
                        </a:p>
                      </a:txBody>
                      <a:tcPr/>
                    </a:tc>
                    <a:tc>
                      <a:txBody>
                        <a:bodyPr/>
                        <a:lstStyle/>
                        <a:p>
                          <a:pPr algn="ctr"/>
                          <a:r>
                            <a:rPr lang="en-VN" sz="2200" dirty="0"/>
                            <a:t>100</a:t>
                          </a:r>
                        </a:p>
                      </a:txBody>
                      <a:tcPr/>
                    </a:tc>
                    <a:extLst>
                      <a:ext uri="{0D108BD9-81ED-4DB2-BD59-A6C34878D82A}">
                        <a16:rowId xmlns:a16="http://schemas.microsoft.com/office/drawing/2014/main" val="3703704746"/>
                      </a:ext>
                    </a:extLst>
                  </a:tr>
                </a:tbl>
              </a:graphicData>
            </a:graphic>
          </p:graphicFrame>
        </mc:Choice>
        <mc:Fallback xmlns="">
          <p:graphicFrame>
            <p:nvGraphicFramePr>
              <p:cNvPr id="3" name="Table 3">
                <a:extLst>
                  <a:ext uri="{FF2B5EF4-FFF2-40B4-BE49-F238E27FC236}">
                    <a16:creationId xmlns:a16="http://schemas.microsoft.com/office/drawing/2014/main" id="{A3B3A449-B845-992F-6C74-45F1ED621723}"/>
                  </a:ext>
                </a:extLst>
              </p:cNvPr>
              <p:cNvGraphicFramePr>
                <a:graphicFrameLocks noGrp="1"/>
              </p:cNvGraphicFramePr>
              <p:nvPr>
                <p:extLst>
                  <p:ext uri="{D42A27DB-BD31-4B8C-83A1-F6EECF244321}">
                    <p14:modId xmlns:p14="http://schemas.microsoft.com/office/powerpoint/2010/main" val="4116683033"/>
                  </p:ext>
                </p:extLst>
              </p:nvPr>
            </p:nvGraphicFramePr>
            <p:xfrm>
              <a:off x="1825273" y="1811020"/>
              <a:ext cx="8128000" cy="3413760"/>
            </p:xfrm>
            <a:graphic>
              <a:graphicData uri="http://schemas.openxmlformats.org/drawingml/2006/table">
                <a:tbl>
                  <a:tblPr firstRow="1" bandRow="1">
                    <a:tableStyleId>{5940675A-B579-460E-94D1-54222C63F5DA}</a:tableStyleId>
                  </a:tblPr>
                  <a:tblGrid>
                    <a:gridCol w="5908841">
                      <a:extLst>
                        <a:ext uri="{9D8B030D-6E8A-4147-A177-3AD203B41FA5}">
                          <a16:colId xmlns:a16="http://schemas.microsoft.com/office/drawing/2014/main" val="3540632110"/>
                        </a:ext>
                      </a:extLst>
                    </a:gridCol>
                    <a:gridCol w="2219159">
                      <a:extLst>
                        <a:ext uri="{9D8B030D-6E8A-4147-A177-3AD203B41FA5}">
                          <a16:colId xmlns:a16="http://schemas.microsoft.com/office/drawing/2014/main" val="3155354615"/>
                        </a:ext>
                      </a:extLst>
                    </a:gridCol>
                  </a:tblGrid>
                  <a:tr h="4267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i="0" kern="1200" dirty="0">
                              <a:solidFill>
                                <a:srgbClr val="0557FC"/>
                              </a:solidFill>
                              <a:effectLst/>
                              <a:latin typeface="Calibri" panose="020F0502020204030204" pitchFamily="34" charset="0"/>
                              <a:ea typeface="+mn-ea"/>
                              <a:cs typeface="Calibri" panose="020F0502020204030204" pitchFamily="34" charset="0"/>
                            </a:rPr>
                            <a:t>Parameters</a:t>
                          </a:r>
                        </a:p>
                      </a:txBody>
                      <a:tcPr/>
                    </a:tc>
                    <a:tc>
                      <a:txBody>
                        <a:bodyPr/>
                        <a:lstStyle/>
                        <a:p>
                          <a:pPr algn="ctr"/>
                          <a:r>
                            <a:rPr lang="en-VN" sz="2200" b="1" i="0" dirty="0">
                              <a:solidFill>
                                <a:srgbClr val="0557FC"/>
                              </a:solidFill>
                              <a:latin typeface="Calibri" panose="020F0502020204030204" pitchFamily="34" charset="0"/>
                              <a:cs typeface="Calibri" panose="020F0502020204030204" pitchFamily="34" charset="0"/>
                            </a:rPr>
                            <a:t>Values</a:t>
                          </a:r>
                        </a:p>
                      </a:txBody>
                      <a:tcPr/>
                    </a:tc>
                    <a:extLst>
                      <a:ext uri="{0D108BD9-81ED-4DB2-BD59-A6C34878D82A}">
                        <a16:rowId xmlns:a16="http://schemas.microsoft.com/office/drawing/2014/main" val="2247168149"/>
                      </a:ext>
                    </a:extLst>
                  </a:tr>
                  <a:tr h="426720">
                    <a:tc>
                      <a:txBody>
                        <a:bodyPr/>
                        <a:lstStyle/>
                        <a:p>
                          <a:r>
                            <a:rPr lang="en-US" sz="2200" dirty="0">
                              <a:latin typeface="Calibri" panose="020F0502020204030204" pitchFamily="34" charset="0"/>
                              <a:cs typeface="Calibri" panose="020F0502020204030204" pitchFamily="34" charset="0"/>
                            </a:rPr>
                            <a:t>The Angle of View</a:t>
                          </a:r>
                          <a:endParaRPr lang="en-VN" sz="2200" dirty="0"/>
                        </a:p>
                      </a:txBody>
                      <a:tcPr/>
                    </a:tc>
                    <a:tc>
                      <a:txBody>
                        <a:bodyPr/>
                        <a:lstStyle/>
                        <a:p>
                          <a:endParaRPr lang="en-VN"/>
                        </a:p>
                      </a:txBody>
                      <a:tcPr>
                        <a:blipFill>
                          <a:blip r:embed="rId3"/>
                          <a:stretch>
                            <a:fillRect l="-266286" t="-108824" r="-571" b="-623529"/>
                          </a:stretch>
                        </a:blipFill>
                      </a:tcPr>
                    </a:tc>
                    <a:extLst>
                      <a:ext uri="{0D108BD9-81ED-4DB2-BD59-A6C34878D82A}">
                        <a16:rowId xmlns:a16="http://schemas.microsoft.com/office/drawing/2014/main" val="2334786842"/>
                      </a:ext>
                    </a:extLst>
                  </a:tr>
                  <a:tr h="426720">
                    <a:tc>
                      <a:txBody>
                        <a:bodyPr/>
                        <a:lstStyle/>
                        <a:p>
                          <a:r>
                            <a:rPr lang="en-US" sz="2200" dirty="0">
                              <a:latin typeface="Calibri" panose="020F0502020204030204" pitchFamily="34" charset="0"/>
                              <a:ea typeface="Cambria Math" panose="02040503050406030204" pitchFamily="18" charset="0"/>
                              <a:cs typeface="Calibri" panose="020F0502020204030204" pitchFamily="34" charset="0"/>
                            </a:rPr>
                            <a:t>Coverage constraints </a:t>
                          </a:r>
                          <a:endParaRPr lang="en-VN" sz="2200" dirty="0"/>
                        </a:p>
                      </a:txBody>
                      <a:tcPr/>
                    </a:tc>
                    <a:tc>
                      <a:txBody>
                        <a:bodyPr/>
                        <a:lstStyle/>
                        <a:p>
                          <a:endParaRPr lang="en-VN"/>
                        </a:p>
                      </a:txBody>
                      <a:tcPr>
                        <a:blipFill>
                          <a:blip r:embed="rId3"/>
                          <a:stretch>
                            <a:fillRect l="-266286" t="-215152" r="-571" b="-542424"/>
                          </a:stretch>
                        </a:blipFill>
                      </a:tcPr>
                    </a:tc>
                    <a:extLst>
                      <a:ext uri="{0D108BD9-81ED-4DB2-BD59-A6C34878D82A}">
                        <a16:rowId xmlns:a16="http://schemas.microsoft.com/office/drawing/2014/main" val="353985292"/>
                      </a:ext>
                    </a:extLst>
                  </a:tr>
                  <a:tr h="426720">
                    <a:tc>
                      <a:txBody>
                        <a:bodyPr/>
                        <a:lstStyle/>
                        <a:p>
                          <a:r>
                            <a:rPr lang="en-US" sz="2200" dirty="0">
                              <a:latin typeface="Calibri" panose="020F0502020204030204" pitchFamily="34" charset="0"/>
                              <a:ea typeface="Cambria Math" panose="02040503050406030204" pitchFamily="18" charset="0"/>
                              <a:cs typeface="Calibri" panose="020F0502020204030204" pitchFamily="34" charset="0"/>
                            </a:rPr>
                            <a:t>Crossover rate</a:t>
                          </a:r>
                          <a:endParaRPr lang="en-VN" sz="2200" dirty="0"/>
                        </a:p>
                      </a:txBody>
                      <a:tcPr/>
                    </a:tc>
                    <a:tc>
                      <a:txBody>
                        <a:bodyPr/>
                        <a:lstStyle/>
                        <a:p>
                          <a:pPr algn="ctr"/>
                          <a:r>
                            <a:rPr lang="en-VN" sz="2200" dirty="0"/>
                            <a:t>0.8</a:t>
                          </a:r>
                        </a:p>
                      </a:txBody>
                      <a:tcPr/>
                    </a:tc>
                    <a:extLst>
                      <a:ext uri="{0D108BD9-81ED-4DB2-BD59-A6C34878D82A}">
                        <a16:rowId xmlns:a16="http://schemas.microsoft.com/office/drawing/2014/main" val="2601829298"/>
                      </a:ext>
                    </a:extLst>
                  </a:tr>
                  <a:tr h="426720">
                    <a:tc>
                      <a:txBody>
                        <a:bodyPr/>
                        <a:lstStyle/>
                        <a:p>
                          <a:r>
                            <a:rPr lang="en-US" sz="2200" b="0" dirty="0">
                              <a:latin typeface="Calibri" panose="020F0502020204030204" pitchFamily="34" charset="0"/>
                              <a:ea typeface="Cambria Math" panose="02040503050406030204" pitchFamily="18" charset="0"/>
                              <a:cs typeface="Calibri" panose="020F0502020204030204" pitchFamily="34" charset="0"/>
                            </a:rPr>
                            <a:t>Mutation rate</a:t>
                          </a:r>
                          <a:endParaRPr lang="en-VN" sz="2200" dirty="0"/>
                        </a:p>
                      </a:txBody>
                      <a:tcPr/>
                    </a:tc>
                    <a:tc>
                      <a:txBody>
                        <a:bodyPr/>
                        <a:lstStyle/>
                        <a:p>
                          <a:pPr algn="ctr"/>
                          <a:r>
                            <a:rPr lang="en-VN" sz="2200" dirty="0"/>
                            <a:t>0.1</a:t>
                          </a:r>
                        </a:p>
                      </a:txBody>
                      <a:tcPr/>
                    </a:tc>
                    <a:extLst>
                      <a:ext uri="{0D108BD9-81ED-4DB2-BD59-A6C34878D82A}">
                        <a16:rowId xmlns:a16="http://schemas.microsoft.com/office/drawing/2014/main" val="2975577859"/>
                      </a:ext>
                    </a:extLst>
                  </a:tr>
                  <a:tr h="426720">
                    <a:tc>
                      <a:txBody>
                        <a:bodyPr/>
                        <a:lstStyle/>
                        <a:p>
                          <a:r>
                            <a:rPr lang="en-US" sz="2200" dirty="0">
                              <a:latin typeface="Calibri" panose="020F0502020204030204" pitchFamily="34" charset="0"/>
                              <a:ea typeface="Cambria Math" panose="02040503050406030204" pitchFamily="18" charset="0"/>
                              <a:cs typeface="Calibri" panose="020F0502020204030204" pitchFamily="34" charset="0"/>
                            </a:rPr>
                            <a:t>Population size</a:t>
                          </a:r>
                          <a:endParaRPr lang="en-VN" sz="2200" dirty="0"/>
                        </a:p>
                      </a:txBody>
                      <a:tcPr/>
                    </a:tc>
                    <a:tc>
                      <a:txBody>
                        <a:bodyPr/>
                        <a:lstStyle/>
                        <a:p>
                          <a:pPr algn="ctr"/>
                          <a:r>
                            <a:rPr lang="en-VN" sz="2200" dirty="0"/>
                            <a:t>100</a:t>
                          </a:r>
                        </a:p>
                      </a:txBody>
                      <a:tcPr/>
                    </a:tc>
                    <a:extLst>
                      <a:ext uri="{0D108BD9-81ED-4DB2-BD59-A6C34878D82A}">
                        <a16:rowId xmlns:a16="http://schemas.microsoft.com/office/drawing/2014/main" val="1142057878"/>
                      </a:ext>
                    </a:extLst>
                  </a:tr>
                  <a:tr h="426720">
                    <a:tc>
                      <a:txBody>
                        <a:bodyPr/>
                        <a:lstStyle/>
                        <a:p>
                          <a:r>
                            <a:rPr lang="en-US" sz="2200" b="0" dirty="0">
                              <a:latin typeface="Calibri" panose="020F0502020204030204" pitchFamily="34" charset="0"/>
                              <a:ea typeface="Cambria Math" panose="02040503050406030204" pitchFamily="18" charset="0"/>
                              <a:cs typeface="Calibri" panose="020F0502020204030204" pitchFamily="34" charset="0"/>
                            </a:rPr>
                            <a:t>Maximum Generation</a:t>
                          </a:r>
                          <a:endParaRPr lang="en-VN" sz="2200" dirty="0"/>
                        </a:p>
                      </a:txBody>
                      <a:tcPr/>
                    </a:tc>
                    <a:tc>
                      <a:txBody>
                        <a:bodyPr/>
                        <a:lstStyle/>
                        <a:p>
                          <a:pPr algn="ctr"/>
                          <a:r>
                            <a:rPr lang="en-VN" sz="2200" dirty="0"/>
                            <a:t>1000</a:t>
                          </a:r>
                        </a:p>
                      </a:txBody>
                      <a:tcPr/>
                    </a:tc>
                    <a:extLst>
                      <a:ext uri="{0D108BD9-81ED-4DB2-BD59-A6C34878D82A}">
                        <a16:rowId xmlns:a16="http://schemas.microsoft.com/office/drawing/2014/main" val="2434013154"/>
                      </a:ext>
                    </a:extLst>
                  </a:tr>
                  <a:tr h="426720">
                    <a:tc>
                      <a:txBody>
                        <a:bodyPr/>
                        <a:lstStyle/>
                        <a:p>
                          <a:r>
                            <a:rPr lang="en-US" sz="2200" dirty="0">
                              <a:latin typeface="Calibri" panose="020F0502020204030204" pitchFamily="34" charset="0"/>
                              <a:ea typeface="Cambria Math" panose="02040503050406030204" pitchFamily="18" charset="0"/>
                              <a:cs typeface="Calibri" panose="020F0502020204030204" pitchFamily="34" charset="0"/>
                            </a:rPr>
                            <a:t>Number of converge iteration</a:t>
                          </a:r>
                          <a:endParaRPr lang="en-VN" sz="2200" dirty="0"/>
                        </a:p>
                      </a:txBody>
                      <a:tcPr/>
                    </a:tc>
                    <a:tc>
                      <a:txBody>
                        <a:bodyPr/>
                        <a:lstStyle/>
                        <a:p>
                          <a:pPr algn="ctr"/>
                          <a:r>
                            <a:rPr lang="en-VN" sz="2200" dirty="0"/>
                            <a:t>100</a:t>
                          </a:r>
                        </a:p>
                      </a:txBody>
                      <a:tcPr/>
                    </a:tc>
                    <a:extLst>
                      <a:ext uri="{0D108BD9-81ED-4DB2-BD59-A6C34878D82A}">
                        <a16:rowId xmlns:a16="http://schemas.microsoft.com/office/drawing/2014/main" val="3703704746"/>
                      </a:ext>
                    </a:extLst>
                  </a:tr>
                </a:tbl>
              </a:graphicData>
            </a:graphic>
          </p:graphicFrame>
        </mc:Fallback>
      </mc:AlternateContent>
    </p:spTree>
    <p:extLst>
      <p:ext uri="{BB962C8B-B14F-4D97-AF65-F5344CB8AC3E}">
        <p14:creationId xmlns:p14="http://schemas.microsoft.com/office/powerpoint/2010/main" val="4167471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122-EDCD-8891-54F0-7DA17C40A045}"/>
              </a:ext>
            </a:extLst>
          </p:cNvPr>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5</a:t>
            </a:r>
            <a:r>
              <a:rPr lang="en-VN"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Experiments and Results</a:t>
            </a:r>
            <a:endParaRPr lang="en-US"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a16="http://schemas.microsoft.com/office/drawing/2014/main" id="{057B30F5-2276-A0F7-767A-712DCF6A90A1}"/>
              </a:ext>
            </a:extLst>
          </p:cNvPr>
          <p:cNvSpPr txBox="1"/>
          <p:nvPr/>
        </p:nvSpPr>
        <p:spPr>
          <a:xfrm>
            <a:off x="728378" y="1082597"/>
            <a:ext cx="10515600" cy="430887"/>
          </a:xfrm>
          <a:prstGeom prst="rect">
            <a:avLst/>
          </a:prstGeom>
          <a:noFill/>
        </p:spPr>
        <p:txBody>
          <a:bodyPr wrap="square">
            <a:spAutoFit/>
          </a:bodyPr>
          <a:lstStyle/>
          <a:p>
            <a:r>
              <a:rPr lang="en-US" sz="2200" b="1" dirty="0">
                <a:solidFill>
                  <a:srgbClr val="0557FC"/>
                </a:solidFill>
                <a:latin typeface="Calibri" panose="020F0502020204030204" pitchFamily="34" charset="0"/>
                <a:cs typeface="Calibri" panose="020F0502020204030204" pitchFamily="34" charset="0"/>
              </a:rPr>
              <a:t>Experiment 1: The effect of the number of sensors on the performance of the algorithms</a:t>
            </a:r>
            <a:endParaRPr lang="en-VN" sz="2200" b="1" dirty="0">
              <a:solidFill>
                <a:srgbClr val="0557FC"/>
              </a:solidFill>
              <a:latin typeface="Calibri" panose="020F0502020204030204" pitchFamily="34" charset="0"/>
              <a:cs typeface="Calibri" panose="020F0502020204030204" pitchFamily="34" charset="0"/>
            </a:endParaRPr>
          </a:p>
        </p:txBody>
      </p:sp>
      <p:sp>
        <p:nvSpPr>
          <p:cNvPr id="7" name="Right Arrow 8">
            <a:extLst>
              <a:ext uri="{FF2B5EF4-FFF2-40B4-BE49-F238E27FC236}">
                <a16:creationId xmlns:a16="http://schemas.microsoft.com/office/drawing/2014/main" id="{DF949798-00F5-37B6-A069-C8179FCBC819}"/>
              </a:ext>
            </a:extLst>
          </p:cNvPr>
          <p:cNvSpPr/>
          <p:nvPr/>
        </p:nvSpPr>
        <p:spPr bwMode="auto">
          <a:xfrm>
            <a:off x="262499" y="6118698"/>
            <a:ext cx="465879" cy="367553"/>
          </a:xfrm>
          <a:prstGeom prst="rightArrow">
            <a:avLst/>
          </a:prstGeom>
          <a:solidFill>
            <a:srgbClr val="0557FC"/>
          </a:solidFill>
          <a:ln w="9525" cap="flat" cmpd="sng" algn="ctr">
            <a:solidFill>
              <a:srgbClr val="0557F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b="1">
              <a:solidFill>
                <a:srgbClr val="000000"/>
              </a:solidFill>
              <a:latin typeface="Tahoma" pitchFamily="34" charset="0"/>
              <a:ea typeface="MS PGothic" panose="020B0600070205080204" pitchFamily="34" charset="-128"/>
              <a:cs typeface="Arial" pitchFamily="34" charset="0"/>
            </a:endParaRPr>
          </a:p>
        </p:txBody>
      </p:sp>
      <p:sp>
        <p:nvSpPr>
          <p:cNvPr id="8" name="Rectangle 7">
            <a:extLst>
              <a:ext uri="{FF2B5EF4-FFF2-40B4-BE49-F238E27FC236}">
                <a16:creationId xmlns:a16="http://schemas.microsoft.com/office/drawing/2014/main" id="{498E13E6-E4D7-9DDB-CA81-520BBD090F77}"/>
              </a:ext>
            </a:extLst>
          </p:cNvPr>
          <p:cNvSpPr/>
          <p:nvPr/>
        </p:nvSpPr>
        <p:spPr bwMode="auto">
          <a:xfrm>
            <a:off x="838200" y="5987568"/>
            <a:ext cx="10866120" cy="629815"/>
          </a:xfrm>
          <a:prstGeom prst="rect">
            <a:avLst/>
          </a:prstGeom>
          <a:solidFill>
            <a:schemeClr val="bg1"/>
          </a:solidFill>
          <a:ln w="19050" cap="flat" cmpd="sng" algn="ctr">
            <a:solidFill>
              <a:srgbClr val="0557F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0" fontAlgn="base" hangingPunct="0">
              <a:spcBef>
                <a:spcPct val="0"/>
              </a:spcBef>
              <a:spcAft>
                <a:spcPct val="0"/>
              </a:spcAft>
            </a:pPr>
            <a:r>
              <a:rPr lang="en-US" dirty="0">
                <a:solidFill>
                  <a:srgbClr val="000000"/>
                </a:solidFill>
                <a:latin typeface="Calibri" panose="020F0502020204030204" pitchFamily="34" charset="0"/>
                <a:cs typeface="Calibri" panose="020F0502020204030204" pitchFamily="34" charset="0"/>
              </a:rPr>
              <a:t>SDD-IGA required 101% the number of sensor active compared to DSGA but yielded better QBI (262%), DI (8%) and CQ (14%)</a:t>
            </a:r>
            <a:endParaRPr lang="en-US" b="0" dirty="0">
              <a:solidFill>
                <a:srgbClr val="000000"/>
              </a:solidFill>
              <a:latin typeface="Calibri" panose="020F0502020204030204" pitchFamily="34" charset="0"/>
              <a:cs typeface="Calibri" panose="020F0502020204030204" pitchFamily="34" charset="0"/>
            </a:endParaRPr>
          </a:p>
        </p:txBody>
      </p:sp>
      <p:pic>
        <p:nvPicPr>
          <p:cNvPr id="4" name="Picture 3">
            <a:extLst>
              <a:ext uri="{FF2B5EF4-FFF2-40B4-BE49-F238E27FC236}">
                <a16:creationId xmlns:a16="http://schemas.microsoft.com/office/drawing/2014/main" id="{E95775D1-6A62-F206-9B29-6447E7D45674}"/>
              </a:ext>
            </a:extLst>
          </p:cNvPr>
          <p:cNvPicPr>
            <a:picLocks noChangeAspect="1"/>
          </p:cNvPicPr>
          <p:nvPr/>
        </p:nvPicPr>
        <p:blipFill>
          <a:blip r:embed="rId3"/>
          <a:stretch>
            <a:fillRect/>
          </a:stretch>
        </p:blipFill>
        <p:spPr>
          <a:xfrm>
            <a:off x="2099978" y="1429613"/>
            <a:ext cx="8244172" cy="4557955"/>
          </a:xfrm>
          <a:prstGeom prst="rect">
            <a:avLst/>
          </a:prstGeom>
        </p:spPr>
      </p:pic>
    </p:spTree>
    <p:extLst>
      <p:ext uri="{BB962C8B-B14F-4D97-AF65-F5344CB8AC3E}">
        <p14:creationId xmlns:p14="http://schemas.microsoft.com/office/powerpoint/2010/main" val="37755365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629CE25-5E56-A631-5EBD-17949BB706BA}"/>
              </a:ext>
            </a:extLst>
          </p:cNvPr>
          <p:cNvPicPr>
            <a:picLocks noChangeAspect="1"/>
          </p:cNvPicPr>
          <p:nvPr/>
        </p:nvPicPr>
        <p:blipFill>
          <a:blip r:embed="rId3"/>
          <a:stretch>
            <a:fillRect/>
          </a:stretch>
        </p:blipFill>
        <p:spPr>
          <a:xfrm>
            <a:off x="2066993" y="1666117"/>
            <a:ext cx="8058013" cy="4474855"/>
          </a:xfrm>
          <a:prstGeom prst="rect">
            <a:avLst/>
          </a:prstGeom>
        </p:spPr>
      </p:pic>
      <p:sp>
        <p:nvSpPr>
          <p:cNvPr id="5" name="Right Arrow 8">
            <a:extLst>
              <a:ext uri="{FF2B5EF4-FFF2-40B4-BE49-F238E27FC236}">
                <a16:creationId xmlns:a16="http://schemas.microsoft.com/office/drawing/2014/main" id="{C6392942-9A12-F95D-451B-9664EA5F7CFA}"/>
              </a:ext>
            </a:extLst>
          </p:cNvPr>
          <p:cNvSpPr/>
          <p:nvPr/>
        </p:nvSpPr>
        <p:spPr bwMode="auto">
          <a:xfrm>
            <a:off x="254740" y="6309097"/>
            <a:ext cx="465879" cy="367553"/>
          </a:xfrm>
          <a:prstGeom prst="rightArrow">
            <a:avLst/>
          </a:prstGeom>
          <a:solidFill>
            <a:srgbClr val="0557FC"/>
          </a:solidFill>
          <a:ln w="9525" cap="flat" cmpd="sng" algn="ctr">
            <a:solidFill>
              <a:srgbClr val="0557F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b="1">
              <a:solidFill>
                <a:srgbClr val="000000"/>
              </a:solidFill>
              <a:latin typeface="Tahoma" pitchFamily="34" charset="0"/>
              <a:ea typeface="MS PGothic" panose="020B0600070205080204" pitchFamily="34" charset="-128"/>
              <a:cs typeface="Arial" pitchFamily="34" charset="0"/>
            </a:endParaRPr>
          </a:p>
        </p:txBody>
      </p:sp>
      <p:sp>
        <p:nvSpPr>
          <p:cNvPr id="6" name="Rectangle 5">
            <a:extLst>
              <a:ext uri="{FF2B5EF4-FFF2-40B4-BE49-F238E27FC236}">
                <a16:creationId xmlns:a16="http://schemas.microsoft.com/office/drawing/2014/main" id="{1485CDA4-A958-70FF-05E3-5944052607D5}"/>
              </a:ext>
            </a:extLst>
          </p:cNvPr>
          <p:cNvSpPr/>
          <p:nvPr/>
        </p:nvSpPr>
        <p:spPr bwMode="auto">
          <a:xfrm>
            <a:off x="838200" y="6140972"/>
            <a:ext cx="10866120" cy="629815"/>
          </a:xfrm>
          <a:prstGeom prst="rect">
            <a:avLst/>
          </a:prstGeom>
          <a:solidFill>
            <a:schemeClr val="bg1"/>
          </a:solidFill>
          <a:ln w="19050" cap="flat" cmpd="sng" algn="ctr">
            <a:solidFill>
              <a:srgbClr val="0557F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0" fontAlgn="base" hangingPunct="0">
              <a:spcBef>
                <a:spcPct val="0"/>
              </a:spcBef>
              <a:spcAft>
                <a:spcPct val="0"/>
              </a:spcAft>
            </a:pPr>
            <a:r>
              <a:rPr lang="en-US" b="0" dirty="0">
                <a:solidFill>
                  <a:srgbClr val="000000"/>
                </a:solidFill>
                <a:latin typeface="Calibri" panose="020F0502020204030204" pitchFamily="34" charset="0"/>
                <a:cs typeface="Calibri" panose="020F0502020204030204" pitchFamily="34" charset="0"/>
              </a:rPr>
              <a:t>SDD-IGA is better than 231% and 6% for QBI and DI. Moreover, SDD-IGA also produces better results than DSGA in terms of number of sensor active and PC.</a:t>
            </a:r>
          </a:p>
        </p:txBody>
      </p:sp>
      <p:sp>
        <p:nvSpPr>
          <p:cNvPr id="7" name="TextBox 6">
            <a:extLst>
              <a:ext uri="{FF2B5EF4-FFF2-40B4-BE49-F238E27FC236}">
                <a16:creationId xmlns:a16="http://schemas.microsoft.com/office/drawing/2014/main" id="{118CBDC2-7C6B-5705-5451-36A59AA87811}"/>
              </a:ext>
            </a:extLst>
          </p:cNvPr>
          <p:cNvSpPr txBox="1"/>
          <p:nvPr/>
        </p:nvSpPr>
        <p:spPr>
          <a:xfrm>
            <a:off x="685800" y="981308"/>
            <a:ext cx="11170920" cy="769441"/>
          </a:xfrm>
          <a:prstGeom prst="rect">
            <a:avLst/>
          </a:prstGeom>
          <a:noFill/>
        </p:spPr>
        <p:txBody>
          <a:bodyPr wrap="square">
            <a:spAutoFit/>
          </a:bodyPr>
          <a:lstStyle/>
          <a:p>
            <a:r>
              <a:rPr lang="en-US" sz="2200" b="1" dirty="0">
                <a:solidFill>
                  <a:srgbClr val="0557FC"/>
                </a:solidFill>
                <a:latin typeface="Calibri" panose="020F0502020204030204" pitchFamily="34" charset="0"/>
                <a:cs typeface="Calibri" panose="020F0502020204030204" pitchFamily="34" charset="0"/>
              </a:rPr>
              <a:t>Experiment 2: used the under-provisioned dataset to evaluate the impact of target numbers on QBI and the Q-coverage ability DI</a:t>
            </a:r>
            <a:endParaRPr lang="en-VN" sz="2200" b="1" dirty="0">
              <a:solidFill>
                <a:srgbClr val="0557FC"/>
              </a:solidFill>
              <a:latin typeface="Calibri" panose="020F0502020204030204" pitchFamily="34" charset="0"/>
              <a:cs typeface="Calibri" panose="020F0502020204030204" pitchFamily="34" charset="0"/>
            </a:endParaRPr>
          </a:p>
        </p:txBody>
      </p:sp>
      <p:sp>
        <p:nvSpPr>
          <p:cNvPr id="9" name="Title 1">
            <a:extLst>
              <a:ext uri="{FF2B5EF4-FFF2-40B4-BE49-F238E27FC236}">
                <a16:creationId xmlns:a16="http://schemas.microsoft.com/office/drawing/2014/main" id="{91571F66-B432-FFF3-F54B-8372BF757EEB}"/>
              </a:ext>
            </a:extLst>
          </p:cNvPr>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5</a:t>
            </a:r>
            <a:r>
              <a:rPr lang="en-VN"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Experiments and Results</a:t>
            </a:r>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2294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E75813-DB15-B7BF-6497-BEE0A0CF5D67}"/>
              </a:ext>
            </a:extLst>
          </p:cNvPr>
          <p:cNvPicPr>
            <a:picLocks noChangeAspect="1"/>
          </p:cNvPicPr>
          <p:nvPr/>
        </p:nvPicPr>
        <p:blipFill>
          <a:blip r:embed="rId3"/>
          <a:stretch>
            <a:fillRect/>
          </a:stretch>
        </p:blipFill>
        <p:spPr>
          <a:xfrm>
            <a:off x="2394479" y="1714770"/>
            <a:ext cx="7987771" cy="4406209"/>
          </a:xfrm>
          <a:prstGeom prst="rect">
            <a:avLst/>
          </a:prstGeom>
        </p:spPr>
      </p:pic>
      <p:sp>
        <p:nvSpPr>
          <p:cNvPr id="5" name="Title 1">
            <a:extLst>
              <a:ext uri="{FF2B5EF4-FFF2-40B4-BE49-F238E27FC236}">
                <a16:creationId xmlns:a16="http://schemas.microsoft.com/office/drawing/2014/main" id="{32D993BC-8B74-2BFA-B108-578290C7BFFA}"/>
              </a:ext>
            </a:extLst>
          </p:cNvPr>
          <p:cNvSpPr txBox="1">
            <a:spLocks/>
          </p:cNvSpPr>
          <p:nvPr/>
        </p:nvSpPr>
        <p:spPr>
          <a:xfrm>
            <a:off x="838200" y="376619"/>
            <a:ext cx="10515600" cy="61618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600" b="1" kern="1200">
                <a:solidFill>
                  <a:srgbClr val="0557FC"/>
                </a:solidFill>
                <a:latin typeface="+mn-lt"/>
                <a:ea typeface="+mj-ea"/>
                <a:cs typeface="+mj-cs"/>
              </a:defRPr>
            </a:lvl1pPr>
          </a:lstStyle>
          <a:p>
            <a:r>
              <a:rPr lang="en-US">
                <a:latin typeface="Calibri" panose="020F0502020204030204" pitchFamily="34" charset="0"/>
                <a:cs typeface="Calibri" panose="020F0502020204030204" pitchFamily="34" charset="0"/>
              </a:rPr>
              <a:t>5</a:t>
            </a:r>
            <a:r>
              <a:rPr lang="en-VN">
                <a:latin typeface="Calibri" panose="020F0502020204030204" pitchFamily="34" charset="0"/>
                <a:cs typeface="Calibri" panose="020F0502020204030204" pitchFamily="34" charset="0"/>
              </a:rPr>
              <a:t>. </a:t>
            </a:r>
            <a:r>
              <a:rPr lang="en-US">
                <a:latin typeface="Calibri" panose="020F0502020204030204" pitchFamily="34" charset="0"/>
                <a:cs typeface="Calibri" panose="020F0502020204030204" pitchFamily="34" charset="0"/>
              </a:rPr>
              <a:t>Experiments and Results</a:t>
            </a:r>
            <a:endParaRPr lang="en-US"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375541A-DB2D-1A5A-3B95-6DE900F7C88E}"/>
                  </a:ext>
                </a:extLst>
              </p:cNvPr>
              <p:cNvSpPr txBox="1"/>
              <p:nvPr/>
            </p:nvSpPr>
            <p:spPr>
              <a:xfrm>
                <a:off x="731519" y="945330"/>
                <a:ext cx="10515600" cy="769441"/>
              </a:xfrm>
              <a:prstGeom prst="rect">
                <a:avLst/>
              </a:prstGeom>
              <a:noFill/>
            </p:spPr>
            <p:txBody>
              <a:bodyPr wrap="square">
                <a:spAutoFit/>
              </a:bodyPr>
              <a:lstStyle/>
              <a:p>
                <a:r>
                  <a:rPr lang="en-US" sz="2200" b="1" dirty="0">
                    <a:solidFill>
                      <a:srgbClr val="0557FC"/>
                    </a:solidFill>
                    <a:latin typeface="Calibri" panose="020F0502020204030204" pitchFamily="34" charset="0"/>
                    <a:cs typeface="Calibri" panose="020F0502020204030204" pitchFamily="34" charset="0"/>
                  </a:rPr>
                  <a:t>Experiment 3: In an under-provisioned environment (sensing range R</a:t>
                </a:r>
                <a14:m>
                  <m:oMath xmlns:m="http://schemas.openxmlformats.org/officeDocument/2006/math">
                    <m:r>
                      <a:rPr lang="en-US" sz="2200" b="1" i="1" smtClean="0">
                        <a:solidFill>
                          <a:srgbClr val="0557FC"/>
                        </a:solidFill>
                        <a:latin typeface="Cambria Math" panose="02040503050406030204" pitchFamily="18" charset="0"/>
                        <a:ea typeface="Cambria Math" panose="02040503050406030204" pitchFamily="18" charset="0"/>
                        <a:cs typeface="Calibri" panose="020F0502020204030204" pitchFamily="34" charset="0"/>
                      </a:rPr>
                      <m:t>≤</m:t>
                    </m:r>
                  </m:oMath>
                </a14:m>
                <a:r>
                  <a:rPr lang="en-US" sz="2200" b="1" dirty="0">
                    <a:solidFill>
                      <a:srgbClr val="0557FC"/>
                    </a:solidFill>
                    <a:latin typeface="Calibri" panose="020F0502020204030204" pitchFamily="34" charset="0"/>
                    <a:cs typeface="Calibri" panose="020F0502020204030204" pitchFamily="34" charset="0"/>
                  </a:rPr>
                  <a:t> 90m), focused on comparing QBI and DI of the three algorithms</a:t>
                </a:r>
                <a:endParaRPr lang="en-VN" sz="2200" b="1" dirty="0">
                  <a:solidFill>
                    <a:srgbClr val="0557FC"/>
                  </a:solidFill>
                  <a:latin typeface="Calibri" panose="020F0502020204030204" pitchFamily="34" charset="0"/>
                  <a:cs typeface="Calibri" panose="020F0502020204030204" pitchFamily="34" charset="0"/>
                </a:endParaRPr>
              </a:p>
            </p:txBody>
          </p:sp>
        </mc:Choice>
        <mc:Fallback xmlns="">
          <p:sp>
            <p:nvSpPr>
              <p:cNvPr id="9" name="TextBox 8">
                <a:extLst>
                  <a:ext uri="{FF2B5EF4-FFF2-40B4-BE49-F238E27FC236}">
                    <a16:creationId xmlns:a16="http://schemas.microsoft.com/office/drawing/2014/main" id="{1375541A-DB2D-1A5A-3B95-6DE900F7C88E}"/>
                  </a:ext>
                </a:extLst>
              </p:cNvPr>
              <p:cNvSpPr txBox="1">
                <a:spLocks noRot="1" noChangeAspect="1" noMove="1" noResize="1" noEditPoints="1" noAdjustHandles="1" noChangeArrowheads="1" noChangeShapeType="1" noTextEdit="1"/>
              </p:cNvSpPr>
              <p:nvPr/>
            </p:nvSpPr>
            <p:spPr>
              <a:xfrm>
                <a:off x="731519" y="945330"/>
                <a:ext cx="10515600" cy="769441"/>
              </a:xfrm>
              <a:prstGeom prst="rect">
                <a:avLst/>
              </a:prstGeom>
              <a:blipFill>
                <a:blip r:embed="rId4"/>
                <a:stretch>
                  <a:fillRect l="-724" t="-4918" r="-362" b="-16393"/>
                </a:stretch>
              </a:blipFill>
            </p:spPr>
            <p:txBody>
              <a:bodyPr/>
              <a:lstStyle/>
              <a:p>
                <a:r>
                  <a:rPr lang="en-VN">
                    <a:noFill/>
                  </a:rPr>
                  <a:t> </a:t>
                </a:r>
              </a:p>
            </p:txBody>
          </p:sp>
        </mc:Fallback>
      </mc:AlternateContent>
      <p:sp>
        <p:nvSpPr>
          <p:cNvPr id="10" name="Right Arrow 8">
            <a:extLst>
              <a:ext uri="{FF2B5EF4-FFF2-40B4-BE49-F238E27FC236}">
                <a16:creationId xmlns:a16="http://schemas.microsoft.com/office/drawing/2014/main" id="{9E834D7D-D695-7850-EF1F-045B1FEDE008}"/>
              </a:ext>
            </a:extLst>
          </p:cNvPr>
          <p:cNvSpPr/>
          <p:nvPr/>
        </p:nvSpPr>
        <p:spPr bwMode="auto">
          <a:xfrm>
            <a:off x="265640" y="6252110"/>
            <a:ext cx="465879" cy="367553"/>
          </a:xfrm>
          <a:prstGeom prst="rightArrow">
            <a:avLst/>
          </a:prstGeom>
          <a:solidFill>
            <a:srgbClr val="0557FC"/>
          </a:solidFill>
          <a:ln w="9525" cap="flat" cmpd="sng" algn="ctr">
            <a:solidFill>
              <a:srgbClr val="0557F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b="1">
              <a:solidFill>
                <a:srgbClr val="000000"/>
              </a:solidFill>
              <a:latin typeface="Tahoma" pitchFamily="34" charset="0"/>
              <a:ea typeface="MS PGothic" panose="020B0600070205080204" pitchFamily="34" charset="-128"/>
              <a:cs typeface="Arial" pitchFamily="34" charset="0"/>
            </a:endParaRPr>
          </a:p>
        </p:txBody>
      </p:sp>
      <p:sp>
        <p:nvSpPr>
          <p:cNvPr id="11" name="Rectangle 10">
            <a:extLst>
              <a:ext uri="{FF2B5EF4-FFF2-40B4-BE49-F238E27FC236}">
                <a16:creationId xmlns:a16="http://schemas.microsoft.com/office/drawing/2014/main" id="{109EA37D-0912-5A05-9A06-8C365AFD1966}"/>
              </a:ext>
            </a:extLst>
          </p:cNvPr>
          <p:cNvSpPr/>
          <p:nvPr/>
        </p:nvSpPr>
        <p:spPr bwMode="auto">
          <a:xfrm>
            <a:off x="838200" y="6120980"/>
            <a:ext cx="10866120" cy="629815"/>
          </a:xfrm>
          <a:prstGeom prst="rect">
            <a:avLst/>
          </a:prstGeom>
          <a:solidFill>
            <a:schemeClr val="bg1"/>
          </a:solidFill>
          <a:ln w="19050" cap="flat" cmpd="sng" algn="ctr">
            <a:solidFill>
              <a:srgbClr val="0557FC"/>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just" eaLnBrk="0" fontAlgn="base" hangingPunct="0">
              <a:spcBef>
                <a:spcPct val="0"/>
              </a:spcBef>
              <a:spcAft>
                <a:spcPct val="0"/>
              </a:spcAft>
            </a:pPr>
            <a:r>
              <a:rPr lang="en-US" b="0" dirty="0">
                <a:solidFill>
                  <a:srgbClr val="000000"/>
                </a:solidFill>
                <a:latin typeface="Calibri" panose="020F0502020204030204" pitchFamily="34" charset="0"/>
                <a:cs typeface="Calibri" panose="020F0502020204030204" pitchFamily="34" charset="0"/>
              </a:rPr>
              <a:t>SDD-IGA outperform both SGA and DSGA on these metrics. Specifically, SDD-IGA beats SGA by 25% on QBI and 18% on DI. SDD-IGA is better than DSGA 297% on QBI.</a:t>
            </a:r>
          </a:p>
        </p:txBody>
      </p:sp>
    </p:spTree>
    <p:extLst>
      <p:ext uri="{BB962C8B-B14F-4D97-AF65-F5344CB8AC3E}">
        <p14:creationId xmlns:p14="http://schemas.microsoft.com/office/powerpoint/2010/main" val="32402793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C1AA54-1792-AEB0-5864-5C71EE229977}"/>
              </a:ext>
            </a:extLst>
          </p:cNvPr>
          <p:cNvSpPr>
            <a:spLocks noGrp="1"/>
          </p:cNvSpPr>
          <p:nvPr>
            <p:ph sz="half" idx="1"/>
          </p:nvPr>
        </p:nvSpPr>
        <p:spPr>
          <a:xfrm>
            <a:off x="838199" y="1126671"/>
            <a:ext cx="10515599" cy="5049867"/>
          </a:xfrm>
        </p:spPr>
        <p:txBody>
          <a:bodyPr>
            <a:normAutofit/>
          </a:bodyPr>
          <a:lstStyle/>
          <a:p>
            <a:pPr marL="0" indent="0">
              <a:buNone/>
            </a:pPr>
            <a:r>
              <a:rPr lang="en-US" sz="2400" b="1">
                <a:solidFill>
                  <a:srgbClr val="0557FC"/>
                </a:solidFill>
                <a:latin typeface="Calibri" panose="020F0502020204030204" pitchFamily="34" charset="0"/>
                <a:cs typeface="Calibri" panose="020F0502020204030204" pitchFamily="34" charset="0"/>
              </a:rPr>
              <a:t>Contribution:</a:t>
            </a:r>
            <a:endParaRPr lang="en-US" sz="2400" b="1" dirty="0">
              <a:solidFill>
                <a:srgbClr val="0557FC"/>
              </a:solidFill>
              <a:latin typeface="Calibri" panose="020F0502020204030204" pitchFamily="34" charset="0"/>
              <a:cs typeface="Calibri" panose="020F0502020204030204" pitchFamily="34" charset="0"/>
            </a:endParaRP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Proposed SDD-IGA for both over-provisioned and under-provisioned environments. </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Various experiments based on multiple scenarios</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Ours technique could efficiently solve problems and outperform the latest works</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Testing the “health” hypothesis with SDD-IGA algorithm and demonstrate it is effective to improve the solution</a:t>
            </a:r>
          </a:p>
          <a:p>
            <a:pPr marL="0" indent="0">
              <a:buNone/>
            </a:pPr>
            <a:r>
              <a:rPr lang="en-US" sz="2400" b="1" dirty="0">
                <a:solidFill>
                  <a:srgbClr val="0557FC"/>
                </a:solidFill>
                <a:latin typeface="Calibri" panose="020F0502020204030204" pitchFamily="34" charset="0"/>
                <a:cs typeface="Calibri" panose="020F0502020204030204" pitchFamily="34" charset="0"/>
              </a:rPr>
              <a:t>Future works:</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Expanding our research to deal with the simultaneous placement of sensors and adjustment of the orientation angle of the sensors</a:t>
            </a:r>
          </a:p>
          <a:p>
            <a:pPr marL="742950" lvl="1" indent="-285750">
              <a:buFont typeface="Arial" panose="020B0604020202020204" pitchFamily="34" charset="0"/>
              <a:buChar char="•"/>
            </a:pPr>
            <a:r>
              <a:rPr lang="en-US" dirty="0">
                <a:latin typeface="Calibri" panose="020F0502020204030204" pitchFamily="34" charset="0"/>
                <a:cs typeface="Calibri" panose="020F0502020204030204" pitchFamily="34" charset="0"/>
              </a:rPr>
              <a:t>Real-time coverage for moving targets</a:t>
            </a:r>
          </a:p>
        </p:txBody>
      </p:sp>
      <p:sp>
        <p:nvSpPr>
          <p:cNvPr id="4" name="Title 3">
            <a:extLst>
              <a:ext uri="{FF2B5EF4-FFF2-40B4-BE49-F238E27FC236}">
                <a16:creationId xmlns:a16="http://schemas.microsoft.com/office/drawing/2014/main" id="{037991BC-722C-B66A-0E10-F510D6C50050}"/>
              </a:ext>
            </a:extLst>
          </p:cNvPr>
          <p:cNvSpPr>
            <a:spLocks noGrp="1"/>
          </p:cNvSpPr>
          <p:nvPr>
            <p:ph type="title"/>
          </p:nvPr>
        </p:nvSpPr>
        <p:spPr/>
        <p:txBody>
          <a:bodyPr/>
          <a:lstStyle/>
          <a:p>
            <a:r>
              <a:rPr lang="en-US" dirty="0">
                <a:latin typeface="Calibri" panose="020F0502020204030204" pitchFamily="34" charset="0"/>
              </a:rPr>
              <a:t>6. Conclusion</a:t>
            </a:r>
            <a:endParaRPr lang="en-VN" dirty="0"/>
          </a:p>
        </p:txBody>
      </p:sp>
      <p:sp>
        <p:nvSpPr>
          <p:cNvPr id="5" name="Date Placeholder 4">
            <a:extLst>
              <a:ext uri="{FF2B5EF4-FFF2-40B4-BE49-F238E27FC236}">
                <a16:creationId xmlns:a16="http://schemas.microsoft.com/office/drawing/2014/main" id="{D1A2348D-E068-38C6-2581-C6EEE81EB1C8}"/>
              </a:ext>
            </a:extLst>
          </p:cNvPr>
          <p:cNvSpPr>
            <a:spLocks noGrp="1"/>
          </p:cNvSpPr>
          <p:nvPr>
            <p:ph type="dt" sz="half" idx="10"/>
          </p:nvPr>
        </p:nvSpPr>
        <p:spPr/>
        <p:txBody>
          <a:bodyPr/>
          <a:lstStyle/>
          <a:p>
            <a:fld id="{2FB4FAB9-C2E6-2D41-831C-BE6EDAEEC08B}" type="datetime4">
              <a:rPr lang="en-US" smtClean="0"/>
              <a:t>August 5, 2023</a:t>
            </a:fld>
            <a:endParaRPr lang="en-VN" dirty="0"/>
          </a:p>
        </p:txBody>
      </p:sp>
      <p:sp>
        <p:nvSpPr>
          <p:cNvPr id="6" name="Slide Number Placeholder 5">
            <a:extLst>
              <a:ext uri="{FF2B5EF4-FFF2-40B4-BE49-F238E27FC236}">
                <a16:creationId xmlns:a16="http://schemas.microsoft.com/office/drawing/2014/main" id="{85258682-B4D3-6D93-78FB-8A13581A0B15}"/>
              </a:ext>
            </a:extLst>
          </p:cNvPr>
          <p:cNvSpPr>
            <a:spLocks noGrp="1"/>
          </p:cNvSpPr>
          <p:nvPr>
            <p:ph type="sldNum" sz="quarter" idx="12"/>
          </p:nvPr>
        </p:nvSpPr>
        <p:spPr/>
        <p:txBody>
          <a:bodyPr/>
          <a:lstStyle/>
          <a:p>
            <a:fld id="{2D61378B-E706-3A47-AE8B-F0271FC12643}" type="slidenum">
              <a:rPr lang="en-VN" smtClean="0"/>
              <a:pPr/>
              <a:t>28</a:t>
            </a:fld>
            <a:endParaRPr lang="en-VN"/>
          </a:p>
        </p:txBody>
      </p:sp>
    </p:spTree>
    <p:extLst>
      <p:ext uri="{BB962C8B-B14F-4D97-AF65-F5344CB8AC3E}">
        <p14:creationId xmlns:p14="http://schemas.microsoft.com/office/powerpoint/2010/main" val="1823624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702EF16-CD26-FFA9-4BA6-D2A9B62FA7A6}"/>
              </a:ext>
            </a:extLst>
          </p:cNvPr>
          <p:cNvSpPr>
            <a:spLocks noGrp="1"/>
          </p:cNvSpPr>
          <p:nvPr>
            <p:ph type="dt" sz="half" idx="10"/>
          </p:nvPr>
        </p:nvSpPr>
        <p:spPr/>
        <p:txBody>
          <a:bodyPr/>
          <a:lstStyle/>
          <a:p>
            <a:fld id="{CF7EEE60-6525-9547-877E-5ECC3C03F326}" type="datetime4">
              <a:rPr lang="en-US" smtClean="0"/>
              <a:t>August 5, 2023</a:t>
            </a:fld>
            <a:endParaRPr lang="en-VN" dirty="0"/>
          </a:p>
        </p:txBody>
      </p:sp>
      <p:pic>
        <p:nvPicPr>
          <p:cNvPr id="30" name="Google Shape;87;p5" descr="Diagram&#10;&#10;Description automatically generated">
            <a:extLst>
              <a:ext uri="{FF2B5EF4-FFF2-40B4-BE49-F238E27FC236}">
                <a16:creationId xmlns:a16="http://schemas.microsoft.com/office/drawing/2014/main" id="{C426B1CF-3CB1-76AA-488F-FFB19FF2BDEC}"/>
              </a:ext>
            </a:extLst>
          </p:cNvPr>
          <p:cNvPicPr preferRelativeResize="0"/>
          <p:nvPr/>
        </p:nvPicPr>
        <p:blipFill rotWithShape="1">
          <a:blip r:embed="rId3">
            <a:alphaModFix/>
          </a:blip>
          <a:srcRect/>
          <a:stretch/>
        </p:blipFill>
        <p:spPr>
          <a:xfrm>
            <a:off x="4354831" y="1062990"/>
            <a:ext cx="7715250" cy="5063490"/>
          </a:xfrm>
          <a:prstGeom prst="rect">
            <a:avLst/>
          </a:prstGeom>
          <a:noFill/>
          <a:ln>
            <a:noFill/>
          </a:ln>
        </p:spPr>
      </p:pic>
      <p:sp>
        <p:nvSpPr>
          <p:cNvPr id="5" name="Slide Number Placeholder 4">
            <a:extLst>
              <a:ext uri="{FF2B5EF4-FFF2-40B4-BE49-F238E27FC236}">
                <a16:creationId xmlns:a16="http://schemas.microsoft.com/office/drawing/2014/main" id="{7B1816B4-73CD-37E2-3436-F2784D98416F}"/>
              </a:ext>
            </a:extLst>
          </p:cNvPr>
          <p:cNvSpPr>
            <a:spLocks noGrp="1"/>
          </p:cNvSpPr>
          <p:nvPr>
            <p:ph type="sldNum" sz="quarter" idx="12"/>
          </p:nvPr>
        </p:nvSpPr>
        <p:spPr/>
        <p:txBody>
          <a:bodyPr/>
          <a:lstStyle/>
          <a:p>
            <a:fld id="{2D61378B-E706-3A47-AE8B-F0271FC12643}" type="slidenum">
              <a:rPr lang="en-VN" smtClean="0"/>
              <a:pPr/>
              <a:t>2</a:t>
            </a:fld>
            <a:endParaRPr lang="en-VN"/>
          </a:p>
        </p:txBody>
      </p:sp>
      <p:sp>
        <p:nvSpPr>
          <p:cNvPr id="28" name="Title 1">
            <a:extLst>
              <a:ext uri="{FF2B5EF4-FFF2-40B4-BE49-F238E27FC236}">
                <a16:creationId xmlns:a16="http://schemas.microsoft.com/office/drawing/2014/main" id="{10E277EB-AE92-7F64-10AB-B39BF8D5EF45}"/>
              </a:ext>
            </a:extLst>
          </p:cNvPr>
          <p:cNvSpPr>
            <a:spLocks noGrp="1"/>
          </p:cNvSpPr>
          <p:nvPr>
            <p:ph type="title"/>
          </p:nvPr>
        </p:nvSpPr>
        <p:spPr>
          <a:xfrm>
            <a:off x="838200" y="365126"/>
            <a:ext cx="10515600" cy="616182"/>
          </a:xfrm>
        </p:spPr>
        <p:txBody>
          <a:bodyPr/>
          <a:lstStyle/>
          <a:p>
            <a:r>
              <a:rPr lang="en-US" dirty="0"/>
              <a:t>1. </a:t>
            </a:r>
            <a:r>
              <a:rPr lang="en-US" dirty="0">
                <a:latin typeface="Calibri" panose="020F0502020204030204" pitchFamily="34" charset="0"/>
              </a:rPr>
              <a:t>Introduction</a:t>
            </a:r>
            <a:endParaRPr lang="en-VN" dirty="0"/>
          </a:p>
        </p:txBody>
      </p:sp>
      <p:sp>
        <p:nvSpPr>
          <p:cNvPr id="32" name="TextBox 31">
            <a:extLst>
              <a:ext uri="{FF2B5EF4-FFF2-40B4-BE49-F238E27FC236}">
                <a16:creationId xmlns:a16="http://schemas.microsoft.com/office/drawing/2014/main" id="{F5FAF779-5651-459E-8D0A-7D0901BF8004}"/>
              </a:ext>
            </a:extLst>
          </p:cNvPr>
          <p:cNvSpPr txBox="1"/>
          <p:nvPr/>
        </p:nvSpPr>
        <p:spPr>
          <a:xfrm>
            <a:off x="703626" y="3039430"/>
            <a:ext cx="5005137" cy="523220"/>
          </a:xfrm>
          <a:prstGeom prst="rect">
            <a:avLst/>
          </a:prstGeom>
          <a:noFill/>
        </p:spPr>
        <p:txBody>
          <a:bodyPr wrap="square">
            <a:spAutoFit/>
          </a:bodyPr>
          <a:lstStyle/>
          <a:p>
            <a:r>
              <a:rPr lang="en-US" sz="2800" b="1" dirty="0">
                <a:solidFill>
                  <a:srgbClr val="0557FC"/>
                </a:solidFill>
                <a:latin typeface="Calibri"/>
                <a:ea typeface="Calibri"/>
                <a:cs typeface="Calibri"/>
                <a:sym typeface="Calibri"/>
              </a:rPr>
              <a:t>Wireless sensor network (WSN)</a:t>
            </a:r>
            <a:endParaRPr lang="en-VN" sz="2800" b="1" dirty="0">
              <a:solidFill>
                <a:srgbClr val="0557FC"/>
              </a:solidFill>
            </a:endParaRPr>
          </a:p>
        </p:txBody>
      </p:sp>
    </p:spTree>
    <p:extLst>
      <p:ext uri="{BB962C8B-B14F-4D97-AF65-F5344CB8AC3E}">
        <p14:creationId xmlns:p14="http://schemas.microsoft.com/office/powerpoint/2010/main" val="3680128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7" descr="3.jpg">
            <a:extLst>
              <a:ext uri="{FF2B5EF4-FFF2-40B4-BE49-F238E27FC236}">
                <a16:creationId xmlns:a16="http://schemas.microsoft.com/office/drawing/2014/main" id="{A1BD39E4-5F7A-8C02-1272-A9CC73617EF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67280" y="3304974"/>
            <a:ext cx="1013873" cy="1388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39F3584A-CB2D-FC73-564A-A6D6A6A979AB}"/>
              </a:ext>
            </a:extLst>
          </p:cNvPr>
          <p:cNvPicPr>
            <a:picLocks noChangeAspect="1"/>
          </p:cNvPicPr>
          <p:nvPr/>
        </p:nvPicPr>
        <p:blipFill>
          <a:blip r:embed="rId3"/>
          <a:stretch>
            <a:fillRect/>
          </a:stretch>
        </p:blipFill>
        <p:spPr>
          <a:xfrm>
            <a:off x="5064549" y="3060700"/>
            <a:ext cx="3039887" cy="1632532"/>
          </a:xfrm>
          <a:prstGeom prst="rect">
            <a:avLst/>
          </a:prstGeom>
        </p:spPr>
      </p:pic>
    </p:spTree>
    <p:extLst>
      <p:ext uri="{BB962C8B-B14F-4D97-AF65-F5344CB8AC3E}">
        <p14:creationId xmlns:p14="http://schemas.microsoft.com/office/powerpoint/2010/main" val="430622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oogle Shape;94;p6" descr="Overview of WSN applications | Download Scientific Diagram">
            <a:extLst>
              <a:ext uri="{FF2B5EF4-FFF2-40B4-BE49-F238E27FC236}">
                <a16:creationId xmlns:a16="http://schemas.microsoft.com/office/drawing/2014/main" id="{3CFEE168-80D7-A9D4-1653-3555F64C60AB}"/>
              </a:ext>
            </a:extLst>
          </p:cNvPr>
          <p:cNvPicPr preferRelativeResize="0"/>
          <p:nvPr/>
        </p:nvPicPr>
        <p:blipFill rotWithShape="1">
          <a:blip r:embed="rId3">
            <a:alphaModFix/>
          </a:blip>
          <a:srcRect/>
          <a:stretch/>
        </p:blipFill>
        <p:spPr>
          <a:xfrm>
            <a:off x="3820853" y="1232972"/>
            <a:ext cx="7631487" cy="4871714"/>
          </a:xfrm>
          <a:prstGeom prst="rect">
            <a:avLst/>
          </a:prstGeom>
          <a:noFill/>
          <a:ln>
            <a:noFill/>
          </a:ln>
        </p:spPr>
      </p:pic>
      <p:sp>
        <p:nvSpPr>
          <p:cNvPr id="2" name="Title 1">
            <a:extLst>
              <a:ext uri="{FF2B5EF4-FFF2-40B4-BE49-F238E27FC236}">
                <a16:creationId xmlns:a16="http://schemas.microsoft.com/office/drawing/2014/main" id="{43561A9C-BCE8-925E-EF8A-86B336B87297}"/>
              </a:ext>
            </a:extLst>
          </p:cNvPr>
          <p:cNvSpPr>
            <a:spLocks noGrp="1"/>
          </p:cNvSpPr>
          <p:nvPr>
            <p:ph type="title"/>
          </p:nvPr>
        </p:nvSpPr>
        <p:spPr/>
        <p:txBody>
          <a:bodyPr/>
          <a:lstStyle/>
          <a:p>
            <a:r>
              <a:rPr lang="en-US" dirty="0"/>
              <a:t>1. </a:t>
            </a:r>
            <a:r>
              <a:rPr lang="en-US" dirty="0">
                <a:latin typeface="Calibri" panose="020F0502020204030204" pitchFamily="34" charset="0"/>
              </a:rPr>
              <a:t>Introduction</a:t>
            </a:r>
            <a:endParaRPr lang="en-VN" dirty="0"/>
          </a:p>
        </p:txBody>
      </p:sp>
      <p:sp>
        <p:nvSpPr>
          <p:cNvPr id="3" name="Content Placeholder 2">
            <a:extLst>
              <a:ext uri="{FF2B5EF4-FFF2-40B4-BE49-F238E27FC236}">
                <a16:creationId xmlns:a16="http://schemas.microsoft.com/office/drawing/2014/main" id="{BB0141CF-8596-3214-EBE2-F65C135C2558}"/>
              </a:ext>
            </a:extLst>
          </p:cNvPr>
          <p:cNvSpPr>
            <a:spLocks noGrp="1"/>
          </p:cNvSpPr>
          <p:nvPr>
            <p:ph idx="1"/>
          </p:nvPr>
        </p:nvSpPr>
        <p:spPr>
          <a:xfrm>
            <a:off x="739660" y="3120909"/>
            <a:ext cx="4449560" cy="616182"/>
          </a:xfrm>
        </p:spPr>
        <p:txBody>
          <a:bodyPr/>
          <a:lstStyle/>
          <a:p>
            <a:pPr marL="0" indent="0">
              <a:buNone/>
            </a:pPr>
            <a:r>
              <a:rPr lang="en-VN" b="1" dirty="0"/>
              <a:t>Applications in WSNs</a:t>
            </a:r>
          </a:p>
        </p:txBody>
      </p:sp>
      <p:sp>
        <p:nvSpPr>
          <p:cNvPr id="4" name="Date Placeholder 3">
            <a:extLst>
              <a:ext uri="{FF2B5EF4-FFF2-40B4-BE49-F238E27FC236}">
                <a16:creationId xmlns:a16="http://schemas.microsoft.com/office/drawing/2014/main" id="{1702EF16-CD26-FFA9-4BA6-D2A9B62FA7A6}"/>
              </a:ext>
            </a:extLst>
          </p:cNvPr>
          <p:cNvSpPr>
            <a:spLocks noGrp="1"/>
          </p:cNvSpPr>
          <p:nvPr>
            <p:ph type="dt" sz="half" idx="10"/>
          </p:nvPr>
        </p:nvSpPr>
        <p:spPr/>
        <p:txBody>
          <a:bodyPr/>
          <a:lstStyle/>
          <a:p>
            <a:fld id="{CF7EEE60-6525-9547-877E-5ECC3C03F326}" type="datetime4">
              <a:rPr lang="en-US" smtClean="0"/>
              <a:t>August 5, 2023</a:t>
            </a:fld>
            <a:endParaRPr lang="en-VN" dirty="0"/>
          </a:p>
        </p:txBody>
      </p:sp>
      <p:sp>
        <p:nvSpPr>
          <p:cNvPr id="5" name="Slide Number Placeholder 4">
            <a:extLst>
              <a:ext uri="{FF2B5EF4-FFF2-40B4-BE49-F238E27FC236}">
                <a16:creationId xmlns:a16="http://schemas.microsoft.com/office/drawing/2014/main" id="{7B1816B4-73CD-37E2-3436-F2784D98416F}"/>
              </a:ext>
            </a:extLst>
          </p:cNvPr>
          <p:cNvSpPr>
            <a:spLocks noGrp="1"/>
          </p:cNvSpPr>
          <p:nvPr>
            <p:ph type="sldNum" sz="quarter" idx="12"/>
          </p:nvPr>
        </p:nvSpPr>
        <p:spPr/>
        <p:txBody>
          <a:bodyPr/>
          <a:lstStyle/>
          <a:p>
            <a:fld id="{2D61378B-E706-3A47-AE8B-F0271FC12643}" type="slidenum">
              <a:rPr lang="en-VN" smtClean="0"/>
              <a:pPr/>
              <a:t>3</a:t>
            </a:fld>
            <a:endParaRPr lang="en-VN"/>
          </a:p>
        </p:txBody>
      </p:sp>
    </p:spTree>
    <p:extLst>
      <p:ext uri="{BB962C8B-B14F-4D97-AF65-F5344CB8AC3E}">
        <p14:creationId xmlns:p14="http://schemas.microsoft.com/office/powerpoint/2010/main" val="40881513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ECEFF-DFA7-4F64-8733-D7456DA4AC1A}"/>
              </a:ext>
            </a:extLst>
          </p:cNvPr>
          <p:cNvSpPr>
            <a:spLocks noGrp="1"/>
          </p:cNvSpPr>
          <p:nvPr>
            <p:ph type="title"/>
          </p:nvPr>
        </p:nvSpPr>
        <p:spPr/>
        <p:txBody>
          <a:bodyPr/>
          <a:lstStyle/>
          <a:p>
            <a:r>
              <a:rPr lang="en-US" dirty="0"/>
              <a:t>1. </a:t>
            </a:r>
            <a:r>
              <a:rPr lang="en-US" dirty="0">
                <a:latin typeface="Calibri" panose="020F0502020204030204" pitchFamily="34" charset="0"/>
              </a:rPr>
              <a:t>Introduction</a:t>
            </a:r>
            <a:endParaRPr lang="vi-VN"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DFED155B-1DFD-4A68-BDCF-0A7B6E87D663}"/>
              </a:ext>
            </a:extLst>
          </p:cNvPr>
          <p:cNvSpPr>
            <a:spLocks noGrp="1"/>
          </p:cNvSpPr>
          <p:nvPr>
            <p:ph idx="1"/>
          </p:nvPr>
        </p:nvSpPr>
        <p:spPr>
          <a:xfrm>
            <a:off x="838200" y="1088457"/>
            <a:ext cx="7967870" cy="5073803"/>
          </a:xfrm>
        </p:spPr>
        <p:txBody>
          <a:bodyPr>
            <a:normAutofit lnSpcReduction="10000"/>
          </a:bodyPr>
          <a:lstStyle/>
          <a:p>
            <a:r>
              <a:rPr lang="en-US" sz="2200" b="1" dirty="0">
                <a:latin typeface="Calibri" panose="020F0502020204030204" pitchFamily="34" charset="0"/>
                <a:cs typeface="Calibri" panose="020F0502020204030204" pitchFamily="34" charset="0"/>
              </a:rPr>
              <a:t>Advantage</a:t>
            </a:r>
          </a:p>
          <a:p>
            <a:pPr lvl="1"/>
            <a:r>
              <a:rPr lang="en-US" sz="2200" dirty="0">
                <a:latin typeface="Calibri" panose="020F0502020204030204" pitchFamily="34" charset="0"/>
                <a:cs typeface="Calibri" panose="020F0502020204030204" pitchFamily="34" charset="0"/>
              </a:rPr>
              <a:t>Saving cost</a:t>
            </a:r>
          </a:p>
          <a:p>
            <a:pPr lvl="1"/>
            <a:r>
              <a:rPr lang="en-US" sz="2200" dirty="0">
                <a:latin typeface="Calibri" panose="020F0502020204030204" pitchFamily="34" charset="0"/>
                <a:cs typeface="Calibri" panose="020F0502020204030204" pitchFamily="34" charset="0"/>
              </a:rPr>
              <a:t>Flexible deployment</a:t>
            </a:r>
          </a:p>
          <a:p>
            <a:pPr lvl="1"/>
            <a:r>
              <a:rPr lang="en-US" sz="2200" dirty="0">
                <a:latin typeface="Calibri" panose="020F0502020204030204" pitchFamily="34" charset="0"/>
                <a:cs typeface="Calibri" panose="020F0502020204030204" pitchFamily="34" charset="0"/>
              </a:rPr>
              <a:t>Applications</a:t>
            </a:r>
          </a:p>
          <a:p>
            <a:pPr lvl="1"/>
            <a:r>
              <a:rPr lang="en-US" sz="2200" dirty="0">
                <a:latin typeface="Calibri" panose="020F0502020204030204" pitchFamily="34" charset="0"/>
                <a:cs typeface="Calibri" panose="020F0502020204030204" pitchFamily="34" charset="0"/>
              </a:rPr>
              <a:t>…</a:t>
            </a:r>
          </a:p>
          <a:p>
            <a:r>
              <a:rPr lang="en-US" sz="2200" b="1" dirty="0">
                <a:latin typeface="Calibri" panose="020F0502020204030204" pitchFamily="34" charset="0"/>
                <a:cs typeface="Calibri" panose="020F0502020204030204" pitchFamily="34" charset="0"/>
              </a:rPr>
              <a:t>Challenges</a:t>
            </a:r>
          </a:p>
          <a:p>
            <a:pPr lvl="1"/>
            <a:r>
              <a:rPr lang="en-US" sz="2200" b="1" dirty="0">
                <a:latin typeface="Calibri" panose="020F0502020204030204" pitchFamily="34" charset="0"/>
                <a:cs typeface="Calibri" panose="020F0502020204030204" pitchFamily="34" charset="0"/>
              </a:rPr>
              <a:t>Coverage</a:t>
            </a:r>
          </a:p>
          <a:p>
            <a:pPr lvl="1"/>
            <a:r>
              <a:rPr lang="en-US" sz="2200" dirty="0">
                <a:latin typeface="Calibri" panose="020F0502020204030204" pitchFamily="34" charset="0"/>
                <a:cs typeface="Calibri" panose="020F0502020204030204" pitchFamily="34" charset="0"/>
              </a:rPr>
              <a:t>Connectivity</a:t>
            </a:r>
          </a:p>
          <a:p>
            <a:pPr lvl="1"/>
            <a:r>
              <a:rPr lang="en-US" sz="2200" dirty="0">
                <a:latin typeface="Calibri" panose="020F0502020204030204" pitchFamily="34" charset="0"/>
                <a:cs typeface="Calibri" panose="020F0502020204030204" pitchFamily="34" charset="0"/>
              </a:rPr>
              <a:t>Fault - Tolerance</a:t>
            </a:r>
          </a:p>
          <a:p>
            <a:pPr lvl="1"/>
            <a:r>
              <a:rPr lang="en-US" sz="2200" dirty="0">
                <a:latin typeface="Calibri" panose="020F0502020204030204" pitchFamily="34" charset="0"/>
                <a:cs typeface="Calibri" panose="020F0502020204030204" pitchFamily="34" charset="0"/>
              </a:rPr>
              <a:t>Network lifetime</a:t>
            </a:r>
          </a:p>
          <a:p>
            <a:pPr lvl="1"/>
            <a:r>
              <a:rPr lang="en-US" sz="2200" dirty="0">
                <a:latin typeface="Calibri" panose="020F0502020204030204" pitchFamily="34" charset="0"/>
                <a:cs typeface="Calibri" panose="020F0502020204030204" pitchFamily="34" charset="0"/>
              </a:rPr>
              <a:t>…</a:t>
            </a:r>
          </a:p>
        </p:txBody>
      </p:sp>
      <p:sp>
        <p:nvSpPr>
          <p:cNvPr id="6" name="Date Placeholder 5">
            <a:extLst>
              <a:ext uri="{FF2B5EF4-FFF2-40B4-BE49-F238E27FC236}">
                <a16:creationId xmlns:a16="http://schemas.microsoft.com/office/drawing/2014/main" id="{05F7729B-3119-414F-B20F-288E672CBCA9}"/>
              </a:ext>
            </a:extLst>
          </p:cNvPr>
          <p:cNvSpPr>
            <a:spLocks noGrp="1"/>
          </p:cNvSpPr>
          <p:nvPr>
            <p:ph type="dt" sz="half" idx="10"/>
          </p:nvPr>
        </p:nvSpPr>
        <p:spPr/>
        <p:txBody>
          <a:bodyPr/>
          <a:lstStyle/>
          <a:p>
            <a:pPr>
              <a:defRPr/>
            </a:pPr>
            <a:fld id="{88D0E025-D4E0-40C8-B5FE-97C92CA3CAF4}" type="datetime1">
              <a:rPr lang="en-US" smtClean="0"/>
              <a:t>8/5/23</a:t>
            </a:fld>
            <a:endParaRPr lang="en-US"/>
          </a:p>
        </p:txBody>
      </p:sp>
      <p:sp>
        <p:nvSpPr>
          <p:cNvPr id="7" name="Slide Number Placeholder 6">
            <a:extLst>
              <a:ext uri="{FF2B5EF4-FFF2-40B4-BE49-F238E27FC236}">
                <a16:creationId xmlns:a16="http://schemas.microsoft.com/office/drawing/2014/main" id="{DAB5B7AF-8E7E-46C9-B794-D6B23CD03D9F}"/>
              </a:ext>
            </a:extLst>
          </p:cNvPr>
          <p:cNvSpPr>
            <a:spLocks noGrp="1"/>
          </p:cNvSpPr>
          <p:nvPr>
            <p:ph type="sldNum" sz="quarter" idx="12"/>
          </p:nvPr>
        </p:nvSpPr>
        <p:spPr/>
        <p:txBody>
          <a:bodyPr/>
          <a:lstStyle/>
          <a:p>
            <a:pPr>
              <a:defRPr/>
            </a:pPr>
            <a:fld id="{EAEDAF39-F94B-43FC-BFB0-C56B5C80EF1E}" type="slidenum">
              <a:rPr lang="en-US" smtClean="0"/>
              <a:pPr>
                <a:defRPr/>
              </a:pPr>
              <a:t>4</a:t>
            </a:fld>
            <a:endParaRPr lang="en-US"/>
          </a:p>
        </p:txBody>
      </p:sp>
    </p:spTree>
    <p:extLst>
      <p:ext uri="{BB962C8B-B14F-4D97-AF65-F5344CB8AC3E}">
        <p14:creationId xmlns:p14="http://schemas.microsoft.com/office/powerpoint/2010/main" val="415337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26F6C-8AE1-5EC0-06F2-75B5132BC5D6}"/>
              </a:ext>
            </a:extLst>
          </p:cNvPr>
          <p:cNvSpPr>
            <a:spLocks noGrp="1"/>
          </p:cNvSpPr>
          <p:nvPr>
            <p:ph type="title"/>
          </p:nvPr>
        </p:nvSpPr>
        <p:spPr/>
        <p:txBody>
          <a:bodyPr>
            <a:normAutofit/>
          </a:bodyPr>
          <a:lstStyle/>
          <a:p>
            <a:r>
              <a:rPr lang="en-US" dirty="0"/>
              <a:t>1. </a:t>
            </a:r>
            <a:r>
              <a:rPr lang="en-US" dirty="0">
                <a:latin typeface="Calibri" panose="020F0502020204030204" pitchFamily="34" charset="0"/>
              </a:rPr>
              <a:t>Introduction</a:t>
            </a:r>
            <a:endParaRPr lang="en-VN" sz="3600" dirty="0">
              <a:solidFill>
                <a:srgbClr val="C00000"/>
              </a:solidFill>
              <a:latin typeface="Arial" panose="020B0604020202020204" pitchFamily="34" charset="0"/>
              <a:cs typeface="Arial" panose="020B0604020202020204" pitchFamily="34" charset="0"/>
            </a:endParaRPr>
          </a:p>
        </p:txBody>
      </p:sp>
      <p:sp>
        <p:nvSpPr>
          <p:cNvPr id="103" name="Oval 102">
            <a:extLst>
              <a:ext uri="{FF2B5EF4-FFF2-40B4-BE49-F238E27FC236}">
                <a16:creationId xmlns:a16="http://schemas.microsoft.com/office/drawing/2014/main" id="{E6BA2ACA-A669-E41F-4763-BB6F4F56DB36}"/>
              </a:ext>
            </a:extLst>
          </p:cNvPr>
          <p:cNvSpPr/>
          <p:nvPr/>
        </p:nvSpPr>
        <p:spPr>
          <a:xfrm>
            <a:off x="7132397" y="1559663"/>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imes New Roman"/>
                <a:ea typeface="+mn-ea"/>
                <a:cs typeface="+mn-cs"/>
              </a:rPr>
              <a:t>  </a:t>
            </a:r>
          </a:p>
        </p:txBody>
      </p:sp>
      <p:sp>
        <p:nvSpPr>
          <p:cNvPr id="104" name="Oval 103">
            <a:extLst>
              <a:ext uri="{FF2B5EF4-FFF2-40B4-BE49-F238E27FC236}">
                <a16:creationId xmlns:a16="http://schemas.microsoft.com/office/drawing/2014/main" id="{5FA5F7B1-A34B-B288-3F1A-69F00E9D8B1C}"/>
              </a:ext>
            </a:extLst>
          </p:cNvPr>
          <p:cNvSpPr/>
          <p:nvPr/>
        </p:nvSpPr>
        <p:spPr>
          <a:xfrm>
            <a:off x="8074506" y="1515438"/>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imes New Roman"/>
              <a:ea typeface="+mn-ea"/>
              <a:cs typeface="+mn-cs"/>
            </a:endParaRPr>
          </a:p>
        </p:txBody>
      </p:sp>
      <p:sp>
        <p:nvSpPr>
          <p:cNvPr id="105" name="Oval 104">
            <a:extLst>
              <a:ext uri="{FF2B5EF4-FFF2-40B4-BE49-F238E27FC236}">
                <a16:creationId xmlns:a16="http://schemas.microsoft.com/office/drawing/2014/main" id="{257FD4E3-8D4B-EF61-A9CB-F70B3A3F47ED}"/>
              </a:ext>
            </a:extLst>
          </p:cNvPr>
          <p:cNvSpPr/>
          <p:nvPr/>
        </p:nvSpPr>
        <p:spPr>
          <a:xfrm>
            <a:off x="7603452" y="2201238"/>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imes New Roman"/>
              <a:ea typeface="+mn-ea"/>
              <a:cs typeface="+mn-cs"/>
            </a:endParaRPr>
          </a:p>
        </p:txBody>
      </p:sp>
      <p:sp>
        <p:nvSpPr>
          <p:cNvPr id="106" name="Oval 105">
            <a:extLst>
              <a:ext uri="{FF2B5EF4-FFF2-40B4-BE49-F238E27FC236}">
                <a16:creationId xmlns:a16="http://schemas.microsoft.com/office/drawing/2014/main" id="{2DD95285-C7B3-669D-1BD2-E6FF33A0BEE6}"/>
              </a:ext>
            </a:extLst>
          </p:cNvPr>
          <p:cNvSpPr/>
          <p:nvPr/>
        </p:nvSpPr>
        <p:spPr>
          <a:xfrm>
            <a:off x="9712036" y="3210647"/>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imes New Roman"/>
              <a:ea typeface="+mn-ea"/>
              <a:cs typeface="+mn-cs"/>
            </a:endParaRPr>
          </a:p>
        </p:txBody>
      </p:sp>
      <p:sp>
        <p:nvSpPr>
          <p:cNvPr id="107" name="Oval 106">
            <a:extLst>
              <a:ext uri="{FF2B5EF4-FFF2-40B4-BE49-F238E27FC236}">
                <a16:creationId xmlns:a16="http://schemas.microsoft.com/office/drawing/2014/main" id="{B4AD7EBF-ABD6-A3F4-874C-685A035C390F}"/>
              </a:ext>
            </a:extLst>
          </p:cNvPr>
          <p:cNvSpPr/>
          <p:nvPr/>
        </p:nvSpPr>
        <p:spPr>
          <a:xfrm>
            <a:off x="8700654" y="3599483"/>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imes New Roman"/>
              <a:ea typeface="+mn-ea"/>
              <a:cs typeface="+mn-cs"/>
            </a:endParaRPr>
          </a:p>
        </p:txBody>
      </p:sp>
      <p:sp>
        <p:nvSpPr>
          <p:cNvPr id="108" name="Oval 107">
            <a:extLst>
              <a:ext uri="{FF2B5EF4-FFF2-40B4-BE49-F238E27FC236}">
                <a16:creationId xmlns:a16="http://schemas.microsoft.com/office/drawing/2014/main" id="{6AA5999E-869D-8964-1E17-EDDE9FCC4B98}"/>
              </a:ext>
            </a:extLst>
          </p:cNvPr>
          <p:cNvSpPr/>
          <p:nvPr/>
        </p:nvSpPr>
        <p:spPr>
          <a:xfrm>
            <a:off x="6059946" y="3810594"/>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imes New Roman"/>
                <a:ea typeface="+mn-ea"/>
                <a:cs typeface="+mn-cs"/>
              </a:rPr>
              <a:t>  </a:t>
            </a:r>
          </a:p>
        </p:txBody>
      </p:sp>
      <p:sp>
        <p:nvSpPr>
          <p:cNvPr id="109" name="Oval 108">
            <a:extLst>
              <a:ext uri="{FF2B5EF4-FFF2-40B4-BE49-F238E27FC236}">
                <a16:creationId xmlns:a16="http://schemas.microsoft.com/office/drawing/2014/main" id="{FEB9CC35-7CBC-29C3-64E7-E383E4DD3595}"/>
              </a:ext>
            </a:extLst>
          </p:cNvPr>
          <p:cNvSpPr/>
          <p:nvPr/>
        </p:nvSpPr>
        <p:spPr>
          <a:xfrm>
            <a:off x="6469151" y="3371846"/>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imes New Roman"/>
                <a:ea typeface="+mn-ea"/>
                <a:cs typeface="+mn-cs"/>
              </a:rPr>
              <a:t>  </a:t>
            </a:r>
          </a:p>
        </p:txBody>
      </p:sp>
      <p:sp>
        <p:nvSpPr>
          <p:cNvPr id="110" name="Star: 5 Points 87">
            <a:extLst>
              <a:ext uri="{FF2B5EF4-FFF2-40B4-BE49-F238E27FC236}">
                <a16:creationId xmlns:a16="http://schemas.microsoft.com/office/drawing/2014/main" id="{E47845F3-6299-67EB-1F42-7C9E95D85D23}"/>
              </a:ext>
            </a:extLst>
          </p:cNvPr>
          <p:cNvSpPr/>
          <p:nvPr/>
        </p:nvSpPr>
        <p:spPr>
          <a:xfrm>
            <a:off x="8305345" y="2324114"/>
            <a:ext cx="133078" cy="12921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Star: 5 Points 87">
            <a:extLst>
              <a:ext uri="{FF2B5EF4-FFF2-40B4-BE49-F238E27FC236}">
                <a16:creationId xmlns:a16="http://schemas.microsoft.com/office/drawing/2014/main" id="{3758A086-2686-D1B6-9410-08F0583B80E7}"/>
              </a:ext>
            </a:extLst>
          </p:cNvPr>
          <p:cNvSpPr/>
          <p:nvPr/>
        </p:nvSpPr>
        <p:spPr>
          <a:xfrm>
            <a:off x="6679207" y="3896522"/>
            <a:ext cx="133078" cy="12921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Star: 5 Points 87">
            <a:extLst>
              <a:ext uri="{FF2B5EF4-FFF2-40B4-BE49-F238E27FC236}">
                <a16:creationId xmlns:a16="http://schemas.microsoft.com/office/drawing/2014/main" id="{80964717-7137-9DE8-E4B4-6254C1A1AF6D}"/>
              </a:ext>
            </a:extLst>
          </p:cNvPr>
          <p:cNvSpPr/>
          <p:nvPr/>
        </p:nvSpPr>
        <p:spPr>
          <a:xfrm>
            <a:off x="9776629" y="3908503"/>
            <a:ext cx="133078" cy="12921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9EB5D273-A003-B1C1-85F8-4DEF2D6E559E}"/>
              </a:ext>
            </a:extLst>
          </p:cNvPr>
          <p:cNvSpPr/>
          <p:nvPr/>
        </p:nvSpPr>
        <p:spPr bwMode="auto">
          <a:xfrm>
            <a:off x="5971520" y="1488709"/>
            <a:ext cx="5382279" cy="3724358"/>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Tahoma" pitchFamily="34" charset="0"/>
              <a:cs typeface="Arial" pitchFamily="34" charset="0"/>
            </a:endParaRPr>
          </a:p>
        </p:txBody>
      </p:sp>
      <p:sp>
        <p:nvSpPr>
          <p:cNvPr id="114" name="TextBox 113">
            <a:extLst>
              <a:ext uri="{FF2B5EF4-FFF2-40B4-BE49-F238E27FC236}">
                <a16:creationId xmlns:a16="http://schemas.microsoft.com/office/drawing/2014/main" id="{5594CAA0-3218-3A20-C0D6-304C1B9D804B}"/>
              </a:ext>
            </a:extLst>
          </p:cNvPr>
          <p:cNvSpPr txBox="1"/>
          <p:nvPr/>
        </p:nvSpPr>
        <p:spPr>
          <a:xfrm>
            <a:off x="803460" y="1239659"/>
            <a:ext cx="4978162" cy="4264373"/>
          </a:xfrm>
          <a:prstGeom prst="rect">
            <a:avLst/>
          </a:prstGeom>
          <a:noFill/>
        </p:spPr>
        <p:txBody>
          <a:bodyPr wrap="square" rtlCol="0">
            <a:spAutoFit/>
          </a:bodyPr>
          <a:lstStyle/>
          <a:p>
            <a:pPr>
              <a:lnSpc>
                <a:spcPct val="130000"/>
              </a:lnSpc>
            </a:pPr>
            <a:r>
              <a:rPr lang="en-VN" sz="2400" b="1" dirty="0">
                <a:solidFill>
                  <a:srgbClr val="0557FC"/>
                </a:solidFill>
                <a:latin typeface="Calibri" panose="020F0502020204030204" pitchFamily="34" charset="0"/>
                <a:cs typeface="Calibri" panose="020F0502020204030204" pitchFamily="34" charset="0"/>
              </a:rPr>
              <a:t>Challenges of coverage </a:t>
            </a:r>
          </a:p>
          <a:p>
            <a:pPr marL="800100" lvl="1" indent="-342900">
              <a:lnSpc>
                <a:spcPct val="13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N</a:t>
            </a:r>
            <a:r>
              <a:rPr lang="en-VN" sz="2400" dirty="0">
                <a:latin typeface="Calibri" panose="020F0502020204030204" pitchFamily="34" charset="0"/>
                <a:cs typeface="Calibri" panose="020F0502020204030204" pitchFamily="34" charset="0"/>
              </a:rPr>
              <a:t>ot enough coverage</a:t>
            </a:r>
          </a:p>
          <a:p>
            <a:pPr marL="800100" lvl="1" indent="-342900">
              <a:lnSpc>
                <a:spcPct val="130000"/>
              </a:lnSpc>
              <a:buFont typeface="Arial" panose="020B0604020202020204" pitchFamily="34" charset="0"/>
              <a:buChar char="•"/>
            </a:pPr>
            <a:r>
              <a:rPr lang="en-VN" sz="2400" dirty="0">
                <a:latin typeface="Calibri" panose="020F0502020204030204" pitchFamily="34" charset="0"/>
                <a:cs typeface="Calibri" panose="020F0502020204030204" pitchFamily="34" charset="0"/>
              </a:rPr>
              <a:t>Weak security</a:t>
            </a:r>
          </a:p>
          <a:p>
            <a:pPr marL="800100" lvl="1" indent="-342900">
              <a:lnSpc>
                <a:spcPct val="130000"/>
              </a:lnSpc>
              <a:buFont typeface="Arial" panose="020B0604020202020204" pitchFamily="34" charset="0"/>
              <a:buChar char="•"/>
            </a:pPr>
            <a:r>
              <a:rPr lang="en-VN" sz="2400" dirty="0">
                <a:latin typeface="Calibri" panose="020F0502020204030204" pitchFamily="34" charset="0"/>
                <a:cs typeface="Calibri" panose="020F0502020204030204" pitchFamily="34" charset="0"/>
              </a:rPr>
              <a:t>Unreliable information</a:t>
            </a:r>
          </a:p>
          <a:p>
            <a:pPr>
              <a:lnSpc>
                <a:spcPct val="130000"/>
              </a:lnSpc>
            </a:pPr>
            <a:r>
              <a:rPr lang="en-VN" sz="2400" b="1" dirty="0">
                <a:solidFill>
                  <a:srgbClr val="0557FC"/>
                </a:solidFill>
                <a:latin typeface="Calibri" panose="020F0502020204030204" pitchFamily="34" charset="0"/>
                <a:cs typeface="Calibri" panose="020F0502020204030204" pitchFamily="34" charset="0"/>
              </a:rPr>
              <a:t>Multi-coverage for each target</a:t>
            </a:r>
          </a:p>
          <a:p>
            <a:pPr marL="742950" lvl="1" indent="-285750">
              <a:lnSpc>
                <a:spcPct val="13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Enhance sensor intensity</a:t>
            </a:r>
          </a:p>
          <a:p>
            <a:pPr marL="742950" lvl="1" indent="-285750">
              <a:lnSpc>
                <a:spcPct val="130000"/>
              </a:lnSpc>
              <a:buFont typeface="Arial" panose="020B0604020202020204" pitchFamily="34" charset="0"/>
              <a:buChar char="•"/>
            </a:pPr>
            <a:r>
              <a:rPr lang="en-US" sz="2400" dirty="0">
                <a:latin typeface="Calibri" panose="020F0502020204030204" pitchFamily="34" charset="0"/>
                <a:cs typeface="Calibri" panose="020F0502020204030204" pitchFamily="34" charset="0"/>
              </a:rPr>
              <a:t>Enhance coverage for important targets.</a:t>
            </a:r>
            <a:endParaRPr lang="en-VN" sz="2400" b="1" dirty="0">
              <a:latin typeface="Calibri" panose="020F0502020204030204" pitchFamily="34" charset="0"/>
              <a:cs typeface="Calibri" panose="020F0502020204030204" pitchFamily="34" charset="0"/>
            </a:endParaRPr>
          </a:p>
          <a:p>
            <a:pPr marL="285750" indent="-285750">
              <a:lnSpc>
                <a:spcPct val="130000"/>
              </a:lnSpc>
              <a:buFont typeface="Arial" panose="020B0604020202020204" pitchFamily="34" charset="0"/>
              <a:buChar char="•"/>
            </a:pPr>
            <a:endParaRPr lang="en-VN" b="1" dirty="0">
              <a:latin typeface="Calibri" panose="020F0502020204030204" pitchFamily="34" charset="0"/>
              <a:cs typeface="Calibri" panose="020F0502020204030204" pitchFamily="34" charset="0"/>
            </a:endParaRPr>
          </a:p>
        </p:txBody>
      </p:sp>
      <p:sp>
        <p:nvSpPr>
          <p:cNvPr id="117" name="Star: 5 Points 87">
            <a:extLst>
              <a:ext uri="{FF2B5EF4-FFF2-40B4-BE49-F238E27FC236}">
                <a16:creationId xmlns:a16="http://schemas.microsoft.com/office/drawing/2014/main" id="{104AD5E0-C8DC-4F48-8A23-C75E269574D1}"/>
              </a:ext>
            </a:extLst>
          </p:cNvPr>
          <p:cNvSpPr/>
          <p:nvPr/>
        </p:nvSpPr>
        <p:spPr>
          <a:xfrm>
            <a:off x="5971521" y="6437578"/>
            <a:ext cx="133078" cy="12921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A4BE63BA-2471-E241-5B60-8572A06442E5}"/>
              </a:ext>
            </a:extLst>
          </p:cNvPr>
          <p:cNvSpPr/>
          <p:nvPr/>
        </p:nvSpPr>
        <p:spPr>
          <a:xfrm>
            <a:off x="8108882" y="6289434"/>
            <a:ext cx="521771" cy="516736"/>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imes New Roman"/>
                <a:ea typeface="+mn-ea"/>
                <a:cs typeface="+mn-cs"/>
              </a:rPr>
              <a:t>  </a:t>
            </a:r>
          </a:p>
        </p:txBody>
      </p:sp>
      <p:sp>
        <p:nvSpPr>
          <p:cNvPr id="120" name="TextBox 119">
            <a:extLst>
              <a:ext uri="{FF2B5EF4-FFF2-40B4-BE49-F238E27FC236}">
                <a16:creationId xmlns:a16="http://schemas.microsoft.com/office/drawing/2014/main" id="{7558BE26-30D3-6155-6AD4-5248532E32E3}"/>
              </a:ext>
            </a:extLst>
          </p:cNvPr>
          <p:cNvSpPr txBox="1"/>
          <p:nvPr/>
        </p:nvSpPr>
        <p:spPr>
          <a:xfrm>
            <a:off x="6202566" y="6326747"/>
            <a:ext cx="764697" cy="369332"/>
          </a:xfrm>
          <a:prstGeom prst="rect">
            <a:avLst/>
          </a:prstGeom>
          <a:noFill/>
        </p:spPr>
        <p:txBody>
          <a:bodyPr wrap="none" rtlCol="0">
            <a:spAutoFit/>
          </a:bodyPr>
          <a:lstStyle/>
          <a:p>
            <a:r>
              <a:rPr lang="en-VN" dirty="0"/>
              <a:t>Target</a:t>
            </a:r>
          </a:p>
        </p:txBody>
      </p:sp>
      <p:sp>
        <p:nvSpPr>
          <p:cNvPr id="121" name="TextBox 120">
            <a:extLst>
              <a:ext uri="{FF2B5EF4-FFF2-40B4-BE49-F238E27FC236}">
                <a16:creationId xmlns:a16="http://schemas.microsoft.com/office/drawing/2014/main" id="{41554200-DA33-06F6-DC29-6B90EF255BC9}"/>
              </a:ext>
            </a:extLst>
          </p:cNvPr>
          <p:cNvSpPr txBox="1"/>
          <p:nvPr/>
        </p:nvSpPr>
        <p:spPr>
          <a:xfrm>
            <a:off x="8777436" y="6368947"/>
            <a:ext cx="819455" cy="369332"/>
          </a:xfrm>
          <a:prstGeom prst="rect">
            <a:avLst/>
          </a:prstGeom>
          <a:noFill/>
        </p:spPr>
        <p:txBody>
          <a:bodyPr wrap="none" rtlCol="0">
            <a:spAutoFit/>
          </a:bodyPr>
          <a:lstStyle/>
          <a:p>
            <a:r>
              <a:rPr lang="en-VN" dirty="0"/>
              <a:t>Sensor</a:t>
            </a:r>
          </a:p>
        </p:txBody>
      </p:sp>
      <p:sp>
        <p:nvSpPr>
          <p:cNvPr id="4" name="Right Arrow 3">
            <a:extLst>
              <a:ext uri="{FF2B5EF4-FFF2-40B4-BE49-F238E27FC236}">
                <a16:creationId xmlns:a16="http://schemas.microsoft.com/office/drawing/2014/main" id="{75950561-0F5F-7157-187D-00A2EE247731}"/>
              </a:ext>
            </a:extLst>
          </p:cNvPr>
          <p:cNvSpPr/>
          <p:nvPr/>
        </p:nvSpPr>
        <p:spPr>
          <a:xfrm>
            <a:off x="209351" y="5572563"/>
            <a:ext cx="598130" cy="449254"/>
          </a:xfrm>
          <a:prstGeom prst="rightArrow">
            <a:avLst/>
          </a:prstGeom>
          <a:solidFill>
            <a:srgbClr val="0557FC"/>
          </a:solidFill>
          <a:ln>
            <a:solidFill>
              <a:srgbClr val="0557F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6" name="TextBox 5">
            <a:extLst>
              <a:ext uri="{FF2B5EF4-FFF2-40B4-BE49-F238E27FC236}">
                <a16:creationId xmlns:a16="http://schemas.microsoft.com/office/drawing/2014/main" id="{7E2C05D4-2BE5-2E30-EBD6-3CB9499C2B5A}"/>
              </a:ext>
            </a:extLst>
          </p:cNvPr>
          <p:cNvSpPr txBox="1"/>
          <p:nvPr/>
        </p:nvSpPr>
        <p:spPr>
          <a:xfrm>
            <a:off x="886011" y="5576194"/>
            <a:ext cx="10467790" cy="461665"/>
          </a:xfrm>
          <a:prstGeom prst="rect">
            <a:avLst/>
          </a:prstGeom>
          <a:noFill/>
          <a:ln w="19050">
            <a:solidFill>
              <a:srgbClr val="0557FC"/>
            </a:solidFill>
          </a:ln>
        </p:spPr>
        <p:txBody>
          <a:bodyPr wrap="square">
            <a:spAutoFit/>
          </a:bodyPr>
          <a:lstStyle/>
          <a:p>
            <a:pPr algn="ctr"/>
            <a:r>
              <a:rPr lang="en-VN" sz="2400" dirty="0">
                <a:solidFill>
                  <a:schemeClr val="tx1"/>
                </a:solidFill>
              </a:rPr>
              <a:t>Focus on Q-coverage where </a:t>
            </a:r>
            <a:r>
              <a:rPr lang="en-US" sz="2400" dirty="0">
                <a:sym typeface="Wingdings" pitchFamily="2" charset="2"/>
              </a:rPr>
              <a:t>e</a:t>
            </a:r>
            <a:r>
              <a:rPr lang="en-US" sz="2400" dirty="0">
                <a:solidFill>
                  <a:schemeClr val="tx1"/>
                </a:solidFill>
                <a:sym typeface="Wingdings" pitchFamily="2" charset="2"/>
              </a:rPr>
              <a:t>ach target has difference coverage requirements </a:t>
            </a:r>
            <a:endParaRPr lang="en-VN" sz="2400" dirty="0">
              <a:solidFill>
                <a:schemeClr val="tx1"/>
              </a:solidFill>
            </a:endParaRPr>
          </a:p>
        </p:txBody>
      </p:sp>
    </p:spTree>
    <p:extLst>
      <p:ext uri="{BB962C8B-B14F-4D97-AF65-F5344CB8AC3E}">
        <p14:creationId xmlns:p14="http://schemas.microsoft.com/office/powerpoint/2010/main" val="4214807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04"/>
                                        </p:tgtEl>
                                        <p:attrNameLst>
                                          <p:attrName>style.visibility</p:attrName>
                                        </p:attrNameLst>
                                      </p:cBhvr>
                                      <p:to>
                                        <p:strVal val="visible"/>
                                      </p:to>
                                    </p:set>
                                    <p:animEffect transition="in" filter="wheel(1)">
                                      <p:cBhvr>
                                        <p:cTn id="7" dur="2000"/>
                                        <p:tgtEl>
                                          <p:spTgt spid="104"/>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03"/>
                                        </p:tgtEl>
                                        <p:attrNameLst>
                                          <p:attrName>style.visibility</p:attrName>
                                        </p:attrNameLst>
                                      </p:cBhvr>
                                      <p:to>
                                        <p:strVal val="visible"/>
                                      </p:to>
                                    </p:set>
                                    <p:animEffect transition="in" filter="wheel(1)">
                                      <p:cBhvr>
                                        <p:cTn id="10" dur="2000"/>
                                        <p:tgtEl>
                                          <p:spTgt spid="103"/>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109"/>
                                        </p:tgtEl>
                                        <p:attrNameLst>
                                          <p:attrName>style.visibility</p:attrName>
                                        </p:attrNameLst>
                                      </p:cBhvr>
                                      <p:to>
                                        <p:strVal val="visible"/>
                                      </p:to>
                                    </p:set>
                                    <p:animEffect transition="in" filter="wheel(1)">
                                      <p:cBhvr>
                                        <p:cTn id="13" dur="2000"/>
                                        <p:tgtEl>
                                          <p:spTgt spid="109"/>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107"/>
                                        </p:tgtEl>
                                        <p:attrNameLst>
                                          <p:attrName>style.visibility</p:attrName>
                                        </p:attrNameLst>
                                      </p:cBhvr>
                                      <p:to>
                                        <p:strVal val="visible"/>
                                      </p:to>
                                    </p:set>
                                    <p:animEffect transition="in" filter="wheel(1)">
                                      <p:cBhvr>
                                        <p:cTn id="16" dur="2000"/>
                                        <p:tgtEl>
                                          <p:spTgt spid="10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P spid="104" grpId="0" animBg="1"/>
      <p:bldP spid="107" grpId="0" animBg="1"/>
      <p:bldP spid="109" grpId="0" animBg="1"/>
      <p:bldP spid="4"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5FA35-1D15-32B5-9060-2E059FD4E166}"/>
              </a:ext>
            </a:extLst>
          </p:cNvPr>
          <p:cNvSpPr>
            <a:spLocks noGrp="1"/>
          </p:cNvSpPr>
          <p:nvPr>
            <p:ph type="title"/>
          </p:nvPr>
        </p:nvSpPr>
        <p:spPr>
          <a:xfrm>
            <a:off x="877591" y="363670"/>
            <a:ext cx="10515600" cy="625919"/>
          </a:xfrm>
        </p:spPr>
        <p:txBody>
          <a:bodyPr>
            <a:normAutofit/>
          </a:bodyPr>
          <a:lstStyle/>
          <a:p>
            <a:r>
              <a:rPr lang="en-US" dirty="0"/>
              <a:t>1. Introduction</a:t>
            </a:r>
            <a:endParaRPr lang="en-VN" sz="3200" dirty="0">
              <a:cs typeface="Calibri" panose="020F0502020204030204" pitchFamily="34" charset="0"/>
            </a:endParaRPr>
          </a:p>
        </p:txBody>
      </p:sp>
      <p:sp>
        <p:nvSpPr>
          <p:cNvPr id="165" name="TextBox 164">
            <a:extLst>
              <a:ext uri="{FF2B5EF4-FFF2-40B4-BE49-F238E27FC236}">
                <a16:creationId xmlns:a16="http://schemas.microsoft.com/office/drawing/2014/main" id="{AC19D9B0-1F87-1198-221E-F6E5055616C7}"/>
              </a:ext>
            </a:extLst>
          </p:cNvPr>
          <p:cNvSpPr txBox="1"/>
          <p:nvPr/>
        </p:nvSpPr>
        <p:spPr>
          <a:xfrm>
            <a:off x="300691" y="4737229"/>
            <a:ext cx="6906245" cy="1600438"/>
          </a:xfrm>
          <a:prstGeom prst="rect">
            <a:avLst/>
          </a:prstGeom>
          <a:noFill/>
        </p:spPr>
        <p:txBody>
          <a:bodyPr wrap="square" rtlCol="0">
            <a:spAutoFit/>
          </a:bodyPr>
          <a:lstStyle/>
          <a:p>
            <a:pPr marL="285750" indent="-285750">
              <a:buFont typeface="Arial" panose="020B0604020202020204" pitchFamily="34" charset="0"/>
              <a:buChar char="•"/>
            </a:pPr>
            <a:r>
              <a:rPr lang="en-US" sz="2000" b="0" i="0" dirty="0">
                <a:solidFill>
                  <a:srgbClr val="374151"/>
                </a:solidFill>
                <a:effectLst/>
              </a:rPr>
              <a:t>A directional wireless sensor network is a type of network where sensors only monitor in a specific direction.</a:t>
            </a:r>
          </a:p>
          <a:p>
            <a:pPr marL="285750" indent="-285750">
              <a:buFont typeface="Arial" panose="020B0604020202020204" pitchFamily="34" charset="0"/>
              <a:buChar char="•"/>
            </a:pPr>
            <a:r>
              <a:rPr lang="en-US" sz="2000" b="0" i="0" dirty="0">
                <a:solidFill>
                  <a:srgbClr val="374151"/>
                </a:solidFill>
                <a:effectLst/>
              </a:rPr>
              <a:t>Q-coverage deployment enhance monitoring quality for each target.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grpSp>
        <p:nvGrpSpPr>
          <p:cNvPr id="188" name="Group 187">
            <a:extLst>
              <a:ext uri="{FF2B5EF4-FFF2-40B4-BE49-F238E27FC236}">
                <a16:creationId xmlns:a16="http://schemas.microsoft.com/office/drawing/2014/main" id="{13050DBD-BF8B-FA9D-E462-B83F713B5224}"/>
              </a:ext>
            </a:extLst>
          </p:cNvPr>
          <p:cNvGrpSpPr/>
          <p:nvPr/>
        </p:nvGrpSpPr>
        <p:grpSpPr>
          <a:xfrm>
            <a:off x="300692" y="1683865"/>
            <a:ext cx="11688654" cy="2919252"/>
            <a:chOff x="-6025253" y="540328"/>
            <a:chExt cx="15617079" cy="3794384"/>
          </a:xfrm>
        </p:grpSpPr>
        <p:grpSp>
          <p:nvGrpSpPr>
            <p:cNvPr id="189" name="Group 188">
              <a:extLst>
                <a:ext uri="{FF2B5EF4-FFF2-40B4-BE49-F238E27FC236}">
                  <a16:creationId xmlns:a16="http://schemas.microsoft.com/office/drawing/2014/main" id="{8D76F78A-6E2C-74A8-B654-3B34511D5546}"/>
                </a:ext>
              </a:extLst>
            </p:cNvPr>
            <p:cNvGrpSpPr/>
            <p:nvPr/>
          </p:nvGrpSpPr>
          <p:grpSpPr>
            <a:xfrm>
              <a:off x="-6025253" y="540328"/>
              <a:ext cx="15617079" cy="3794384"/>
              <a:chOff x="-6025253" y="540328"/>
              <a:chExt cx="15617079" cy="3794384"/>
            </a:xfrm>
          </p:grpSpPr>
          <p:sp>
            <p:nvSpPr>
              <p:cNvPr id="197" name="Oval 196">
                <a:extLst>
                  <a:ext uri="{FF2B5EF4-FFF2-40B4-BE49-F238E27FC236}">
                    <a16:creationId xmlns:a16="http://schemas.microsoft.com/office/drawing/2014/main" id="{9EF5974C-D6DC-7E17-B599-1E4B4998732E}"/>
                  </a:ext>
                </a:extLst>
              </p:cNvPr>
              <p:cNvSpPr/>
              <p:nvPr/>
            </p:nvSpPr>
            <p:spPr>
              <a:xfrm>
                <a:off x="4724400" y="1026989"/>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imes New Roman"/>
                    <a:ea typeface="+mn-ea"/>
                    <a:cs typeface="+mn-cs"/>
                  </a:rPr>
                  <a:t>  </a:t>
                </a:r>
              </a:p>
            </p:txBody>
          </p:sp>
          <p:sp>
            <p:nvSpPr>
              <p:cNvPr id="198" name="Oval 197">
                <a:extLst>
                  <a:ext uri="{FF2B5EF4-FFF2-40B4-BE49-F238E27FC236}">
                    <a16:creationId xmlns:a16="http://schemas.microsoft.com/office/drawing/2014/main" id="{84F14A97-8826-0CAD-F274-12A986C9746B}"/>
                  </a:ext>
                </a:extLst>
              </p:cNvPr>
              <p:cNvSpPr/>
              <p:nvPr/>
            </p:nvSpPr>
            <p:spPr>
              <a:xfrm>
                <a:off x="5666509" y="982764"/>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imes New Roman"/>
                  <a:ea typeface="+mn-ea"/>
                  <a:cs typeface="+mn-cs"/>
                </a:endParaRPr>
              </a:p>
            </p:txBody>
          </p:sp>
          <p:sp>
            <p:nvSpPr>
              <p:cNvPr id="199" name="Oval 198">
                <a:extLst>
                  <a:ext uri="{FF2B5EF4-FFF2-40B4-BE49-F238E27FC236}">
                    <a16:creationId xmlns:a16="http://schemas.microsoft.com/office/drawing/2014/main" id="{CFABFA5E-E379-5452-9F4F-742D7A14E53A}"/>
                  </a:ext>
                </a:extLst>
              </p:cNvPr>
              <p:cNvSpPr/>
              <p:nvPr/>
            </p:nvSpPr>
            <p:spPr>
              <a:xfrm>
                <a:off x="5195455" y="1668564"/>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imes New Roman"/>
                  <a:ea typeface="+mn-ea"/>
                  <a:cs typeface="+mn-cs"/>
                </a:endParaRPr>
              </a:p>
            </p:txBody>
          </p:sp>
          <p:sp>
            <p:nvSpPr>
              <p:cNvPr id="200" name="Oval 199">
                <a:extLst>
                  <a:ext uri="{FF2B5EF4-FFF2-40B4-BE49-F238E27FC236}">
                    <a16:creationId xmlns:a16="http://schemas.microsoft.com/office/drawing/2014/main" id="{DF12192A-1039-5444-FDC4-27498690799D}"/>
                  </a:ext>
                </a:extLst>
              </p:cNvPr>
              <p:cNvSpPr/>
              <p:nvPr/>
            </p:nvSpPr>
            <p:spPr>
              <a:xfrm>
                <a:off x="8049491" y="2354364"/>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imes New Roman"/>
                  <a:ea typeface="+mn-ea"/>
                  <a:cs typeface="+mn-cs"/>
                </a:endParaRPr>
              </a:p>
            </p:txBody>
          </p:sp>
          <p:sp>
            <p:nvSpPr>
              <p:cNvPr id="201" name="Oval 200">
                <a:extLst>
                  <a:ext uri="{FF2B5EF4-FFF2-40B4-BE49-F238E27FC236}">
                    <a16:creationId xmlns:a16="http://schemas.microsoft.com/office/drawing/2014/main" id="{A698891C-3701-0F39-A668-06BC2FF5BE68}"/>
                  </a:ext>
                </a:extLst>
              </p:cNvPr>
              <p:cNvSpPr/>
              <p:nvPr/>
            </p:nvSpPr>
            <p:spPr>
              <a:xfrm>
                <a:off x="7038109" y="2743200"/>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imes New Roman"/>
                  <a:ea typeface="+mn-ea"/>
                  <a:cs typeface="+mn-cs"/>
                </a:endParaRPr>
              </a:p>
            </p:txBody>
          </p:sp>
          <p:sp>
            <p:nvSpPr>
              <p:cNvPr id="202" name="Oval 201">
                <a:extLst>
                  <a:ext uri="{FF2B5EF4-FFF2-40B4-BE49-F238E27FC236}">
                    <a16:creationId xmlns:a16="http://schemas.microsoft.com/office/drawing/2014/main" id="{3642A15B-C3F8-7C78-89B7-811985EBF271}"/>
                  </a:ext>
                </a:extLst>
              </p:cNvPr>
              <p:cNvSpPr/>
              <p:nvPr/>
            </p:nvSpPr>
            <p:spPr>
              <a:xfrm>
                <a:off x="2770909" y="2804637"/>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imes New Roman"/>
                    <a:ea typeface="+mn-ea"/>
                    <a:cs typeface="+mn-cs"/>
                  </a:rPr>
                  <a:t>  </a:t>
                </a:r>
              </a:p>
            </p:txBody>
          </p:sp>
          <p:sp>
            <p:nvSpPr>
              <p:cNvPr id="203" name="Oval 202">
                <a:extLst>
                  <a:ext uri="{FF2B5EF4-FFF2-40B4-BE49-F238E27FC236}">
                    <a16:creationId xmlns:a16="http://schemas.microsoft.com/office/drawing/2014/main" id="{C9F7E816-3007-2680-0D0A-D739EC7ABB2C}"/>
                  </a:ext>
                </a:extLst>
              </p:cNvPr>
              <p:cNvSpPr/>
              <p:nvPr/>
            </p:nvSpPr>
            <p:spPr>
              <a:xfrm>
                <a:off x="3692236" y="2804637"/>
                <a:ext cx="1371600" cy="1371600"/>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prstClr val="white"/>
                    </a:solidFill>
                    <a:effectLst/>
                    <a:uLnTx/>
                    <a:uFillTx/>
                    <a:latin typeface="Times New Roman"/>
                    <a:ea typeface="+mn-ea"/>
                    <a:cs typeface="+mn-cs"/>
                  </a:rPr>
                  <a:t>  </a:t>
                </a:r>
              </a:p>
            </p:txBody>
          </p:sp>
          <p:sp>
            <p:nvSpPr>
              <p:cNvPr id="204" name="Star: 5 Points 87">
                <a:extLst>
                  <a:ext uri="{FF2B5EF4-FFF2-40B4-BE49-F238E27FC236}">
                    <a16:creationId xmlns:a16="http://schemas.microsoft.com/office/drawing/2014/main" id="{258C11E1-00BB-23E2-FA4B-EAE14CBABB94}"/>
                  </a:ext>
                </a:extLst>
              </p:cNvPr>
              <p:cNvSpPr/>
              <p:nvPr/>
            </p:nvSpPr>
            <p:spPr>
              <a:xfrm>
                <a:off x="5897348" y="1791440"/>
                <a:ext cx="133078" cy="12921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Star: 5 Points 87">
                <a:extLst>
                  <a:ext uri="{FF2B5EF4-FFF2-40B4-BE49-F238E27FC236}">
                    <a16:creationId xmlns:a16="http://schemas.microsoft.com/office/drawing/2014/main" id="{48857E55-5B10-3243-93B2-5BE7F69D436B}"/>
                  </a:ext>
                </a:extLst>
              </p:cNvPr>
              <p:cNvSpPr/>
              <p:nvPr/>
            </p:nvSpPr>
            <p:spPr>
              <a:xfrm>
                <a:off x="3902292" y="3329313"/>
                <a:ext cx="133078" cy="12921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06" name="Star: 5 Points 87">
                <a:extLst>
                  <a:ext uri="{FF2B5EF4-FFF2-40B4-BE49-F238E27FC236}">
                    <a16:creationId xmlns:a16="http://schemas.microsoft.com/office/drawing/2014/main" id="{C49B830D-AFE6-1688-0372-CD78E2AFA624}"/>
                  </a:ext>
                </a:extLst>
              </p:cNvPr>
              <p:cNvSpPr/>
              <p:nvPr/>
            </p:nvSpPr>
            <p:spPr>
              <a:xfrm>
                <a:off x="8114084" y="3052220"/>
                <a:ext cx="133078" cy="12921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6EC0B327-C046-8A56-5E11-0E00B932466A}"/>
                  </a:ext>
                </a:extLst>
              </p:cNvPr>
              <p:cNvSpPr/>
              <p:nvPr/>
            </p:nvSpPr>
            <p:spPr bwMode="auto">
              <a:xfrm>
                <a:off x="2469026" y="540328"/>
                <a:ext cx="7122800" cy="3724358"/>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Tahoma" pitchFamily="34" charset="0"/>
                  <a:cs typeface="Arial" pitchFamily="34" charset="0"/>
                </a:endParaRPr>
              </a:p>
            </p:txBody>
          </p:sp>
          <p:sp>
            <p:nvSpPr>
              <p:cNvPr id="262" name="Rectangle 261">
                <a:extLst>
                  <a:ext uri="{FF2B5EF4-FFF2-40B4-BE49-F238E27FC236}">
                    <a16:creationId xmlns:a16="http://schemas.microsoft.com/office/drawing/2014/main" id="{9EEDFF23-860E-EE25-8484-DE61B53896DA}"/>
                  </a:ext>
                </a:extLst>
              </p:cNvPr>
              <p:cNvSpPr/>
              <p:nvPr/>
            </p:nvSpPr>
            <p:spPr bwMode="auto">
              <a:xfrm>
                <a:off x="-6025253" y="610354"/>
                <a:ext cx="7122800" cy="3724358"/>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Tahoma" pitchFamily="34" charset="0"/>
                  <a:cs typeface="Arial" pitchFamily="34" charset="0"/>
                </a:endParaRPr>
              </a:p>
            </p:txBody>
          </p:sp>
        </p:grpSp>
        <p:sp>
          <p:nvSpPr>
            <p:cNvPr id="190" name="Partial Circle 18">
              <a:extLst>
                <a:ext uri="{FF2B5EF4-FFF2-40B4-BE49-F238E27FC236}">
                  <a16:creationId xmlns:a16="http://schemas.microsoft.com/office/drawing/2014/main" id="{D658473F-4D2D-6F37-CC90-2B21344298F7}"/>
                </a:ext>
              </a:extLst>
            </p:cNvPr>
            <p:cNvSpPr/>
            <p:nvPr/>
          </p:nvSpPr>
          <p:spPr>
            <a:xfrm rot="2604743">
              <a:off x="2772000" y="2804400"/>
              <a:ext cx="1371600" cy="1371600"/>
            </a:xfrm>
            <a:prstGeom prst="pie">
              <a:avLst/>
            </a:prstGeom>
            <a:solidFill>
              <a:schemeClr val="lt1">
                <a:alpha val="90000"/>
              </a:schemeClr>
            </a:solidFill>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91" name="Partial Circle 18">
              <a:extLst>
                <a:ext uri="{FF2B5EF4-FFF2-40B4-BE49-F238E27FC236}">
                  <a16:creationId xmlns:a16="http://schemas.microsoft.com/office/drawing/2014/main" id="{B59A8927-D7DD-8F14-8800-7114D42BC075}"/>
                </a:ext>
              </a:extLst>
            </p:cNvPr>
            <p:cNvSpPr/>
            <p:nvPr/>
          </p:nvSpPr>
          <p:spPr>
            <a:xfrm rot="15567570">
              <a:off x="3693600" y="2804400"/>
              <a:ext cx="1371600" cy="1371600"/>
            </a:xfrm>
            <a:prstGeom prst="pie">
              <a:avLst/>
            </a:prstGeom>
            <a:solidFill>
              <a:schemeClr val="lt1">
                <a:alpha val="90000"/>
              </a:schemeClr>
            </a:solidFill>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92" name="Partial Circle 18">
              <a:extLst>
                <a:ext uri="{FF2B5EF4-FFF2-40B4-BE49-F238E27FC236}">
                  <a16:creationId xmlns:a16="http://schemas.microsoft.com/office/drawing/2014/main" id="{EC59B4CD-80BB-17BF-D3F9-44B9E5E11178}"/>
                </a:ext>
              </a:extLst>
            </p:cNvPr>
            <p:cNvSpPr/>
            <p:nvPr/>
          </p:nvSpPr>
          <p:spPr>
            <a:xfrm rot="2604743">
              <a:off x="4724400" y="1027635"/>
              <a:ext cx="1371600" cy="1371600"/>
            </a:xfrm>
            <a:prstGeom prst="pie">
              <a:avLst/>
            </a:prstGeom>
            <a:solidFill>
              <a:schemeClr val="lt1">
                <a:alpha val="90000"/>
              </a:schemeClr>
            </a:solidFill>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93" name="Partial Circle 18">
              <a:extLst>
                <a:ext uri="{FF2B5EF4-FFF2-40B4-BE49-F238E27FC236}">
                  <a16:creationId xmlns:a16="http://schemas.microsoft.com/office/drawing/2014/main" id="{9B35811E-7AF2-8A59-075A-09E3B2D07B24}"/>
                </a:ext>
              </a:extLst>
            </p:cNvPr>
            <p:cNvSpPr/>
            <p:nvPr/>
          </p:nvSpPr>
          <p:spPr>
            <a:xfrm>
              <a:off x="5182046" y="1676150"/>
              <a:ext cx="1371600" cy="1371600"/>
            </a:xfrm>
            <a:prstGeom prst="pie">
              <a:avLst/>
            </a:prstGeom>
            <a:solidFill>
              <a:schemeClr val="lt1">
                <a:alpha val="90000"/>
              </a:schemeClr>
            </a:solidFill>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94" name="Partial Circle 18">
              <a:extLst>
                <a:ext uri="{FF2B5EF4-FFF2-40B4-BE49-F238E27FC236}">
                  <a16:creationId xmlns:a16="http://schemas.microsoft.com/office/drawing/2014/main" id="{CA1B9024-4866-B5E3-B231-3CE26DA6BA75}"/>
                </a:ext>
              </a:extLst>
            </p:cNvPr>
            <p:cNvSpPr/>
            <p:nvPr/>
          </p:nvSpPr>
          <p:spPr>
            <a:xfrm rot="11556305">
              <a:off x="5666509" y="970515"/>
              <a:ext cx="1371600" cy="1371600"/>
            </a:xfrm>
            <a:prstGeom prst="pie">
              <a:avLst/>
            </a:prstGeom>
            <a:solidFill>
              <a:schemeClr val="lt1">
                <a:alpha val="90000"/>
              </a:schemeClr>
            </a:solidFill>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95" name="Partial Circle 18">
              <a:extLst>
                <a:ext uri="{FF2B5EF4-FFF2-40B4-BE49-F238E27FC236}">
                  <a16:creationId xmlns:a16="http://schemas.microsoft.com/office/drawing/2014/main" id="{325E69A8-535C-4256-60E3-47B82FF192B8}"/>
                </a:ext>
              </a:extLst>
            </p:cNvPr>
            <p:cNvSpPr/>
            <p:nvPr/>
          </p:nvSpPr>
          <p:spPr>
            <a:xfrm rot="2604743">
              <a:off x="7020604" y="2743199"/>
              <a:ext cx="1371600" cy="1371600"/>
            </a:xfrm>
            <a:prstGeom prst="pie">
              <a:avLst/>
            </a:prstGeom>
            <a:solidFill>
              <a:schemeClr val="lt1">
                <a:alpha val="90000"/>
              </a:schemeClr>
            </a:solidFill>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96" name="Partial Circle 18">
              <a:extLst>
                <a:ext uri="{FF2B5EF4-FFF2-40B4-BE49-F238E27FC236}">
                  <a16:creationId xmlns:a16="http://schemas.microsoft.com/office/drawing/2014/main" id="{614959A4-A8EF-2FE1-1B12-FC715CE20102}"/>
                </a:ext>
              </a:extLst>
            </p:cNvPr>
            <p:cNvSpPr/>
            <p:nvPr/>
          </p:nvSpPr>
          <p:spPr>
            <a:xfrm rot="13284068">
              <a:off x="8048401" y="2354364"/>
              <a:ext cx="1371600" cy="1371600"/>
            </a:xfrm>
            <a:prstGeom prst="pie">
              <a:avLst/>
            </a:prstGeom>
            <a:solidFill>
              <a:schemeClr val="lt1">
                <a:alpha val="90000"/>
              </a:schemeClr>
            </a:solidFill>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sp>
        <p:nvSpPr>
          <p:cNvPr id="211" name="Oval 210">
            <a:extLst>
              <a:ext uri="{FF2B5EF4-FFF2-40B4-BE49-F238E27FC236}">
                <a16:creationId xmlns:a16="http://schemas.microsoft.com/office/drawing/2014/main" id="{C12A4F42-5F3F-A27C-E0D9-7D1A30E3A6AB}"/>
              </a:ext>
            </a:extLst>
          </p:cNvPr>
          <p:cNvSpPr/>
          <p:nvPr/>
        </p:nvSpPr>
        <p:spPr>
          <a:xfrm>
            <a:off x="7279306" y="5109667"/>
            <a:ext cx="440408" cy="416383"/>
          </a:xfrm>
          <a:prstGeom prst="ellipse">
            <a:avLst/>
          </a:prstGeom>
          <a:solidFill>
            <a:srgbClr val="92D050">
              <a:alpha val="40000"/>
            </a:srgbClr>
          </a:solidFill>
          <a:ln w="12700" cap="flat" cmpd="sng" algn="ctr">
            <a:solidFill>
              <a:sysClr val="windowText" lastClr="0000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Times New Roman"/>
              <a:ea typeface="+mn-ea"/>
              <a:cs typeface="+mn-cs"/>
            </a:endParaRPr>
          </a:p>
        </p:txBody>
      </p:sp>
      <p:sp>
        <p:nvSpPr>
          <p:cNvPr id="212" name="Partial Circle 18">
            <a:extLst>
              <a:ext uri="{FF2B5EF4-FFF2-40B4-BE49-F238E27FC236}">
                <a16:creationId xmlns:a16="http://schemas.microsoft.com/office/drawing/2014/main" id="{5195C7BA-7083-2EB3-261D-5DCC5063B1F2}"/>
              </a:ext>
            </a:extLst>
          </p:cNvPr>
          <p:cNvSpPr/>
          <p:nvPr/>
        </p:nvSpPr>
        <p:spPr>
          <a:xfrm rot="13284068">
            <a:off x="7295363" y="5110959"/>
            <a:ext cx="408293" cy="421704"/>
          </a:xfrm>
          <a:prstGeom prst="pie">
            <a:avLst/>
          </a:prstGeom>
          <a:solidFill>
            <a:schemeClr val="lt1">
              <a:alpha val="90000"/>
            </a:schemeClr>
          </a:solidFill>
          <a:ln w="3175"/>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213" name="TextBox 212">
            <a:extLst>
              <a:ext uri="{FF2B5EF4-FFF2-40B4-BE49-F238E27FC236}">
                <a16:creationId xmlns:a16="http://schemas.microsoft.com/office/drawing/2014/main" id="{57746DAB-C828-1F66-3A5F-B3ADE392E2DF}"/>
              </a:ext>
            </a:extLst>
          </p:cNvPr>
          <p:cNvSpPr txBox="1"/>
          <p:nvPr/>
        </p:nvSpPr>
        <p:spPr>
          <a:xfrm>
            <a:off x="7719714" y="5127844"/>
            <a:ext cx="1731756" cy="369332"/>
          </a:xfrm>
          <a:prstGeom prst="rect">
            <a:avLst/>
          </a:prstGeom>
          <a:noFill/>
        </p:spPr>
        <p:txBody>
          <a:bodyPr wrap="none" rtlCol="0">
            <a:spAutoFit/>
          </a:bodyPr>
          <a:lstStyle/>
          <a:p>
            <a:r>
              <a:rPr lang="en-VN" dirty="0"/>
              <a:t>Direction Sensor</a:t>
            </a:r>
          </a:p>
        </p:txBody>
      </p:sp>
      <p:sp>
        <p:nvSpPr>
          <p:cNvPr id="214" name="Star: 5 Points 87">
            <a:extLst>
              <a:ext uri="{FF2B5EF4-FFF2-40B4-BE49-F238E27FC236}">
                <a16:creationId xmlns:a16="http://schemas.microsoft.com/office/drawing/2014/main" id="{B6B036A7-69B5-611F-E5ED-6DC938B7E352}"/>
              </a:ext>
            </a:extLst>
          </p:cNvPr>
          <p:cNvSpPr/>
          <p:nvPr/>
        </p:nvSpPr>
        <p:spPr>
          <a:xfrm>
            <a:off x="9829610" y="5262261"/>
            <a:ext cx="133078" cy="12921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TextBox 214">
            <a:extLst>
              <a:ext uri="{FF2B5EF4-FFF2-40B4-BE49-F238E27FC236}">
                <a16:creationId xmlns:a16="http://schemas.microsoft.com/office/drawing/2014/main" id="{688DA988-E94D-3E48-1101-DA3E148411C7}"/>
              </a:ext>
            </a:extLst>
          </p:cNvPr>
          <p:cNvSpPr txBox="1"/>
          <p:nvPr/>
        </p:nvSpPr>
        <p:spPr>
          <a:xfrm>
            <a:off x="10060655" y="5151430"/>
            <a:ext cx="764697" cy="369332"/>
          </a:xfrm>
          <a:prstGeom prst="rect">
            <a:avLst/>
          </a:prstGeom>
          <a:noFill/>
        </p:spPr>
        <p:txBody>
          <a:bodyPr wrap="none" rtlCol="0">
            <a:spAutoFit/>
          </a:bodyPr>
          <a:lstStyle/>
          <a:p>
            <a:r>
              <a:rPr lang="en-VN" dirty="0"/>
              <a:t>Target</a:t>
            </a:r>
          </a:p>
        </p:txBody>
      </p:sp>
      <p:sp>
        <p:nvSpPr>
          <p:cNvPr id="253" name="Arc 252">
            <a:extLst>
              <a:ext uri="{FF2B5EF4-FFF2-40B4-BE49-F238E27FC236}">
                <a16:creationId xmlns:a16="http://schemas.microsoft.com/office/drawing/2014/main" id="{E5877135-8B05-FB54-54C6-EC94ECAB4738}"/>
              </a:ext>
            </a:extLst>
          </p:cNvPr>
          <p:cNvSpPr/>
          <p:nvPr/>
        </p:nvSpPr>
        <p:spPr>
          <a:xfrm rot="7348888">
            <a:off x="2382315" y="1576470"/>
            <a:ext cx="1191520" cy="1210610"/>
          </a:xfrm>
          <a:prstGeom prst="arc">
            <a:avLst>
              <a:gd name="adj1" fmla="val 16200000"/>
              <a:gd name="adj2" fmla="val 705738"/>
            </a:avLst>
          </a:prstGeom>
          <a:solidFill>
            <a:schemeClr val="accent6">
              <a:alpha val="74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grpSp>
        <p:nvGrpSpPr>
          <p:cNvPr id="233" name="Group 232">
            <a:extLst>
              <a:ext uri="{FF2B5EF4-FFF2-40B4-BE49-F238E27FC236}">
                <a16:creationId xmlns:a16="http://schemas.microsoft.com/office/drawing/2014/main" id="{D2D72567-E9B2-864F-7C05-AB2084F923E5}"/>
              </a:ext>
            </a:extLst>
          </p:cNvPr>
          <p:cNvGrpSpPr/>
          <p:nvPr/>
        </p:nvGrpSpPr>
        <p:grpSpPr>
          <a:xfrm>
            <a:off x="1813489" y="2173831"/>
            <a:ext cx="2228941" cy="1245655"/>
            <a:chOff x="1803861" y="2492835"/>
            <a:chExt cx="2228941" cy="1245655"/>
          </a:xfrm>
        </p:grpSpPr>
        <p:pic>
          <p:nvPicPr>
            <p:cNvPr id="219" name="Graphic 218" descr="Security camera">
              <a:extLst>
                <a:ext uri="{FF2B5EF4-FFF2-40B4-BE49-F238E27FC236}">
                  <a16:creationId xmlns:a16="http://schemas.microsoft.com/office/drawing/2014/main" id="{20E364CF-890C-ED9B-69D4-79FF7C5BEA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22934" y="2841216"/>
              <a:ext cx="542546" cy="542546"/>
            </a:xfrm>
            <a:prstGeom prst="rect">
              <a:avLst/>
            </a:prstGeom>
          </p:spPr>
        </p:pic>
        <p:sp>
          <p:nvSpPr>
            <p:cNvPr id="220" name="Arc 219">
              <a:extLst>
                <a:ext uri="{FF2B5EF4-FFF2-40B4-BE49-F238E27FC236}">
                  <a16:creationId xmlns:a16="http://schemas.microsoft.com/office/drawing/2014/main" id="{3C4A0EE0-4676-C457-47CE-6E0094DCECC0}"/>
                </a:ext>
              </a:extLst>
            </p:cNvPr>
            <p:cNvSpPr/>
            <p:nvPr/>
          </p:nvSpPr>
          <p:spPr>
            <a:xfrm rot="3627278">
              <a:off x="1813406" y="2537425"/>
              <a:ext cx="1191520" cy="1210610"/>
            </a:xfrm>
            <a:prstGeom prst="arc">
              <a:avLst>
                <a:gd name="adj1" fmla="val 16200000"/>
                <a:gd name="adj2" fmla="val 705738"/>
              </a:avLst>
            </a:prstGeom>
            <a:solidFill>
              <a:schemeClr val="accent6">
                <a:alpha val="74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pic>
          <p:nvPicPr>
            <p:cNvPr id="231" name="Graphic 230" descr="Security camera">
              <a:extLst>
                <a:ext uri="{FF2B5EF4-FFF2-40B4-BE49-F238E27FC236}">
                  <a16:creationId xmlns:a16="http://schemas.microsoft.com/office/drawing/2014/main" id="{90077371-6BB4-7D20-4D67-EF69BB74969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9907593">
              <a:off x="3356387" y="2826867"/>
              <a:ext cx="542546" cy="542546"/>
            </a:xfrm>
            <a:prstGeom prst="rect">
              <a:avLst/>
            </a:prstGeom>
          </p:spPr>
        </p:pic>
        <p:sp>
          <p:nvSpPr>
            <p:cNvPr id="232" name="Arc 231">
              <a:extLst>
                <a:ext uri="{FF2B5EF4-FFF2-40B4-BE49-F238E27FC236}">
                  <a16:creationId xmlns:a16="http://schemas.microsoft.com/office/drawing/2014/main" id="{E63BDECB-1847-CDEE-39C2-79B44A34593E}"/>
                </a:ext>
              </a:extLst>
            </p:cNvPr>
            <p:cNvSpPr/>
            <p:nvPr/>
          </p:nvSpPr>
          <p:spPr>
            <a:xfrm rot="12432153">
              <a:off x="2841282" y="2492835"/>
              <a:ext cx="1191520" cy="1210610"/>
            </a:xfrm>
            <a:prstGeom prst="arc">
              <a:avLst>
                <a:gd name="adj1" fmla="val 16200000"/>
                <a:gd name="adj2" fmla="val 705738"/>
              </a:avLst>
            </a:prstGeom>
            <a:solidFill>
              <a:schemeClr val="accent6">
                <a:alpha val="74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grpSp>
      <p:grpSp>
        <p:nvGrpSpPr>
          <p:cNvPr id="234" name="Group 233">
            <a:extLst>
              <a:ext uri="{FF2B5EF4-FFF2-40B4-BE49-F238E27FC236}">
                <a16:creationId xmlns:a16="http://schemas.microsoft.com/office/drawing/2014/main" id="{178FB56B-2211-A2AC-C0AD-694A8CB601D2}"/>
              </a:ext>
            </a:extLst>
          </p:cNvPr>
          <p:cNvGrpSpPr/>
          <p:nvPr/>
        </p:nvGrpSpPr>
        <p:grpSpPr>
          <a:xfrm>
            <a:off x="195121" y="3117917"/>
            <a:ext cx="2228941" cy="1245655"/>
            <a:chOff x="1803861" y="2492835"/>
            <a:chExt cx="2228941" cy="1245655"/>
          </a:xfrm>
        </p:grpSpPr>
        <p:pic>
          <p:nvPicPr>
            <p:cNvPr id="235" name="Graphic 234" descr="Security camera">
              <a:extLst>
                <a:ext uri="{FF2B5EF4-FFF2-40B4-BE49-F238E27FC236}">
                  <a16:creationId xmlns:a16="http://schemas.microsoft.com/office/drawing/2014/main" id="{C5958869-3862-BA52-393D-362B81AC05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38078" y="2826867"/>
              <a:ext cx="542546" cy="542546"/>
            </a:xfrm>
            <a:prstGeom prst="rect">
              <a:avLst/>
            </a:prstGeom>
          </p:spPr>
        </p:pic>
        <p:sp>
          <p:nvSpPr>
            <p:cNvPr id="236" name="Arc 235">
              <a:extLst>
                <a:ext uri="{FF2B5EF4-FFF2-40B4-BE49-F238E27FC236}">
                  <a16:creationId xmlns:a16="http://schemas.microsoft.com/office/drawing/2014/main" id="{A1D0AF6D-D43F-20AE-6117-1FC7A0E06F7D}"/>
                </a:ext>
              </a:extLst>
            </p:cNvPr>
            <p:cNvSpPr/>
            <p:nvPr/>
          </p:nvSpPr>
          <p:spPr>
            <a:xfrm rot="3627278">
              <a:off x="1813406" y="2537425"/>
              <a:ext cx="1191520" cy="1210610"/>
            </a:xfrm>
            <a:prstGeom prst="arc">
              <a:avLst>
                <a:gd name="adj1" fmla="val 16200000"/>
                <a:gd name="adj2" fmla="val 705738"/>
              </a:avLst>
            </a:prstGeom>
            <a:solidFill>
              <a:schemeClr val="accent6">
                <a:alpha val="74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pic>
          <p:nvPicPr>
            <p:cNvPr id="237" name="Graphic 236" descr="Security camera">
              <a:extLst>
                <a:ext uri="{FF2B5EF4-FFF2-40B4-BE49-F238E27FC236}">
                  <a16:creationId xmlns:a16="http://schemas.microsoft.com/office/drawing/2014/main" id="{72A69073-A52D-37C8-61F5-5AE2814CBE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9907593">
              <a:off x="3356902" y="2835173"/>
              <a:ext cx="542546" cy="542546"/>
            </a:xfrm>
            <a:prstGeom prst="rect">
              <a:avLst/>
            </a:prstGeom>
          </p:spPr>
        </p:pic>
        <p:sp>
          <p:nvSpPr>
            <p:cNvPr id="238" name="Arc 237">
              <a:extLst>
                <a:ext uri="{FF2B5EF4-FFF2-40B4-BE49-F238E27FC236}">
                  <a16:creationId xmlns:a16="http://schemas.microsoft.com/office/drawing/2014/main" id="{0CBA43FC-7CCC-7D35-DC4F-1BF74760BD52}"/>
                </a:ext>
              </a:extLst>
            </p:cNvPr>
            <p:cNvSpPr/>
            <p:nvPr/>
          </p:nvSpPr>
          <p:spPr>
            <a:xfrm rot="12432153">
              <a:off x="2841282" y="2492835"/>
              <a:ext cx="1191520" cy="1210610"/>
            </a:xfrm>
            <a:prstGeom prst="arc">
              <a:avLst>
                <a:gd name="adj1" fmla="val 16200000"/>
                <a:gd name="adj2" fmla="val 705738"/>
              </a:avLst>
            </a:prstGeom>
            <a:solidFill>
              <a:schemeClr val="accent6">
                <a:alpha val="74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grpSp>
      <p:pic>
        <p:nvPicPr>
          <p:cNvPr id="245" name="Graphic 244" descr="Robber">
            <a:extLst>
              <a:ext uri="{FF2B5EF4-FFF2-40B4-BE49-F238E27FC236}">
                <a16:creationId xmlns:a16="http://schemas.microsoft.com/office/drawing/2014/main" id="{649EDF0B-91CF-9EC3-DA68-D5768F9318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799787" y="2673434"/>
            <a:ext cx="300584" cy="300584"/>
          </a:xfrm>
          <a:prstGeom prst="rect">
            <a:avLst/>
          </a:prstGeom>
        </p:spPr>
      </p:pic>
      <p:pic>
        <p:nvPicPr>
          <p:cNvPr id="246" name="Graphic 245" descr="Robber">
            <a:extLst>
              <a:ext uri="{FF2B5EF4-FFF2-40B4-BE49-F238E27FC236}">
                <a16:creationId xmlns:a16="http://schemas.microsoft.com/office/drawing/2014/main" id="{75B6764A-25AE-9723-7E41-99423C6AD0D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172203" y="3648818"/>
            <a:ext cx="300584" cy="300584"/>
          </a:xfrm>
          <a:prstGeom prst="rect">
            <a:avLst/>
          </a:prstGeom>
        </p:spPr>
      </p:pic>
      <p:grpSp>
        <p:nvGrpSpPr>
          <p:cNvPr id="247" name="Group 246">
            <a:extLst>
              <a:ext uri="{FF2B5EF4-FFF2-40B4-BE49-F238E27FC236}">
                <a16:creationId xmlns:a16="http://schemas.microsoft.com/office/drawing/2014/main" id="{BAEE698B-1B24-4C6C-021B-97B916290972}"/>
              </a:ext>
            </a:extLst>
          </p:cNvPr>
          <p:cNvGrpSpPr/>
          <p:nvPr/>
        </p:nvGrpSpPr>
        <p:grpSpPr>
          <a:xfrm>
            <a:off x="2896437" y="3154607"/>
            <a:ext cx="2228941" cy="1245655"/>
            <a:chOff x="1803861" y="2492835"/>
            <a:chExt cx="2228941" cy="1245655"/>
          </a:xfrm>
        </p:grpSpPr>
        <p:pic>
          <p:nvPicPr>
            <p:cNvPr id="248" name="Graphic 247" descr="Security camera">
              <a:extLst>
                <a:ext uri="{FF2B5EF4-FFF2-40B4-BE49-F238E27FC236}">
                  <a16:creationId xmlns:a16="http://schemas.microsoft.com/office/drawing/2014/main" id="{7EC724ED-D2DD-5418-214B-D376877F8F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37978" y="2832230"/>
              <a:ext cx="542546" cy="542546"/>
            </a:xfrm>
            <a:prstGeom prst="rect">
              <a:avLst/>
            </a:prstGeom>
          </p:spPr>
        </p:pic>
        <p:sp>
          <p:nvSpPr>
            <p:cNvPr id="249" name="Arc 248">
              <a:extLst>
                <a:ext uri="{FF2B5EF4-FFF2-40B4-BE49-F238E27FC236}">
                  <a16:creationId xmlns:a16="http://schemas.microsoft.com/office/drawing/2014/main" id="{E418C572-EEB6-9843-13ED-0588D9048DB4}"/>
                </a:ext>
              </a:extLst>
            </p:cNvPr>
            <p:cNvSpPr/>
            <p:nvPr/>
          </p:nvSpPr>
          <p:spPr>
            <a:xfrm rot="3627278">
              <a:off x="1813406" y="2537425"/>
              <a:ext cx="1191520" cy="1210610"/>
            </a:xfrm>
            <a:prstGeom prst="arc">
              <a:avLst>
                <a:gd name="adj1" fmla="val 16200000"/>
                <a:gd name="adj2" fmla="val 705738"/>
              </a:avLst>
            </a:prstGeom>
            <a:solidFill>
              <a:schemeClr val="accent6">
                <a:alpha val="74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pic>
          <p:nvPicPr>
            <p:cNvPr id="250" name="Graphic 249" descr="Security camera">
              <a:extLst>
                <a:ext uri="{FF2B5EF4-FFF2-40B4-BE49-F238E27FC236}">
                  <a16:creationId xmlns:a16="http://schemas.microsoft.com/office/drawing/2014/main" id="{F513A25D-7921-CED1-D60B-7477033B88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9907593">
              <a:off x="3364894" y="2826868"/>
              <a:ext cx="542546" cy="542546"/>
            </a:xfrm>
            <a:prstGeom prst="rect">
              <a:avLst/>
            </a:prstGeom>
          </p:spPr>
        </p:pic>
        <p:sp>
          <p:nvSpPr>
            <p:cNvPr id="251" name="Arc 250">
              <a:extLst>
                <a:ext uri="{FF2B5EF4-FFF2-40B4-BE49-F238E27FC236}">
                  <a16:creationId xmlns:a16="http://schemas.microsoft.com/office/drawing/2014/main" id="{1D1F776C-7820-B545-956D-A9E2B6FEE695}"/>
                </a:ext>
              </a:extLst>
            </p:cNvPr>
            <p:cNvSpPr/>
            <p:nvPr/>
          </p:nvSpPr>
          <p:spPr>
            <a:xfrm rot="12432153">
              <a:off x="2841282" y="2492835"/>
              <a:ext cx="1191520" cy="1210610"/>
            </a:xfrm>
            <a:prstGeom prst="arc">
              <a:avLst>
                <a:gd name="adj1" fmla="val 16200000"/>
                <a:gd name="adj2" fmla="val 705738"/>
              </a:avLst>
            </a:prstGeom>
            <a:solidFill>
              <a:schemeClr val="accent6">
                <a:alpha val="74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VN"/>
            </a:p>
          </p:txBody>
        </p:sp>
      </p:grpSp>
      <p:pic>
        <p:nvPicPr>
          <p:cNvPr id="252" name="Graphic 251" descr="Robber">
            <a:extLst>
              <a:ext uri="{FF2B5EF4-FFF2-40B4-BE49-F238E27FC236}">
                <a16:creationId xmlns:a16="http://schemas.microsoft.com/office/drawing/2014/main" id="{E8CEC81A-2870-C33E-074E-CE91AFCCCE8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876033" y="3678987"/>
            <a:ext cx="300584" cy="300584"/>
          </a:xfrm>
          <a:prstGeom prst="rect">
            <a:avLst/>
          </a:prstGeom>
        </p:spPr>
      </p:pic>
      <p:pic>
        <p:nvPicPr>
          <p:cNvPr id="254" name="Graphic 253" descr="Security camera">
            <a:extLst>
              <a:ext uri="{FF2B5EF4-FFF2-40B4-BE49-F238E27FC236}">
                <a16:creationId xmlns:a16="http://schemas.microsoft.com/office/drawing/2014/main" id="{FF585CF2-46EA-86C9-2956-10B276EAF4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4307827">
            <a:off x="2685625" y="1730272"/>
            <a:ext cx="542546" cy="542546"/>
          </a:xfrm>
          <a:prstGeom prst="rect">
            <a:avLst/>
          </a:prstGeom>
        </p:spPr>
      </p:pic>
      <p:sp>
        <p:nvSpPr>
          <p:cNvPr id="263" name="Striped Right Arrow 262">
            <a:extLst>
              <a:ext uri="{FF2B5EF4-FFF2-40B4-BE49-F238E27FC236}">
                <a16:creationId xmlns:a16="http://schemas.microsoft.com/office/drawing/2014/main" id="{F9A8135C-C55B-7D51-AA29-10AF6E84B7BD}"/>
              </a:ext>
            </a:extLst>
          </p:cNvPr>
          <p:cNvSpPr/>
          <p:nvPr/>
        </p:nvSpPr>
        <p:spPr>
          <a:xfrm>
            <a:off x="5818401" y="2983742"/>
            <a:ext cx="610472" cy="442195"/>
          </a:xfrm>
          <a:prstGeom prst="stripedRightArrow">
            <a:avLst/>
          </a:prstGeom>
          <a:solidFill>
            <a:srgbClr val="0557FC"/>
          </a:solidFill>
          <a:ln>
            <a:solidFill>
              <a:srgbClr val="0557FC"/>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VN"/>
          </a:p>
        </p:txBody>
      </p:sp>
      <p:sp>
        <p:nvSpPr>
          <p:cNvPr id="4" name="TextBox 3">
            <a:extLst>
              <a:ext uri="{FF2B5EF4-FFF2-40B4-BE49-F238E27FC236}">
                <a16:creationId xmlns:a16="http://schemas.microsoft.com/office/drawing/2014/main" id="{3E8F6E3C-87D8-6DCF-BF75-3E17838EB2E4}"/>
              </a:ext>
            </a:extLst>
          </p:cNvPr>
          <p:cNvSpPr txBox="1"/>
          <p:nvPr/>
        </p:nvSpPr>
        <p:spPr>
          <a:xfrm>
            <a:off x="797695" y="1164036"/>
            <a:ext cx="8148231" cy="523220"/>
          </a:xfrm>
          <a:prstGeom prst="rect">
            <a:avLst/>
          </a:prstGeom>
          <a:noFill/>
        </p:spPr>
        <p:txBody>
          <a:bodyPr wrap="square">
            <a:spAutoFit/>
          </a:bodyPr>
          <a:lstStyle/>
          <a:p>
            <a:r>
              <a:rPr lang="en-VN" sz="2800" b="1" dirty="0">
                <a:solidFill>
                  <a:srgbClr val="0557FC"/>
                </a:solidFill>
                <a:latin typeface="Calibri" panose="020F0502020204030204" pitchFamily="34" charset="0"/>
                <a:cs typeface="Calibri" panose="020F0502020204030204" pitchFamily="34" charset="0"/>
              </a:rPr>
              <a:t>Q-coverage in Directional Sensor Network(DSNs)</a:t>
            </a:r>
            <a:endParaRPr lang="en-VN" sz="2800" b="1" dirty="0">
              <a:solidFill>
                <a:srgbClr val="0557FC"/>
              </a:solidFill>
            </a:endParaRPr>
          </a:p>
        </p:txBody>
      </p:sp>
    </p:spTree>
    <p:extLst>
      <p:ext uri="{BB962C8B-B14F-4D97-AF65-F5344CB8AC3E}">
        <p14:creationId xmlns:p14="http://schemas.microsoft.com/office/powerpoint/2010/main" val="1025951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BBCE0-0484-B66B-A30E-A2F026252B60}"/>
              </a:ext>
            </a:extLst>
          </p:cNvPr>
          <p:cNvSpPr>
            <a:spLocks noGrp="1"/>
          </p:cNvSpPr>
          <p:nvPr>
            <p:ph type="title"/>
          </p:nvPr>
        </p:nvSpPr>
        <p:spPr>
          <a:xfrm>
            <a:off x="838800" y="310620"/>
            <a:ext cx="10515600" cy="616182"/>
          </a:xfrm>
        </p:spPr>
        <p:txBody>
          <a:bodyPr>
            <a:normAutofit fontScale="90000"/>
          </a:bodyPr>
          <a:lstStyle/>
          <a:p>
            <a:br>
              <a:rPr lang="en-VN" sz="3600" dirty="0">
                <a:solidFill>
                  <a:srgbClr val="C00000"/>
                </a:solidFill>
                <a:latin typeface="Arial" panose="020B0604020202020204" pitchFamily="34" charset="0"/>
                <a:cs typeface="Arial" panose="020B0604020202020204" pitchFamily="34" charset="0"/>
              </a:rPr>
            </a:br>
            <a:r>
              <a:rPr lang="en-VN" sz="3600" dirty="0">
                <a:solidFill>
                  <a:srgbClr val="C00000"/>
                </a:solidFill>
                <a:latin typeface="Arial" panose="020B0604020202020204" pitchFamily="34" charset="0"/>
                <a:cs typeface="Arial" panose="020B0604020202020204" pitchFamily="34" charset="0"/>
              </a:rPr>
              <a:t>    </a:t>
            </a:r>
            <a:br>
              <a:rPr lang="en-VN" sz="3600" dirty="0">
                <a:solidFill>
                  <a:srgbClr val="C00000"/>
                </a:solidFill>
                <a:latin typeface="Arial" panose="020B0604020202020204" pitchFamily="34" charset="0"/>
                <a:cs typeface="Arial" panose="020B0604020202020204" pitchFamily="34" charset="0"/>
              </a:rPr>
            </a:br>
            <a:r>
              <a:rPr lang="en-US" dirty="0"/>
              <a:t>1. </a:t>
            </a:r>
            <a:r>
              <a:rPr lang="en-US" dirty="0">
                <a:latin typeface="Calibri" panose="020F0502020204030204" pitchFamily="34" charset="0"/>
              </a:rPr>
              <a:t>Introduction</a:t>
            </a:r>
            <a:br>
              <a:rPr lang="en-VN" sz="3600" dirty="0">
                <a:solidFill>
                  <a:srgbClr val="C00000"/>
                </a:solidFill>
                <a:latin typeface="Arial" panose="020B0604020202020204" pitchFamily="34" charset="0"/>
                <a:cs typeface="Arial" panose="020B0604020202020204" pitchFamily="34" charset="0"/>
              </a:rPr>
            </a:br>
            <a:br>
              <a:rPr lang="en-VN" dirty="0">
                <a:solidFill>
                  <a:srgbClr val="C00000"/>
                </a:solidFill>
                <a:latin typeface="Arial" panose="020B0604020202020204" pitchFamily="34" charset="0"/>
                <a:cs typeface="Arial" panose="020B0604020202020204" pitchFamily="34" charset="0"/>
              </a:rPr>
            </a:br>
            <a:endParaRPr lang="en-VN" sz="28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87B5DF50-43DB-2291-B5E1-B34FC3B5E542}"/>
              </a:ext>
            </a:extLst>
          </p:cNvPr>
          <p:cNvSpPr>
            <a:spLocks noGrp="1"/>
          </p:cNvSpPr>
          <p:nvPr>
            <p:ph idx="1"/>
          </p:nvPr>
        </p:nvSpPr>
        <p:spPr>
          <a:xfrm>
            <a:off x="716280" y="1882694"/>
            <a:ext cx="10515600" cy="4664686"/>
          </a:xfrm>
        </p:spPr>
        <p:txBody>
          <a:bodyPr/>
          <a:lstStyle/>
          <a:p>
            <a:r>
              <a:rPr lang="en-VN" dirty="0"/>
              <a:t>Cost of Deployment</a:t>
            </a:r>
          </a:p>
          <a:p>
            <a:r>
              <a:rPr lang="en-VN" b="1" dirty="0"/>
              <a:t>Power Consuming</a:t>
            </a:r>
          </a:p>
          <a:p>
            <a:r>
              <a:rPr lang="en-VN" dirty="0"/>
              <a:t>Fault-tolerant</a:t>
            </a:r>
          </a:p>
          <a:p>
            <a:r>
              <a:rPr lang="en-VN" b="1" dirty="0"/>
              <a:t>Coverage Balancing </a:t>
            </a:r>
          </a:p>
          <a:p>
            <a:r>
              <a:rPr lang="en-VN" dirty="0"/>
              <a:t>Coverage Quality</a:t>
            </a:r>
          </a:p>
          <a:p>
            <a:r>
              <a:rPr lang="en-VN" dirty="0"/>
              <a:t>….</a:t>
            </a:r>
          </a:p>
          <a:p>
            <a:pPr marL="0" indent="0">
              <a:buNone/>
            </a:pPr>
            <a:endParaRPr lang="en-VN" dirty="0"/>
          </a:p>
          <a:p>
            <a:endParaRPr lang="en-VN" dirty="0"/>
          </a:p>
        </p:txBody>
      </p:sp>
      <p:sp>
        <p:nvSpPr>
          <p:cNvPr id="6" name="TextBox 5">
            <a:extLst>
              <a:ext uri="{FF2B5EF4-FFF2-40B4-BE49-F238E27FC236}">
                <a16:creationId xmlns:a16="http://schemas.microsoft.com/office/drawing/2014/main" id="{95BAFAD1-E8BB-298D-E6C5-B1CFFABA5752}"/>
              </a:ext>
            </a:extLst>
          </p:cNvPr>
          <p:cNvSpPr txBox="1"/>
          <p:nvPr/>
        </p:nvSpPr>
        <p:spPr>
          <a:xfrm>
            <a:off x="716280" y="1226591"/>
            <a:ext cx="6096000" cy="523220"/>
          </a:xfrm>
          <a:prstGeom prst="rect">
            <a:avLst/>
          </a:prstGeom>
          <a:noFill/>
        </p:spPr>
        <p:txBody>
          <a:bodyPr wrap="square">
            <a:spAutoFit/>
          </a:bodyPr>
          <a:lstStyle/>
          <a:p>
            <a:r>
              <a:rPr lang="en-VN" sz="2800" b="1" dirty="0">
                <a:solidFill>
                  <a:srgbClr val="0557FC"/>
                </a:solidFill>
                <a:latin typeface="Calibri" panose="020F0502020204030204" pitchFamily="34" charset="0"/>
                <a:cs typeface="Calibri" panose="020F0502020204030204" pitchFamily="34" charset="0"/>
              </a:rPr>
              <a:t>Chall</a:t>
            </a:r>
            <a:r>
              <a:rPr lang="en-US" sz="2800" b="1" dirty="0">
                <a:solidFill>
                  <a:srgbClr val="0557FC"/>
                </a:solidFill>
                <a:latin typeface="Calibri" panose="020F0502020204030204" pitchFamily="34" charset="0"/>
                <a:cs typeface="Calibri" panose="020F0502020204030204" pitchFamily="34" charset="0"/>
              </a:rPr>
              <a:t>e</a:t>
            </a:r>
            <a:r>
              <a:rPr lang="en-VN" sz="2800" b="1" dirty="0">
                <a:solidFill>
                  <a:srgbClr val="0557FC"/>
                </a:solidFill>
                <a:latin typeface="Calibri" panose="020F0502020204030204" pitchFamily="34" charset="0"/>
                <a:cs typeface="Calibri" panose="020F0502020204030204" pitchFamily="34" charset="0"/>
              </a:rPr>
              <a:t>nges of Q-coverage in DSNs</a:t>
            </a:r>
            <a:endParaRPr lang="en-VN" sz="2800" b="1" dirty="0">
              <a:solidFill>
                <a:srgbClr val="0557FC"/>
              </a:solidFill>
            </a:endParaRPr>
          </a:p>
        </p:txBody>
      </p:sp>
    </p:spTree>
    <p:extLst>
      <p:ext uri="{BB962C8B-B14F-4D97-AF65-F5344CB8AC3E}">
        <p14:creationId xmlns:p14="http://schemas.microsoft.com/office/powerpoint/2010/main" val="33202301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040FE0-2323-6D99-70EB-5438F45B305C}"/>
              </a:ext>
            </a:extLst>
          </p:cNvPr>
          <p:cNvSpPr>
            <a:spLocks noGrp="1"/>
          </p:cNvSpPr>
          <p:nvPr>
            <p:ph type="dt" sz="half" idx="10"/>
          </p:nvPr>
        </p:nvSpPr>
        <p:spPr/>
        <p:txBody>
          <a:bodyPr/>
          <a:lstStyle/>
          <a:p>
            <a:fld id="{B2518663-13EA-9D48-8819-68549B09D890}" type="datetime4">
              <a:rPr lang="en-US" smtClean="0"/>
              <a:t>August 5, 2023</a:t>
            </a:fld>
            <a:endParaRPr lang="en-VN" dirty="0"/>
          </a:p>
        </p:txBody>
      </p:sp>
      <p:sp>
        <p:nvSpPr>
          <p:cNvPr id="5" name="Slide Number Placeholder 4">
            <a:extLst>
              <a:ext uri="{FF2B5EF4-FFF2-40B4-BE49-F238E27FC236}">
                <a16:creationId xmlns:a16="http://schemas.microsoft.com/office/drawing/2014/main" id="{1979C6B1-CB65-5369-1887-1001BD0CAA52}"/>
              </a:ext>
            </a:extLst>
          </p:cNvPr>
          <p:cNvSpPr>
            <a:spLocks noGrp="1"/>
          </p:cNvSpPr>
          <p:nvPr>
            <p:ph type="sldNum" sz="quarter" idx="12"/>
          </p:nvPr>
        </p:nvSpPr>
        <p:spPr/>
        <p:txBody>
          <a:bodyPr/>
          <a:lstStyle/>
          <a:p>
            <a:fld id="{2D61378B-E706-3A47-AE8B-F0271FC12643}" type="slidenum">
              <a:rPr lang="en-VN" smtClean="0"/>
              <a:pPr/>
              <a:t>8</a:t>
            </a:fld>
            <a:endParaRPr lang="en-VN"/>
          </a:p>
        </p:txBody>
      </p:sp>
      <p:sp>
        <p:nvSpPr>
          <p:cNvPr id="8" name="Title 1">
            <a:extLst>
              <a:ext uri="{FF2B5EF4-FFF2-40B4-BE49-F238E27FC236}">
                <a16:creationId xmlns:a16="http://schemas.microsoft.com/office/drawing/2014/main" id="{249B6979-BC2D-51C5-AF11-706FB86A9D35}"/>
              </a:ext>
            </a:extLst>
          </p:cNvPr>
          <p:cNvSpPr>
            <a:spLocks noGrp="1"/>
          </p:cNvSpPr>
          <p:nvPr>
            <p:ph type="title"/>
          </p:nvPr>
        </p:nvSpPr>
        <p:spPr>
          <a:xfrm>
            <a:off x="857250" y="223043"/>
            <a:ext cx="7753350" cy="1004887"/>
          </a:xfrm>
        </p:spPr>
        <p:txBody>
          <a:bodyPr/>
          <a:lstStyle/>
          <a:p>
            <a:r>
              <a:rPr lang="en-US" dirty="0">
                <a:latin typeface="Calibri" panose="020F0502020204030204" pitchFamily="34" charset="0"/>
              </a:rPr>
              <a:t>Outline</a:t>
            </a:r>
          </a:p>
        </p:txBody>
      </p:sp>
      <p:sp>
        <p:nvSpPr>
          <p:cNvPr id="9" name="Content Placeholder 2">
            <a:extLst>
              <a:ext uri="{FF2B5EF4-FFF2-40B4-BE49-F238E27FC236}">
                <a16:creationId xmlns:a16="http://schemas.microsoft.com/office/drawing/2014/main" id="{5E988F2E-84B3-D6E9-E481-D86B933C15DA}"/>
              </a:ext>
            </a:extLst>
          </p:cNvPr>
          <p:cNvSpPr>
            <a:spLocks noGrp="1"/>
          </p:cNvSpPr>
          <p:nvPr>
            <p:ph idx="1"/>
          </p:nvPr>
        </p:nvSpPr>
        <p:spPr>
          <a:xfrm>
            <a:off x="838200" y="1450460"/>
            <a:ext cx="8513763" cy="4681538"/>
          </a:xfrm>
        </p:spPr>
        <p:txBody>
          <a:bodyPr/>
          <a:lstStyle/>
          <a:p>
            <a:pPr marL="514350" indent="-514350">
              <a:buClrTx/>
              <a:buSzPct val="80000"/>
              <a:buFont typeface="Tahoma" panose="020B0604030504040204" pitchFamily="34" charset="0"/>
              <a:buAutoNum type="arabicPeriod"/>
            </a:pPr>
            <a:r>
              <a:rPr lang="en-US" sz="3000" dirty="0">
                <a:latin typeface="Calibri" panose="020F0502020204030204" pitchFamily="34" charset="0"/>
              </a:rPr>
              <a:t>Introduction</a:t>
            </a:r>
          </a:p>
          <a:p>
            <a:pPr marL="514350" indent="-514350">
              <a:buClrTx/>
              <a:buSzPct val="80000"/>
              <a:buFont typeface="Tahoma" panose="020B0604030504040204" pitchFamily="34" charset="0"/>
              <a:buAutoNum type="arabicPeriod"/>
            </a:pPr>
            <a:r>
              <a:rPr lang="en-US" sz="3000" b="1" dirty="0">
                <a:latin typeface="Calibri" panose="020F0502020204030204" pitchFamily="34" charset="0"/>
              </a:rPr>
              <a:t>Related works</a:t>
            </a:r>
          </a:p>
          <a:p>
            <a:pPr marL="514350" indent="-514350">
              <a:buSzPct val="80000"/>
              <a:buFont typeface="Tahoma" panose="020B0604030504040204" pitchFamily="34" charset="0"/>
              <a:buAutoNum type="arabicPeriod"/>
            </a:pPr>
            <a:r>
              <a:rPr lang="en-US" sz="3000" dirty="0">
                <a:latin typeface="Calibri" panose="020F0502020204030204" pitchFamily="34" charset="0"/>
              </a:rPr>
              <a:t>Problem Formulation</a:t>
            </a:r>
          </a:p>
          <a:p>
            <a:pPr marL="514350" indent="-514350">
              <a:buClrTx/>
              <a:buSzPct val="80000"/>
              <a:buFont typeface="Tahoma" panose="020B0604030504040204" pitchFamily="34" charset="0"/>
              <a:buAutoNum type="arabicPeriod"/>
            </a:pPr>
            <a:r>
              <a:rPr lang="en-US" sz="3000" dirty="0">
                <a:latin typeface="Calibri" panose="020F0502020204030204" pitchFamily="34" charset="0"/>
              </a:rPr>
              <a:t>Proposed methods</a:t>
            </a:r>
          </a:p>
          <a:p>
            <a:pPr marL="514350" indent="-514350">
              <a:buClrTx/>
              <a:buSzPct val="80000"/>
              <a:buFont typeface="Tahoma" panose="020B0604030504040204" pitchFamily="34" charset="0"/>
              <a:buAutoNum type="arabicPeriod"/>
            </a:pPr>
            <a:r>
              <a:rPr lang="en-US" sz="3000" dirty="0">
                <a:latin typeface="Calibri" panose="020F0502020204030204" pitchFamily="34" charset="0"/>
              </a:rPr>
              <a:t>Experimental results</a:t>
            </a:r>
          </a:p>
          <a:p>
            <a:pPr marL="514350" indent="-514350">
              <a:buClrTx/>
              <a:buSzPct val="80000"/>
              <a:buFont typeface="Tahoma" panose="020B0604030504040204" pitchFamily="34" charset="0"/>
              <a:buAutoNum type="arabicPeriod"/>
            </a:pPr>
            <a:r>
              <a:rPr lang="en-US" sz="3000" dirty="0">
                <a:latin typeface="Calibri" panose="020F0502020204030204" pitchFamily="34" charset="0"/>
              </a:rPr>
              <a:t>Conclusion</a:t>
            </a:r>
          </a:p>
        </p:txBody>
      </p:sp>
    </p:spTree>
    <p:extLst>
      <p:ext uri="{BB962C8B-B14F-4D97-AF65-F5344CB8AC3E}">
        <p14:creationId xmlns:p14="http://schemas.microsoft.com/office/powerpoint/2010/main" val="3461786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13604</TotalTime>
  <Words>2692</Words>
  <Application>Microsoft Macintosh PowerPoint</Application>
  <PresentationFormat>Widescreen</PresentationFormat>
  <Paragraphs>503</Paragraphs>
  <Slides>30</Slides>
  <Notes>27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30</vt:i4>
      </vt:variant>
    </vt:vector>
  </HeadingPairs>
  <TitlesOfParts>
    <vt:vector size="42" baseType="lpstr">
      <vt:lpstr>Arial</vt:lpstr>
      <vt:lpstr>Calibri</vt:lpstr>
      <vt:lpstr>Calibri Light</vt:lpstr>
      <vt:lpstr>Cambria Math</vt:lpstr>
      <vt:lpstr>Helvetica</vt:lpstr>
      <vt:lpstr>Lato</vt:lpstr>
      <vt:lpstr>Roboto</vt:lpstr>
      <vt:lpstr>Söhne</vt:lpstr>
      <vt:lpstr>Tahoma</vt:lpstr>
      <vt:lpstr>Times New Roman</vt:lpstr>
      <vt:lpstr>Wingdings</vt:lpstr>
      <vt:lpstr>Office Theme</vt:lpstr>
      <vt:lpstr>An Improved Genetic Algorithm for bi-level multi-objective Q-Coverage in Directional Sensor Network</vt:lpstr>
      <vt:lpstr>Outline</vt:lpstr>
      <vt:lpstr>1. Introduction</vt:lpstr>
      <vt:lpstr>1. Introduction</vt:lpstr>
      <vt:lpstr>1. Introduction</vt:lpstr>
      <vt:lpstr>1. Introduction</vt:lpstr>
      <vt:lpstr>1. Introduction</vt:lpstr>
      <vt:lpstr>      1. Introduction  </vt:lpstr>
      <vt:lpstr>Outline</vt:lpstr>
      <vt:lpstr>2. Related works</vt:lpstr>
      <vt:lpstr>2. Related works</vt:lpstr>
      <vt:lpstr>Outline</vt:lpstr>
      <vt:lpstr>3. Problem Folmulation</vt:lpstr>
      <vt:lpstr>3. Problem Folmulation</vt:lpstr>
      <vt:lpstr>Outline</vt:lpstr>
      <vt:lpstr>4. Proposed Algorithm (SSD-IGA)</vt:lpstr>
      <vt:lpstr> Individual representation</vt:lpstr>
      <vt:lpstr>Fitness Function</vt:lpstr>
      <vt:lpstr>4. Proposed Algorithm (SSD-IGA)</vt:lpstr>
      <vt:lpstr>4. Proposed Algorithm (SSD-IGA)</vt:lpstr>
      <vt:lpstr>4. Proposed Algorithm (SSD-IGA)</vt:lpstr>
      <vt:lpstr>4. Proposed Algorithm (SSD-IGA)</vt:lpstr>
      <vt:lpstr>Outline</vt:lpstr>
      <vt:lpstr>5. Experiments and Results</vt:lpstr>
      <vt:lpstr>5. Experiments and Results</vt:lpstr>
      <vt:lpstr>5. Experiments and Results</vt:lpstr>
      <vt:lpstr>5. Experiments and Results</vt:lpstr>
      <vt:lpstr>PowerPoint Presentation</vt:lpstr>
      <vt:lpstr>6.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Nguyễn Sơn</cp:lastModifiedBy>
  <cp:revision>181</cp:revision>
  <dcterms:created xsi:type="dcterms:W3CDTF">2022-06-04T07:16:20Z</dcterms:created>
  <dcterms:modified xsi:type="dcterms:W3CDTF">2023-08-07T08:48:02Z</dcterms:modified>
</cp:coreProperties>
</file>