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48818-9FF2-4C94-95DE-874601FBD844}"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77197-301E-46FC-9704-052A65E83BBE}" type="slidenum">
              <a:rPr lang="en-US" smtClean="0"/>
              <a:t>‹#›</a:t>
            </a:fld>
            <a:endParaRPr lang="en-US"/>
          </a:p>
        </p:txBody>
      </p:sp>
    </p:spTree>
    <p:extLst>
      <p:ext uri="{BB962C8B-B14F-4D97-AF65-F5344CB8AC3E}">
        <p14:creationId xmlns:p14="http://schemas.microsoft.com/office/powerpoint/2010/main" val="241075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4</a:t>
            </a:fld>
            <a:endParaRPr lang="en-US"/>
          </a:p>
        </p:txBody>
      </p:sp>
    </p:spTree>
    <p:extLst>
      <p:ext uri="{BB962C8B-B14F-4D97-AF65-F5344CB8AC3E}">
        <p14:creationId xmlns:p14="http://schemas.microsoft.com/office/powerpoint/2010/main" val="217101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5</a:t>
            </a:fld>
            <a:endParaRPr lang="en-US"/>
          </a:p>
        </p:txBody>
      </p:sp>
    </p:spTree>
    <p:extLst>
      <p:ext uri="{BB962C8B-B14F-4D97-AF65-F5344CB8AC3E}">
        <p14:creationId xmlns:p14="http://schemas.microsoft.com/office/powerpoint/2010/main" val="144503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D36-F21F-469E-8321-4CF349CB7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4568-813D-4887-B61C-365D3865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14C05-16D4-4ED2-B38D-E1A3CF3A6132}"/>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054AD397-9123-4AA7-A2DF-9D90CBAA0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CC8C7-2A27-469D-9AA5-7A89B9E7E675}"/>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311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C6BC-996B-484B-ADBE-E9A01DB25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BC30A-0766-4A71-88F7-3517C95B8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DE1C9-BD1D-44B3-A949-C347311841EB}"/>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5A43E16F-D3D3-43BB-B12F-F745C93D2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6E2E-6938-426F-B1C3-64A0CD23CF29}"/>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10284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63DBA-DEDE-4F2F-A096-CDB8F36CD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E9DE1-3404-46DC-A1DB-86D58F888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31550-2821-42BD-A65F-B19FF644AD47}"/>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4E8A0BFA-68FE-431B-850A-9C31F1B85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EF6BE-1A31-4953-A7F7-2774FB18984F}"/>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7015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E3B0-57F5-4924-83A3-D327DDC14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2E80E-B37D-4842-9D0C-B6BB93D84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372BA-CC62-4893-82A9-A1D289360B84}"/>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07363097-1427-426F-B60E-D0993F3D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DEAC-7579-4847-86E3-1A6EC97AE81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6630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9A2-FEBA-46CB-8405-7DF5A917C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6F06C-63B4-431A-BE49-7E5C5E758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E4B28-C56B-49F7-9453-73CDC77ABD74}"/>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B224828C-1826-42EA-8AB3-42F05DF8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B616E-63EB-41AB-A804-3AB8AFBDE591}"/>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22173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E7AB-6C76-4D37-9CFB-EDDC5898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CAB8-85AB-4744-A45D-B85DEAB60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2C461-36B9-42BC-89A1-78ED6066A7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F797C-A2B7-4C3A-B3D3-6BBE4E113826}"/>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6" name="Footer Placeholder 5">
            <a:extLst>
              <a:ext uri="{FF2B5EF4-FFF2-40B4-BE49-F238E27FC236}">
                <a16:creationId xmlns:a16="http://schemas.microsoft.com/office/drawing/2014/main" id="{1DB8B98B-1452-4EB6-ACD3-FFD5D7214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85A1-CF95-41EB-ABFC-3B7DC7DF0FF2}"/>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8837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576-ECA0-40FE-B9CE-58109CAC5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70BDD-77F9-4543-B899-555C3881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DD743-4F2A-4BB7-A647-CC28A5BEE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30FD-7CD1-405E-81C6-224E32DA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E3ED1-A3EE-4A1C-9D94-6CB6D56C4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629BA-2188-4DEB-905D-4489CEAF5BBF}"/>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8" name="Footer Placeholder 7">
            <a:extLst>
              <a:ext uri="{FF2B5EF4-FFF2-40B4-BE49-F238E27FC236}">
                <a16:creationId xmlns:a16="http://schemas.microsoft.com/office/drawing/2014/main" id="{FBC9790E-44DA-4DD7-BDE7-121F95C8D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72E8EF-0204-4044-A118-F68403643D14}"/>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217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2A05-FA21-4AB0-98F1-CEB5CE94A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D8EF5-C819-4FB3-838C-D0A4DA758CB6}"/>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4" name="Footer Placeholder 3">
            <a:extLst>
              <a:ext uri="{FF2B5EF4-FFF2-40B4-BE49-F238E27FC236}">
                <a16:creationId xmlns:a16="http://schemas.microsoft.com/office/drawing/2014/main" id="{2B3EEFAE-4A89-4C8A-9312-A608C34C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1E485-52D2-461C-9D21-7574B09A1AE3}"/>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47743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0FD8-4D5B-46CC-B6D0-AED72148AB77}"/>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3" name="Footer Placeholder 2">
            <a:extLst>
              <a:ext uri="{FF2B5EF4-FFF2-40B4-BE49-F238E27FC236}">
                <a16:creationId xmlns:a16="http://schemas.microsoft.com/office/drawing/2014/main" id="{396F714F-49A3-475A-A225-79130DD64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19AEA-6983-446A-A1AC-4291F7EC272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99898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A570-8BE1-4DE7-B55E-756F7EFF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9A622D-DA39-475C-85FA-503F5688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14600-BFE2-43F0-95AF-45AF0DBE7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79DD4-BF88-40CA-B3D5-84EE9FC22AC1}"/>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6" name="Footer Placeholder 5">
            <a:extLst>
              <a:ext uri="{FF2B5EF4-FFF2-40B4-BE49-F238E27FC236}">
                <a16:creationId xmlns:a16="http://schemas.microsoft.com/office/drawing/2014/main" id="{450864EB-FB94-41D2-B7C4-812926B80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A8CB3-64E0-4591-BA12-97AD75B3C78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77610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9892-7F2A-49F8-8C1B-D57638EB4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95123-5C01-4063-A598-79E379DE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09A4E-5661-45E8-B1AA-CEF6F23C7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A163A-1C54-45A8-8060-A68C9DAC99B8}"/>
              </a:ext>
            </a:extLst>
          </p:cNvPr>
          <p:cNvSpPr>
            <a:spLocks noGrp="1"/>
          </p:cNvSpPr>
          <p:nvPr>
            <p:ph type="dt" sz="half" idx="10"/>
          </p:nvPr>
        </p:nvSpPr>
        <p:spPr/>
        <p:txBody>
          <a:bodyPr/>
          <a:lstStyle/>
          <a:p>
            <a:fld id="{CB43FE48-5D54-4C74-B525-7884AECF43DC}" type="datetimeFigureOut">
              <a:rPr lang="en-US" smtClean="0"/>
              <a:t>12/12/2019</a:t>
            </a:fld>
            <a:endParaRPr lang="en-US"/>
          </a:p>
        </p:txBody>
      </p:sp>
      <p:sp>
        <p:nvSpPr>
          <p:cNvPr id="6" name="Footer Placeholder 5">
            <a:extLst>
              <a:ext uri="{FF2B5EF4-FFF2-40B4-BE49-F238E27FC236}">
                <a16:creationId xmlns:a16="http://schemas.microsoft.com/office/drawing/2014/main" id="{210FD970-E407-4AEF-B105-0D74C16F3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F60D8-EF2B-4C8A-8AA3-4B37EBA2A12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421909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6E59F-0C60-4CE8-B106-7882E0D60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7DC00-DF00-4F46-9C7D-8C7664B21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8CC89-1DB6-4B12-BDDE-7B9B8493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FE48-5D54-4C74-B525-7884AECF43DC}" type="datetimeFigureOut">
              <a:rPr lang="en-US" smtClean="0"/>
              <a:t>12/12/2019</a:t>
            </a:fld>
            <a:endParaRPr lang="en-US"/>
          </a:p>
        </p:txBody>
      </p:sp>
      <p:sp>
        <p:nvSpPr>
          <p:cNvPr id="5" name="Footer Placeholder 4">
            <a:extLst>
              <a:ext uri="{FF2B5EF4-FFF2-40B4-BE49-F238E27FC236}">
                <a16:creationId xmlns:a16="http://schemas.microsoft.com/office/drawing/2014/main" id="{31F08AC3-541A-47FF-8EFD-3C2C873CA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B7CA7-71C8-45A4-AF14-68C46C15C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D09C9-98D0-4EAC-8720-0CA7A73B5B0A}" type="slidenum">
              <a:rPr lang="en-US" smtClean="0"/>
              <a:t>‹#›</a:t>
            </a:fld>
            <a:endParaRPr lang="en-US"/>
          </a:p>
        </p:txBody>
      </p:sp>
    </p:spTree>
    <p:extLst>
      <p:ext uri="{BB962C8B-B14F-4D97-AF65-F5344CB8AC3E}">
        <p14:creationId xmlns:p14="http://schemas.microsoft.com/office/powerpoint/2010/main" val="124615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200" y="1825625"/>
            <a:ext cx="6272814" cy="4351338"/>
          </a:xfrm>
        </p:spPr>
        <p:txBody>
          <a:bodyPr>
            <a:normAutofit/>
          </a:bodyPr>
          <a:lstStyle/>
          <a:p>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(Object Oriented Programming – OOP)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chia ra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endParaRPr lang="en-US" sz="2400" dirty="0">
              <a:latin typeface="Times New Roman" panose="02020603050405020304" pitchFamily="18" charset="0"/>
              <a:cs typeface="Times New Roman" panose="02020603050405020304" pitchFamily="18" charset="0"/>
            </a:endParaRPr>
          </a:p>
        </p:txBody>
      </p:sp>
      <p:pic>
        <p:nvPicPr>
          <p:cNvPr id="1026" name="Picture 2" descr="Image result for java oop">
            <a:extLst>
              <a:ext uri="{FF2B5EF4-FFF2-40B4-BE49-F238E27FC236}">
                <a16:creationId xmlns:a16="http://schemas.microsoft.com/office/drawing/2014/main" id="{C0FAFB2F-BD45-44A3-A8E1-D02E2BA9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806" y="1652453"/>
            <a:ext cx="3588983" cy="355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endParaRPr lang="en-US" sz="2400" dirty="0">
              <a:solidFill>
                <a:srgbClr val="C00000"/>
              </a:solidFill>
              <a:latin typeface="Consolas" panose="020B0609020204030204" pitchFamily="49"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A9A7A9A5-5EBF-473F-A30B-33CFFBD50524}"/>
              </a:ext>
            </a:extLst>
          </p:cNvPr>
          <p:cNvSpPr>
            <a:spLocks noChangeArrowheads="1"/>
          </p:cNvSpPr>
          <p:nvPr/>
        </p:nvSpPr>
        <p:spPr bwMode="auto">
          <a:xfrm>
            <a:off x="1086775" y="3172579"/>
            <a:ext cx="953979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myObj1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1</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myObj2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2</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(myObj1.</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25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2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1 class</a:t>
            </a:r>
            <a:endParaRPr lang="en-US" sz="24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9CAF53EA-841F-403D-BB1A-AA2D70792E47}"/>
              </a:ext>
            </a:extLst>
          </p:cNvPr>
          <p:cNvSpPr>
            <a:spLocks noChangeArrowheads="1"/>
          </p:cNvSpPr>
          <p:nvPr/>
        </p:nvSpPr>
        <p:spPr bwMode="auto">
          <a:xfrm>
            <a:off x="1065321" y="2431633"/>
            <a:ext cx="917591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"John"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"Doe"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age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24</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"Name: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"Age: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72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en-US" sz="24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62C71BFF-B2D7-4659-B369-48B16F28C803}"/>
              </a:ext>
            </a:extLst>
          </p:cNvPr>
          <p:cNvSpPr>
            <a:spLocks noChangeArrowheads="1"/>
          </p:cNvSpPr>
          <p:nvPr/>
        </p:nvSpPr>
        <p:spPr bwMode="auto">
          <a:xfrm>
            <a:off x="1015752" y="2879844"/>
            <a:ext cx="905152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"Hello World!"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86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Static vs. Non-Static</a:t>
            </a:r>
          </a:p>
          <a:p>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static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a:t>
            </a:r>
          </a:p>
          <a:p>
            <a:r>
              <a:rPr lang="en-US" sz="2400" dirty="0">
                <a:latin typeface="Times New Roman" panose="02020603050405020304" pitchFamily="18" charset="0"/>
                <a:cs typeface="Times New Roman" panose="02020603050405020304" pitchFamily="18" charset="0"/>
              </a:rPr>
              <a:t>Non-static: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non-static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object</a:t>
            </a:r>
            <a:endParaRPr lang="en-US"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5662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7" name="Rectangle 1">
            <a:extLst>
              <a:ext uri="{FF2B5EF4-FFF2-40B4-BE49-F238E27FC236}">
                <a16:creationId xmlns:a16="http://schemas.microsoft.com/office/drawing/2014/main" id="{FE89C096-4F98-4B57-ACE3-E7994425A9AF}"/>
              </a:ext>
            </a:extLst>
          </p:cNvPr>
          <p:cNvSpPr>
            <a:spLocks noChangeArrowheads="1"/>
          </p:cNvSpPr>
          <p:nvPr/>
        </p:nvSpPr>
        <p:spPr bwMode="auto">
          <a:xfrm>
            <a:off x="909221" y="1690688"/>
            <a:ext cx="1082219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"Static methods can be called without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myPublicMethod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"Public methods must be called by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myObj.myPublicMethod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15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class</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AA66723F-DCA3-4422-9570-E2A08734F513}"/>
              </a:ext>
            </a:extLst>
          </p:cNvPr>
          <p:cNvSpPr>
            <a:spLocks noChangeArrowheads="1"/>
          </p:cNvSpPr>
          <p:nvPr/>
        </p:nvSpPr>
        <p:spPr bwMode="auto">
          <a:xfrm>
            <a:off x="960639" y="2414667"/>
            <a:ext cx="5324752"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fullThrottle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"The car is going as fast as it can!"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speed(</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"Max speed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C5702B-F853-424E-BB89-8660B6674194}"/>
              </a:ext>
            </a:extLst>
          </p:cNvPr>
          <p:cNvSpPr>
            <a:spLocks noChangeArrowheads="1"/>
          </p:cNvSpPr>
          <p:nvPr/>
        </p:nvSpPr>
        <p:spPr bwMode="auto">
          <a:xfrm>
            <a:off x="6649375" y="2847132"/>
            <a:ext cx="55426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OtherClass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myCar.fullThrottle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myCar.speed</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200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1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(object)</a:t>
            </a:r>
            <a:endParaRPr lang="en-US" sz="2400" dirty="0">
              <a:latin typeface="Consolas" panose="020B0609020204030204" pitchFamily="49" charset="0"/>
              <a:cs typeface="Times New Roman" panose="02020603050405020304" pitchFamily="18" charset="0"/>
            </a:endParaRPr>
          </a:p>
        </p:txBody>
      </p:sp>
      <p:sp>
        <p:nvSpPr>
          <p:cNvPr id="6" name="Rectangle 1">
            <a:extLst>
              <a:ext uri="{FF2B5EF4-FFF2-40B4-BE49-F238E27FC236}">
                <a16:creationId xmlns:a16="http://schemas.microsoft.com/office/drawing/2014/main" id="{A0E20404-74C2-416F-8A58-8F8366A0807E}"/>
              </a:ext>
            </a:extLst>
          </p:cNvPr>
          <p:cNvSpPr>
            <a:spLocks noChangeArrowheads="1"/>
          </p:cNvSpPr>
          <p:nvPr/>
        </p:nvSpPr>
        <p:spPr bwMode="auto">
          <a:xfrm>
            <a:off x="1012053" y="2483644"/>
            <a:ext cx="9889725"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"Constructor"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6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5F12677-825B-41DD-8445-4BD138CFCE75}"/>
              </a:ext>
            </a:extLst>
          </p:cNvPr>
          <p:cNvSpPr>
            <a:spLocks noChangeArrowheads="1"/>
          </p:cNvSpPr>
          <p:nvPr/>
        </p:nvSpPr>
        <p:spPr bwMode="auto">
          <a:xfrm>
            <a:off x="1074199" y="2363268"/>
            <a:ext cx="8795998"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year, String name)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year;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name;</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0" i="0" u="none" strike="noStrike" cap="none" normalizeH="0" baseline="0" dirty="0">
                <a:ln>
                  <a:noFill/>
                </a:ln>
                <a:solidFill>
                  <a:srgbClr val="0000FF"/>
                </a:solidFill>
                <a:effectLst/>
                <a:latin typeface="Consolas" panose="020B0609020204030204" pitchFamily="49" charset="0"/>
              </a:rPr>
              <a:t>1969</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"Mustang"</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21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1228293"/>
          </a:xfrm>
        </p:spPr>
        <p:txBody>
          <a:bodyPr>
            <a:norm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Access Modifiers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Non-Access Modifiers</a:t>
            </a:r>
          </a:p>
          <a:p>
            <a:r>
              <a:rPr lang="en-US" sz="2400" dirty="0">
                <a:latin typeface="Times New Roman" panose="02020603050405020304" pitchFamily="18" charset="0"/>
                <a:cs typeface="Times New Roman" panose="02020603050405020304" pitchFamily="18" charset="0"/>
              </a:rPr>
              <a:t>Access Modifiers:</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7ED8818E-9E6B-41AD-A355-CCAB1250DEDB}"/>
              </a:ext>
            </a:extLst>
          </p:cNvPr>
          <p:cNvPicPr>
            <a:picLocks noChangeAspect="1"/>
          </p:cNvPicPr>
          <p:nvPr/>
        </p:nvPicPr>
        <p:blipFill>
          <a:blip r:embed="rId2"/>
          <a:stretch>
            <a:fillRect/>
          </a:stretch>
        </p:blipFill>
        <p:spPr>
          <a:xfrm>
            <a:off x="1792177" y="3429000"/>
            <a:ext cx="8607642" cy="1581150"/>
          </a:xfrm>
          <a:prstGeom prst="rect">
            <a:avLst/>
          </a:prstGeom>
        </p:spPr>
      </p:pic>
    </p:spTree>
    <p:extLst>
      <p:ext uri="{BB962C8B-B14F-4D97-AF65-F5344CB8AC3E}">
        <p14:creationId xmlns:p14="http://schemas.microsoft.com/office/powerpoint/2010/main" val="238719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attributes, methods, constructors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7" name="Picture 6">
            <a:extLst>
              <a:ext uri="{FF2B5EF4-FFF2-40B4-BE49-F238E27FC236}">
                <a16:creationId xmlns:a16="http://schemas.microsoft.com/office/drawing/2014/main" id="{8E401BB0-3173-4B6F-839E-8F49AAD37B3A}"/>
              </a:ext>
            </a:extLst>
          </p:cNvPr>
          <p:cNvPicPr>
            <a:picLocks noChangeAspect="1"/>
          </p:cNvPicPr>
          <p:nvPr/>
        </p:nvPicPr>
        <p:blipFill>
          <a:blip r:embed="rId2"/>
          <a:stretch>
            <a:fillRect/>
          </a:stretch>
        </p:blipFill>
        <p:spPr>
          <a:xfrm>
            <a:off x="1081596" y="2472987"/>
            <a:ext cx="10272203" cy="2552700"/>
          </a:xfrm>
          <a:prstGeom prst="rect">
            <a:avLst/>
          </a:prstGeom>
        </p:spPr>
      </p:pic>
    </p:spTree>
    <p:extLst>
      <p:ext uri="{BB962C8B-B14F-4D97-AF65-F5344CB8AC3E}">
        <p14:creationId xmlns:p14="http://schemas.microsoft.com/office/powerpoint/2010/main" val="243420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(Encapsulation)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trừu</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(Abstraction)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(Inheritance)</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75805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Non-Access Modifiers</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9" name="Picture 8">
            <a:extLst>
              <a:ext uri="{FF2B5EF4-FFF2-40B4-BE49-F238E27FC236}">
                <a16:creationId xmlns:a16="http://schemas.microsoft.com/office/drawing/2014/main" id="{37003FF5-143A-43A2-8B54-535FA3769148}"/>
              </a:ext>
            </a:extLst>
          </p:cNvPr>
          <p:cNvPicPr>
            <a:picLocks noChangeAspect="1"/>
          </p:cNvPicPr>
          <p:nvPr/>
        </p:nvPicPr>
        <p:blipFill>
          <a:blip r:embed="rId2"/>
          <a:stretch>
            <a:fillRect/>
          </a:stretch>
        </p:blipFill>
        <p:spPr>
          <a:xfrm>
            <a:off x="1113223" y="2953999"/>
            <a:ext cx="10240576" cy="1590675"/>
          </a:xfrm>
          <a:prstGeom prst="rect">
            <a:avLst/>
          </a:prstGeom>
        </p:spPr>
      </p:pic>
    </p:spTree>
    <p:extLst>
      <p:ext uri="{BB962C8B-B14F-4D97-AF65-F5344CB8AC3E}">
        <p14:creationId xmlns:p14="http://schemas.microsoft.com/office/powerpoint/2010/main" val="198797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attributes, methods, constructors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74CE5242-3D23-41A4-8405-58F8589710B0}"/>
              </a:ext>
            </a:extLst>
          </p:cNvPr>
          <p:cNvPicPr>
            <a:picLocks noChangeAspect="1"/>
          </p:cNvPicPr>
          <p:nvPr/>
        </p:nvPicPr>
        <p:blipFill>
          <a:blip r:embed="rId2"/>
          <a:stretch>
            <a:fillRect/>
          </a:stretch>
        </p:blipFill>
        <p:spPr>
          <a:xfrm>
            <a:off x="1012056" y="2530029"/>
            <a:ext cx="10515600" cy="2889899"/>
          </a:xfrm>
          <a:prstGeom prst="rect">
            <a:avLst/>
          </a:prstGeom>
        </p:spPr>
      </p:pic>
    </p:spTree>
    <p:extLst>
      <p:ext uri="{BB962C8B-B14F-4D97-AF65-F5344CB8AC3E}">
        <p14:creationId xmlns:p14="http://schemas.microsoft.com/office/powerpoint/2010/main" val="64295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dung</a:t>
            </a:r>
          </a:p>
          <a:p>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(attributes)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(method)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2830596-C423-4036-8772-45A95651264F}"/>
              </a:ext>
            </a:extLst>
          </p:cNvPr>
          <p:cNvSpPr>
            <a:spLocks noChangeArrowheads="1"/>
          </p:cNvSpPr>
          <p:nvPr/>
        </p:nvSpPr>
        <p:spPr bwMode="auto">
          <a:xfrm>
            <a:off x="932156" y="3442284"/>
            <a:ext cx="537679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getName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setName</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this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660E7A"/>
                </a:solidFill>
                <a:effectLst/>
                <a:latin typeface="Consolas" panose="020B0609020204030204" pitchFamily="49" charset="0"/>
              </a:rPr>
              <a:t>name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2BD8079-1502-429F-93BD-66F63C24F752}"/>
              </a:ext>
            </a:extLst>
          </p:cNvPr>
          <p:cNvSpPr>
            <a:spLocks noChangeArrowheads="1"/>
          </p:cNvSpPr>
          <p:nvPr/>
        </p:nvSpPr>
        <p:spPr bwMode="auto">
          <a:xfrm>
            <a:off x="6516208" y="3754843"/>
            <a:ext cx="493154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person</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person.setName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Phuc</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person.getName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Dể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200" dirty="0">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F8395CAF-D665-45FA-B3D7-557431DE4056}"/>
              </a:ext>
            </a:extLst>
          </p:cNvPr>
          <p:cNvSpPr>
            <a:spLocks noChangeArrowheads="1"/>
          </p:cNvSpPr>
          <p:nvPr/>
        </p:nvSpPr>
        <p:spPr bwMode="auto">
          <a:xfrm>
            <a:off x="6010184" y="1801596"/>
            <a:ext cx="5690587"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Student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int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0 -&gt; 10</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int </a:t>
            </a:r>
            <a:r>
              <a:rPr kumimoji="0" lang="en-US" altLang="en-US" b="0" i="0" u="none" strike="noStrike" cap="none" normalizeH="0" baseline="0" dirty="0" err="1">
                <a:ln>
                  <a:noFill/>
                </a:ln>
                <a:solidFill>
                  <a:srgbClr val="000000"/>
                </a:solidFill>
                <a:effectLst/>
                <a:latin typeface="Consolas" panose="020B0609020204030204" pitchFamily="49" charset="0"/>
              </a:rPr>
              <a:t>getPoint</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setPoint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point)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if </a:t>
            </a:r>
            <a:r>
              <a:rPr kumimoji="0" lang="en-US" altLang="en-US" b="0" i="0" u="none" strike="noStrike" cap="none" normalizeH="0" baseline="0" dirty="0">
                <a:ln>
                  <a:noFill/>
                </a:ln>
                <a:solidFill>
                  <a:srgbClr val="000000"/>
                </a:solidFill>
                <a:effectLst/>
                <a:latin typeface="Consolas" panose="020B0609020204030204" pitchFamily="49" charset="0"/>
              </a:rPr>
              <a:t>(point &lt; </a:t>
            </a:r>
            <a:r>
              <a:rPr kumimoji="0" lang="en-US" altLang="en-US" b="0" i="0" u="none" strike="noStrike" cap="none" normalizeH="0" baseline="0" dirty="0">
                <a:ln>
                  <a:noFill/>
                </a:ln>
                <a:solidFill>
                  <a:srgbClr val="0000FF"/>
                </a:solidFill>
                <a:effectLst/>
                <a:latin typeface="Consolas" panose="020B0609020204030204" pitchFamily="49" charset="0"/>
              </a:rPr>
              <a:t>0 </a:t>
            </a:r>
            <a:r>
              <a:rPr kumimoji="0" lang="en-US" altLang="en-US" b="0" i="0" u="none" strike="noStrike" cap="none" normalizeH="0" baseline="0" dirty="0">
                <a:ln>
                  <a:noFill/>
                </a:ln>
                <a:solidFill>
                  <a:srgbClr val="000000"/>
                </a:solidFill>
                <a:effectLst/>
                <a:latin typeface="Consolas" panose="020B0609020204030204" pitchFamily="49" charset="0"/>
              </a:rPr>
              <a:t>|| point &gt;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"Point should be between 0 and 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else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80"/>
                </a:solidFill>
                <a:effectLst/>
                <a:latin typeface="Consolas" panose="020B0609020204030204" pitchFamily="49" charset="0"/>
              </a:rPr>
              <a:t>this</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660E7A"/>
                </a:solidFill>
                <a:effectLst/>
                <a:latin typeface="Consolas" panose="020B0609020204030204" pitchFamily="49" charset="0"/>
              </a:rPr>
              <a:t>point</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point;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75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Packages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Packages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1 folder,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file java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import</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8" name="Rectangle 2">
            <a:extLst>
              <a:ext uri="{FF2B5EF4-FFF2-40B4-BE49-F238E27FC236}">
                <a16:creationId xmlns:a16="http://schemas.microsoft.com/office/drawing/2014/main" id="{4A212D07-A421-4E67-BB88-AF37641F34E7}"/>
              </a:ext>
            </a:extLst>
          </p:cNvPr>
          <p:cNvSpPr>
            <a:spLocks noChangeArrowheads="1"/>
          </p:cNvSpPr>
          <p:nvPr/>
        </p:nvSpPr>
        <p:spPr bwMode="auto">
          <a:xfrm>
            <a:off x="1047566" y="2987775"/>
            <a:ext cx="879599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//import </a:t>
            </a:r>
            <a:r>
              <a:rPr kumimoji="0" lang="en-US" altLang="en-US" b="0" i="1" u="none" strike="noStrike" cap="none" normalizeH="0" baseline="0" dirty="0" err="1">
                <a:ln>
                  <a:noFill/>
                </a:ln>
                <a:solidFill>
                  <a:srgbClr val="808080"/>
                </a:solidFill>
                <a:effectLst/>
                <a:latin typeface="Consolas" panose="020B0609020204030204" pitchFamily="49" charset="0"/>
              </a:rPr>
              <a:t>java.util</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để</a:t>
            </a:r>
            <a:r>
              <a:rPr kumimoji="0" lang="en-US" altLang="en-US" b="0" i="1" u="none" strike="noStrike" cap="none" normalizeH="0" baseline="0" dirty="0">
                <a:ln>
                  <a:noFill/>
                </a:ln>
                <a:solidFill>
                  <a:srgbClr val="808080"/>
                </a:solidFill>
                <a:effectLst/>
                <a:latin typeface="Consolas" panose="020B0609020204030204" pitchFamily="49" charset="0"/>
              </a:rPr>
              <a:t> import </a:t>
            </a:r>
            <a:r>
              <a:rPr kumimoji="0" lang="en-US" altLang="en-US" b="0" i="1" u="none" strike="noStrike" cap="none" normalizeH="0" baseline="0" dirty="0" err="1">
                <a:ln>
                  <a:noFill/>
                </a:ln>
                <a:solidFill>
                  <a:srgbClr val="808080"/>
                </a:solidFill>
                <a:effectLst/>
                <a:latin typeface="Consolas" panose="020B0609020204030204" pitchFamily="49" charset="0"/>
              </a:rPr>
              <a:t>tất</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cả</a:t>
            </a:r>
            <a:r>
              <a:rPr kumimoji="0" lang="en-US" altLang="en-US" b="0" i="1" u="none" strike="noStrike" cap="none" normalizeH="0" baseline="0" dirty="0">
                <a:ln>
                  <a:noFill/>
                </a:ln>
                <a:solidFill>
                  <a:srgbClr val="808080"/>
                </a:solidFill>
                <a:effectLst/>
                <a:latin typeface="Consolas" panose="020B0609020204030204" pitchFamily="49" charset="0"/>
              </a:rPr>
              <a:t> class </a:t>
            </a:r>
            <a:r>
              <a:rPr kumimoji="0" lang="en-US" altLang="en-US" b="0" i="1" u="none" strike="noStrike" cap="none" normalizeH="0" baseline="0" dirty="0" err="1">
                <a:ln>
                  <a:noFill/>
                </a:ln>
                <a:solidFill>
                  <a:srgbClr val="808080"/>
                </a:solidFill>
                <a:effectLst/>
                <a:latin typeface="Consolas" panose="020B0609020204030204" pitchFamily="49" charset="0"/>
              </a:rPr>
              <a:t>trong</a:t>
            </a:r>
            <a:r>
              <a:rPr kumimoji="0" lang="en-US" altLang="en-US" b="0" i="1" u="none" strike="noStrike" cap="none" normalizeH="0" baseline="0" dirty="0">
                <a:ln>
                  <a:noFill/>
                </a:ln>
                <a:solidFill>
                  <a:srgbClr val="808080"/>
                </a:solidFill>
                <a:effectLst/>
                <a:latin typeface="Consolas" panose="020B0609020204030204" pitchFamily="49" charset="0"/>
              </a:rPr>
              <a:t> package </a:t>
            </a:r>
            <a:r>
              <a:rPr kumimoji="0" lang="en-US" altLang="en-US" b="0" i="1" u="none" strike="noStrike" cap="none" normalizeH="0" baseline="0" dirty="0" err="1">
                <a:ln>
                  <a:noFill/>
                </a:ln>
                <a:solidFill>
                  <a:srgbClr val="808080"/>
                </a:solidFill>
                <a:effectLst/>
                <a:latin typeface="Consolas" panose="020B0609020204030204" pitchFamily="49" charset="0"/>
              </a:rPr>
              <a:t>java.util</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4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Inheritance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Subclass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thừa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 (superclass)</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Superclass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extends</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solidFill>
                  <a:srgbClr val="C00000"/>
                </a:solidFill>
                <a:latin typeface="Consolas" panose="020B0609020204030204" pitchFamily="49" charset="0"/>
                <a:cs typeface="Times New Roman" panose="02020603050405020304" pitchFamily="18" charset="0"/>
              </a:rPr>
              <a:t> final</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9381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3" name="Rectangle 1">
            <a:extLst>
              <a:ext uri="{FF2B5EF4-FFF2-40B4-BE49-F238E27FC236}">
                <a16:creationId xmlns:a16="http://schemas.microsoft.com/office/drawing/2014/main" id="{B2A296D2-0039-4082-BB3E-1A2647C4D56B}"/>
              </a:ext>
            </a:extLst>
          </p:cNvPr>
          <p:cNvSpPr>
            <a:spLocks noChangeArrowheads="1"/>
          </p:cNvSpPr>
          <p:nvPr/>
        </p:nvSpPr>
        <p:spPr bwMode="auto">
          <a:xfrm>
            <a:off x="5726098" y="243512"/>
            <a:ext cx="468750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int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eat()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"Eating..."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isVegetarian</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int </a:t>
            </a:r>
            <a:r>
              <a:rPr kumimoji="0" lang="en-US" altLang="en-US" sz="1200" b="0" i="0" u="none" strike="noStrike" cap="none" normalizeH="0" baseline="0" dirty="0" err="1">
                <a:ln>
                  <a:noFill/>
                </a:ln>
                <a:solidFill>
                  <a:srgbClr val="000000"/>
                </a:solidFill>
                <a:effectLst/>
                <a:latin typeface="Consolas" panose="020B0609020204030204" pitchFamily="49" charset="0"/>
              </a:rPr>
              <a:t>getNoOfLegs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81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4" name="Rectangle 1">
            <a:extLst>
              <a:ext uri="{FF2B5EF4-FFF2-40B4-BE49-F238E27FC236}">
                <a16:creationId xmlns:a16="http://schemas.microsoft.com/office/drawing/2014/main" id="{7B9C0849-3A25-46E8-B506-C88B784E5A1B}"/>
              </a:ext>
            </a:extLst>
          </p:cNvPr>
          <p:cNvSpPr>
            <a:spLocks noChangeArrowheads="1"/>
          </p:cNvSpPr>
          <p:nvPr/>
        </p:nvSpPr>
        <p:spPr bwMode="auto">
          <a:xfrm>
            <a:off x="905523" y="1753678"/>
            <a:ext cx="562205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Cat </a:t>
            </a:r>
            <a:r>
              <a:rPr kumimoji="0" lang="en-US" altLang="en-US" sz="1200" b="1" i="0" u="none" strike="noStrike" cap="none" normalizeH="0" baseline="0" dirty="0">
                <a:ln>
                  <a:noFill/>
                </a:ln>
                <a:solidFill>
                  <a:srgbClr val="000080"/>
                </a:solidFill>
                <a:effectLst/>
                <a:latin typeface="Consolas" panose="020B0609020204030204" pitchFamily="49" charset="0"/>
              </a:rPr>
              <a:t>extends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Cat(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super</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meow()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"Meowing..."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rPr>
              <a:t>getColor</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setColor</a:t>
            </a:r>
            <a:r>
              <a:rPr kumimoji="0" lang="en-US" altLang="en-US" sz="1200" b="0" i="0" u="none" strike="noStrike" cap="none" normalizeH="0" baseline="0" dirty="0">
                <a:ln>
                  <a:noFill/>
                </a:ln>
                <a:solidFill>
                  <a:srgbClr val="000000"/>
                </a:solidFill>
                <a:effectLst/>
                <a:latin typeface="Consolas" panose="020B0609020204030204" pitchFamily="49" charset="0"/>
              </a:rPr>
              <a:t>(String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99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Polymorphism</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Polymorphism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8CE4C47-7DDF-4857-9FEB-45054A0FF3D1}"/>
              </a:ext>
            </a:extLst>
          </p:cNvPr>
          <p:cNvSpPr>
            <a:spLocks noChangeArrowheads="1"/>
          </p:cNvSpPr>
          <p:nvPr/>
        </p:nvSpPr>
        <p:spPr bwMode="auto">
          <a:xfrm>
            <a:off x="1003177" y="2612444"/>
            <a:ext cx="5650906"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animal makes a 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Pig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Dog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dog says: bow wow"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44E7769-9636-4EE1-8590-11730D0A897E}"/>
              </a:ext>
            </a:extLst>
          </p:cNvPr>
          <p:cNvSpPr>
            <a:spLocks noChangeArrowheads="1"/>
          </p:cNvSpPr>
          <p:nvPr/>
        </p:nvSpPr>
        <p:spPr bwMode="auto">
          <a:xfrm>
            <a:off x="6961118" y="2612444"/>
            <a:ext cx="45576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Animal();</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myPig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Pig();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myDog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Dog();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myDog.animalSound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71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Inner Classes</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BE5BE90-F795-4963-B432-B8A53E986361}"/>
              </a:ext>
            </a:extLst>
          </p:cNvPr>
          <p:cNvSpPr>
            <a:spLocks noChangeArrowheads="1"/>
          </p:cNvSpPr>
          <p:nvPr/>
        </p:nvSpPr>
        <p:spPr bwMode="auto">
          <a:xfrm>
            <a:off x="1109709" y="2446135"/>
            <a:ext cx="747832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x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y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000080"/>
                </a:solidFill>
                <a:effectLst/>
                <a:latin typeface="Consolas" panose="020B0609020204030204" pitchFamily="49" charset="0"/>
              </a:rPr>
              <a:t>new</a:t>
            </a:r>
            <a:r>
              <a:rPr kumimoji="0" lang="en-US" altLang="en-US" sz="1600" b="1" i="0" u="none" strike="noStrike" cap="none" normalizeH="0" baseline="0" dirty="0">
                <a:ln>
                  <a:noFill/>
                </a:ln>
                <a:solidFill>
                  <a:srgbClr val="000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1" i="0" u="none" strike="noStrike" cap="none" normalizeH="0" baseline="0" dirty="0" err="1">
                <a:ln>
                  <a:noFill/>
                </a:ln>
                <a:solidFill>
                  <a:srgbClr val="660E7A"/>
                </a:solidFill>
                <a:effectLst/>
                <a:latin typeface="Consolas" panose="020B0609020204030204" pitchFamily="49" charset="0"/>
              </a:rPr>
              <a:t>y</a:t>
            </a:r>
            <a:r>
              <a:rPr kumimoji="0" lang="en-US" altLang="en-US" sz="1600" b="1" i="0" u="none" strike="noStrike" cap="none" normalizeH="0" baseline="0" dirty="0">
                <a:ln>
                  <a:noFill/>
                </a:ln>
                <a:solidFill>
                  <a:srgbClr val="660E7A"/>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660E7A"/>
                </a:solidFill>
                <a:effectLst/>
                <a:latin typeface="Consolas" panose="020B0609020204030204" pitchFamily="49" charset="0"/>
              </a:rPr>
              <a:t>x</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688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Dữ liệu không bị thay đổi tự do trong chương trình như lập trình cấu trúc.</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Khi thay đổi cấu trúc dữ liệu của một đối tượng, không cần thay đổi các mã nguồn của các đối tượng khác mà chỉ cần thanh đổi một một số hàm thành phần</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Được đánh giá là dễ học, năng suất, đơn giản, dễ bảo trì, dễ mở rộng…</a:t>
            </a:r>
          </a:p>
        </p:txBody>
      </p:sp>
    </p:spTree>
    <p:extLst>
      <p:ext uri="{BB962C8B-B14F-4D97-AF65-F5344CB8AC3E}">
        <p14:creationId xmlns:p14="http://schemas.microsoft.com/office/powerpoint/2010/main" val="8082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ẩn</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abstraction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non-access modifier</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class: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class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t</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ợng</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method: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abstract class,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body</a:t>
            </a:r>
            <a:endParaRPr lang="en-US" sz="16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F033564-155C-4D36-A617-4B6B9BF42770}"/>
              </a:ext>
            </a:extLst>
          </p:cNvPr>
          <p:cNvSpPr>
            <a:spLocks noChangeArrowheads="1"/>
          </p:cNvSpPr>
          <p:nvPr/>
        </p:nvSpPr>
        <p:spPr bwMode="auto">
          <a:xfrm>
            <a:off x="1091953" y="3634017"/>
            <a:ext cx="512351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abstract class </a:t>
            </a:r>
            <a:r>
              <a:rPr kumimoji="0" lang="en-US" altLang="en-US" b="0" i="0" u="none" strike="noStrike" cap="none" normalizeH="0" baseline="0" dirty="0">
                <a:ln>
                  <a:noFill/>
                </a:ln>
                <a:solidFill>
                  <a:srgbClr val="000000"/>
                </a:solidFill>
                <a:effectLst/>
                <a:latin typeface="Consolas" panose="020B0609020204030204" pitchFamily="49" charset="0"/>
              </a:rPr>
              <a:t>Animal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b="0" i="0" u="none" strike="noStrike" cap="none" normalizeH="0" baseline="0" dirty="0" err="1">
                <a:ln>
                  <a:noFill/>
                </a:ln>
                <a:solidFill>
                  <a:srgbClr val="000000"/>
                </a:solidFill>
                <a:effectLst/>
                <a:latin typeface="Consolas" panose="020B0609020204030204" pitchFamily="49" charset="0"/>
              </a:rPr>
              <a:t>animalSound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sleep()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Zzz</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0BD128F-AF7B-48AF-BF2E-A7D40E34281D}"/>
              </a:ext>
            </a:extLst>
          </p:cNvPr>
          <p:cNvSpPr>
            <a:spLocks noChangeArrowheads="1"/>
          </p:cNvSpPr>
          <p:nvPr/>
        </p:nvSpPr>
        <p:spPr bwMode="auto">
          <a:xfrm>
            <a:off x="1091953" y="5840157"/>
            <a:ext cx="879599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1" i="0" u="none" strike="noStrike" cap="none" normalizeH="0" baseline="0" dirty="0" err="1">
                <a:ln>
                  <a:noFill/>
                </a:ln>
                <a:solidFill>
                  <a:srgbClr val="660E7A"/>
                </a:solidFill>
                <a:effectLst/>
                <a:latin typeface="Consolas" panose="020B0609020204030204" pitchFamily="49" charset="0"/>
              </a:rPr>
              <a:t>myObj</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vì</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tạo</a:t>
            </a:r>
            <a:r>
              <a:rPr kumimoji="0" lang="en-US" altLang="en-US" b="0" i="1" u="none" strike="noStrike" cap="none" normalizeH="0" baseline="0" dirty="0">
                <a:ln>
                  <a:noFill/>
                </a:ln>
                <a:solidFill>
                  <a:srgbClr val="808080"/>
                </a:solidFill>
                <a:effectLst/>
                <a:latin typeface="Consolas" panose="020B0609020204030204" pitchFamily="49" charset="0"/>
              </a:rPr>
              <a:t> đ</a:t>
            </a:r>
            <a:r>
              <a:rPr kumimoji="0" lang="vi-VN" altLang="en-US" b="0" i="1" u="none" strike="noStrike" cap="none" normalizeH="0" baseline="0" dirty="0">
                <a:ln>
                  <a:noFill/>
                </a:ln>
                <a:solidFill>
                  <a:srgbClr val="808080"/>
                </a:solidFill>
                <a:effectLst/>
                <a:latin typeface="Consolas" panose="020B0609020204030204" pitchFamily="49" charset="0"/>
              </a:rPr>
              <a:t>ư</a:t>
            </a:r>
            <a:r>
              <a:rPr lang="en-US" altLang="en-US" i="1" dirty="0" err="1">
                <a:solidFill>
                  <a:srgbClr val="808080"/>
                </a:solidFill>
                <a:latin typeface="Consolas" panose="020B0609020204030204" pitchFamily="49" charset="0"/>
              </a:rPr>
              <a:t>ợc</a:t>
            </a:r>
            <a:r>
              <a:rPr lang="en-US" altLang="en-US" i="1" dirty="0">
                <a:solidFill>
                  <a:srgbClr val="808080"/>
                </a:solidFill>
                <a:latin typeface="Consolas" panose="020B0609020204030204" pitchFamily="49" charset="0"/>
              </a:rPr>
              <a:t> </a:t>
            </a:r>
            <a:r>
              <a:rPr lang="en-US" altLang="en-US" i="1" dirty="0" err="1">
                <a:solidFill>
                  <a:srgbClr val="808080"/>
                </a:solidFill>
                <a:latin typeface="Consolas" panose="020B0609020204030204" pitchFamily="49" charset="0"/>
              </a:rPr>
              <a:t>đổi</a:t>
            </a:r>
            <a:r>
              <a:rPr lang="en-US" altLang="en-US" i="1" dirty="0">
                <a:solidFill>
                  <a:srgbClr val="808080"/>
                </a:solidFill>
                <a:latin typeface="Consolas" panose="020B0609020204030204" pitchFamily="49" charset="0"/>
              </a:rPr>
              <a:t> t</a:t>
            </a:r>
            <a:r>
              <a:rPr lang="vi-VN" altLang="en-US" i="1" dirty="0">
                <a:solidFill>
                  <a:srgbClr val="808080"/>
                </a:solidFill>
                <a:latin typeface="Consolas" panose="020B0609020204030204" pitchFamily="49" charset="0"/>
              </a:rPr>
              <a:t>ư</a:t>
            </a:r>
            <a:r>
              <a:rPr lang="en-US" altLang="en-US" i="1" dirty="0" err="1">
                <a:solidFill>
                  <a:srgbClr val="808080"/>
                </a:solidFill>
                <a:latin typeface="Consolas" panose="020B0609020204030204" pitchFamily="49" charset="0"/>
              </a:rPr>
              <a:t>ợng</a:t>
            </a:r>
            <a:endParaRPr lang="en-US" altLang="en-US" i="1"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err="1">
                <a:solidFill>
                  <a:srgbClr val="808080"/>
                </a:solidFill>
                <a:latin typeface="Consolas" panose="020B0609020204030204" pitchFamily="49" charset="0"/>
              </a:rPr>
              <a:t>của</a:t>
            </a:r>
            <a:r>
              <a:rPr lang="en-US" altLang="en-US" i="1" dirty="0">
                <a:solidFill>
                  <a:srgbClr val="808080"/>
                </a:solidFill>
                <a:latin typeface="Consolas" panose="020B0609020204030204" pitchFamily="49" charset="0"/>
              </a:rPr>
              <a:t> abstract class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70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4" name="Rectangle 1">
            <a:extLst>
              <a:ext uri="{FF2B5EF4-FFF2-40B4-BE49-F238E27FC236}">
                <a16:creationId xmlns:a16="http://schemas.microsoft.com/office/drawing/2014/main" id="{DAE4465F-834E-40D3-9915-338182456FCB}"/>
              </a:ext>
            </a:extLst>
          </p:cNvPr>
          <p:cNvSpPr>
            <a:spLocks noChangeArrowheads="1"/>
          </p:cNvSpPr>
          <p:nvPr/>
        </p:nvSpPr>
        <p:spPr bwMode="auto">
          <a:xfrm>
            <a:off x="838200" y="1662151"/>
            <a:ext cx="613180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abstract class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Abstract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Regular method</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sleep()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1" i="0" u="none" strike="noStrike" cap="none" normalizeH="0" baseline="0" dirty="0" err="1">
                <a:ln>
                  <a:noFill/>
                </a:ln>
                <a:solidFill>
                  <a:srgbClr val="008000"/>
                </a:solidFill>
                <a:effectLst/>
                <a:latin typeface="Consolas" panose="020B0609020204030204" pitchFamily="49" charset="0"/>
              </a:rPr>
              <a:t>Zzz</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Subclass (inherit from Animal)</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1" i="0" u="none" strike="noStrike" cap="none" normalizeH="0" baseline="0" dirty="0">
                <a:ln>
                  <a:noFill/>
                </a:ln>
                <a:solidFill>
                  <a:srgbClr val="000080"/>
                </a:solidFill>
                <a:effectLst/>
                <a:latin typeface="Consolas" panose="020B0609020204030204" pitchFamily="49" charset="0"/>
              </a:rPr>
              <a:t>extends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The body of </a:t>
            </a:r>
            <a:r>
              <a:rPr kumimoji="0" lang="en-US" altLang="en-US" sz="1600" b="0" i="1" u="none" strike="noStrike" cap="none" normalizeH="0" baseline="0" dirty="0" err="1">
                <a:ln>
                  <a:noFill/>
                </a:ln>
                <a:solidFill>
                  <a:srgbClr val="808080"/>
                </a:solidFill>
                <a:effectLst/>
                <a:latin typeface="Consolas" panose="020B0609020204030204" pitchFamily="49" charset="0"/>
              </a:rPr>
              <a:t>animalSound</a:t>
            </a:r>
            <a:r>
              <a:rPr kumimoji="0" lang="en-US" altLang="en-US" sz="1600" b="0" i="1" u="none" strike="noStrike" cap="none" normalizeH="0" baseline="0" dirty="0">
                <a:ln>
                  <a:noFill/>
                </a:ln>
                <a:solidFill>
                  <a:srgbClr val="808080"/>
                </a:solidFill>
                <a:effectLst/>
                <a:latin typeface="Consolas" panose="020B0609020204030204" pitchFamily="49" charset="0"/>
              </a:rPr>
              <a:t>() is provided here</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E71C5D-E781-483F-9F95-B3318BBAC96F}"/>
              </a:ext>
            </a:extLst>
          </p:cNvPr>
          <p:cNvSpPr>
            <a:spLocks noChangeArrowheads="1"/>
          </p:cNvSpPr>
          <p:nvPr/>
        </p:nvSpPr>
        <p:spPr bwMode="auto">
          <a:xfrm>
            <a:off x="7084382" y="1690688"/>
            <a:ext cx="504251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Pig </a:t>
            </a:r>
            <a:r>
              <a:rPr kumimoji="0" lang="en-US" altLang="en-US" sz="1600" b="0" i="0" u="none" strike="noStrike" cap="none" normalizeH="0" baseline="0" dirty="0" err="1">
                <a:ln>
                  <a:noFill/>
                </a:ln>
                <a:solidFill>
                  <a:srgbClr val="000000"/>
                </a:solidFill>
                <a:effectLst/>
                <a:latin typeface="Consolas" panose="020B0609020204030204" pitchFamily="49" charset="0"/>
              </a:rPr>
              <a:t>myPig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0" i="1" u="none" strike="noStrike" cap="none" normalizeH="0" baseline="0" dirty="0">
                <a:ln>
                  <a:noFill/>
                </a:ln>
                <a:solidFill>
                  <a:srgbClr val="808080"/>
                </a:solidFill>
                <a:effectLst/>
                <a:latin typeface="Consolas" panose="020B0609020204030204" pitchFamily="49" charset="0"/>
              </a:rPr>
              <a:t>// Create a Pig object</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myPig.sleep</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81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Interface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 class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method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abstract</a:t>
            </a:r>
          </a:p>
          <a:p>
            <a:r>
              <a:rPr lang="en-US" sz="2000" dirty="0">
                <a:latin typeface="Times New Roman" panose="02020603050405020304" pitchFamily="18" charset="0"/>
                <a:cs typeface="Times New Roman" panose="02020603050405020304" pitchFamily="18" charset="0"/>
              </a:rPr>
              <a:t>Attribute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static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final</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constructor</a:t>
            </a:r>
          </a:p>
        </p:txBody>
      </p:sp>
      <p:sp>
        <p:nvSpPr>
          <p:cNvPr id="3" name="Rectangle 1">
            <a:extLst>
              <a:ext uri="{FF2B5EF4-FFF2-40B4-BE49-F238E27FC236}">
                <a16:creationId xmlns:a16="http://schemas.microsoft.com/office/drawing/2014/main" id="{5C69201A-644D-48F9-AA4C-81BB49330964}"/>
              </a:ext>
            </a:extLst>
          </p:cNvPr>
          <p:cNvSpPr>
            <a:spLocks noChangeArrowheads="1"/>
          </p:cNvSpPr>
          <p:nvPr/>
        </p:nvSpPr>
        <p:spPr bwMode="auto">
          <a:xfrm>
            <a:off x="838200" y="4136146"/>
            <a:ext cx="837601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interface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run();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648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t>
            </a:r>
            <a:r>
              <a:rPr lang="en-US" dirty="0" err="1">
                <a:solidFill>
                  <a:srgbClr val="0070C0"/>
                </a:solidFill>
                <a:latin typeface="Times New Roman" panose="02020603050405020304" pitchFamily="18" charset="0"/>
                <a:cs typeface="Times New Roman" panose="02020603050405020304" pitchFamily="18" charset="0"/>
              </a:rPr>
              <a:t>Enums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4568300"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58CC024-A338-45FF-B171-93E73D022B8D}"/>
              </a:ext>
            </a:extLst>
          </p:cNvPr>
          <p:cNvSpPr>
            <a:spLocks noChangeArrowheads="1"/>
          </p:cNvSpPr>
          <p:nvPr/>
        </p:nvSpPr>
        <p:spPr bwMode="auto">
          <a:xfrm>
            <a:off x="6480699" y="1344386"/>
            <a:ext cx="5253361"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000080"/>
                </a:solidFill>
                <a:effectLst/>
                <a:latin typeface="Consolas" panose="020B0609020204030204" pitchFamily="49" charset="0"/>
              </a:rPr>
              <a:t>enum</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Level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LOW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HIGH</a:t>
            </a:r>
            <a:br>
              <a:rPr kumimoji="0" lang="en-US" altLang="en-US" sz="1400" b="1" i="1" u="none" strike="noStrike" cap="none" normalizeH="0" baseline="0" dirty="0">
                <a:ln>
                  <a:noFill/>
                </a:ln>
                <a:solidFill>
                  <a:srgbClr val="660E7A"/>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MyClass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Level </a:t>
            </a:r>
            <a:r>
              <a:rPr kumimoji="0" lang="en-US" altLang="en-US" sz="1400" b="0" i="0" u="none" strike="noStrike" cap="none" normalizeH="0" baseline="0" dirty="0" err="1">
                <a:ln>
                  <a:noFill/>
                </a:ln>
                <a:solidFill>
                  <a:srgbClr val="000000"/>
                </a:solidFill>
                <a:effectLst/>
                <a:latin typeface="Consolas" panose="020B0609020204030204" pitchFamily="49" charset="0"/>
              </a:rPr>
              <a:t>myVar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Level.</a:t>
            </a:r>
            <a:r>
              <a:rPr kumimoji="0" lang="en-US" altLang="en-US" sz="1400" b="1" i="1" u="none" strike="noStrike" cap="none" normalizeH="0" baseline="0" dirty="0" err="1">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switch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myVar</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LOW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"Low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"Medium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HIGH</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"High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CFA8523-725F-4AD4-8014-83A74E6FDE68}"/>
              </a:ext>
            </a:extLst>
          </p:cNvPr>
          <p:cNvSpPr/>
          <p:nvPr/>
        </p:nvSpPr>
        <p:spPr>
          <a:xfrm>
            <a:off x="1008648" y="3195396"/>
            <a:ext cx="3589985" cy="738664"/>
          </a:xfrm>
          <a:prstGeom prst="rect">
            <a:avLst/>
          </a:prstGeom>
        </p:spPr>
        <p:txBody>
          <a:bodyPr wrap="square">
            <a:spAutoFit/>
          </a:bodyPr>
          <a:lstStyle/>
          <a:p>
            <a:pPr lvl="0" eaLnBrk="0" fontAlgn="base" hangingPunct="0">
              <a:spcBef>
                <a:spcPct val="0"/>
              </a:spcBef>
              <a:spcAft>
                <a:spcPct val="0"/>
              </a:spcAft>
            </a:pPr>
            <a:r>
              <a:rPr lang="en-US" altLang="en-US" sz="1400" b="1" dirty="0">
                <a:solidFill>
                  <a:srgbClr val="000080"/>
                </a:solidFill>
                <a:latin typeface="Consolas" panose="020B0609020204030204" pitchFamily="49" charset="0"/>
              </a:rPr>
              <a:t>for</a:t>
            </a:r>
            <a:r>
              <a:rPr lang="en-US" altLang="en-US" sz="1400" dirty="0">
                <a:solidFill>
                  <a:srgbClr val="000000"/>
                </a:solidFill>
                <a:latin typeface="Consolas" panose="020B0609020204030204" pitchFamily="49" charset="0"/>
              </a:rPr>
              <a:t>(Level </a:t>
            </a:r>
            <a:r>
              <a:rPr lang="en-US" altLang="en-US" sz="1400" dirty="0" err="1">
                <a:solidFill>
                  <a:srgbClr val="000000"/>
                </a:solidFill>
                <a:latin typeface="Consolas" panose="020B0609020204030204" pitchFamily="49" charset="0"/>
              </a:rPr>
              <a:t>myVar:Level.values</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System.out.println</a:t>
            </a:r>
            <a:r>
              <a:rPr lang="en-US" altLang="en-US" sz="1400" dirty="0">
                <a:solidFill>
                  <a:srgbClr val="000000"/>
                </a:solidFill>
                <a:latin typeface="Consolas" panose="020B0609020204030204" pitchFamily="49" charset="0"/>
              </a:rPr>
              <a:t>(</a:t>
            </a:r>
            <a:r>
              <a:rPr lang="en-US" altLang="en-US" sz="1400" dirty="0" err="1">
                <a:solidFill>
                  <a:srgbClr val="000000"/>
                </a:solidFill>
                <a:latin typeface="Consolas" panose="020B0609020204030204" pitchFamily="49" charset="0"/>
              </a:rPr>
              <a:t>myVar</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778731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User Input</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Class </a:t>
            </a:r>
            <a:r>
              <a:rPr lang="en-US" sz="2000" dirty="0">
                <a:solidFill>
                  <a:srgbClr val="C00000"/>
                </a:solidFill>
                <a:latin typeface="Consolas" panose="020B0609020204030204" pitchFamily="49" charset="0"/>
                <a:cs typeface="Times New Roman" panose="02020603050405020304" pitchFamily="18" charset="0"/>
              </a:rPr>
              <a:t>Scanner</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input</a:t>
            </a: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88596A6-B634-487C-BFF7-64243863AA8B}"/>
              </a:ext>
            </a:extLst>
          </p:cNvPr>
          <p:cNvSpPr>
            <a:spLocks noChangeArrowheads="1"/>
          </p:cNvSpPr>
          <p:nvPr/>
        </p:nvSpPr>
        <p:spPr bwMode="auto">
          <a:xfrm>
            <a:off x="941033" y="2566485"/>
            <a:ext cx="993573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Import the Scanner class</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err="1">
                <a:ln>
                  <a:noFill/>
                </a:ln>
                <a:solidFill>
                  <a:srgbClr val="000080"/>
                </a:solidFill>
                <a:effectLst/>
                <a:latin typeface="Consolas" panose="020B0609020204030204" pitchFamily="49" charset="0"/>
              </a:rPr>
              <a:t>class</a:t>
            </a:r>
            <a:r>
              <a:rPr kumimoji="0" lang="en-US" altLang="en-US" b="1" i="0" u="none" strike="noStrike" cap="none" normalizeH="0" baseline="0" dirty="0">
                <a:ln>
                  <a:noFill/>
                </a:ln>
                <a:solidFill>
                  <a:srgbClr val="000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Create a Scanner object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Read user input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 user input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63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User Input</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user input</a:t>
            </a: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19B1B87-B7AE-4651-AA59-0E9774244F56}"/>
              </a:ext>
            </a:extLst>
          </p:cNvPr>
          <p:cNvPicPr>
            <a:picLocks noChangeAspect="1"/>
          </p:cNvPicPr>
          <p:nvPr/>
        </p:nvPicPr>
        <p:blipFill>
          <a:blip r:embed="rId2"/>
          <a:stretch>
            <a:fillRect/>
          </a:stretch>
        </p:blipFill>
        <p:spPr>
          <a:xfrm>
            <a:off x="2405062" y="2618975"/>
            <a:ext cx="7381875" cy="3705225"/>
          </a:xfrm>
          <a:prstGeom prst="rect">
            <a:avLst/>
          </a:prstGeom>
        </p:spPr>
      </p:pic>
    </p:spTree>
    <p:extLst>
      <p:ext uri="{BB962C8B-B14F-4D97-AF65-F5344CB8AC3E}">
        <p14:creationId xmlns:p14="http://schemas.microsoft.com/office/powerpoint/2010/main" val="1616036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Date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java.time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LocalDate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LocalTime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LocalDateTime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DateTimeFormatter</a:t>
            </a:r>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5D6AC4F-101B-40BC-A954-6B78973E0DF8}"/>
              </a:ext>
            </a:extLst>
          </p:cNvPr>
          <p:cNvPicPr>
            <a:picLocks noChangeAspect="1"/>
          </p:cNvPicPr>
          <p:nvPr/>
        </p:nvPicPr>
        <p:blipFill>
          <a:blip r:embed="rId2"/>
          <a:stretch>
            <a:fillRect/>
          </a:stretch>
        </p:blipFill>
        <p:spPr>
          <a:xfrm>
            <a:off x="963828" y="2978227"/>
            <a:ext cx="9039225" cy="2162175"/>
          </a:xfrm>
          <a:prstGeom prst="rect">
            <a:avLst/>
          </a:prstGeom>
        </p:spPr>
      </p:pic>
    </p:spTree>
    <p:extLst>
      <p:ext uri="{BB962C8B-B14F-4D97-AF65-F5344CB8AC3E}">
        <p14:creationId xmlns:p14="http://schemas.microsoft.com/office/powerpoint/2010/main" val="775488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Date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388CF42-FC09-480D-A8DC-B1407335DFF7}"/>
              </a:ext>
            </a:extLst>
          </p:cNvPr>
          <p:cNvSpPr>
            <a:spLocks noChangeArrowheads="1"/>
          </p:cNvSpPr>
          <p:nvPr/>
        </p:nvSpPr>
        <p:spPr bwMode="auto">
          <a:xfrm>
            <a:off x="3098308" y="1486900"/>
            <a:ext cx="880590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java.time.LocalDate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java.time.format.DateTimeFormatter</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a:t>
            </a:r>
            <a:r>
              <a:rPr kumimoji="0" lang="en-US" altLang="en-US" sz="1600" b="0" i="0" u="none" strike="noStrike" cap="none" normalizeH="0" baseline="0" dirty="0">
                <a:ln>
                  <a:noFill/>
                </a:ln>
                <a:solidFill>
                  <a:srgbClr val="000000"/>
                </a:solidFill>
                <a:effectLst/>
                <a:latin typeface="Consolas" panose="020B0609020204030204" pitchFamily="49" charset="0"/>
              </a:rPr>
              <a:t> date =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(date);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LocalTime</a:t>
            </a:r>
            <a:r>
              <a:rPr kumimoji="0" lang="en-US" altLang="en-US" sz="1600" b="0" i="0" u="none" strike="noStrike" cap="none" normalizeH="0" baseline="0" dirty="0">
                <a:ln>
                  <a:noFill/>
                </a:ln>
                <a:solidFill>
                  <a:srgbClr val="000000"/>
                </a:solidFill>
                <a:effectLst/>
                <a:latin typeface="Consolas" panose="020B0609020204030204" pitchFamily="49" charset="0"/>
              </a:rPr>
              <a:t> time = </a:t>
            </a:r>
            <a:r>
              <a:rPr kumimoji="0" lang="en-US" altLang="en-US" sz="1600" b="0" i="0" u="none" strike="noStrike" cap="none" normalizeH="0" baseline="0" dirty="0" err="1">
                <a:ln>
                  <a:noFill/>
                </a:ln>
                <a:solidFill>
                  <a:srgbClr val="000000"/>
                </a:solidFill>
                <a:effectLst/>
                <a:latin typeface="Consolas" panose="020B0609020204030204" pitchFamily="49" charset="0"/>
              </a:rPr>
              <a:t>LocalTime.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(time);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LocalDateTime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LocalDateTime.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DateTimeFormatter</a:t>
            </a:r>
            <a:r>
              <a:rPr kumimoji="0" lang="en-US" altLang="en-US" sz="1600" b="0" i="0" u="none" strike="noStrike" cap="none" normalizeH="0" baseline="0" dirty="0">
                <a:ln>
                  <a:noFill/>
                </a:ln>
                <a:solidFill>
                  <a:srgbClr val="000000"/>
                </a:solidFill>
                <a:effectLst/>
                <a:latin typeface="Consolas" panose="020B0609020204030204" pitchFamily="49" charset="0"/>
              </a:rPr>
              <a:t> formatter = </a:t>
            </a:r>
            <a:r>
              <a:rPr kumimoji="0" lang="en-US" altLang="en-US" sz="1600" b="0" i="0" u="none" strike="noStrike" cap="none" normalizeH="0" baseline="0" dirty="0" err="1">
                <a:ln>
                  <a:noFill/>
                </a:ln>
                <a:solidFill>
                  <a:srgbClr val="000000"/>
                </a:solidFill>
                <a:effectLst/>
                <a:latin typeface="Consolas" panose="020B0609020204030204" pitchFamily="49" charset="0"/>
              </a:rPr>
              <a:t>DateTimeFormatter.</a:t>
            </a:r>
            <a:r>
              <a:rPr kumimoji="0" lang="en-US" altLang="en-US" sz="1600" b="0" i="1" u="none" strike="noStrike" cap="none" normalizeH="0" baseline="0" dirty="0" err="1">
                <a:ln>
                  <a:noFill/>
                </a:ln>
                <a:solidFill>
                  <a:srgbClr val="000000"/>
                </a:solidFill>
                <a:effectLst/>
                <a:latin typeface="Consolas" panose="020B0609020204030204" pitchFamily="49" charset="0"/>
              </a:rPr>
              <a:t>ofPattern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"dd-MM-</a:t>
            </a:r>
            <a:r>
              <a:rPr kumimoji="0" lang="en-US" altLang="en-US" sz="1600" b="1" i="0" u="none" strike="noStrike" cap="none" normalizeH="0" baseline="0" dirty="0" err="1">
                <a:ln>
                  <a:noFill/>
                </a:ln>
                <a:solidFill>
                  <a:srgbClr val="008000"/>
                </a:solidFill>
                <a:effectLst/>
                <a:latin typeface="Consolas" panose="020B0609020204030204" pitchFamily="49" charset="0"/>
              </a:rPr>
              <a:t>yyyy</a:t>
            </a:r>
            <a:r>
              <a:rPr kumimoji="0" lang="en-US" altLang="en-US" sz="1600" b="1" i="0" u="none" strike="noStrike" cap="none" normalizeH="0" baseline="0" dirty="0">
                <a:ln>
                  <a:noFill/>
                </a:ln>
                <a:solidFill>
                  <a:srgbClr val="008000"/>
                </a:solidFill>
                <a:effectLst/>
                <a:latin typeface="Consolas" panose="020B0609020204030204" pitchFamily="49" charset="0"/>
              </a:rPr>
              <a:t> </a:t>
            </a:r>
            <a:r>
              <a:rPr kumimoji="0" lang="en-US" altLang="en-US" sz="1600" b="1" i="0" u="none" strike="noStrike" cap="none" normalizeH="0" baseline="0" dirty="0" err="1">
                <a:ln>
                  <a:noFill/>
                </a:ln>
                <a:solidFill>
                  <a:srgbClr val="008000"/>
                </a:solidFill>
                <a:effectLst/>
                <a:latin typeface="Consolas" panose="020B0609020204030204" pitchFamily="49" charset="0"/>
              </a:rPr>
              <a:t>HH:mm:ss</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formatter.format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67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t>
            </a:r>
            <a:r>
              <a:rPr lang="en-US" dirty="0" err="1">
                <a:solidFill>
                  <a:srgbClr val="0070C0"/>
                </a:solidFill>
                <a:latin typeface="Times New Roman" panose="02020603050405020304" pitchFamily="18" charset="0"/>
                <a:cs typeface="Times New Roman" panose="02020603050405020304" pitchFamily="18" charset="0"/>
              </a:rPr>
              <a:t>ArrayList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solidFill>
                  <a:srgbClr val="C00000"/>
                </a:solidFill>
                <a:latin typeface="Consolas" panose="020B0609020204030204" pitchFamily="49" charset="0"/>
                <a:cs typeface="Times New Roman" panose="02020603050405020304" pitchFamily="18" charset="0"/>
              </a:rPr>
              <a:t>java.util</a:t>
            </a:r>
            <a:endParaRPr lang="en-US" sz="2000" dirty="0">
              <a:solidFill>
                <a:srgbClr val="C00000"/>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2BA5DB4-C40E-4427-9C84-510B053CA7C9}"/>
              </a:ext>
            </a:extLst>
          </p:cNvPr>
          <p:cNvSpPr>
            <a:spLocks noChangeArrowheads="1"/>
          </p:cNvSpPr>
          <p:nvPr/>
        </p:nvSpPr>
        <p:spPr bwMode="auto">
          <a:xfrm>
            <a:off x="1056443" y="2488157"/>
            <a:ext cx="59490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MyClass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&lt;String&gt; cars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&lt;String&gt;();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"Volvo"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thêm</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"BMW"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"Ford"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"Mazda"</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cars.set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8000"/>
                </a:solidFill>
                <a:effectLst/>
                <a:latin typeface="Consolas" panose="020B0609020204030204" pitchFamily="49" charset="0"/>
              </a:rPr>
              <a:t>"Opel"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cập</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nhập</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giá</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trị</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cars.remove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xóa</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thứ</a:t>
            </a:r>
            <a:r>
              <a:rPr kumimoji="0" lang="en-US" altLang="en-US" sz="1400" b="0" i="1" u="none" strike="noStrike" cap="none" normalizeH="0" baseline="0" dirty="0">
                <a:ln>
                  <a:noFill/>
                </a:ln>
                <a:solidFill>
                  <a:srgbClr val="808080"/>
                </a:solidFill>
                <a:effectLst/>
                <a:latin typeface="Consolas" panose="020B0609020204030204" pitchFamily="49" charset="0"/>
              </a:rPr>
              <a:t> 1</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cars.size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lấy</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kích</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thước</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for </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cars) {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duyệt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cars.clear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xóa</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tất</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cả</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cars.size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3028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HashMap</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L</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key/value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a:t>
            </a:r>
            <a:endParaRPr lang="en-US" sz="2000" dirty="0">
              <a:solidFill>
                <a:srgbClr val="C00000"/>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7762C49-F7F4-4EC0-980E-7006A8991EE7}"/>
              </a:ext>
            </a:extLst>
          </p:cNvPr>
          <p:cNvSpPr>
            <a:spLocks noChangeArrowheads="1"/>
          </p:cNvSpPr>
          <p:nvPr/>
        </p:nvSpPr>
        <p:spPr bwMode="auto">
          <a:xfrm>
            <a:off x="1074195" y="2461002"/>
            <a:ext cx="893706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HashMap&lt;String, String&gt;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HashMap&lt;String, String&gt;();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"England"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"London"</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"Germany"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"Berlin"</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"Norway"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"Oslo"</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"USA"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"Washington DC"</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for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capitalCities.keySet</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for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capitalCities.values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24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521909"/>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OOP</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object,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1B25C3-7C6F-4980-9EFC-202C475C6F21}"/>
              </a:ext>
            </a:extLst>
          </p:cNvPr>
          <p:cNvPicPr>
            <a:picLocks noChangeAspect="1"/>
          </p:cNvPicPr>
          <p:nvPr/>
        </p:nvPicPr>
        <p:blipFill>
          <a:blip r:embed="rId3"/>
          <a:stretch>
            <a:fillRect/>
          </a:stretch>
        </p:blipFill>
        <p:spPr>
          <a:xfrm>
            <a:off x="2432481" y="3249226"/>
            <a:ext cx="7019809" cy="1433508"/>
          </a:xfrm>
          <a:prstGeom prst="rect">
            <a:avLst/>
          </a:prstGeom>
        </p:spPr>
      </p:pic>
      <p:pic>
        <p:nvPicPr>
          <p:cNvPr id="5" name="Picture 4">
            <a:extLst>
              <a:ext uri="{FF2B5EF4-FFF2-40B4-BE49-F238E27FC236}">
                <a16:creationId xmlns:a16="http://schemas.microsoft.com/office/drawing/2014/main" id="{29EE8265-A465-4790-8DAD-9B0812D3F29E}"/>
              </a:ext>
            </a:extLst>
          </p:cNvPr>
          <p:cNvPicPr>
            <a:picLocks noChangeAspect="1"/>
          </p:cNvPicPr>
          <p:nvPr/>
        </p:nvPicPr>
        <p:blipFill>
          <a:blip r:embed="rId4"/>
          <a:stretch>
            <a:fillRect/>
          </a:stretch>
        </p:blipFill>
        <p:spPr>
          <a:xfrm>
            <a:off x="2423603" y="4886627"/>
            <a:ext cx="7028687" cy="1433507"/>
          </a:xfrm>
          <a:prstGeom prst="rect">
            <a:avLst/>
          </a:prstGeom>
        </p:spPr>
      </p:pic>
    </p:spTree>
    <p:extLst>
      <p:ext uri="{BB962C8B-B14F-4D97-AF65-F5344CB8AC3E}">
        <p14:creationId xmlns:p14="http://schemas.microsoft.com/office/powerpoint/2010/main" val="366309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Wrapper Classes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1C7C33D-6A37-4ECE-88B6-0353B979A1FD}"/>
              </a:ext>
            </a:extLst>
          </p:cNvPr>
          <p:cNvPicPr>
            <a:picLocks noChangeAspect="1"/>
          </p:cNvPicPr>
          <p:nvPr/>
        </p:nvPicPr>
        <p:blipFill>
          <a:blip r:embed="rId2"/>
          <a:stretch>
            <a:fillRect/>
          </a:stretch>
        </p:blipFill>
        <p:spPr>
          <a:xfrm>
            <a:off x="2022305" y="2628483"/>
            <a:ext cx="7934325" cy="3571875"/>
          </a:xfrm>
          <a:prstGeom prst="rect">
            <a:avLst/>
          </a:prstGeom>
        </p:spPr>
      </p:pic>
    </p:spTree>
    <p:extLst>
      <p:ext uri="{BB962C8B-B14F-4D97-AF65-F5344CB8AC3E}">
        <p14:creationId xmlns:p14="http://schemas.microsoft.com/office/powerpoint/2010/main" val="116125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Wrapper Classes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7928DDF-6EB3-48D7-BFBF-0CFD17F9FC4C}"/>
              </a:ext>
            </a:extLst>
          </p:cNvPr>
          <p:cNvSpPr>
            <a:spLocks noChangeArrowheads="1"/>
          </p:cNvSpPr>
          <p:nvPr/>
        </p:nvSpPr>
        <p:spPr bwMode="auto">
          <a:xfrm>
            <a:off x="1118586" y="2440252"/>
            <a:ext cx="582375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Integer </a:t>
            </a:r>
            <a:r>
              <a:rPr kumimoji="0" lang="en-US" altLang="en-US" sz="1600" b="0" i="0" u="none" strike="noStrike" cap="none" normalizeH="0" baseline="0" dirty="0" err="1">
                <a:ln>
                  <a:noFill/>
                </a:ln>
                <a:solidFill>
                  <a:srgbClr val="000000"/>
                </a:solidFill>
                <a:effectLst/>
                <a:latin typeface="Consolas" panose="020B0609020204030204" pitchFamily="49" charset="0"/>
              </a:rPr>
              <a:t>myInt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Double </a:t>
            </a:r>
            <a:r>
              <a:rPr kumimoji="0" lang="en-US" altLang="en-US" sz="1600" b="0" i="0" u="none" strike="noStrike" cap="none" normalizeH="0" baseline="0" dirty="0" err="1">
                <a:ln>
                  <a:noFill/>
                </a:ln>
                <a:solidFill>
                  <a:srgbClr val="000000"/>
                </a:solidFill>
                <a:effectLst/>
                <a:latin typeface="Consolas" panose="020B0609020204030204" pitchFamily="49" charset="0"/>
              </a:rPr>
              <a:t>myDouble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5.99</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Character </a:t>
            </a:r>
            <a:r>
              <a:rPr kumimoji="0" lang="en-US" altLang="en-US" sz="1600" b="0" i="0" u="none" strike="noStrike" cap="none" normalizeH="0" baseline="0" dirty="0" err="1">
                <a:ln>
                  <a:noFill/>
                </a:ln>
                <a:solidFill>
                  <a:srgbClr val="000000"/>
                </a:solidFill>
                <a:effectLst/>
                <a:latin typeface="Consolas" panose="020B0609020204030204" pitchFamily="49" charset="0"/>
              </a:rPr>
              <a:t>myChar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8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myInt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myDouble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myChar</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Exceptions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1F1AD81-802F-47FB-9DAB-626E173323F4}"/>
              </a:ext>
            </a:extLst>
          </p:cNvPr>
          <p:cNvSpPr>
            <a:spLocks noChangeArrowheads="1"/>
          </p:cNvSpPr>
          <p:nvPr/>
        </p:nvSpPr>
        <p:spPr bwMode="auto">
          <a:xfrm>
            <a:off x="1890943" y="3225658"/>
            <a:ext cx="39998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try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Block of code to try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catch</a:t>
            </a:r>
            <a:r>
              <a:rPr kumimoji="0" lang="en-US" altLang="en-US" sz="1600" b="0" i="0" u="none" strike="noStrike" cap="none" normalizeH="0" baseline="0" dirty="0">
                <a:ln>
                  <a:noFill/>
                </a:ln>
                <a:solidFill>
                  <a:srgbClr val="000000"/>
                </a:solidFill>
                <a:effectLst/>
                <a:latin typeface="Consolas" panose="020B0609020204030204" pitchFamily="49" charset="0"/>
              </a:rPr>
              <a:t>(Exception e)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Block of code to handle errors</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9013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Exceptions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Finally: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try…catch</a:t>
            </a: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894B697-8A20-4377-ABD2-D3F13FAAA3C1}"/>
              </a:ext>
            </a:extLst>
          </p:cNvPr>
          <p:cNvSpPr>
            <a:spLocks noChangeArrowheads="1"/>
          </p:cNvSpPr>
          <p:nvPr/>
        </p:nvSpPr>
        <p:spPr bwMode="auto">
          <a:xfrm>
            <a:off x="1029810" y="2612652"/>
            <a:ext cx="725390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try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myNumbers</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myNumbers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catch </a:t>
            </a:r>
            <a:r>
              <a:rPr kumimoji="0" lang="en-US" altLang="en-US" sz="1600" b="0" i="0" u="none" strike="noStrike" cap="none" normalizeH="0" baseline="0" dirty="0">
                <a:ln>
                  <a:noFill/>
                </a:ln>
                <a:solidFill>
                  <a:srgbClr val="000000"/>
                </a:solidFill>
                <a:effectLst/>
                <a:latin typeface="Consolas" panose="020B0609020204030204" pitchFamily="49" charset="0"/>
              </a:rPr>
              <a:t>(Exception e)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"Something went wrong."</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finally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"The 'try catch' is finished."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9971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Exceptions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Throw keyword</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Cho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a:t>
            </a:r>
            <a:r>
              <a:rPr lang="en-US" sz="1600" dirty="0">
                <a:latin typeface="Times New Roman" panose="02020603050405020304" pitchFamily="18" charset="0"/>
                <a:cs typeface="Times New Roman" panose="02020603050405020304" pitchFamily="18" charset="0"/>
              </a:rPr>
              <a:t>: </a:t>
            </a:r>
            <a:r>
              <a:rPr lang="en-US" sz="1600" dirty="0" err="1">
                <a:solidFill>
                  <a:srgbClr val="C00000"/>
                </a:solidFill>
                <a:latin typeface="Consolas" panose="020B0609020204030204" pitchFamily="49" charset="0"/>
                <a:cs typeface="Times New Roman" panose="02020603050405020304" pitchFamily="18" charset="0"/>
              </a:rPr>
              <a:t>ArithmeticException</a:t>
            </a:r>
            <a:r>
              <a:rPr lang="en-US" sz="1600" dirty="0">
                <a:solidFill>
                  <a:srgbClr val="C00000"/>
                </a:solidFill>
                <a:latin typeface="Consolas" panose="020B0609020204030204" pitchFamily="49" charset="0"/>
                <a:cs typeface="Times New Roman" panose="02020603050405020304" pitchFamily="18" charset="0"/>
              </a:rPr>
              <a:t>, </a:t>
            </a:r>
            <a:r>
              <a:rPr lang="en-US" sz="1600" dirty="0" err="1">
                <a:solidFill>
                  <a:srgbClr val="C00000"/>
                </a:solidFill>
                <a:latin typeface="Consolas" panose="020B0609020204030204" pitchFamily="49" charset="0"/>
                <a:cs typeface="Times New Roman" panose="02020603050405020304" pitchFamily="18" charset="0"/>
              </a:rPr>
              <a:t>FileNotFoundException</a:t>
            </a:r>
            <a:r>
              <a:rPr lang="en-US" sz="1600" dirty="0">
                <a:solidFill>
                  <a:srgbClr val="C00000"/>
                </a:solidFill>
                <a:latin typeface="Consolas" panose="020B0609020204030204" pitchFamily="49"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endParaRPr lang="en-US" sz="16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8DA136B-CA7C-407C-A4F1-04AB545B2DF9}"/>
              </a:ext>
            </a:extLst>
          </p:cNvPr>
          <p:cNvSpPr>
            <a:spLocks noChangeArrowheads="1"/>
          </p:cNvSpPr>
          <p:nvPr/>
        </p:nvSpPr>
        <p:spPr bwMode="auto">
          <a:xfrm>
            <a:off x="1029810" y="3042175"/>
            <a:ext cx="1095684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static void </a:t>
            </a:r>
            <a:r>
              <a:rPr kumimoji="0" lang="en-US" altLang="en-US" sz="1600" b="0" i="0" u="none" strike="noStrike" cap="none" normalizeH="0" baseline="0" dirty="0" err="1">
                <a:ln>
                  <a:noFill/>
                </a:ln>
                <a:solidFill>
                  <a:srgbClr val="000000"/>
                </a:solidFill>
                <a:effectLst/>
                <a:latin typeface="Consolas" panose="020B0609020204030204" pitchFamily="49" charset="0"/>
              </a:rPr>
              <a:t>checkAge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0" i="0" u="none" strike="noStrike" cap="none" normalizeH="0" baseline="0" dirty="0">
                <a:ln>
                  <a:noFill/>
                </a:ln>
                <a:solidFill>
                  <a:srgbClr val="000000"/>
                </a:solidFill>
                <a:effectLst/>
                <a:latin typeface="Consolas" panose="020B0609020204030204" pitchFamily="49" charset="0"/>
              </a:rPr>
              <a:t>age)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if </a:t>
            </a:r>
            <a:r>
              <a:rPr kumimoji="0" lang="en-US" altLang="en-US" sz="1600" b="0" i="0" u="none" strike="noStrike" cap="none" normalizeH="0" baseline="0" dirty="0">
                <a:ln>
                  <a:noFill/>
                </a:ln>
                <a:solidFill>
                  <a:srgbClr val="000000"/>
                </a:solidFill>
                <a:effectLst/>
                <a:latin typeface="Consolas" panose="020B0609020204030204" pitchFamily="49" charset="0"/>
              </a:rPr>
              <a:t>(age &lt; </a:t>
            </a:r>
            <a:r>
              <a:rPr kumimoji="0" lang="en-US" altLang="en-US" sz="1600" b="0" i="0" u="none" strike="noStrike" cap="none" normalizeH="0" baseline="0" dirty="0">
                <a:ln>
                  <a:noFill/>
                </a:ln>
                <a:solidFill>
                  <a:srgbClr val="0000FF"/>
                </a:solidFill>
                <a:effectLst/>
                <a:latin typeface="Consolas" panose="020B0609020204030204" pitchFamily="49" charset="0"/>
              </a:rPr>
              <a:t>18</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throw new </a:t>
            </a:r>
            <a:r>
              <a:rPr kumimoji="0" lang="en-US" altLang="en-US" sz="1600" b="0" i="0" u="none" strike="noStrike" cap="none" normalizeH="0" baseline="0" dirty="0" err="1">
                <a:ln>
                  <a:noFill/>
                </a:ln>
                <a:solidFill>
                  <a:srgbClr val="000000"/>
                </a:solidFill>
                <a:effectLst/>
                <a:latin typeface="Consolas" panose="020B0609020204030204" pitchFamily="49" charset="0"/>
              </a:rPr>
              <a:t>ArithmeticException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"Access denied - You must be at least 18 years old."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else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"Access granted - You are old enough!"</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rPr>
              <a:t>checkAge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15</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Set age to 15 (which is below 18...)</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52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1603375"/>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class</a:t>
            </a:r>
          </a:p>
          <a:p>
            <a:pPr marL="0" indent="0">
              <a:buNone/>
            </a:pPr>
            <a:endParaRPr lang="vi-V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22002D6-F458-433A-B671-B456861FF67F}"/>
              </a:ext>
            </a:extLst>
          </p:cNvPr>
          <p:cNvSpPr>
            <a:spLocks noChangeArrowheads="1"/>
          </p:cNvSpPr>
          <p:nvPr/>
        </p:nvSpPr>
        <p:spPr bwMode="auto">
          <a:xfrm>
            <a:off x="1020932" y="2405822"/>
            <a:ext cx="308942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D6C45FDA-E5EF-4CD9-AC24-06D9B4B7A2F3}"/>
              </a:ext>
            </a:extLst>
          </p:cNvPr>
          <p:cNvSpPr txBox="1">
            <a:spLocks/>
          </p:cNvSpPr>
          <p:nvPr/>
        </p:nvSpPr>
        <p:spPr>
          <a:xfrm>
            <a:off x="838198" y="3563937"/>
            <a:ext cx="10515599"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new</a:t>
            </a:r>
          </a:p>
          <a:p>
            <a:pPr marL="0" indent="0">
              <a:buFont typeface="Arial" panose="020B0604020202020204" pitchFamily="34" charset="0"/>
              <a:buNone/>
            </a:pPr>
            <a:endParaRPr lang="vi-VN" sz="2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9D4E9902-E544-4245-8626-31E4CD882519}"/>
              </a:ext>
            </a:extLst>
          </p:cNvPr>
          <p:cNvSpPr>
            <a:spLocks noChangeArrowheads="1"/>
          </p:cNvSpPr>
          <p:nvPr/>
        </p:nvSpPr>
        <p:spPr bwMode="auto">
          <a:xfrm>
            <a:off x="1020932" y="4148087"/>
            <a:ext cx="782122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9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(Attributes)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class </a:t>
            </a:r>
            <a:r>
              <a:rPr lang="en-US" sz="2400" dirty="0" err="1">
                <a:solidFill>
                  <a:srgbClr val="C00000"/>
                </a:solidFill>
                <a:latin typeface="Consolas" panose="020B0609020204030204" pitchFamily="49"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C58F029-2A2D-4CBF-89A3-58F42038E920}"/>
              </a:ext>
            </a:extLst>
          </p:cNvPr>
          <p:cNvSpPr>
            <a:spLocks noChangeArrowheads="1"/>
          </p:cNvSpPr>
          <p:nvPr/>
        </p:nvSpPr>
        <p:spPr bwMode="auto">
          <a:xfrm>
            <a:off x="1122285" y="2828835"/>
            <a:ext cx="451503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y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3</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1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DDE580A1-AE25-4924-AD78-2D8FC8B38A2B}"/>
              </a:ext>
            </a:extLst>
          </p:cNvPr>
          <p:cNvSpPr>
            <a:spLocks noChangeArrowheads="1"/>
          </p:cNvSpPr>
          <p:nvPr/>
        </p:nvSpPr>
        <p:spPr bwMode="auto">
          <a:xfrm>
            <a:off x="1033508" y="2805280"/>
            <a:ext cx="704517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63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5190BFD2-1E68-4577-B4CA-439923E6053E}"/>
              </a:ext>
            </a:extLst>
          </p:cNvPr>
          <p:cNvSpPr>
            <a:spLocks noChangeArrowheads="1"/>
          </p:cNvSpPr>
          <p:nvPr/>
        </p:nvSpPr>
        <p:spPr bwMode="auto">
          <a:xfrm>
            <a:off x="1047565" y="2864308"/>
            <a:ext cx="834500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40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3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bao 1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final</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40A32962-F912-4A67-BAA1-103714E582B0}"/>
              </a:ext>
            </a:extLst>
          </p:cNvPr>
          <p:cNvSpPr>
            <a:spLocks noChangeArrowheads="1"/>
          </p:cNvSpPr>
          <p:nvPr/>
        </p:nvSpPr>
        <p:spPr bwMode="auto">
          <a:xfrm>
            <a:off x="1065321" y="2938498"/>
            <a:ext cx="999625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final 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gán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giá</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trị</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cho</a:t>
            </a:r>
            <a:r>
              <a:rPr kumimoji="0" lang="en-US" altLang="en-US" b="0" i="1" u="none" strike="noStrike" cap="none" normalizeH="0" baseline="0" dirty="0">
                <a:ln>
                  <a:noFill/>
                </a:ln>
                <a:solidFill>
                  <a:srgbClr val="808080"/>
                </a:solidFill>
                <a:effectLst/>
                <a:latin typeface="Consolas" panose="020B0609020204030204" pitchFamily="49" charset="0"/>
              </a:rPr>
              <a:t> 1 </a:t>
            </a:r>
            <a:r>
              <a:rPr kumimoji="0" lang="en-US" altLang="en-US" b="0" i="1" u="none" strike="noStrike" cap="none" normalizeH="0" baseline="0" dirty="0" err="1">
                <a:ln>
                  <a:noFill/>
                </a:ln>
                <a:solidFill>
                  <a:srgbClr val="808080"/>
                </a:solidFill>
                <a:effectLst/>
                <a:latin typeface="Consolas" panose="020B0609020204030204" pitchFamily="49" charset="0"/>
              </a:rPr>
              <a:t>biến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là</a:t>
            </a:r>
            <a:r>
              <a:rPr kumimoji="0" lang="en-US" altLang="en-US" b="0" i="1" u="none" strike="noStrike" cap="none" normalizeH="0" baseline="0" dirty="0">
                <a:ln>
                  <a:noFill/>
                </a:ln>
                <a:solidFill>
                  <a:srgbClr val="808080"/>
                </a:solidFill>
                <a:effectLst/>
                <a:latin typeface="Consolas" panose="020B0609020204030204" pitchFamily="49" charset="0"/>
              </a:rPr>
              <a:t> final</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43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3914</Words>
  <Application>Microsoft Office PowerPoint</Application>
  <PresentationFormat>Widescreen</PresentationFormat>
  <Paragraphs>172</Paragraphs>
  <Slides>44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Times New Roman</vt:lpstr>
      <vt:lpstr>Wingdings</vt:lpstr>
      <vt:lpstr>Office Theme</vt:lpstr>
      <vt:lpstr>Java OOP</vt:lpstr>
      <vt:lpstr>Java OOP</vt:lpstr>
      <vt:lpstr>Java OOP</vt:lpstr>
      <vt:lpstr>Java Classes/Objects</vt:lpstr>
      <vt:lpstr>Java Classes/Objects</vt:lpstr>
      <vt:lpstr>Java Class Attributes</vt:lpstr>
      <vt:lpstr>Java Class Attributes</vt:lpstr>
      <vt:lpstr>Java Class Attributes</vt:lpstr>
      <vt:lpstr>Java Class Attributes</vt:lpstr>
      <vt:lpstr>Java Class Attributes</vt:lpstr>
      <vt:lpstr>Java Class Attributes</vt:lpstr>
      <vt:lpstr>Java Class Methods</vt:lpstr>
      <vt:lpstr>Java Class Methods</vt:lpstr>
      <vt:lpstr>Java Class Methods</vt:lpstr>
      <vt:lpstr>Java Class Methods</vt:lpstr>
      <vt:lpstr>Java Constructors</vt:lpstr>
      <vt:lpstr>Java Constructors</vt:lpstr>
      <vt:lpstr>Java Modifiers</vt:lpstr>
      <vt:lpstr>Java Modifiers</vt:lpstr>
      <vt:lpstr>Java Modifiers</vt:lpstr>
      <vt:lpstr>Java Modifiers</vt:lpstr>
      <vt:lpstr>Java Encapsulation</vt:lpstr>
      <vt:lpstr>Java Encapsulation</vt:lpstr>
      <vt:lpstr>Java Packages</vt:lpstr>
      <vt:lpstr>Java Inheritance</vt:lpstr>
      <vt:lpstr>Java Inheritance</vt:lpstr>
      <vt:lpstr>Java Inheritance</vt:lpstr>
      <vt:lpstr>Java Polymorphism</vt:lpstr>
      <vt:lpstr>Java Inner Classes</vt:lpstr>
      <vt:lpstr>Java Abstraction</vt:lpstr>
      <vt:lpstr>Java Abstraction</vt:lpstr>
      <vt:lpstr>Java Interface</vt:lpstr>
      <vt:lpstr>Java Enums</vt:lpstr>
      <vt:lpstr>Java User Input</vt:lpstr>
      <vt:lpstr>Java User Input</vt:lpstr>
      <vt:lpstr>Java Date</vt:lpstr>
      <vt:lpstr>Java Date</vt:lpstr>
      <vt:lpstr>Java ArrayList</vt:lpstr>
      <vt:lpstr>Java HashMap</vt:lpstr>
      <vt:lpstr>Java Wrapper Classes</vt:lpstr>
      <vt:lpstr>Java Wrapper Classes</vt:lpstr>
      <vt:lpstr>Java Exceptions</vt:lpstr>
      <vt:lpstr>Java Exceptions</vt:lpstr>
      <vt:lpstr>Java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Welcome</dc:creator>
  <cp:lastModifiedBy>Welcome</cp:lastModifiedBy>
  <cp:revision>59</cp:revision>
  <dcterms:created xsi:type="dcterms:W3CDTF">2019-12-03T01:35:41Z</dcterms:created>
  <dcterms:modified xsi:type="dcterms:W3CDTF">2019-12-12T07:33:14Z</dcterms:modified>
</cp:coreProperties>
</file>