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48818-9FF2-4C94-95DE-874601FBD844}"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77197-301E-46FC-9704-052A65E83BBE}" type="slidenum">
              <a:rPr lang="en-US" smtClean="0"/>
              <a:t>‹#›</a:t>
            </a:fld>
            <a:endParaRPr lang="en-US"/>
          </a:p>
        </p:txBody>
      </p:sp>
    </p:spTree>
    <p:extLst>
      <p:ext uri="{BB962C8B-B14F-4D97-AF65-F5344CB8AC3E}">
        <p14:creationId xmlns:p14="http://schemas.microsoft.com/office/powerpoint/2010/main" val="241075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177197-301E-46FC-9704-052A65E83BBE}" type="slidenum">
              <a:rPr lang="en-US" smtClean="0"/>
              <a:t>4</a:t>
            </a:fld>
            <a:endParaRPr lang="en-US"/>
          </a:p>
        </p:txBody>
      </p:sp>
    </p:spTree>
    <p:extLst>
      <p:ext uri="{BB962C8B-B14F-4D97-AF65-F5344CB8AC3E}">
        <p14:creationId xmlns:p14="http://schemas.microsoft.com/office/powerpoint/2010/main" val="217101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177197-301E-46FC-9704-052A65E83BBE}" type="slidenum">
              <a:rPr lang="en-US" smtClean="0"/>
              <a:t>5</a:t>
            </a:fld>
            <a:endParaRPr lang="en-US"/>
          </a:p>
        </p:txBody>
      </p:sp>
    </p:spTree>
    <p:extLst>
      <p:ext uri="{BB962C8B-B14F-4D97-AF65-F5344CB8AC3E}">
        <p14:creationId xmlns:p14="http://schemas.microsoft.com/office/powerpoint/2010/main" val="144503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7D36-F21F-469E-8321-4CF349CB72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F34568-813D-4887-B61C-365D3865A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14C05-16D4-4ED2-B38D-E1A3CF3A6132}"/>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5" name="Footer Placeholder 4">
            <a:extLst>
              <a:ext uri="{FF2B5EF4-FFF2-40B4-BE49-F238E27FC236}">
                <a16:creationId xmlns:a16="http://schemas.microsoft.com/office/drawing/2014/main" id="{054AD397-9123-4AA7-A2DF-9D90CBAA0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CC8C7-2A27-469D-9AA5-7A89B9E7E675}"/>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311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C6BC-996B-484B-ADBE-E9A01DB25A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FBC30A-0766-4A71-88F7-3517C95B8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DE1C9-BD1D-44B3-A949-C347311841EB}"/>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5" name="Footer Placeholder 4">
            <a:extLst>
              <a:ext uri="{FF2B5EF4-FFF2-40B4-BE49-F238E27FC236}">
                <a16:creationId xmlns:a16="http://schemas.microsoft.com/office/drawing/2014/main" id="{5A43E16F-D3D3-43BB-B12F-F745C93D2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56E2E-6938-426F-B1C3-64A0CD23CF29}"/>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102848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63DBA-DEDE-4F2F-A096-CDB8F36CD0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DE9DE1-3404-46DC-A1DB-86D58F888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31550-2821-42BD-A65F-B19FF644AD47}"/>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5" name="Footer Placeholder 4">
            <a:extLst>
              <a:ext uri="{FF2B5EF4-FFF2-40B4-BE49-F238E27FC236}">
                <a16:creationId xmlns:a16="http://schemas.microsoft.com/office/drawing/2014/main" id="{4E8A0BFA-68FE-431B-850A-9C31F1B85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EF6BE-1A31-4953-A7F7-2774FB18984F}"/>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57015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E3B0-57F5-4924-83A3-D327DDC14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2E80E-B37D-4842-9D0C-B6BB93D841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372BA-CC62-4893-82A9-A1D289360B84}"/>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5" name="Footer Placeholder 4">
            <a:extLst>
              <a:ext uri="{FF2B5EF4-FFF2-40B4-BE49-F238E27FC236}">
                <a16:creationId xmlns:a16="http://schemas.microsoft.com/office/drawing/2014/main" id="{07363097-1427-426F-B60E-D0993F3D9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EDEAC-7579-4847-86E3-1A6EC97AE81C}"/>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66308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F9A2-FEBA-46CB-8405-7DF5A917C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6F06C-63B4-431A-BE49-7E5C5E758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4E4B28-C56B-49F7-9453-73CDC77ABD74}"/>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5" name="Footer Placeholder 4">
            <a:extLst>
              <a:ext uri="{FF2B5EF4-FFF2-40B4-BE49-F238E27FC236}">
                <a16:creationId xmlns:a16="http://schemas.microsoft.com/office/drawing/2014/main" id="{B224828C-1826-42EA-8AB3-42F05DF89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B616E-63EB-41AB-A804-3AB8AFBDE591}"/>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22173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E7AB-6C76-4D37-9CFB-EDDC5898D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2CAB8-85AB-4744-A45D-B85DEAB600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2C461-36B9-42BC-89A1-78ED6066A7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FF797C-A2B7-4C3A-B3D3-6BBE4E113826}"/>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6" name="Footer Placeholder 5">
            <a:extLst>
              <a:ext uri="{FF2B5EF4-FFF2-40B4-BE49-F238E27FC236}">
                <a16:creationId xmlns:a16="http://schemas.microsoft.com/office/drawing/2014/main" id="{1DB8B98B-1452-4EB6-ACD3-FFD5D7214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285A1-CF95-41EB-ABFC-3B7DC7DF0FF2}"/>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88373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A576-ECA0-40FE-B9CE-58109CAC5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670BDD-77F9-4543-B899-555C38817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DD743-4F2A-4BB7-A647-CC28A5BEE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D30FD-7CD1-405E-81C6-224E32DA4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E3ED1-A3EE-4A1C-9D94-6CB6D56C4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2629BA-2188-4DEB-905D-4489CEAF5BBF}"/>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8" name="Footer Placeholder 7">
            <a:extLst>
              <a:ext uri="{FF2B5EF4-FFF2-40B4-BE49-F238E27FC236}">
                <a16:creationId xmlns:a16="http://schemas.microsoft.com/office/drawing/2014/main" id="{FBC9790E-44DA-4DD7-BDE7-121F95C8D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72E8EF-0204-4044-A118-F68403643D14}"/>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5217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2A05-FA21-4AB0-98F1-CEB5CE94AE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AD8EF5-C819-4FB3-838C-D0A4DA758CB6}"/>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4" name="Footer Placeholder 3">
            <a:extLst>
              <a:ext uri="{FF2B5EF4-FFF2-40B4-BE49-F238E27FC236}">
                <a16:creationId xmlns:a16="http://schemas.microsoft.com/office/drawing/2014/main" id="{2B3EEFAE-4A89-4C8A-9312-A608C34CCA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51E485-52D2-461C-9D21-7574B09A1AE3}"/>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47743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90FD8-4D5B-46CC-B6D0-AED72148AB77}"/>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3" name="Footer Placeholder 2">
            <a:extLst>
              <a:ext uri="{FF2B5EF4-FFF2-40B4-BE49-F238E27FC236}">
                <a16:creationId xmlns:a16="http://schemas.microsoft.com/office/drawing/2014/main" id="{396F714F-49A3-475A-A225-79130DD64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219AEA-6983-446A-A1AC-4291F7EC272C}"/>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99898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A570-8BE1-4DE7-B55E-756F7EFF4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9A622D-DA39-475C-85FA-503F5688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514600-BFE2-43F0-95AF-45AF0DBE7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79DD4-BF88-40CA-B3D5-84EE9FC22AC1}"/>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6" name="Footer Placeholder 5">
            <a:extLst>
              <a:ext uri="{FF2B5EF4-FFF2-40B4-BE49-F238E27FC236}">
                <a16:creationId xmlns:a16="http://schemas.microsoft.com/office/drawing/2014/main" id="{450864EB-FB94-41D2-B7C4-812926B80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A8CB3-64E0-4591-BA12-97AD75B3C780}"/>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77610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9892-7F2A-49F8-8C1B-D57638EB4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495123-5C01-4063-A598-79E379DE8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09A4E-5661-45E8-B1AA-CEF6F23C7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A163A-1C54-45A8-8060-A68C9DAC99B8}"/>
              </a:ext>
            </a:extLst>
          </p:cNvPr>
          <p:cNvSpPr>
            <a:spLocks noGrp="1"/>
          </p:cNvSpPr>
          <p:nvPr>
            <p:ph type="dt" sz="half" idx="10"/>
          </p:nvPr>
        </p:nvSpPr>
        <p:spPr/>
        <p:txBody>
          <a:bodyPr/>
          <a:lstStyle/>
          <a:p>
            <a:fld id="{CB43FE48-5D54-4C74-B525-7884AECF43DC}" type="datetimeFigureOut">
              <a:rPr lang="en-US" smtClean="0"/>
              <a:t>12/3/2019</a:t>
            </a:fld>
            <a:endParaRPr lang="en-US"/>
          </a:p>
        </p:txBody>
      </p:sp>
      <p:sp>
        <p:nvSpPr>
          <p:cNvPr id="6" name="Footer Placeholder 5">
            <a:extLst>
              <a:ext uri="{FF2B5EF4-FFF2-40B4-BE49-F238E27FC236}">
                <a16:creationId xmlns:a16="http://schemas.microsoft.com/office/drawing/2014/main" id="{210FD970-E407-4AEF-B105-0D74C16F3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F60D8-EF2B-4C8A-8AA3-4B37EBA2A120}"/>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421909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6E59F-0C60-4CE8-B106-7882E0D60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7DC00-DF00-4F46-9C7D-8C7664B21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8CC89-1DB6-4B12-BDDE-7B9B84932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3FE48-5D54-4C74-B525-7884AECF43DC}" type="datetimeFigureOut">
              <a:rPr lang="en-US" smtClean="0"/>
              <a:t>12/3/2019</a:t>
            </a:fld>
            <a:endParaRPr lang="en-US"/>
          </a:p>
        </p:txBody>
      </p:sp>
      <p:sp>
        <p:nvSpPr>
          <p:cNvPr id="5" name="Footer Placeholder 4">
            <a:extLst>
              <a:ext uri="{FF2B5EF4-FFF2-40B4-BE49-F238E27FC236}">
                <a16:creationId xmlns:a16="http://schemas.microsoft.com/office/drawing/2014/main" id="{31F08AC3-541A-47FF-8EFD-3C2C873CA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8B7CA7-71C8-45A4-AF14-68C46C15C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D09C9-98D0-4EAC-8720-0CA7A73B5B0A}" type="slidenum">
              <a:rPr lang="en-US" smtClean="0"/>
              <a:t>‹#›</a:t>
            </a:fld>
            <a:endParaRPr lang="en-US"/>
          </a:p>
        </p:txBody>
      </p:sp>
    </p:spTree>
    <p:extLst>
      <p:ext uri="{BB962C8B-B14F-4D97-AF65-F5344CB8AC3E}">
        <p14:creationId xmlns:p14="http://schemas.microsoft.com/office/powerpoint/2010/main" val="124615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200" y="1825625"/>
            <a:ext cx="6272814" cy="4351338"/>
          </a:xfrm>
        </p:spPr>
        <p:txBody>
          <a:bodyPr>
            <a:normAutofit/>
          </a:bodyPr>
          <a:lstStyle/>
          <a:p>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(Object Oriented Programming – OOP)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chia ra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endParaRPr lang="en-US" sz="2400" dirty="0">
              <a:latin typeface="Times New Roman" panose="02020603050405020304" pitchFamily="18" charset="0"/>
              <a:cs typeface="Times New Roman" panose="02020603050405020304" pitchFamily="18" charset="0"/>
            </a:endParaRPr>
          </a:p>
        </p:txBody>
      </p:sp>
      <p:pic>
        <p:nvPicPr>
          <p:cNvPr id="1026" name="Picture 2" descr="Image result for java oop">
            <a:extLst>
              <a:ext uri="{FF2B5EF4-FFF2-40B4-BE49-F238E27FC236}">
                <a16:creationId xmlns:a16="http://schemas.microsoft.com/office/drawing/2014/main" id="{C0FAFB2F-BD45-44A3-A8E1-D02E2BA9F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806" y="1652453"/>
            <a:ext cx="3588983" cy="3553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15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class,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object,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endParaRPr lang="en-US" sz="2400" dirty="0">
              <a:solidFill>
                <a:srgbClr val="C00000"/>
              </a:solidFill>
              <a:latin typeface="Consolas" panose="020B0609020204030204" pitchFamily="49"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A9A7A9A5-5EBF-473F-A30B-33CFFBD50524}"/>
              </a:ext>
            </a:extLst>
          </p:cNvPr>
          <p:cNvSpPr>
            <a:spLocks noChangeArrowheads="1"/>
          </p:cNvSpPr>
          <p:nvPr/>
        </p:nvSpPr>
        <p:spPr bwMode="auto">
          <a:xfrm>
            <a:off x="1086775" y="3172579"/>
            <a:ext cx="953979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myObj1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Object 1</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myObj2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Object 2</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myObj2.</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(myObj1.</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Outputs 5</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(myObj2.</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Outputs 25</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122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1 class</a:t>
            </a:r>
            <a:endParaRPr lang="en-US" sz="24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9CAF53EA-841F-403D-BB1A-AA2D70792E47}"/>
              </a:ext>
            </a:extLst>
          </p:cNvPr>
          <p:cNvSpPr>
            <a:spLocks noChangeArrowheads="1"/>
          </p:cNvSpPr>
          <p:nvPr/>
        </p:nvSpPr>
        <p:spPr bwMode="auto">
          <a:xfrm>
            <a:off x="1065321" y="2431633"/>
            <a:ext cx="9175910"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Person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fname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"John"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lname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"Doe"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age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24</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Person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Person();</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"Name: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fname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"Age: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age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720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(Method)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en-US" sz="24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62C71BFF-B2D7-4659-B369-48B16F28C803}"/>
              </a:ext>
            </a:extLst>
          </p:cNvPr>
          <p:cNvSpPr>
            <a:spLocks noChangeArrowheads="1"/>
          </p:cNvSpPr>
          <p:nvPr/>
        </p:nvSpPr>
        <p:spPr bwMode="auto">
          <a:xfrm>
            <a:off x="1015752" y="2879844"/>
            <a:ext cx="905152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static void </a:t>
            </a:r>
            <a:r>
              <a:rPr kumimoji="0" lang="en-US" altLang="en-US" b="0" i="0" u="none" strike="noStrike" cap="none" normalizeH="0" baseline="0" dirty="0" err="1">
                <a:ln>
                  <a:noFill/>
                </a:ln>
                <a:solidFill>
                  <a:srgbClr val="000000"/>
                </a:solidFill>
                <a:effectLst/>
                <a:latin typeface="Consolas" panose="020B0609020204030204" pitchFamily="49" charset="0"/>
              </a:rPr>
              <a:t>myMethod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"Hello World!"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err="1">
                <a:ln>
                  <a:noFill/>
                </a:ln>
                <a:solidFill>
                  <a:srgbClr val="000000"/>
                </a:solidFill>
                <a:effectLst/>
                <a:latin typeface="Consolas" panose="020B0609020204030204" pitchFamily="49" charset="0"/>
              </a:rPr>
              <a:t>myMethod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86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a:latin typeface="Times New Roman" panose="02020603050405020304" pitchFamily="18" charset="0"/>
                <a:cs typeface="Times New Roman" panose="02020603050405020304" pitchFamily="18" charset="0"/>
              </a:rPr>
              <a:t>Static vs. Non-Static</a:t>
            </a:r>
          </a:p>
          <a:p>
            <a:r>
              <a:rPr lang="en-US" sz="2400" dirty="0">
                <a:latin typeface="Times New Roman" panose="02020603050405020304" pitchFamily="18" charset="0"/>
                <a:cs typeface="Times New Roman" panose="02020603050405020304" pitchFamily="18" charset="0"/>
              </a:rPr>
              <a:t>Static: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static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object</a:t>
            </a:r>
          </a:p>
          <a:p>
            <a:r>
              <a:rPr lang="en-US" sz="2400" dirty="0">
                <a:latin typeface="Times New Roman" panose="02020603050405020304" pitchFamily="18" charset="0"/>
                <a:cs typeface="Times New Roman" panose="02020603050405020304" pitchFamily="18" charset="0"/>
              </a:rPr>
              <a:t>Non-static: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non-static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object</a:t>
            </a:r>
            <a:endParaRPr lang="en-US" sz="24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95662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7" name="Rectangle 1">
            <a:extLst>
              <a:ext uri="{FF2B5EF4-FFF2-40B4-BE49-F238E27FC236}">
                <a16:creationId xmlns:a16="http://schemas.microsoft.com/office/drawing/2014/main" id="{FE89C096-4F98-4B57-ACE3-E7994425A9AF}"/>
              </a:ext>
            </a:extLst>
          </p:cNvPr>
          <p:cNvSpPr>
            <a:spLocks noChangeArrowheads="1"/>
          </p:cNvSpPr>
          <p:nvPr/>
        </p:nvSpPr>
        <p:spPr bwMode="auto">
          <a:xfrm>
            <a:off x="909221" y="1690688"/>
            <a:ext cx="10822193"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static void </a:t>
            </a:r>
            <a:r>
              <a:rPr kumimoji="0" lang="en-US" altLang="en-US" b="0" i="0" u="none" strike="noStrike" cap="none" normalizeH="0" baseline="0" dirty="0" err="1">
                <a:ln>
                  <a:noFill/>
                </a:ln>
                <a:solidFill>
                  <a:srgbClr val="000000"/>
                </a:solidFill>
                <a:effectLst/>
                <a:latin typeface="Consolas" panose="020B0609020204030204" pitchFamily="49" charset="0"/>
              </a:rPr>
              <a:t>myStaticMethod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"Static methods can be called without creating objects"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myPublicMethod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"Public methods must be called by creating objects"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err="1">
                <a:ln>
                  <a:noFill/>
                </a:ln>
                <a:solidFill>
                  <a:srgbClr val="000000"/>
                </a:solidFill>
                <a:effectLst/>
                <a:latin typeface="Consolas" panose="020B0609020204030204" pitchFamily="49" charset="0"/>
              </a:rPr>
              <a:t>myStaticMethod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myObj.myPublicMethod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315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class</a:t>
            </a:r>
            <a:endParaRPr lang="en-US" sz="24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AA66723F-DCA3-4422-9570-E2A08734F513}"/>
              </a:ext>
            </a:extLst>
          </p:cNvPr>
          <p:cNvSpPr>
            <a:spLocks noChangeArrowheads="1"/>
          </p:cNvSpPr>
          <p:nvPr/>
        </p:nvSpPr>
        <p:spPr bwMode="auto">
          <a:xfrm>
            <a:off x="960639" y="2414667"/>
            <a:ext cx="5324752"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Car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fullThrottle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"The car is going as fast as it can!"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a:ln>
                  <a:noFill/>
                </a:ln>
                <a:solidFill>
                  <a:srgbClr val="000000"/>
                </a:solidFill>
                <a:effectLst/>
                <a:latin typeface="Consolas" panose="020B0609020204030204" pitchFamily="49" charset="0"/>
              </a:rPr>
              <a:t>speed(</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err="1">
                <a:ln>
                  <a:noFill/>
                </a:ln>
                <a:solidFill>
                  <a:srgbClr val="000000"/>
                </a:solidFill>
                <a:effectLst/>
                <a:latin typeface="Consolas" panose="020B0609020204030204" pitchFamily="49" charset="0"/>
              </a:rPr>
              <a:t>maxSpeed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"Max speed is: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maxSpeed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C5702B-F853-424E-BB89-8660B6674194}"/>
              </a:ext>
            </a:extLst>
          </p:cNvPr>
          <p:cNvSpPr>
            <a:spLocks noChangeArrowheads="1"/>
          </p:cNvSpPr>
          <p:nvPr/>
        </p:nvSpPr>
        <p:spPr bwMode="auto">
          <a:xfrm>
            <a:off x="6649375" y="2847132"/>
            <a:ext cx="554262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OtherClass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Car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Car();</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myCar.fullThrottle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myCar.speed</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200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217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Constructors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(object)</a:t>
            </a:r>
            <a:endParaRPr lang="en-US" sz="2400" dirty="0">
              <a:latin typeface="Consolas" panose="020B0609020204030204" pitchFamily="49" charset="0"/>
              <a:cs typeface="Times New Roman" panose="02020603050405020304" pitchFamily="18" charset="0"/>
            </a:endParaRPr>
          </a:p>
        </p:txBody>
      </p:sp>
      <p:sp>
        <p:nvSpPr>
          <p:cNvPr id="6" name="Rectangle 1">
            <a:extLst>
              <a:ext uri="{FF2B5EF4-FFF2-40B4-BE49-F238E27FC236}">
                <a16:creationId xmlns:a16="http://schemas.microsoft.com/office/drawing/2014/main" id="{A0E20404-74C2-416F-8A58-8F8366A0807E}"/>
              </a:ext>
            </a:extLst>
          </p:cNvPr>
          <p:cNvSpPr>
            <a:spLocks noChangeArrowheads="1"/>
          </p:cNvSpPr>
          <p:nvPr/>
        </p:nvSpPr>
        <p:spPr bwMode="auto">
          <a:xfrm>
            <a:off x="1012053" y="2483644"/>
            <a:ext cx="9889725"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"Constructor"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664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Constructors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endParaRPr lang="en-US" sz="24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15F12677-825B-41DD-8445-4BD138CFCE75}"/>
              </a:ext>
            </a:extLst>
          </p:cNvPr>
          <p:cNvSpPr>
            <a:spLocks noChangeArrowheads="1"/>
          </p:cNvSpPr>
          <p:nvPr/>
        </p:nvSpPr>
        <p:spPr bwMode="auto">
          <a:xfrm>
            <a:off x="1074199" y="2363268"/>
            <a:ext cx="8795998"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Car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a:ln>
                  <a:noFill/>
                </a:ln>
                <a:solidFill>
                  <a:srgbClr val="000000"/>
                </a:solidFill>
                <a:effectLst/>
                <a:latin typeface="Consolas" panose="020B0609020204030204" pitchFamily="49" charset="0"/>
              </a:rPr>
              <a:t>Car(</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a:ln>
                  <a:noFill/>
                </a:ln>
                <a:solidFill>
                  <a:srgbClr val="000000"/>
                </a:solidFill>
                <a:effectLst/>
                <a:latin typeface="Consolas" panose="020B0609020204030204" pitchFamily="49" charset="0"/>
              </a:rPr>
              <a:t>year, String name)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year;</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name;</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Car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Car(</a:t>
            </a:r>
            <a:r>
              <a:rPr kumimoji="0" lang="en-US" altLang="en-US" b="0" i="0" u="none" strike="noStrike" cap="none" normalizeH="0" baseline="0" dirty="0">
                <a:ln>
                  <a:noFill/>
                </a:ln>
                <a:solidFill>
                  <a:srgbClr val="0000FF"/>
                </a:solidFill>
                <a:effectLst/>
                <a:latin typeface="Consolas" panose="020B0609020204030204" pitchFamily="49" charset="0"/>
              </a:rPr>
              <a:t>1969</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"Mustang"</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21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1228293"/>
          </a:xfrm>
        </p:spPr>
        <p:txBody>
          <a:bodyPr>
            <a:normAutofit/>
          </a:bodyPr>
          <a:lstStyle/>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Access Modifiers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Non-Access Modifiers</a:t>
            </a:r>
          </a:p>
          <a:p>
            <a:r>
              <a:rPr lang="en-US" sz="2400" dirty="0">
                <a:latin typeface="Times New Roman" panose="02020603050405020304" pitchFamily="18" charset="0"/>
                <a:cs typeface="Times New Roman" panose="02020603050405020304" pitchFamily="18" charset="0"/>
              </a:rPr>
              <a:t>Access Modifiers:</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class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5" name="Picture 4">
            <a:extLst>
              <a:ext uri="{FF2B5EF4-FFF2-40B4-BE49-F238E27FC236}">
                <a16:creationId xmlns:a16="http://schemas.microsoft.com/office/drawing/2014/main" id="{7ED8818E-9E6B-41AD-A355-CCAB1250DEDB}"/>
              </a:ext>
            </a:extLst>
          </p:cNvPr>
          <p:cNvPicPr>
            <a:picLocks noChangeAspect="1"/>
          </p:cNvPicPr>
          <p:nvPr/>
        </p:nvPicPr>
        <p:blipFill>
          <a:blip r:embed="rId2"/>
          <a:stretch>
            <a:fillRect/>
          </a:stretch>
        </p:blipFill>
        <p:spPr>
          <a:xfrm>
            <a:off x="1792177" y="3429000"/>
            <a:ext cx="8607642" cy="1581150"/>
          </a:xfrm>
          <a:prstGeom prst="rect">
            <a:avLst/>
          </a:prstGeom>
        </p:spPr>
      </p:pic>
    </p:spTree>
    <p:extLst>
      <p:ext uri="{BB962C8B-B14F-4D97-AF65-F5344CB8AC3E}">
        <p14:creationId xmlns:p14="http://schemas.microsoft.com/office/powerpoint/2010/main" val="238719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attributes, methods, constructors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7" name="Picture 6">
            <a:extLst>
              <a:ext uri="{FF2B5EF4-FFF2-40B4-BE49-F238E27FC236}">
                <a16:creationId xmlns:a16="http://schemas.microsoft.com/office/drawing/2014/main" id="{8E401BB0-3173-4B6F-839E-8F49AAD37B3A}"/>
              </a:ext>
            </a:extLst>
          </p:cNvPr>
          <p:cNvPicPr>
            <a:picLocks noChangeAspect="1"/>
          </p:cNvPicPr>
          <p:nvPr/>
        </p:nvPicPr>
        <p:blipFill>
          <a:blip r:embed="rId2"/>
          <a:stretch>
            <a:fillRect/>
          </a:stretch>
        </p:blipFill>
        <p:spPr>
          <a:xfrm>
            <a:off x="1081596" y="2472987"/>
            <a:ext cx="10272203" cy="2552700"/>
          </a:xfrm>
          <a:prstGeom prst="rect">
            <a:avLst/>
          </a:prstGeom>
        </p:spPr>
      </p:pic>
    </p:spTree>
    <p:extLst>
      <p:ext uri="{BB962C8B-B14F-4D97-AF65-F5344CB8AC3E}">
        <p14:creationId xmlns:p14="http://schemas.microsoft.com/office/powerpoint/2010/main" val="243420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(Encapsulation)</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trừu</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(Abstraction)</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(Inheritance)</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(Polymorphism)</a:t>
            </a:r>
          </a:p>
        </p:txBody>
      </p:sp>
    </p:spTree>
    <p:extLst>
      <p:ext uri="{BB962C8B-B14F-4D97-AF65-F5344CB8AC3E}">
        <p14:creationId xmlns:p14="http://schemas.microsoft.com/office/powerpoint/2010/main" val="175805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Non-Access Modifiers</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class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9" name="Picture 8">
            <a:extLst>
              <a:ext uri="{FF2B5EF4-FFF2-40B4-BE49-F238E27FC236}">
                <a16:creationId xmlns:a16="http://schemas.microsoft.com/office/drawing/2014/main" id="{37003FF5-143A-43A2-8B54-535FA3769148}"/>
              </a:ext>
            </a:extLst>
          </p:cNvPr>
          <p:cNvPicPr>
            <a:picLocks noChangeAspect="1"/>
          </p:cNvPicPr>
          <p:nvPr/>
        </p:nvPicPr>
        <p:blipFill>
          <a:blip r:embed="rId2"/>
          <a:stretch>
            <a:fillRect/>
          </a:stretch>
        </p:blipFill>
        <p:spPr>
          <a:xfrm>
            <a:off x="1113223" y="2953999"/>
            <a:ext cx="10240576" cy="1590675"/>
          </a:xfrm>
          <a:prstGeom prst="rect">
            <a:avLst/>
          </a:prstGeom>
        </p:spPr>
      </p:pic>
    </p:spTree>
    <p:extLst>
      <p:ext uri="{BB962C8B-B14F-4D97-AF65-F5344CB8AC3E}">
        <p14:creationId xmlns:p14="http://schemas.microsoft.com/office/powerpoint/2010/main" val="198797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attributes, methods, constructors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3" name="Picture 2">
            <a:extLst>
              <a:ext uri="{FF2B5EF4-FFF2-40B4-BE49-F238E27FC236}">
                <a16:creationId xmlns:a16="http://schemas.microsoft.com/office/drawing/2014/main" id="{74CE5242-3D23-41A4-8405-58F8589710B0}"/>
              </a:ext>
            </a:extLst>
          </p:cNvPr>
          <p:cNvPicPr>
            <a:picLocks noChangeAspect="1"/>
          </p:cNvPicPr>
          <p:nvPr/>
        </p:nvPicPr>
        <p:blipFill>
          <a:blip r:embed="rId2"/>
          <a:stretch>
            <a:fillRect/>
          </a:stretch>
        </p:blipFill>
        <p:spPr>
          <a:xfrm>
            <a:off x="1012056" y="2530029"/>
            <a:ext cx="10515600" cy="2889899"/>
          </a:xfrm>
          <a:prstGeom prst="rect">
            <a:avLst/>
          </a:prstGeom>
        </p:spPr>
      </p:pic>
    </p:spTree>
    <p:extLst>
      <p:ext uri="{BB962C8B-B14F-4D97-AF65-F5344CB8AC3E}">
        <p14:creationId xmlns:p14="http://schemas.microsoft.com/office/powerpoint/2010/main" val="642954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Encapsulation</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dung</a:t>
            </a:r>
          </a:p>
          <a:p>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(attributes)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Consolas" panose="020B0609020204030204" pitchFamily="49" charset="0"/>
                <a:cs typeface="Times New Roman" panose="02020603050405020304" pitchFamily="18" charset="0"/>
              </a:rPr>
              <a:t>private</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Cung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(method)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Consolas" panose="020B0609020204030204" pitchFamily="49" charset="0"/>
                <a:cs typeface="Times New Roman" panose="02020603050405020304" pitchFamily="18" charset="0"/>
              </a:rPr>
              <a:t>private</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E2830596-C423-4036-8772-45A95651264F}"/>
              </a:ext>
            </a:extLst>
          </p:cNvPr>
          <p:cNvSpPr>
            <a:spLocks noChangeArrowheads="1"/>
          </p:cNvSpPr>
          <p:nvPr/>
        </p:nvSpPr>
        <p:spPr bwMode="auto">
          <a:xfrm>
            <a:off x="932156" y="3442284"/>
            <a:ext cx="537679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Person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private </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1" i="0" u="none" strike="noStrike" cap="none" normalizeH="0" baseline="0" dirty="0">
                <a:ln>
                  <a:noFill/>
                </a:ln>
                <a:solidFill>
                  <a:srgbClr val="660E7A"/>
                </a:solidFill>
                <a:effectLst/>
                <a:latin typeface="Consolas" panose="020B0609020204030204" pitchFamily="49" charset="0"/>
              </a:rPr>
              <a: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0" i="0" u="none" strike="noStrike" cap="none" normalizeH="0" baseline="0" dirty="0" err="1">
                <a:ln>
                  <a:noFill/>
                </a:ln>
                <a:solidFill>
                  <a:srgbClr val="000000"/>
                </a:solidFill>
                <a:effectLst/>
                <a:latin typeface="Consolas" panose="020B0609020204030204" pitchFamily="49" charset="0"/>
              </a:rPr>
              <a:t>getName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1" i="0" u="none" strike="noStrike" cap="none" normalizeH="0" baseline="0" dirty="0">
                <a:ln>
                  <a:noFill/>
                </a:ln>
                <a:solidFill>
                  <a:srgbClr val="660E7A"/>
                </a:solidFill>
                <a:effectLst/>
                <a:latin typeface="Consolas" panose="020B0609020204030204" pitchFamily="49" charset="0"/>
              </a:rPr>
              <a: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setName</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0" i="0" u="none" strike="noStrike" cap="none" normalizeH="0" baseline="0" dirty="0" err="1">
                <a:ln>
                  <a:noFill/>
                </a:ln>
                <a:solidFill>
                  <a:srgbClr val="000000"/>
                </a:solidFill>
                <a:effectLst/>
                <a:latin typeface="Consolas" panose="020B0609020204030204" pitchFamily="49" charset="0"/>
              </a:rPr>
              <a:t>newName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this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660E7A"/>
                </a:solidFill>
                <a:effectLst/>
                <a:latin typeface="Consolas" panose="020B0609020204030204" pitchFamily="49" charset="0"/>
              </a:rPr>
              <a:t>name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newName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2BD8079-1502-429F-93BD-66F63C24F752}"/>
              </a:ext>
            </a:extLst>
          </p:cNvPr>
          <p:cNvSpPr>
            <a:spLocks noChangeArrowheads="1"/>
          </p:cNvSpPr>
          <p:nvPr/>
        </p:nvSpPr>
        <p:spPr bwMode="auto">
          <a:xfrm>
            <a:off x="6516208" y="3754843"/>
            <a:ext cx="493154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Person </a:t>
            </a:r>
            <a:r>
              <a:rPr kumimoji="0" lang="en-US" altLang="en-US" b="0" i="0" u="none" strike="noStrike" cap="none" normalizeH="0" baseline="0" dirty="0" err="1">
                <a:ln>
                  <a:noFill/>
                </a:ln>
                <a:solidFill>
                  <a:srgbClr val="000000"/>
                </a:solidFill>
                <a:effectLst/>
                <a:latin typeface="Consolas" panose="020B0609020204030204" pitchFamily="49" charset="0"/>
              </a:rPr>
              <a:t>person</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Person();</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person.setName</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1" i="0" u="none" strike="noStrike" cap="none" normalizeH="0" baseline="0" dirty="0" err="1">
                <a:ln>
                  <a:noFill/>
                </a:ln>
                <a:solidFill>
                  <a:srgbClr val="008000"/>
                </a:solidFill>
                <a:effectLst/>
                <a:latin typeface="Consolas" panose="020B0609020204030204" pitchFamily="49" charset="0"/>
              </a:rPr>
              <a:t>Phuc</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person.getName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978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Encapsulation</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Dể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ghi</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200" dirty="0">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F8395CAF-D665-45FA-B3D7-557431DE4056}"/>
              </a:ext>
            </a:extLst>
          </p:cNvPr>
          <p:cNvSpPr>
            <a:spLocks noChangeArrowheads="1"/>
          </p:cNvSpPr>
          <p:nvPr/>
        </p:nvSpPr>
        <p:spPr bwMode="auto">
          <a:xfrm>
            <a:off x="6010184" y="1801596"/>
            <a:ext cx="5690587"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Student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private int </a:t>
            </a:r>
            <a:r>
              <a:rPr kumimoji="0" lang="en-US" altLang="en-US" b="1" i="0" u="none" strike="noStrike" cap="none" normalizeH="0" baseline="0" dirty="0">
                <a:ln>
                  <a:noFill/>
                </a:ln>
                <a:solidFill>
                  <a:srgbClr val="660E7A"/>
                </a:solidFill>
                <a:effectLst/>
                <a:latin typeface="Consolas" panose="020B0609020204030204" pitchFamily="49" charset="0"/>
              </a:rPr>
              <a:t>point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0 -&gt; 10</a:t>
            </a:r>
            <a:br>
              <a:rPr kumimoji="0" lang="en-US" altLang="en-US" b="0" i="1" u="none" strike="noStrike" cap="none" normalizeH="0" baseline="0" dirty="0">
                <a:ln>
                  <a:noFill/>
                </a:ln>
                <a:solidFill>
                  <a:srgbClr val="808080"/>
                </a:solidFill>
                <a:effectLst/>
                <a:latin typeface="Consolas" panose="020B0609020204030204" pitchFamily="49" charset="0"/>
              </a:rPr>
            </a:b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int </a:t>
            </a:r>
            <a:r>
              <a:rPr kumimoji="0" lang="en-US" altLang="en-US" b="0" i="0" u="none" strike="noStrike" cap="none" normalizeH="0" baseline="0" dirty="0" err="1">
                <a:ln>
                  <a:noFill/>
                </a:ln>
                <a:solidFill>
                  <a:srgbClr val="000000"/>
                </a:solidFill>
                <a:effectLst/>
                <a:latin typeface="Consolas" panose="020B0609020204030204" pitchFamily="49" charset="0"/>
              </a:rPr>
              <a:t>getPoint</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1" i="0" u="none" strike="noStrike" cap="none" normalizeH="0" baseline="0" dirty="0">
                <a:ln>
                  <a:noFill/>
                </a:ln>
                <a:solidFill>
                  <a:srgbClr val="660E7A"/>
                </a:solidFill>
                <a:effectLst/>
                <a:latin typeface="Consolas" panose="020B0609020204030204" pitchFamily="49" charset="0"/>
              </a:rPr>
              <a:t>point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setPoint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a:ln>
                  <a:noFill/>
                </a:ln>
                <a:solidFill>
                  <a:srgbClr val="000000"/>
                </a:solidFill>
                <a:effectLst/>
                <a:latin typeface="Consolas" panose="020B0609020204030204" pitchFamily="49" charset="0"/>
              </a:rPr>
              <a:t>point)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if </a:t>
            </a:r>
            <a:r>
              <a:rPr kumimoji="0" lang="en-US" altLang="en-US" b="0" i="0" u="none" strike="noStrike" cap="none" normalizeH="0" baseline="0" dirty="0">
                <a:ln>
                  <a:noFill/>
                </a:ln>
                <a:solidFill>
                  <a:srgbClr val="000000"/>
                </a:solidFill>
                <a:effectLst/>
                <a:latin typeface="Consolas" panose="020B0609020204030204" pitchFamily="49" charset="0"/>
              </a:rPr>
              <a:t>(point &lt; </a:t>
            </a:r>
            <a:r>
              <a:rPr kumimoji="0" lang="en-US" altLang="en-US" b="0" i="0" u="none" strike="noStrike" cap="none" normalizeH="0" baseline="0" dirty="0">
                <a:ln>
                  <a:noFill/>
                </a:ln>
                <a:solidFill>
                  <a:srgbClr val="0000FF"/>
                </a:solidFill>
                <a:effectLst/>
                <a:latin typeface="Consolas" panose="020B0609020204030204" pitchFamily="49" charset="0"/>
              </a:rPr>
              <a:t>0 </a:t>
            </a:r>
            <a:r>
              <a:rPr kumimoji="0" lang="en-US" altLang="en-US" b="0" i="0" u="none" strike="noStrike" cap="none" normalizeH="0" baseline="0" dirty="0">
                <a:ln>
                  <a:noFill/>
                </a:ln>
                <a:solidFill>
                  <a:srgbClr val="000000"/>
                </a:solidFill>
                <a:effectLst/>
                <a:latin typeface="Consolas" panose="020B0609020204030204" pitchFamily="49" charset="0"/>
              </a:rPr>
              <a:t>|| point &gt; </a:t>
            </a:r>
            <a:r>
              <a:rPr kumimoji="0" lang="en-US" altLang="en-US" b="0" i="0" u="none" strike="noStrike" cap="none" normalizeH="0" baseline="0" dirty="0">
                <a:ln>
                  <a:noFill/>
                </a:ln>
                <a:solidFill>
                  <a:srgbClr val="0000FF"/>
                </a:solidFill>
                <a:effectLst/>
                <a:latin typeface="Consolas" panose="020B0609020204030204" pitchFamily="49" charset="0"/>
              </a:rPr>
              <a:t>10</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"Point should be between 0 and 10"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else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000080"/>
                </a:solidFill>
                <a:effectLst/>
                <a:latin typeface="Consolas" panose="020B0609020204030204" pitchFamily="49" charset="0"/>
              </a:rPr>
              <a:t>this</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660E7A"/>
                </a:solidFill>
                <a:effectLst/>
                <a:latin typeface="Consolas" panose="020B0609020204030204" pitchFamily="49" charset="0"/>
              </a:rPr>
              <a:t>point</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point;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75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Packages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Packages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 1 folder,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file java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package </a:t>
            </a:r>
            <a:r>
              <a:rPr lang="en-US" sz="2000" dirty="0" err="1">
                <a:latin typeface="Times New Roman" panose="02020603050405020304" pitchFamily="18" charset="0"/>
                <a:cs typeface="Times New Roman" panose="02020603050405020304" pitchFamily="18" charset="0"/>
              </a:rPr>
              <a:t>khác</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1 class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ở package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Consolas" panose="020B0609020204030204" pitchFamily="49" charset="0"/>
                <a:cs typeface="Times New Roman" panose="02020603050405020304" pitchFamily="18" charset="0"/>
              </a:rPr>
              <a:t>import</a:t>
            </a:r>
            <a:endParaRPr lang="en-US" sz="1200" dirty="0">
              <a:solidFill>
                <a:srgbClr val="C00000"/>
              </a:solidFill>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8" name="Rectangle 2">
            <a:extLst>
              <a:ext uri="{FF2B5EF4-FFF2-40B4-BE49-F238E27FC236}">
                <a16:creationId xmlns:a16="http://schemas.microsoft.com/office/drawing/2014/main" id="{4A212D07-A421-4E67-BB88-AF37641F34E7}"/>
              </a:ext>
            </a:extLst>
          </p:cNvPr>
          <p:cNvSpPr>
            <a:spLocks noChangeArrowheads="1"/>
          </p:cNvSpPr>
          <p:nvPr/>
        </p:nvSpPr>
        <p:spPr bwMode="auto">
          <a:xfrm>
            <a:off x="1047566" y="2987775"/>
            <a:ext cx="879599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err="1">
                <a:ln>
                  <a:noFill/>
                </a:ln>
                <a:solidFill>
                  <a:srgbClr val="000000"/>
                </a:solidFill>
                <a:effectLst/>
                <a:latin typeface="Consolas" panose="020B0609020204030204" pitchFamily="49" charset="0"/>
              </a:rPr>
              <a:t>java.util.Scanner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//import </a:t>
            </a:r>
            <a:r>
              <a:rPr kumimoji="0" lang="en-US" altLang="en-US" b="0" i="1" u="none" strike="noStrike" cap="none" normalizeH="0" baseline="0" dirty="0" err="1">
                <a:ln>
                  <a:noFill/>
                </a:ln>
                <a:solidFill>
                  <a:srgbClr val="808080"/>
                </a:solidFill>
                <a:effectLst/>
                <a:latin typeface="Consolas" panose="020B0609020204030204" pitchFamily="49" charset="0"/>
              </a:rPr>
              <a:t>java.util</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để</a:t>
            </a:r>
            <a:r>
              <a:rPr kumimoji="0" lang="en-US" altLang="en-US" b="0" i="1" u="none" strike="noStrike" cap="none" normalizeH="0" baseline="0" dirty="0">
                <a:ln>
                  <a:noFill/>
                </a:ln>
                <a:solidFill>
                  <a:srgbClr val="808080"/>
                </a:solidFill>
                <a:effectLst/>
                <a:latin typeface="Consolas" panose="020B0609020204030204" pitchFamily="49" charset="0"/>
              </a:rPr>
              <a:t> import </a:t>
            </a:r>
            <a:r>
              <a:rPr kumimoji="0" lang="en-US" altLang="en-US" b="0" i="1" u="none" strike="noStrike" cap="none" normalizeH="0" baseline="0" dirty="0" err="1">
                <a:ln>
                  <a:noFill/>
                </a:ln>
                <a:solidFill>
                  <a:srgbClr val="808080"/>
                </a:solidFill>
                <a:effectLst/>
                <a:latin typeface="Consolas" panose="020B0609020204030204" pitchFamily="49" charset="0"/>
              </a:rPr>
              <a:t>tất</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cả</a:t>
            </a:r>
            <a:r>
              <a:rPr kumimoji="0" lang="en-US" altLang="en-US" b="0" i="1" u="none" strike="noStrike" cap="none" normalizeH="0" baseline="0" dirty="0">
                <a:ln>
                  <a:noFill/>
                </a:ln>
                <a:solidFill>
                  <a:srgbClr val="808080"/>
                </a:solidFill>
                <a:effectLst/>
                <a:latin typeface="Consolas" panose="020B0609020204030204" pitchFamily="49" charset="0"/>
              </a:rPr>
              <a:t> class </a:t>
            </a:r>
            <a:r>
              <a:rPr kumimoji="0" lang="en-US" altLang="en-US" b="0" i="1" u="none" strike="noStrike" cap="none" normalizeH="0" baseline="0" dirty="0" err="1">
                <a:ln>
                  <a:noFill/>
                </a:ln>
                <a:solidFill>
                  <a:srgbClr val="808080"/>
                </a:solidFill>
                <a:effectLst/>
                <a:latin typeface="Consolas" panose="020B0609020204030204" pitchFamily="49" charset="0"/>
              </a:rPr>
              <a:t>trong</a:t>
            </a:r>
            <a:r>
              <a:rPr kumimoji="0" lang="en-US" altLang="en-US" b="0" i="1" u="none" strike="noStrike" cap="none" normalizeH="0" baseline="0" dirty="0">
                <a:ln>
                  <a:noFill/>
                </a:ln>
                <a:solidFill>
                  <a:srgbClr val="808080"/>
                </a:solidFill>
                <a:effectLst/>
                <a:latin typeface="Consolas" panose="020B0609020204030204" pitchFamily="49" charset="0"/>
              </a:rPr>
              <a:t> package </a:t>
            </a:r>
            <a:r>
              <a:rPr kumimoji="0" lang="en-US" altLang="en-US" b="0" i="1" u="none" strike="noStrike" cap="none" normalizeH="0" baseline="0" dirty="0" err="1">
                <a:ln>
                  <a:noFill/>
                </a:ln>
                <a:solidFill>
                  <a:srgbClr val="808080"/>
                </a:solidFill>
                <a:effectLst/>
                <a:latin typeface="Consolas" panose="020B0609020204030204" pitchFamily="49" charset="0"/>
              </a:rPr>
              <a:t>java.util</a:t>
            </a:r>
            <a:br>
              <a:rPr kumimoji="0" lang="en-US" altLang="en-US" b="0" i="1" u="none" strike="noStrike" cap="none" normalizeH="0" baseline="0" dirty="0">
                <a:ln>
                  <a:noFill/>
                </a:ln>
                <a:solidFill>
                  <a:srgbClr val="808080"/>
                </a:solidFill>
                <a:effectLst/>
                <a:latin typeface="Consolas" panose="020B0609020204030204" pitchFamily="49" charset="0"/>
              </a:rPr>
            </a:b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Scanner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Scanner(System.</a:t>
            </a:r>
            <a:r>
              <a:rPr kumimoji="0" lang="en-US" altLang="en-US" b="1" i="1" u="none" strike="noStrike" cap="none" normalizeH="0" baseline="0" dirty="0">
                <a:ln>
                  <a:noFill/>
                </a:ln>
                <a:solidFill>
                  <a:srgbClr val="660E7A"/>
                </a:solidFill>
                <a:effectLst/>
                <a:latin typeface="Consolas" panose="020B0609020204030204" pitchFamily="49" charset="0"/>
              </a:rPr>
              <a:t>in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"Enter username"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rPr>
              <a:t>myObj.nextLine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"Username is: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147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Inheritance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Subclass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thừa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cha (superclass)</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Superclass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cha)</a:t>
            </a: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Consolas" panose="020B0609020204030204" pitchFamily="49" charset="0"/>
                <a:cs typeface="Times New Roman" panose="02020603050405020304" pitchFamily="18" charset="0"/>
              </a:rPr>
              <a:t>extends</a:t>
            </a: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solidFill>
                  <a:srgbClr val="C00000"/>
                </a:solidFill>
                <a:latin typeface="Consolas" panose="020B0609020204030204" pitchFamily="49" charset="0"/>
                <a:cs typeface="Times New Roman" panose="02020603050405020304" pitchFamily="18" charset="0"/>
              </a:rPr>
              <a:t> final</a:t>
            </a:r>
            <a:endParaRPr lang="en-US" sz="1200" dirty="0">
              <a:solidFill>
                <a:srgbClr val="C00000"/>
              </a:solidFill>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093816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3" name="Rectangle 1">
            <a:extLst>
              <a:ext uri="{FF2B5EF4-FFF2-40B4-BE49-F238E27FC236}">
                <a16:creationId xmlns:a16="http://schemas.microsoft.com/office/drawing/2014/main" id="{B2A296D2-0039-4082-BB3E-1A2647C4D56B}"/>
              </a:ext>
            </a:extLst>
          </p:cNvPr>
          <p:cNvSpPr>
            <a:spLocks noChangeArrowheads="1"/>
          </p:cNvSpPr>
          <p:nvPr/>
        </p:nvSpPr>
        <p:spPr bwMode="auto">
          <a:xfrm>
            <a:off x="5726098" y="243512"/>
            <a:ext cx="4687502"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nsolas" panose="020B0609020204030204" pitchFamily="49" charset="0"/>
              </a:rPr>
              <a:t>public class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1" i="0" u="none" strike="noStrike" cap="none" normalizeH="0" baseline="0" dirty="0">
                <a:ln>
                  <a:noFill/>
                </a:ln>
                <a:solidFill>
                  <a:srgbClr val="660E7A"/>
                </a:solidFill>
                <a:effectLst/>
                <a:latin typeface="Consolas" panose="020B0609020204030204" pitchFamily="49" charset="0"/>
              </a:rPr>
              <a: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int </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Animal(</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vegetarian</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vegetarian;</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a:ln>
                  <a:noFill/>
                </a:ln>
                <a:solidFill>
                  <a:srgbClr val="000000"/>
                </a:solidFill>
                <a:effectLst/>
                <a:latin typeface="Consolas" panose="020B0609020204030204" pitchFamily="49" charset="0"/>
              </a:rPr>
              <a:t>eat()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System.</a:t>
            </a:r>
            <a:r>
              <a:rPr kumimoji="0" lang="en-US" altLang="en-US" sz="1200" b="1" i="1" u="none" strike="noStrike" cap="none" normalizeH="0" baseline="0" dirty="0" err="1">
                <a:ln>
                  <a:noFill/>
                </a:ln>
                <a:solidFill>
                  <a:srgbClr val="660E7A"/>
                </a:solidFill>
                <a:effectLst/>
                <a:latin typeface="Consolas" panose="020B0609020204030204" pitchFamily="49" charset="0"/>
              </a:rPr>
              <a:t>out</a:t>
            </a:r>
            <a:r>
              <a:rPr kumimoji="0" lang="en-US" altLang="en-US" sz="1200" b="0" i="0" u="none" strike="noStrike" cap="none" normalizeH="0" baseline="0" dirty="0" err="1">
                <a:ln>
                  <a:noFill/>
                </a:ln>
                <a:solidFill>
                  <a:srgbClr val="000000"/>
                </a:solidFill>
                <a:effectLst/>
                <a:latin typeface="Consolas" panose="020B0609020204030204" pitchFamily="49" charset="0"/>
              </a:rPr>
              <a:t>.println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8000"/>
                </a:solidFill>
                <a:effectLst/>
                <a:latin typeface="Consolas" panose="020B0609020204030204" pitchFamily="49" charset="0"/>
              </a:rPr>
              <a:t>"Eating..."</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isVegetarian</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a:ln>
                  <a:noFill/>
                </a:ln>
                <a:solidFill>
                  <a:srgbClr val="660E7A"/>
                </a:solidFill>
                <a:effectLst/>
                <a:latin typeface="Consolas" panose="020B0609020204030204" pitchFamily="49" charset="0"/>
              </a:rPr>
              <a: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vegetarian</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vegetarian;</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int </a:t>
            </a:r>
            <a:r>
              <a:rPr kumimoji="0" lang="en-US" altLang="en-US" sz="1200" b="0" i="0" u="none" strike="noStrike" cap="none" normalizeH="0" baseline="0" dirty="0" err="1">
                <a:ln>
                  <a:noFill/>
                </a:ln>
                <a:solidFill>
                  <a:srgbClr val="000000"/>
                </a:solidFill>
                <a:effectLst/>
                <a:latin typeface="Consolas" panose="020B0609020204030204" pitchFamily="49" charset="0"/>
              </a:rPr>
              <a:t>getNoOfLegs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811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4" name="Rectangle 1">
            <a:extLst>
              <a:ext uri="{FF2B5EF4-FFF2-40B4-BE49-F238E27FC236}">
                <a16:creationId xmlns:a16="http://schemas.microsoft.com/office/drawing/2014/main" id="{7B9C0849-3A25-46E8-B506-C88B784E5A1B}"/>
              </a:ext>
            </a:extLst>
          </p:cNvPr>
          <p:cNvSpPr>
            <a:spLocks noChangeArrowheads="1"/>
          </p:cNvSpPr>
          <p:nvPr/>
        </p:nvSpPr>
        <p:spPr bwMode="auto">
          <a:xfrm>
            <a:off x="905523" y="1753678"/>
            <a:ext cx="562205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nsolas" panose="020B0609020204030204" pitchFamily="49" charset="0"/>
              </a:rPr>
              <a:t>public class </a:t>
            </a:r>
            <a:r>
              <a:rPr kumimoji="0" lang="en-US" altLang="en-US" sz="1200" b="0" i="0" u="none" strike="noStrike" cap="none" normalizeH="0" baseline="0" dirty="0">
                <a:ln>
                  <a:noFill/>
                </a:ln>
                <a:solidFill>
                  <a:srgbClr val="000000"/>
                </a:solidFill>
                <a:effectLst/>
                <a:latin typeface="Consolas" panose="020B0609020204030204" pitchFamily="49" charset="0"/>
              </a:rPr>
              <a:t>Cat </a:t>
            </a:r>
            <a:r>
              <a:rPr kumimoji="0" lang="en-US" altLang="en-US" sz="1200" b="1" i="0" u="none" strike="noStrike" cap="none" normalizeH="0" baseline="0" dirty="0">
                <a:ln>
                  <a:noFill/>
                </a:ln>
                <a:solidFill>
                  <a:srgbClr val="000080"/>
                </a:solidFill>
                <a:effectLst/>
                <a:latin typeface="Consolas" panose="020B0609020204030204" pitchFamily="49" charset="0"/>
              </a:rPr>
              <a:t>extends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a:t>
            </a:r>
            <a:r>
              <a:rPr kumimoji="0" lang="en-US" altLang="en-US" sz="1200" b="0" i="0" u="none" strike="noStrike" cap="none" normalizeH="0" baseline="0" dirty="0">
                <a:ln>
                  <a:noFill/>
                </a:ln>
                <a:solidFill>
                  <a:srgbClr val="000000"/>
                </a:solidFill>
                <a:effectLst/>
                <a:latin typeface="Consolas" panose="020B0609020204030204" pitchFamily="49" charset="0"/>
              </a:rPr>
              <a:t>String </a:t>
            </a:r>
            <a:r>
              <a:rPr kumimoji="0" lang="en-US" altLang="en-US" sz="1200" b="1" i="0" u="none" strike="noStrike" cap="none" normalizeH="0" baseline="0" dirty="0">
                <a:ln>
                  <a:noFill/>
                </a:ln>
                <a:solidFill>
                  <a:srgbClr val="660E7A"/>
                </a:solidFill>
                <a:effectLst/>
                <a:latin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Cat(</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String color)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super</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color</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color;</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a:ln>
                  <a:noFill/>
                </a:ln>
                <a:solidFill>
                  <a:srgbClr val="000000"/>
                </a:solidFill>
                <a:effectLst/>
                <a:latin typeface="Consolas" panose="020B0609020204030204" pitchFamily="49" charset="0"/>
              </a:rPr>
              <a:t>meow()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System.</a:t>
            </a:r>
            <a:r>
              <a:rPr kumimoji="0" lang="en-US" altLang="en-US" sz="1200" b="1" i="1" u="none" strike="noStrike" cap="none" normalizeH="0" baseline="0" dirty="0" err="1">
                <a:ln>
                  <a:noFill/>
                </a:ln>
                <a:solidFill>
                  <a:srgbClr val="660E7A"/>
                </a:solidFill>
                <a:effectLst/>
                <a:latin typeface="Consolas" panose="020B0609020204030204" pitchFamily="49" charset="0"/>
              </a:rPr>
              <a:t>out</a:t>
            </a:r>
            <a:r>
              <a:rPr kumimoji="0" lang="en-US" altLang="en-US" sz="1200" b="0" i="0" u="none" strike="noStrike" cap="none" normalizeH="0" baseline="0" dirty="0" err="1">
                <a:ln>
                  <a:noFill/>
                </a:ln>
                <a:solidFill>
                  <a:srgbClr val="000000"/>
                </a:solidFill>
                <a:effectLst/>
                <a:latin typeface="Consolas" panose="020B0609020204030204" pitchFamily="49" charset="0"/>
              </a:rPr>
              <a:t>.println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8000"/>
                </a:solidFill>
                <a:effectLst/>
                <a:latin typeface="Consolas" panose="020B0609020204030204" pitchFamily="49" charset="0"/>
              </a:rPr>
              <a:t>"Meowing..."</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String </a:t>
            </a:r>
            <a:r>
              <a:rPr kumimoji="0" lang="en-US" altLang="en-US" sz="1200" b="0" i="0" u="none" strike="noStrike" cap="none" normalizeH="0" baseline="0" dirty="0" err="1">
                <a:ln>
                  <a:noFill/>
                </a:ln>
                <a:solidFill>
                  <a:srgbClr val="000000"/>
                </a:solidFill>
                <a:effectLst/>
                <a:latin typeface="Consolas" panose="020B0609020204030204" pitchFamily="49" charset="0"/>
              </a:rPr>
              <a:t>getColor</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a:ln>
                  <a:noFill/>
                </a:ln>
                <a:solidFill>
                  <a:srgbClr val="660E7A"/>
                </a:solidFill>
                <a:effectLst/>
                <a:latin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setColor</a:t>
            </a:r>
            <a:r>
              <a:rPr kumimoji="0" lang="en-US" altLang="en-US" sz="1200" b="0" i="0" u="none" strike="noStrike" cap="none" normalizeH="0" baseline="0" dirty="0">
                <a:ln>
                  <a:noFill/>
                </a:ln>
                <a:solidFill>
                  <a:srgbClr val="000000"/>
                </a:solidFill>
                <a:effectLst/>
                <a:latin typeface="Consolas" panose="020B0609020204030204" pitchFamily="49" charset="0"/>
              </a:rPr>
              <a:t>(String color)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color</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color;</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99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Dữ liệu không bị thay đổi tự do trong chương trình như lập trình cấu trúc.</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Khi thay đổi cấu trúc dữ liệu của một đối tượng, không cần thay đổi các mã nguồn của các đối tượng khác mà chỉ cần thanh đổi một một số hàm thành phần</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Được đánh giá là dễ học, năng suất, đơn giản, dễ bảo trì, dễ mở rộng…</a:t>
            </a:r>
          </a:p>
        </p:txBody>
      </p:sp>
    </p:spTree>
    <p:extLst>
      <p:ext uri="{BB962C8B-B14F-4D97-AF65-F5344CB8AC3E}">
        <p14:creationId xmlns:p14="http://schemas.microsoft.com/office/powerpoint/2010/main" val="80825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Classes/Objects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521909"/>
          </a:xfrm>
        </p:spPr>
        <p:txBody>
          <a:bodyPr>
            <a:normAutofit/>
          </a:bodyPr>
          <a:lstStyle/>
          <a:p>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OOP</a:t>
            </a:r>
          </a:p>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object,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1B25C3-7C6F-4980-9EFC-202C475C6F21}"/>
              </a:ext>
            </a:extLst>
          </p:cNvPr>
          <p:cNvPicPr>
            <a:picLocks noChangeAspect="1"/>
          </p:cNvPicPr>
          <p:nvPr/>
        </p:nvPicPr>
        <p:blipFill>
          <a:blip r:embed="rId3"/>
          <a:stretch>
            <a:fillRect/>
          </a:stretch>
        </p:blipFill>
        <p:spPr>
          <a:xfrm>
            <a:off x="2432481" y="3249226"/>
            <a:ext cx="7019809" cy="1433508"/>
          </a:xfrm>
          <a:prstGeom prst="rect">
            <a:avLst/>
          </a:prstGeom>
        </p:spPr>
      </p:pic>
      <p:pic>
        <p:nvPicPr>
          <p:cNvPr id="5" name="Picture 4">
            <a:extLst>
              <a:ext uri="{FF2B5EF4-FFF2-40B4-BE49-F238E27FC236}">
                <a16:creationId xmlns:a16="http://schemas.microsoft.com/office/drawing/2014/main" id="{29EE8265-A465-4790-8DAD-9B0812D3F29E}"/>
              </a:ext>
            </a:extLst>
          </p:cNvPr>
          <p:cNvPicPr>
            <a:picLocks noChangeAspect="1"/>
          </p:cNvPicPr>
          <p:nvPr/>
        </p:nvPicPr>
        <p:blipFill>
          <a:blip r:embed="rId4"/>
          <a:stretch>
            <a:fillRect/>
          </a:stretch>
        </p:blipFill>
        <p:spPr>
          <a:xfrm>
            <a:off x="2423603" y="4886627"/>
            <a:ext cx="7028687" cy="1433507"/>
          </a:xfrm>
          <a:prstGeom prst="rect">
            <a:avLst/>
          </a:prstGeom>
        </p:spPr>
      </p:pic>
    </p:spTree>
    <p:extLst>
      <p:ext uri="{BB962C8B-B14F-4D97-AF65-F5344CB8AC3E}">
        <p14:creationId xmlns:p14="http://schemas.microsoft.com/office/powerpoint/2010/main" val="3663098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Classes/Objects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1603375"/>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class,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class</a:t>
            </a:r>
          </a:p>
          <a:p>
            <a:pPr marL="0" indent="0">
              <a:buNone/>
            </a:pPr>
            <a:endParaRPr lang="vi-VN" sz="20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A22002D6-F458-433A-B671-B456861FF67F}"/>
              </a:ext>
            </a:extLst>
          </p:cNvPr>
          <p:cNvSpPr>
            <a:spLocks noChangeArrowheads="1"/>
          </p:cNvSpPr>
          <p:nvPr/>
        </p:nvSpPr>
        <p:spPr bwMode="auto">
          <a:xfrm>
            <a:off x="1020932" y="2405822"/>
            <a:ext cx="3089429"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D6C45FDA-E5EF-4CD9-AC24-06D9B4B7A2F3}"/>
              </a:ext>
            </a:extLst>
          </p:cNvPr>
          <p:cNvSpPr txBox="1">
            <a:spLocks/>
          </p:cNvSpPr>
          <p:nvPr/>
        </p:nvSpPr>
        <p:spPr>
          <a:xfrm>
            <a:off x="838198" y="3563937"/>
            <a:ext cx="10515599"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object,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new</a:t>
            </a:r>
          </a:p>
          <a:p>
            <a:pPr marL="0" indent="0">
              <a:buFont typeface="Arial" panose="020B0604020202020204" pitchFamily="34" charset="0"/>
              <a:buNone/>
            </a:pPr>
            <a:endParaRPr lang="vi-VN" sz="20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9D4E9902-E544-4245-8626-31E4CD882519}"/>
              </a:ext>
            </a:extLst>
          </p:cNvPr>
          <p:cNvSpPr>
            <a:spLocks noChangeArrowheads="1"/>
          </p:cNvSpPr>
          <p:nvPr/>
        </p:nvSpPr>
        <p:spPr bwMode="auto">
          <a:xfrm>
            <a:off x="1020932" y="4148087"/>
            <a:ext cx="7821227"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96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(Attributes)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class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class </a:t>
            </a:r>
            <a:r>
              <a:rPr lang="en-US" sz="2400" dirty="0" err="1">
                <a:solidFill>
                  <a:srgbClr val="C00000"/>
                </a:solidFill>
                <a:latin typeface="Consolas" panose="020B0609020204030204" pitchFamily="49" charset="0"/>
                <a:cs typeface="Times New Roman" panose="02020603050405020304" pitchFamily="18" charset="0"/>
              </a:rPr>
              <a:t>MyClass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C58F029-2A2D-4CBF-89A3-58F42038E920}"/>
              </a:ext>
            </a:extLst>
          </p:cNvPr>
          <p:cNvSpPr>
            <a:spLocks noChangeArrowheads="1"/>
          </p:cNvSpPr>
          <p:nvPr/>
        </p:nvSpPr>
        <p:spPr bwMode="auto">
          <a:xfrm>
            <a:off x="1122285" y="2828835"/>
            <a:ext cx="451503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y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3</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1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DDE580A1-AE25-4924-AD78-2D8FC8B38A2B}"/>
              </a:ext>
            </a:extLst>
          </p:cNvPr>
          <p:cNvSpPr>
            <a:spLocks noChangeArrowheads="1"/>
          </p:cNvSpPr>
          <p:nvPr/>
        </p:nvSpPr>
        <p:spPr bwMode="auto">
          <a:xfrm>
            <a:off x="1033508" y="2805280"/>
            <a:ext cx="704517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563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gán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5190BFD2-1E68-4577-B4CA-439923E6053E}"/>
              </a:ext>
            </a:extLst>
          </p:cNvPr>
          <p:cNvSpPr>
            <a:spLocks noChangeArrowheads="1"/>
          </p:cNvSpPr>
          <p:nvPr/>
        </p:nvSpPr>
        <p:spPr bwMode="auto">
          <a:xfrm>
            <a:off x="1047565" y="2864308"/>
            <a:ext cx="834500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40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33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bao 1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final</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40A32962-F912-4A67-BAA1-103714E582B0}"/>
              </a:ext>
            </a:extLst>
          </p:cNvPr>
          <p:cNvSpPr>
            <a:spLocks noChangeArrowheads="1"/>
          </p:cNvSpPr>
          <p:nvPr/>
        </p:nvSpPr>
        <p:spPr bwMode="auto">
          <a:xfrm>
            <a:off x="1065321" y="2938498"/>
            <a:ext cx="999625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final 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10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lỗi</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không</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thể</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gán</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giá</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trị</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cho</a:t>
            </a:r>
            <a:r>
              <a:rPr kumimoji="0" lang="en-US" altLang="en-US" b="0" i="1" u="none" strike="noStrike" cap="none" normalizeH="0" baseline="0" dirty="0">
                <a:ln>
                  <a:noFill/>
                </a:ln>
                <a:solidFill>
                  <a:srgbClr val="808080"/>
                </a:solidFill>
                <a:effectLst/>
                <a:latin typeface="Consolas" panose="020B0609020204030204" pitchFamily="49" charset="0"/>
              </a:rPr>
              <a:t> 1 </a:t>
            </a:r>
            <a:r>
              <a:rPr kumimoji="0" lang="en-US" altLang="en-US" b="0" i="1" u="none" strike="noStrike" cap="none" normalizeH="0" baseline="0" dirty="0" err="1">
                <a:ln>
                  <a:noFill/>
                </a:ln>
                <a:solidFill>
                  <a:srgbClr val="808080"/>
                </a:solidFill>
                <a:effectLst/>
                <a:latin typeface="Consolas" panose="020B0609020204030204" pitchFamily="49" charset="0"/>
              </a:rPr>
              <a:t>biến</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là</a:t>
            </a:r>
            <a:r>
              <a:rPr kumimoji="0" lang="en-US" altLang="en-US" b="0" i="1" u="none" strike="noStrike" cap="none" normalizeH="0" baseline="0" dirty="0">
                <a:ln>
                  <a:noFill/>
                </a:ln>
                <a:solidFill>
                  <a:srgbClr val="808080"/>
                </a:solidFill>
                <a:effectLst/>
                <a:latin typeface="Consolas" panose="020B0609020204030204" pitchFamily="49" charset="0"/>
              </a:rPr>
              <a:t> final</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7431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2112</Words>
  <Application>Microsoft Office PowerPoint</Application>
  <PresentationFormat>Widescreen</PresentationFormat>
  <Paragraphs>107</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Times New Roman</vt:lpstr>
      <vt:lpstr>Wingdings</vt:lpstr>
      <vt:lpstr>Office Theme</vt:lpstr>
      <vt:lpstr>Java OOP</vt:lpstr>
      <vt:lpstr>Java OOP</vt:lpstr>
      <vt:lpstr>Java OOP</vt:lpstr>
      <vt:lpstr>Java Classes/Objects</vt:lpstr>
      <vt:lpstr>Java Classes/Objects</vt:lpstr>
      <vt:lpstr>Java Class Attributes</vt:lpstr>
      <vt:lpstr>Java Class Attributes</vt:lpstr>
      <vt:lpstr>Java Class Attributes</vt:lpstr>
      <vt:lpstr>Java Class Attributes</vt:lpstr>
      <vt:lpstr>Java Class Attributes</vt:lpstr>
      <vt:lpstr>Java Class Attributes</vt:lpstr>
      <vt:lpstr>Java Class Methods</vt:lpstr>
      <vt:lpstr>Java Class Methods</vt:lpstr>
      <vt:lpstr>Java Class Methods</vt:lpstr>
      <vt:lpstr>Java Class Methods</vt:lpstr>
      <vt:lpstr>Java Constructors</vt:lpstr>
      <vt:lpstr>Java Constructors</vt:lpstr>
      <vt:lpstr>Java Modifiers</vt:lpstr>
      <vt:lpstr>Java Modifiers</vt:lpstr>
      <vt:lpstr>Java Modifiers</vt:lpstr>
      <vt:lpstr>Java Modifiers</vt:lpstr>
      <vt:lpstr>Java Encapsulation</vt:lpstr>
      <vt:lpstr>Java Encapsulation</vt:lpstr>
      <vt:lpstr>Java Packages</vt:lpstr>
      <vt:lpstr>Java Inheritance</vt:lpstr>
      <vt:lpstr>Java Inheritance</vt:lpstr>
      <vt:lpstr>Java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dc:title>
  <dc:creator>Welcome</dc:creator>
  <cp:lastModifiedBy>Welcome</cp:lastModifiedBy>
  <cp:revision>32</cp:revision>
  <dcterms:created xsi:type="dcterms:W3CDTF">2019-12-03T01:35:41Z</dcterms:created>
  <dcterms:modified xsi:type="dcterms:W3CDTF">2019-12-03T08:01:18Z</dcterms:modified>
</cp:coreProperties>
</file>