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5b5057c65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5b5057c65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5b5057c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5b5057c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5b5057c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5b5057c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5b5057c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5b5057c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5b5057c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5b5057c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b5057c6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b5057c6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5b5057c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5b5057c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5b5057c65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5b5057c65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5b5057c65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5b5057c65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b5057c65_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b5057c65_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5b5057c65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5b5057c65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5b5057c65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5b5057c65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5b5057c65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5b5057c65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5b5057c65_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5b5057c65_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5b5057c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5b5057c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5b5057c6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5b5057c6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2.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8.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rgbClr val="FF9900"/>
          </a:solidFill>
        </p:spPr>
        <p:txBody>
          <a:bodyPr anchorCtr="0" anchor="b" bIns="91425" lIns="91425" spcFirstLastPara="1" rIns="91425" wrap="square" tIns="91425">
            <a:normAutofit/>
          </a:bodyPr>
          <a:lstStyle/>
          <a:p>
            <a:pPr indent="0" lvl="0" marL="0" rtl="0" algn="ctr">
              <a:spcBef>
                <a:spcPts val="0"/>
              </a:spcBef>
              <a:spcAft>
                <a:spcPts val="0"/>
              </a:spcAft>
              <a:buNone/>
            </a:pPr>
            <a:r>
              <a:rPr lang="en-GB"/>
              <a:t>Project: Khóa Cửa Bằng Mật Khẩu</a:t>
            </a:r>
            <a:endParaRPr/>
          </a:p>
        </p:txBody>
      </p:sp>
      <p:sp>
        <p:nvSpPr>
          <p:cNvPr id="55" name="Google Shape;55;p13"/>
          <p:cNvSpPr txBox="1"/>
          <p:nvPr>
            <p:ph idx="1" type="subTitle"/>
          </p:nvPr>
        </p:nvSpPr>
        <p:spPr>
          <a:xfrm>
            <a:off x="311700" y="2834125"/>
            <a:ext cx="8520600" cy="792600"/>
          </a:xfrm>
          <a:prstGeom prst="rect">
            <a:avLst/>
          </a:prstGeom>
          <a:solidFill>
            <a:srgbClr val="FF9900"/>
          </a:solidFill>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rPr>
              <a:t>Nhóm 6</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4">
            <a:alphaModFix/>
          </a:blip>
          <a:stretch>
            <a:fillRect/>
          </a:stretch>
        </p:blipFill>
        <p:spPr>
          <a:xfrm>
            <a:off x="152400" y="152400"/>
            <a:ext cx="4962066" cy="4838700"/>
          </a:xfrm>
          <a:prstGeom prst="rect">
            <a:avLst/>
          </a:prstGeom>
          <a:noFill/>
          <a:ln>
            <a:noFill/>
          </a:ln>
        </p:spPr>
      </p:pic>
      <p:sp>
        <p:nvSpPr>
          <p:cNvPr id="110" name="Google Shape;110;p22"/>
          <p:cNvSpPr txBox="1"/>
          <p:nvPr/>
        </p:nvSpPr>
        <p:spPr>
          <a:xfrm>
            <a:off x="5612075" y="358800"/>
            <a:ext cx="31872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Giao diện user </a:t>
            </a:r>
            <a:endParaRPr/>
          </a:p>
          <a:p>
            <a:pPr indent="0" lvl="0" marL="0" rtl="0" algn="l">
              <a:spcBef>
                <a:spcPts val="0"/>
              </a:spcBef>
              <a:spcAft>
                <a:spcPts val="0"/>
              </a:spcAft>
              <a:buNone/>
            </a:pPr>
            <a:r>
              <a:rPr lang="en-GB"/>
              <a:t>Nếu nhập quá 3 lần sẽ bị khóa bên ngoài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4">
            <a:alphaModFix/>
          </a:blip>
          <a:stretch>
            <a:fillRect/>
          </a:stretch>
        </p:blipFill>
        <p:spPr>
          <a:xfrm>
            <a:off x="152400" y="152400"/>
            <a:ext cx="4502582" cy="4838700"/>
          </a:xfrm>
          <a:prstGeom prst="rect">
            <a:avLst/>
          </a:prstGeom>
          <a:noFill/>
          <a:ln>
            <a:noFill/>
          </a:ln>
        </p:spPr>
      </p:pic>
      <p:sp>
        <p:nvSpPr>
          <p:cNvPr id="116" name="Google Shape;116;p23"/>
          <p:cNvSpPr txBox="1"/>
          <p:nvPr/>
        </p:nvSpPr>
        <p:spPr>
          <a:xfrm>
            <a:off x="5263050" y="395550"/>
            <a:ext cx="3141300" cy="4002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Giao diện admin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4">
            <a:alphaModFix/>
          </a:blip>
          <a:stretch>
            <a:fillRect/>
          </a:stretch>
        </p:blipFill>
        <p:spPr>
          <a:xfrm>
            <a:off x="152400" y="152400"/>
            <a:ext cx="4242049" cy="4838701"/>
          </a:xfrm>
          <a:prstGeom prst="rect">
            <a:avLst/>
          </a:prstGeom>
          <a:noFill/>
          <a:ln>
            <a:noFill/>
          </a:ln>
        </p:spPr>
      </p:pic>
      <p:sp>
        <p:nvSpPr>
          <p:cNvPr id="122" name="Google Shape;122;p24"/>
          <p:cNvSpPr txBox="1"/>
          <p:nvPr/>
        </p:nvSpPr>
        <p:spPr>
          <a:xfrm>
            <a:off x="4969150" y="432275"/>
            <a:ext cx="39126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Sau khi admin đăng nhập thành công chúng ta đến giao diện đổi mật khẩu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5"/>
          <p:cNvSpPr txBox="1"/>
          <p:nvPr/>
        </p:nvSpPr>
        <p:spPr>
          <a:xfrm>
            <a:off x="5024250" y="386375"/>
            <a:ext cx="37473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Check xem cửa bị phá hay không gắn với nút ấn ngắt </a:t>
            </a:r>
            <a:endParaRPr/>
          </a:p>
        </p:txBody>
      </p:sp>
      <p:pic>
        <p:nvPicPr>
          <p:cNvPr id="128" name="Google Shape;128;p25"/>
          <p:cNvPicPr preferRelativeResize="0"/>
          <p:nvPr/>
        </p:nvPicPr>
        <p:blipFill>
          <a:blip r:embed="rId4">
            <a:alphaModFix/>
          </a:blip>
          <a:stretch>
            <a:fillRect/>
          </a:stretch>
        </p:blipFill>
        <p:spPr>
          <a:xfrm>
            <a:off x="152400" y="2562225"/>
            <a:ext cx="2943225" cy="1695450"/>
          </a:xfrm>
          <a:prstGeom prst="rect">
            <a:avLst/>
          </a:prstGeom>
          <a:noFill/>
          <a:ln>
            <a:noFill/>
          </a:ln>
        </p:spPr>
      </p:pic>
      <p:sp>
        <p:nvSpPr>
          <p:cNvPr id="129" name="Google Shape;129;p25"/>
          <p:cNvSpPr txBox="1"/>
          <p:nvPr/>
        </p:nvSpPr>
        <p:spPr>
          <a:xfrm>
            <a:off x="3807625" y="2919825"/>
            <a:ext cx="41238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Servo đại diện cho khóa cửa, nút sẽ được nhấn khi cửa mở, khi cửa mở thì nút sẽ nhả ra. Khi cửa được mở servo sẽ đi qua công tắc nhấn công </a:t>
            </a:r>
            <a:endParaRPr/>
          </a:p>
        </p:txBody>
      </p:sp>
      <p:pic>
        <p:nvPicPr>
          <p:cNvPr id="130" name="Google Shape;130;p25"/>
          <p:cNvPicPr preferRelativeResize="0"/>
          <p:nvPr/>
        </p:nvPicPr>
        <p:blipFill>
          <a:blip r:embed="rId5">
            <a:alphaModFix/>
          </a:blip>
          <a:stretch>
            <a:fillRect/>
          </a:stretch>
        </p:blipFill>
        <p:spPr>
          <a:xfrm>
            <a:off x="152400" y="152400"/>
            <a:ext cx="4352925" cy="222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6"/>
          <p:cNvSpPr txBox="1"/>
          <p:nvPr/>
        </p:nvSpPr>
        <p:spPr>
          <a:xfrm>
            <a:off x="4822200" y="459850"/>
            <a:ext cx="39771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Hàm loop chính đổi giữa các mode và kiểm tra nếu cửa mở quá lâu</a:t>
            </a:r>
            <a:endParaRPr/>
          </a:p>
        </p:txBody>
      </p:sp>
      <p:pic>
        <p:nvPicPr>
          <p:cNvPr id="136" name="Google Shape;136;p26"/>
          <p:cNvPicPr preferRelativeResize="0"/>
          <p:nvPr/>
        </p:nvPicPr>
        <p:blipFill>
          <a:blip r:embed="rId4">
            <a:alphaModFix/>
          </a:blip>
          <a:stretch>
            <a:fillRect/>
          </a:stretch>
        </p:blipFill>
        <p:spPr>
          <a:xfrm>
            <a:off x="152400" y="3042925"/>
            <a:ext cx="4166050" cy="2062100"/>
          </a:xfrm>
          <a:prstGeom prst="rect">
            <a:avLst/>
          </a:prstGeom>
          <a:noFill/>
          <a:ln>
            <a:noFill/>
          </a:ln>
        </p:spPr>
      </p:pic>
      <p:sp>
        <p:nvSpPr>
          <p:cNvPr id="137" name="Google Shape;137;p26"/>
          <p:cNvSpPr txBox="1"/>
          <p:nvPr/>
        </p:nvSpPr>
        <p:spPr>
          <a:xfrm>
            <a:off x="4923300" y="3141575"/>
            <a:ext cx="3774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Kiểm tra tất cả password của user xem có nhập đúng không</a:t>
            </a:r>
            <a:endParaRPr/>
          </a:p>
        </p:txBody>
      </p:sp>
      <p:pic>
        <p:nvPicPr>
          <p:cNvPr id="138" name="Google Shape;138;p26"/>
          <p:cNvPicPr preferRelativeResize="0"/>
          <p:nvPr/>
        </p:nvPicPr>
        <p:blipFill>
          <a:blip r:embed="rId5">
            <a:alphaModFix/>
          </a:blip>
          <a:stretch>
            <a:fillRect/>
          </a:stretch>
        </p:blipFill>
        <p:spPr>
          <a:xfrm>
            <a:off x="152400" y="152400"/>
            <a:ext cx="3774900" cy="2738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4">
            <a:alphaModFix/>
          </a:blip>
          <a:stretch>
            <a:fillRect/>
          </a:stretch>
        </p:blipFill>
        <p:spPr>
          <a:xfrm>
            <a:off x="152400" y="152400"/>
            <a:ext cx="6644526" cy="3714750"/>
          </a:xfrm>
          <a:prstGeom prst="rect">
            <a:avLst/>
          </a:prstGeom>
          <a:noFill/>
          <a:ln>
            <a:noFill/>
          </a:ln>
        </p:spPr>
      </p:pic>
      <p:sp>
        <p:nvSpPr>
          <p:cNvPr id="144" name="Google Shape;144;p27"/>
          <p:cNvSpPr txBox="1"/>
          <p:nvPr/>
        </p:nvSpPr>
        <p:spPr>
          <a:xfrm>
            <a:off x="2823500" y="4161725"/>
            <a:ext cx="30402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Các hàm phụ để đọc và viết vào EEPROM </a:t>
            </a:r>
            <a:endParaRPr/>
          </a:p>
          <a:p>
            <a:pPr indent="0" lvl="0" marL="0" rtl="0" algn="l">
              <a:spcBef>
                <a:spcPts val="0"/>
              </a:spcBef>
              <a:spcAft>
                <a:spcPts val="0"/>
              </a:spcAft>
              <a:buNone/>
            </a:pPr>
            <a:r>
              <a:rPr lang="en-GB"/>
              <a:t>Length+ dữ liệu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2134400"/>
            <a:ext cx="8520600" cy="572700"/>
          </a:xfrm>
          <a:prstGeom prst="rect">
            <a:avLst/>
          </a:prstGeom>
          <a:solidFill>
            <a:srgbClr val="FCE5CD"/>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CÁM ƠN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nvSpPr>
        <p:spPr>
          <a:xfrm>
            <a:off x="496050" y="150975"/>
            <a:ext cx="8151900" cy="4617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          </a:t>
            </a:r>
            <a:r>
              <a:rPr lang="en-GB" sz="1800"/>
              <a:t>Thành viên : </a:t>
            </a:r>
            <a:endParaRPr sz="1800"/>
          </a:p>
        </p:txBody>
      </p:sp>
      <p:sp>
        <p:nvSpPr>
          <p:cNvPr id="61" name="Google Shape;61;p14"/>
          <p:cNvSpPr txBox="1"/>
          <p:nvPr/>
        </p:nvSpPr>
        <p:spPr>
          <a:xfrm>
            <a:off x="362850" y="711650"/>
            <a:ext cx="8418300" cy="355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highlight>
                  <a:srgbClr val="FCE5CD"/>
                </a:highlight>
              </a:rPr>
              <a:t>1.</a:t>
            </a:r>
            <a:r>
              <a:rPr lang="en-GB" sz="2800">
                <a:highlight>
                  <a:srgbClr val="FCE5CD"/>
                </a:highlight>
              </a:rPr>
              <a:t> </a:t>
            </a:r>
            <a:r>
              <a:rPr lang="en-GB" sz="1600">
                <a:highlight>
                  <a:srgbClr val="FCE5CD"/>
                </a:highlight>
              </a:rPr>
              <a:t>Nguyễn Văn Tiến (Nhóm Trưởng) - HE163008 /  ( </a:t>
            </a:r>
            <a:r>
              <a:rPr lang="en-GB" sz="1500">
                <a:solidFill>
                  <a:schemeClr val="dk1"/>
                </a:solidFill>
                <a:highlight>
                  <a:srgbClr val="FCE5CD"/>
                </a:highlight>
                <a:latin typeface="Roboto"/>
                <a:ea typeface="Roboto"/>
                <a:cs typeface="Roboto"/>
                <a:sym typeface="Roboto"/>
              </a:rPr>
              <a:t>tính năng chính mở khóa cửa )</a:t>
            </a:r>
            <a:r>
              <a:rPr lang="en-GB" sz="1000">
                <a:solidFill>
                  <a:schemeClr val="dk1"/>
                </a:solidFill>
                <a:highlight>
                  <a:srgbClr val="FCE5CD"/>
                </a:highlight>
                <a:latin typeface="Roboto"/>
                <a:ea typeface="Roboto"/>
                <a:cs typeface="Roboto"/>
                <a:sym typeface="Roboto"/>
              </a:rPr>
              <a:t> </a:t>
            </a:r>
            <a:endParaRPr sz="1000">
              <a:solidFill>
                <a:schemeClr val="dk1"/>
              </a:solidFill>
              <a:highlight>
                <a:srgbClr val="FCE5CD"/>
              </a:highlight>
              <a:latin typeface="Roboto"/>
              <a:ea typeface="Roboto"/>
              <a:cs typeface="Roboto"/>
              <a:sym typeface="Roboto"/>
            </a:endParaRPr>
          </a:p>
          <a:p>
            <a:pPr indent="0" lvl="0" marL="0" rtl="0" algn="l">
              <a:spcBef>
                <a:spcPts val="0"/>
              </a:spcBef>
              <a:spcAft>
                <a:spcPts val="0"/>
              </a:spcAft>
              <a:buNone/>
            </a:pPr>
            <a:r>
              <a:t/>
            </a:r>
            <a:endParaRPr sz="1000">
              <a:solidFill>
                <a:schemeClr val="dk1"/>
              </a:solidFill>
              <a:highlight>
                <a:srgbClr val="FCE5CD"/>
              </a:highlight>
              <a:latin typeface="Roboto"/>
              <a:ea typeface="Roboto"/>
              <a:cs typeface="Roboto"/>
              <a:sym typeface="Roboto"/>
            </a:endParaRPr>
          </a:p>
          <a:p>
            <a:pPr indent="0" lvl="0" marL="0" rtl="0" algn="l">
              <a:spcBef>
                <a:spcPts val="0"/>
              </a:spcBef>
              <a:spcAft>
                <a:spcPts val="0"/>
              </a:spcAft>
              <a:buNone/>
            </a:pPr>
            <a:r>
              <a:rPr lang="en-GB" sz="2200">
                <a:highlight>
                  <a:srgbClr val="FCE5CD"/>
                </a:highlight>
              </a:rPr>
              <a:t>2.</a:t>
            </a:r>
            <a:r>
              <a:rPr lang="en-GB" sz="2800">
                <a:highlight>
                  <a:srgbClr val="FCE5CD"/>
                </a:highlight>
              </a:rPr>
              <a:t> </a:t>
            </a:r>
            <a:r>
              <a:rPr lang="en-GB" sz="1700">
                <a:highlight>
                  <a:srgbClr val="FCE5CD"/>
                </a:highlight>
              </a:rPr>
              <a:t>Hoàng Minh Vũ - HE161237</a:t>
            </a:r>
            <a:r>
              <a:rPr lang="en-GB" sz="1900">
                <a:highlight>
                  <a:srgbClr val="FCE5CD"/>
                </a:highlight>
              </a:rPr>
              <a:t> / </a:t>
            </a:r>
            <a:r>
              <a:rPr lang="en-GB" sz="1800">
                <a:highlight>
                  <a:srgbClr val="FCE5CD"/>
                </a:highlight>
              </a:rPr>
              <a:t>( </a:t>
            </a:r>
            <a:r>
              <a:rPr lang="en-GB" sz="1500">
                <a:solidFill>
                  <a:schemeClr val="dk1"/>
                </a:solidFill>
                <a:highlight>
                  <a:srgbClr val="FCE5CD"/>
                </a:highlight>
                <a:latin typeface="Roboto"/>
                <a:ea typeface="Roboto"/>
                <a:cs typeface="Roboto"/>
                <a:sym typeface="Roboto"/>
              </a:rPr>
              <a:t>Xử lí động cơ RC)</a:t>
            </a:r>
            <a:endParaRPr sz="1500">
              <a:solidFill>
                <a:schemeClr val="dk1"/>
              </a:solidFill>
              <a:highlight>
                <a:srgbClr val="FCE5CD"/>
              </a:highlight>
              <a:latin typeface="Roboto"/>
              <a:ea typeface="Roboto"/>
              <a:cs typeface="Roboto"/>
              <a:sym typeface="Roboto"/>
            </a:endParaRPr>
          </a:p>
          <a:p>
            <a:pPr indent="0" lvl="0" marL="0" rtl="0" algn="l">
              <a:spcBef>
                <a:spcPts val="0"/>
              </a:spcBef>
              <a:spcAft>
                <a:spcPts val="0"/>
              </a:spcAft>
              <a:buNone/>
            </a:pPr>
            <a:r>
              <a:t/>
            </a:r>
            <a:endParaRPr sz="1500">
              <a:solidFill>
                <a:schemeClr val="dk1"/>
              </a:solidFill>
              <a:highlight>
                <a:srgbClr val="FCE5CD"/>
              </a:highlight>
              <a:latin typeface="Roboto"/>
              <a:ea typeface="Roboto"/>
              <a:cs typeface="Roboto"/>
              <a:sym typeface="Roboto"/>
            </a:endParaRPr>
          </a:p>
          <a:p>
            <a:pPr indent="0" lvl="0" marL="0" rtl="0" algn="l">
              <a:spcBef>
                <a:spcPts val="0"/>
              </a:spcBef>
              <a:spcAft>
                <a:spcPts val="0"/>
              </a:spcAft>
              <a:buNone/>
            </a:pPr>
            <a:r>
              <a:rPr lang="en-GB" sz="2200">
                <a:highlight>
                  <a:srgbClr val="FCE5CD"/>
                </a:highlight>
              </a:rPr>
              <a:t>3.</a:t>
            </a:r>
            <a:r>
              <a:rPr lang="en-GB" sz="2800">
                <a:highlight>
                  <a:srgbClr val="FCE5CD"/>
                </a:highlight>
              </a:rPr>
              <a:t> </a:t>
            </a:r>
            <a:r>
              <a:rPr lang="en-GB" sz="1600">
                <a:highlight>
                  <a:srgbClr val="FCE5CD"/>
                </a:highlight>
              </a:rPr>
              <a:t>Vũ Việt Hoàng - HE161227  /   </a:t>
            </a:r>
            <a:r>
              <a:rPr lang="en-GB" sz="1500">
                <a:highlight>
                  <a:srgbClr val="FCE5CD"/>
                </a:highlight>
              </a:rPr>
              <a:t>(</a:t>
            </a:r>
            <a:r>
              <a:rPr lang="en-GB" sz="1500">
                <a:solidFill>
                  <a:schemeClr val="dk1"/>
                </a:solidFill>
                <a:highlight>
                  <a:srgbClr val="FCE5CD"/>
                </a:highlight>
                <a:latin typeface="Roboto"/>
                <a:ea typeface="Roboto"/>
                <a:cs typeface="Roboto"/>
                <a:sym typeface="Roboto"/>
              </a:rPr>
              <a:t>Xử lý input ma trận phím)</a:t>
            </a:r>
            <a:endParaRPr sz="1500">
              <a:solidFill>
                <a:schemeClr val="dk1"/>
              </a:solidFill>
              <a:highlight>
                <a:srgbClr val="FCE5CD"/>
              </a:highlight>
              <a:latin typeface="Roboto"/>
              <a:ea typeface="Roboto"/>
              <a:cs typeface="Roboto"/>
              <a:sym typeface="Roboto"/>
            </a:endParaRPr>
          </a:p>
          <a:p>
            <a:pPr indent="0" lvl="0" marL="0" rtl="0" algn="l">
              <a:spcBef>
                <a:spcPts val="0"/>
              </a:spcBef>
              <a:spcAft>
                <a:spcPts val="0"/>
              </a:spcAft>
              <a:buNone/>
            </a:pPr>
            <a:r>
              <a:t/>
            </a:r>
            <a:endParaRPr sz="1500">
              <a:solidFill>
                <a:schemeClr val="dk1"/>
              </a:solidFill>
              <a:highlight>
                <a:srgbClr val="FCE5CD"/>
              </a:highlight>
              <a:latin typeface="Roboto"/>
              <a:ea typeface="Roboto"/>
              <a:cs typeface="Roboto"/>
              <a:sym typeface="Roboto"/>
            </a:endParaRPr>
          </a:p>
          <a:p>
            <a:pPr indent="0" lvl="0" marL="0" rtl="0" algn="l">
              <a:spcBef>
                <a:spcPts val="0"/>
              </a:spcBef>
              <a:spcAft>
                <a:spcPts val="0"/>
              </a:spcAft>
              <a:buNone/>
            </a:pPr>
            <a:r>
              <a:rPr lang="en-GB" sz="2200">
                <a:highlight>
                  <a:srgbClr val="FCE5CD"/>
                </a:highlight>
              </a:rPr>
              <a:t>4. </a:t>
            </a:r>
            <a:r>
              <a:rPr lang="en-GB" sz="1600">
                <a:highlight>
                  <a:srgbClr val="FCE5CD"/>
                </a:highlight>
              </a:rPr>
              <a:t>Trần Đoàn Khánh Duy - HE161760 / (</a:t>
            </a:r>
            <a:r>
              <a:rPr lang="en-GB" sz="1500">
                <a:solidFill>
                  <a:schemeClr val="dk1"/>
                </a:solidFill>
                <a:highlight>
                  <a:srgbClr val="FCE5CD"/>
                </a:highlight>
                <a:latin typeface="Roboto"/>
                <a:ea typeface="Roboto"/>
                <a:cs typeface="Roboto"/>
                <a:sym typeface="Roboto"/>
              </a:rPr>
              <a:t>Làm tính năng phụ trợ, lưu thêm sửa xóa)</a:t>
            </a:r>
            <a:endParaRPr sz="1500">
              <a:solidFill>
                <a:schemeClr val="dk1"/>
              </a:solidFill>
              <a:highlight>
                <a:srgbClr val="FCE5CD"/>
              </a:highlight>
              <a:latin typeface="Roboto"/>
              <a:ea typeface="Roboto"/>
              <a:cs typeface="Roboto"/>
              <a:sym typeface="Roboto"/>
            </a:endParaRPr>
          </a:p>
          <a:p>
            <a:pPr indent="0" lvl="0" marL="0" rtl="0" algn="l">
              <a:spcBef>
                <a:spcPts val="0"/>
              </a:spcBef>
              <a:spcAft>
                <a:spcPts val="0"/>
              </a:spcAft>
              <a:buNone/>
            </a:pPr>
            <a:r>
              <a:t/>
            </a:r>
            <a:endParaRPr sz="1500">
              <a:solidFill>
                <a:schemeClr val="dk1"/>
              </a:solidFill>
              <a:highlight>
                <a:srgbClr val="FCE5CD"/>
              </a:highlight>
              <a:latin typeface="Roboto"/>
              <a:ea typeface="Roboto"/>
              <a:cs typeface="Roboto"/>
              <a:sym typeface="Roboto"/>
            </a:endParaRPr>
          </a:p>
          <a:p>
            <a:pPr indent="0" lvl="0" marL="0" rtl="0" algn="l">
              <a:spcBef>
                <a:spcPts val="0"/>
              </a:spcBef>
              <a:spcAft>
                <a:spcPts val="0"/>
              </a:spcAft>
              <a:buNone/>
            </a:pPr>
            <a:r>
              <a:rPr lang="en-GB" sz="2200">
                <a:highlight>
                  <a:srgbClr val="FCE5CD"/>
                </a:highlight>
              </a:rPr>
              <a:t>5.</a:t>
            </a:r>
            <a:r>
              <a:rPr lang="en-GB" sz="2800">
                <a:highlight>
                  <a:srgbClr val="FCE5CD"/>
                </a:highlight>
              </a:rPr>
              <a:t> </a:t>
            </a:r>
            <a:r>
              <a:rPr lang="en-GB" sz="1600">
                <a:highlight>
                  <a:srgbClr val="FCE5CD"/>
                </a:highlight>
              </a:rPr>
              <a:t>Đặng Đức Minh - HE163055 / (</a:t>
            </a:r>
            <a:r>
              <a:rPr lang="en-GB" sz="1500">
                <a:solidFill>
                  <a:schemeClr val="dk1"/>
                </a:solidFill>
                <a:highlight>
                  <a:srgbClr val="FCE5CD"/>
                </a:highlight>
                <a:latin typeface="Roboto"/>
                <a:ea typeface="Roboto"/>
                <a:cs typeface="Roboto"/>
                <a:sym typeface="Roboto"/>
              </a:rPr>
              <a:t>Kiểm tra chốt cửa đóng đúng hay bị phá khóa</a:t>
            </a:r>
            <a:r>
              <a:rPr lang="en-GB" sz="1600">
                <a:highlight>
                  <a:srgbClr val="FCE5CD"/>
                </a:highlight>
              </a:rPr>
              <a:t>)</a:t>
            </a:r>
            <a:endParaRPr sz="1600">
              <a:highlight>
                <a:srgbClr val="FCE5CD"/>
              </a:highlight>
            </a:endParaRPr>
          </a:p>
          <a:p>
            <a:pPr indent="0" lvl="0" marL="0" rtl="0" algn="l">
              <a:spcBef>
                <a:spcPts val="0"/>
              </a:spcBef>
              <a:spcAft>
                <a:spcPts val="0"/>
              </a:spcAft>
              <a:buNone/>
            </a:pPr>
            <a:r>
              <a:t/>
            </a:r>
            <a:endParaRPr sz="1600">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257900" y="324925"/>
            <a:ext cx="7866300" cy="621900"/>
          </a:xfrm>
          <a:prstGeom prst="rect">
            <a:avLst/>
          </a:prstGeom>
          <a:solidFill>
            <a:srgbClr val="FF990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388"/>
              <a:t>Khóa cửa bằng mật khẩu : </a:t>
            </a:r>
            <a:endParaRPr sz="2388"/>
          </a:p>
        </p:txBody>
      </p:sp>
      <p:sp>
        <p:nvSpPr>
          <p:cNvPr id="67" name="Google Shape;67;p15"/>
          <p:cNvSpPr txBox="1"/>
          <p:nvPr>
            <p:ph idx="1" type="subTitle"/>
          </p:nvPr>
        </p:nvSpPr>
        <p:spPr>
          <a:xfrm>
            <a:off x="311700" y="1106175"/>
            <a:ext cx="5391300" cy="3660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46250"/>
              </a:lnSpc>
              <a:spcBef>
                <a:spcPts val="0"/>
              </a:spcBef>
              <a:spcAft>
                <a:spcPts val="0"/>
              </a:spcAft>
              <a:buClr>
                <a:schemeClr val="dk1"/>
              </a:buClr>
              <a:buSzPts val="440"/>
              <a:buFont typeface="Arial"/>
              <a:buNone/>
            </a:pPr>
            <a:r>
              <a:rPr b="1" lang="en-GB" sz="1280">
                <a:solidFill>
                  <a:schemeClr val="dk1"/>
                </a:solidFill>
                <a:highlight>
                  <a:srgbClr val="FFFFFF"/>
                </a:highlight>
              </a:rPr>
              <a:t>   Khóa cửa mật mã </a:t>
            </a:r>
            <a:r>
              <a:rPr lang="en-GB" sz="1280">
                <a:solidFill>
                  <a:schemeClr val="dk1"/>
                </a:solidFill>
                <a:highlight>
                  <a:srgbClr val="FFFFFF"/>
                </a:highlight>
              </a:rPr>
              <a:t>hay khóa mã số là loại khóa thông minh được cải tiến vượt bậc so với dòng khóa cơ truyền thống. Khóa mã số là một loại khóa điện tử thông minh được thiết kế màn hình cảm ứng cùng hệ thống mã số điện tử (hoặc mã số nổi) trên bề mặt khóa. Đối với loại khóa cửa có mã số nổi bạn cần nhấn vào phím là chiếc khóa cửa được được mở. </a:t>
            </a:r>
            <a:endParaRPr sz="1280">
              <a:solidFill>
                <a:schemeClr val="dk1"/>
              </a:solidFill>
              <a:highlight>
                <a:srgbClr val="FFFFFF"/>
              </a:highlight>
            </a:endParaRPr>
          </a:p>
          <a:p>
            <a:pPr indent="0" lvl="0" marL="0" rtl="0" algn="l">
              <a:lnSpc>
                <a:spcPct val="146250"/>
              </a:lnSpc>
              <a:spcBef>
                <a:spcPts val="0"/>
              </a:spcBef>
              <a:spcAft>
                <a:spcPts val="0"/>
              </a:spcAft>
              <a:buClr>
                <a:schemeClr val="dk1"/>
              </a:buClr>
              <a:buSzPts val="440"/>
              <a:buFont typeface="Arial"/>
              <a:buNone/>
            </a:pPr>
            <a:r>
              <a:rPr lang="en-GB" sz="1280">
                <a:solidFill>
                  <a:schemeClr val="dk1"/>
                </a:solidFill>
                <a:highlight>
                  <a:srgbClr val="FFFFFF"/>
                </a:highlight>
              </a:rPr>
              <a:t>   Với những dòng khóa cửa mã số hiện đại hiện nay thường được tích hợp công nghệ hiện đại như công nghệ mã số ảo hoặc công nghệ mã số ngẫu nhiên, giúp chống lộ mã số hay sao chép mã số ngay cả khi bị nhìn thấy trực tiếp. Bằng thao tác nhập một dãy mã số bất kỳ trước hoặc sau mã số thật, bạn có thể yên tâm về sự bảo mật khi sử dụng sản phẩm. </a:t>
            </a:r>
            <a:endParaRPr sz="1280">
              <a:solidFill>
                <a:schemeClr val="dk1"/>
              </a:solidFill>
              <a:highlight>
                <a:srgbClr val="FFFFFF"/>
              </a:highlight>
            </a:endParaRPr>
          </a:p>
          <a:p>
            <a:pPr indent="0" lvl="0" marL="0" rtl="0" algn="ctr">
              <a:lnSpc>
                <a:spcPct val="90000"/>
              </a:lnSpc>
              <a:spcBef>
                <a:spcPts val="0"/>
              </a:spcBef>
              <a:spcAft>
                <a:spcPts val="0"/>
              </a:spcAft>
              <a:buSzPts val="440"/>
              <a:buNone/>
            </a:pPr>
            <a:r>
              <a:t/>
            </a:r>
            <a:endParaRPr sz="1120"/>
          </a:p>
        </p:txBody>
      </p:sp>
      <p:pic>
        <p:nvPicPr>
          <p:cNvPr id="68" name="Google Shape;68;p15"/>
          <p:cNvPicPr preferRelativeResize="0"/>
          <p:nvPr/>
        </p:nvPicPr>
        <p:blipFill>
          <a:blip r:embed="rId4">
            <a:alphaModFix/>
          </a:blip>
          <a:stretch>
            <a:fillRect/>
          </a:stretch>
        </p:blipFill>
        <p:spPr>
          <a:xfrm>
            <a:off x="5855400" y="1099225"/>
            <a:ext cx="3136201" cy="35704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314175"/>
            <a:ext cx="8135400" cy="503700"/>
          </a:xfrm>
          <a:prstGeom prst="rect">
            <a:avLst/>
          </a:prstGeom>
          <a:solidFill>
            <a:srgbClr val="FF9900"/>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2400"/>
              <a:t>Ưu điểm :</a:t>
            </a:r>
            <a:endParaRPr sz="2400"/>
          </a:p>
        </p:txBody>
      </p:sp>
      <p:sp>
        <p:nvSpPr>
          <p:cNvPr id="74" name="Google Shape;74;p16"/>
          <p:cNvSpPr txBox="1"/>
          <p:nvPr/>
        </p:nvSpPr>
        <p:spPr>
          <a:xfrm>
            <a:off x="419650" y="1302025"/>
            <a:ext cx="8027400" cy="2647500"/>
          </a:xfrm>
          <a:prstGeom prst="rect">
            <a:avLst/>
          </a:prstGeom>
          <a:solidFill>
            <a:srgbClr val="FFFFFF"/>
          </a:solid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GB" sz="2000"/>
              <a:t>Độ bảo mật - an toàn cao</a:t>
            </a:r>
            <a:endParaRPr sz="2000"/>
          </a:p>
          <a:p>
            <a:pPr indent="-355600" lvl="0" marL="457200" rtl="0" algn="l">
              <a:spcBef>
                <a:spcPts val="0"/>
              </a:spcBef>
              <a:spcAft>
                <a:spcPts val="0"/>
              </a:spcAft>
              <a:buSzPts val="2000"/>
              <a:buChar char="-"/>
            </a:pPr>
            <a:r>
              <a:rPr lang="en-GB" sz="2000"/>
              <a:t>Thời gian mở nhanh chóng</a:t>
            </a:r>
            <a:endParaRPr sz="2000"/>
          </a:p>
          <a:p>
            <a:pPr indent="-355600" lvl="0" marL="457200" rtl="0" algn="l">
              <a:spcBef>
                <a:spcPts val="0"/>
              </a:spcBef>
              <a:spcAft>
                <a:spcPts val="0"/>
              </a:spcAft>
              <a:buSzPts val="2000"/>
              <a:buChar char="-"/>
            </a:pPr>
            <a:r>
              <a:rPr lang="en-GB" sz="2000"/>
              <a:t>Dễ sử dụng</a:t>
            </a:r>
            <a:endParaRPr sz="2000"/>
          </a:p>
          <a:p>
            <a:pPr indent="-355600" lvl="0" marL="457200" rtl="0" algn="l">
              <a:spcBef>
                <a:spcPts val="0"/>
              </a:spcBef>
              <a:spcAft>
                <a:spcPts val="0"/>
              </a:spcAft>
              <a:buSzPts val="2000"/>
              <a:buChar char="-"/>
            </a:pPr>
            <a:r>
              <a:rPr lang="en-GB" sz="2000"/>
              <a:t>Tiện lợi</a:t>
            </a:r>
            <a:endParaRPr sz="2000"/>
          </a:p>
          <a:p>
            <a:pPr indent="-355600" lvl="0" marL="457200" rtl="0" algn="l">
              <a:spcBef>
                <a:spcPts val="0"/>
              </a:spcBef>
              <a:spcAft>
                <a:spcPts val="0"/>
              </a:spcAft>
              <a:buSzPts val="2000"/>
              <a:buChar char="-"/>
            </a:pPr>
            <a:r>
              <a:rPr lang="en-GB" sz="2000"/>
              <a:t>Dễ dàng thay đổi chế độ thích hợp</a:t>
            </a:r>
            <a:endParaRPr sz="2000"/>
          </a:p>
          <a:p>
            <a:pPr indent="-355600" lvl="0" marL="457200" rtl="0" algn="l">
              <a:spcBef>
                <a:spcPts val="0"/>
              </a:spcBef>
              <a:spcAft>
                <a:spcPts val="0"/>
              </a:spcAft>
              <a:buSzPts val="2000"/>
              <a:buChar char="-"/>
            </a:pPr>
            <a:r>
              <a:rPr lang="en-GB" sz="2000"/>
              <a:t>Tính thẩm mỹ cao</a:t>
            </a:r>
            <a:endParaRPr sz="2000"/>
          </a:p>
          <a:p>
            <a:pPr indent="-355600" lvl="0" marL="457200" rtl="0" algn="l">
              <a:spcBef>
                <a:spcPts val="0"/>
              </a:spcBef>
              <a:spcAft>
                <a:spcPts val="0"/>
              </a:spcAft>
              <a:buSzPts val="2000"/>
              <a:buChar char="-"/>
            </a:pPr>
            <a:r>
              <a:rPr lang="en-GB" sz="2000"/>
              <a:t>Khóa cửa bền</a:t>
            </a:r>
            <a:endParaRPr sz="2000"/>
          </a:p>
          <a:p>
            <a:pPr indent="-355600" lvl="0" marL="457200" rtl="0" algn="l">
              <a:spcBef>
                <a:spcPts val="0"/>
              </a:spcBef>
              <a:spcAft>
                <a:spcPts val="0"/>
              </a:spcAft>
              <a:buSzPts val="2000"/>
              <a:buChar char="-"/>
            </a:pPr>
            <a:r>
              <a:rPr lang="en-GB" sz="2000"/>
              <a:t>Thiết kế hiện đại</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120475"/>
            <a:ext cx="8520600" cy="503700"/>
          </a:xfrm>
          <a:prstGeom prst="rect">
            <a:avLst/>
          </a:prstGeom>
          <a:solidFill>
            <a:srgbClr val="FF9900"/>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2400"/>
              <a:t>Nhược điểm : </a:t>
            </a:r>
            <a:endParaRPr sz="2400"/>
          </a:p>
        </p:txBody>
      </p:sp>
      <p:sp>
        <p:nvSpPr>
          <p:cNvPr id="80" name="Google Shape;80;p17"/>
          <p:cNvSpPr txBox="1"/>
          <p:nvPr/>
        </p:nvSpPr>
        <p:spPr>
          <a:xfrm>
            <a:off x="365700" y="860900"/>
            <a:ext cx="8412600" cy="3526800"/>
          </a:xfrm>
          <a:prstGeom prst="rect">
            <a:avLst/>
          </a:prstGeom>
          <a:solidFill>
            <a:schemeClr val="lt1"/>
          </a:solidFill>
          <a:ln>
            <a:noFill/>
          </a:ln>
        </p:spPr>
        <p:txBody>
          <a:bodyPr anchorCtr="0" anchor="t" bIns="91425" lIns="91425" spcFirstLastPara="1" rIns="91425" wrap="square" tIns="91425">
            <a:spAutoFit/>
          </a:bodyPr>
          <a:lstStyle/>
          <a:p>
            <a:pPr indent="-311150" lvl="0" marL="457200" rtl="0" algn="l">
              <a:lnSpc>
                <a:spcPct val="156250"/>
              </a:lnSpc>
              <a:spcBef>
                <a:spcPts val="0"/>
              </a:spcBef>
              <a:spcAft>
                <a:spcPts val="0"/>
              </a:spcAft>
              <a:buClr>
                <a:schemeClr val="dk1"/>
              </a:buClr>
              <a:buSzPts val="1300"/>
              <a:buChar char="-"/>
            </a:pPr>
            <a:r>
              <a:rPr lang="en-GB" sz="1300">
                <a:solidFill>
                  <a:schemeClr val="dk1"/>
                </a:solidFill>
                <a:highlight>
                  <a:srgbClr val="FFFFFF"/>
                </a:highlight>
              </a:rPr>
              <a:t>Do phải dùng Pin hoặc dùng điện nên khi gặp vấn đề không mở cửa được phải gọi chuyên gia kỹ thuật đến sửa chữa. Lưu ý khóa điện tử này không thể phá cửa hay đập, bẻ như chiếc khóa truyền thống. Vì vậy, khi có cảnh báo sắp hết pin, các bạn thay pin ngay để tránh những rắc rối sẽ gặp phải sau đó.</a:t>
            </a:r>
            <a:endParaRPr sz="1300">
              <a:solidFill>
                <a:schemeClr val="dk1"/>
              </a:solidFill>
              <a:highlight>
                <a:srgbClr val="FFFFFF"/>
              </a:highlight>
            </a:endParaRPr>
          </a:p>
          <a:p>
            <a:pPr indent="-311150" lvl="0" marL="457200" rtl="0" algn="l">
              <a:lnSpc>
                <a:spcPct val="156250"/>
              </a:lnSpc>
              <a:spcBef>
                <a:spcPts val="0"/>
              </a:spcBef>
              <a:spcAft>
                <a:spcPts val="0"/>
              </a:spcAft>
              <a:buClr>
                <a:schemeClr val="dk1"/>
              </a:buClr>
              <a:buSzPts val="1300"/>
              <a:buChar char="-"/>
            </a:pPr>
            <a:r>
              <a:rPr lang="en-GB" sz="1300">
                <a:solidFill>
                  <a:schemeClr val="dk1"/>
                </a:solidFill>
                <a:highlight>
                  <a:srgbClr val="FFFFFF"/>
                </a:highlight>
              </a:rPr>
              <a:t>Về mặt chi phí, khóa cửa mật mã có giá thành cao hơn nhiều loại ổ khóa thông thường. Khóa được thiết kế bằng chất liệu cao cấp trên dây chuyền hiện đại với công nghệ tân tiến nên mức giá cao là điều dễ hiểu. Tuy nhiên, số tiền này hoàn toàn xứng đáng vì khóa cửa có chất lượng vượt trội cùng độ an toàn cao. </a:t>
            </a:r>
            <a:endParaRPr sz="1300">
              <a:solidFill>
                <a:schemeClr val="dk1"/>
              </a:solidFill>
              <a:highlight>
                <a:srgbClr val="FFFFFF"/>
              </a:highlight>
            </a:endParaRPr>
          </a:p>
          <a:p>
            <a:pPr indent="-311150" lvl="0" marL="457200" rtl="0" algn="l">
              <a:lnSpc>
                <a:spcPct val="156250"/>
              </a:lnSpc>
              <a:spcBef>
                <a:spcPts val="0"/>
              </a:spcBef>
              <a:spcAft>
                <a:spcPts val="0"/>
              </a:spcAft>
              <a:buClr>
                <a:schemeClr val="dk1"/>
              </a:buClr>
              <a:buSzPts val="1300"/>
              <a:buChar char="-"/>
            </a:pPr>
            <a:r>
              <a:rPr lang="en-GB" sz="1300">
                <a:solidFill>
                  <a:schemeClr val="dk1"/>
                </a:solidFill>
                <a:highlight>
                  <a:srgbClr val="FFFFFF"/>
                </a:highlight>
              </a:rPr>
              <a:t>Loại khóa này còn có nhược điểm là lắp đặt khó khăn, cần phải có chuyên môn mới có thể lắp đặt. Chính vì thế, bạn cần lựa chọn cơ sở bán khóa có kèm dịch vụ lắp đặt khóa miễn phí. Đến với Adel, bạn sẽ tìm được các loại khóa cửa điện tử giá tốt, khóa mật mã giá rẻ với dịch vụ lắp đặt nhanh chóng và miễn phí.</a:t>
            </a:r>
            <a:endParaRPr sz="13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pic>
        <p:nvPicPr>
          <p:cNvPr id="85" name="Google Shape;85;p18"/>
          <p:cNvPicPr preferRelativeResize="0"/>
          <p:nvPr/>
        </p:nvPicPr>
        <p:blipFill>
          <a:blip r:embed="rId4">
            <a:alphaModFix/>
          </a:blip>
          <a:stretch>
            <a:fillRect/>
          </a:stretch>
        </p:blipFill>
        <p:spPr>
          <a:xfrm>
            <a:off x="0" y="684125"/>
            <a:ext cx="8839197" cy="3428148"/>
          </a:xfrm>
          <a:prstGeom prst="rect">
            <a:avLst/>
          </a:prstGeom>
          <a:noFill/>
          <a:ln>
            <a:noFill/>
          </a:ln>
        </p:spPr>
      </p:pic>
      <p:sp>
        <p:nvSpPr>
          <p:cNvPr id="86" name="Google Shape;86;p18"/>
          <p:cNvSpPr txBox="1"/>
          <p:nvPr/>
        </p:nvSpPr>
        <p:spPr>
          <a:xfrm>
            <a:off x="286925" y="174950"/>
            <a:ext cx="31140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Phần cứng được sử dụng: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pic>
        <p:nvPicPr>
          <p:cNvPr id="91" name="Google Shape;91;p19"/>
          <p:cNvPicPr preferRelativeResize="0"/>
          <p:nvPr/>
        </p:nvPicPr>
        <p:blipFill>
          <a:blip r:embed="rId4">
            <a:alphaModFix/>
          </a:blip>
          <a:stretch>
            <a:fillRect/>
          </a:stretch>
        </p:blipFill>
        <p:spPr>
          <a:xfrm>
            <a:off x="1276526" y="968425"/>
            <a:ext cx="6590949" cy="4108750"/>
          </a:xfrm>
          <a:prstGeom prst="rect">
            <a:avLst/>
          </a:prstGeom>
          <a:noFill/>
          <a:ln>
            <a:noFill/>
          </a:ln>
        </p:spPr>
      </p:pic>
      <p:sp>
        <p:nvSpPr>
          <p:cNvPr id="92" name="Google Shape;92;p19"/>
          <p:cNvSpPr txBox="1"/>
          <p:nvPr/>
        </p:nvSpPr>
        <p:spPr>
          <a:xfrm>
            <a:off x="1500775" y="387375"/>
            <a:ext cx="5972100" cy="4926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Tinkercad :</a:t>
            </a:r>
            <a:r>
              <a:rPr lang="en-GB" sz="2000"/>
              <a: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pic>
        <p:nvPicPr>
          <p:cNvPr id="97" name="Google Shape;97;p20"/>
          <p:cNvPicPr preferRelativeResize="0"/>
          <p:nvPr/>
        </p:nvPicPr>
        <p:blipFill>
          <a:blip r:embed="rId4">
            <a:alphaModFix/>
          </a:blip>
          <a:stretch>
            <a:fillRect/>
          </a:stretch>
        </p:blipFill>
        <p:spPr>
          <a:xfrm>
            <a:off x="152400" y="152400"/>
            <a:ext cx="5605150" cy="4838700"/>
          </a:xfrm>
          <a:prstGeom prst="rect">
            <a:avLst/>
          </a:prstGeom>
          <a:noFill/>
          <a:ln>
            <a:noFill/>
          </a:ln>
        </p:spPr>
      </p:pic>
      <p:sp>
        <p:nvSpPr>
          <p:cNvPr id="98" name="Google Shape;98;p20"/>
          <p:cNvSpPr txBox="1"/>
          <p:nvPr/>
        </p:nvSpPr>
        <p:spPr>
          <a:xfrm>
            <a:off x="5976075" y="368000"/>
            <a:ext cx="2783100" cy="1908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Code setup</a:t>
            </a:r>
            <a:endParaRPr/>
          </a:p>
          <a:p>
            <a:pPr indent="0" lvl="0" marL="0" rtl="0" algn="l">
              <a:spcBef>
                <a:spcPts val="0"/>
              </a:spcBef>
              <a:spcAft>
                <a:spcPts val="0"/>
              </a:spcAft>
              <a:buNone/>
            </a:pPr>
            <a:r>
              <a:rPr lang="en-GB"/>
              <a:t>Setup password cho 10 user</a:t>
            </a:r>
            <a:endParaRPr/>
          </a:p>
          <a:p>
            <a:pPr indent="0" lvl="0" marL="0" rtl="0" algn="l">
              <a:spcBef>
                <a:spcPts val="0"/>
              </a:spcBef>
              <a:spcAft>
                <a:spcPts val="0"/>
              </a:spcAft>
              <a:buNone/>
            </a:pPr>
            <a:r>
              <a:rPr lang="en-GB"/>
              <a:t>Setup lcd</a:t>
            </a:r>
            <a:endParaRPr/>
          </a:p>
          <a:p>
            <a:pPr indent="0" lvl="0" marL="0" rtl="0" algn="l">
              <a:spcBef>
                <a:spcPts val="0"/>
              </a:spcBef>
              <a:spcAft>
                <a:spcPts val="0"/>
              </a:spcAft>
              <a:buNone/>
            </a:pPr>
            <a:r>
              <a:rPr lang="en-GB"/>
              <a:t>Setup servo </a:t>
            </a:r>
            <a:endParaRPr/>
          </a:p>
          <a:p>
            <a:pPr indent="0" lvl="0" marL="0" rtl="0" algn="l">
              <a:spcBef>
                <a:spcPts val="0"/>
              </a:spcBef>
              <a:spcAft>
                <a:spcPts val="0"/>
              </a:spcAft>
              <a:buNone/>
            </a:pPr>
            <a:r>
              <a:rPr lang="en-GB"/>
              <a:t>Setup 2 công tắc ngắt button và button2</a:t>
            </a:r>
            <a:endParaRPr/>
          </a:p>
          <a:p>
            <a:pPr indent="0" lvl="0" marL="0" rtl="0" algn="l">
              <a:spcBef>
                <a:spcPts val="0"/>
              </a:spcBef>
              <a:spcAft>
                <a:spcPts val="0"/>
              </a:spcAft>
              <a:buNone/>
            </a:pPr>
            <a:r>
              <a:rPr lang="en-GB"/>
              <a:t>Passoffset là địa chỉ trong EEPROM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4">
            <a:alphaModFix/>
          </a:blip>
          <a:stretch>
            <a:fillRect/>
          </a:stretch>
        </p:blipFill>
        <p:spPr>
          <a:xfrm>
            <a:off x="152400" y="152400"/>
            <a:ext cx="3242576" cy="4838700"/>
          </a:xfrm>
          <a:prstGeom prst="rect">
            <a:avLst/>
          </a:prstGeom>
          <a:noFill/>
          <a:ln>
            <a:noFill/>
          </a:ln>
        </p:spPr>
      </p:pic>
      <p:sp>
        <p:nvSpPr>
          <p:cNvPr id="104" name="Google Shape;104;p21"/>
          <p:cNvSpPr txBox="1"/>
          <p:nvPr/>
        </p:nvSpPr>
        <p:spPr>
          <a:xfrm>
            <a:off x="4565025" y="469025"/>
            <a:ext cx="39495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Xử lý dữ liệu nhập vào từ keypad </a:t>
            </a:r>
            <a:endParaRPr/>
          </a:p>
          <a:p>
            <a:pPr indent="0" lvl="0" marL="0" rtl="0" algn="l">
              <a:spcBef>
                <a:spcPts val="0"/>
              </a:spcBef>
              <a:spcAft>
                <a:spcPts val="0"/>
              </a:spcAft>
              <a:buNone/>
            </a:pPr>
            <a:r>
              <a:rPr lang="en-GB"/>
              <a:t>Mỗi lần nhập thì viết lên lcd * và thêm chữ vừa nhập vào password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