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Lst>
  <p:sldSz cx="9144000" cy="5143500" type="screen16x9"/>
  <p:notesSz cx="6858000" cy="9144000"/>
  <p:embeddedFontLst>
    <p:embeddedFont>
      <p:font typeface="Oswald" charset="-93"/>
      <p:regular r:id="rId15"/>
      <p:bold r:id="rId16"/>
    </p:embeddedFont>
    <p:embeddedFont>
      <p:font typeface="Tinos" charset="0"/>
      <p:regular r:id="rId17"/>
      <p:bold r:id="rId18"/>
      <p:italic r:id="rId19"/>
      <p:boldItalic r:id="rId20"/>
    </p:embeddedFont>
    <p:embeddedFont>
      <p:font typeface="Work Sans Light"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B01B09E2-9B68-467C-853D-8E87353C9EEB}">
  <a:tblStyle styleId="{B01B09E2-9B68-467C-853D-8E87353C9EE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906" y="-90"/>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672713" y="333900"/>
            <a:ext cx="7798575" cy="4809601"/>
          </a:xfrm>
          <a:prstGeom prst="rect">
            <a:avLst/>
          </a:prstGeom>
          <a:noFill/>
          <a:ln>
            <a:noFill/>
          </a:ln>
        </p:spPr>
      </p:pic>
      <p:sp>
        <p:nvSpPr>
          <p:cNvPr id="11" name="Google Shape;11;p2"/>
          <p:cNvSpPr txBox="1">
            <a:spLocks noGrp="1"/>
          </p:cNvSpPr>
          <p:nvPr>
            <p:ph type="ctrTitle"/>
          </p:nvPr>
        </p:nvSpPr>
        <p:spPr>
          <a:xfrm>
            <a:off x="1912650" y="1915625"/>
            <a:ext cx="5469600" cy="1159800"/>
          </a:xfrm>
          <a:prstGeom prst="rect">
            <a:avLst/>
          </a:prstGeom>
          <a:effectLst>
            <a:outerShdw blurRad="14288" dist="9525" dir="16200000" algn="bl" rotWithShape="0">
              <a:schemeClr val="dk1">
                <a:alpha val="50000"/>
              </a:schemeClr>
            </a:outerShdw>
          </a:effectLst>
        </p:spPr>
        <p:txBody>
          <a:bodyPr spcFirstLastPara="1" wrap="square" lIns="91425" tIns="91425" rIns="91425" bIns="91425" anchor="ctr" anchorCtr="0">
            <a:noAutofit/>
          </a:bodyPr>
          <a:lstStyle>
            <a:lvl1pPr lvl="0">
              <a:spcBef>
                <a:spcPts val="0"/>
              </a:spcBef>
              <a:spcAft>
                <a:spcPts val="0"/>
              </a:spcAft>
              <a:buClr>
                <a:schemeClr val="accent6"/>
              </a:buClr>
              <a:buSzPts val="4800"/>
              <a:buNone/>
              <a:defRPr sz="4800">
                <a:solidFill>
                  <a:schemeClr val="accent6"/>
                </a:solidFill>
              </a:defRPr>
            </a:lvl1pPr>
            <a:lvl2pPr lvl="1">
              <a:spcBef>
                <a:spcPts val="0"/>
              </a:spcBef>
              <a:spcAft>
                <a:spcPts val="0"/>
              </a:spcAft>
              <a:buClr>
                <a:schemeClr val="accent6"/>
              </a:buClr>
              <a:buSzPts val="4800"/>
              <a:buNone/>
              <a:defRPr sz="4800">
                <a:solidFill>
                  <a:schemeClr val="accent6"/>
                </a:solidFill>
              </a:defRPr>
            </a:lvl2pPr>
            <a:lvl3pPr lvl="2">
              <a:spcBef>
                <a:spcPts val="0"/>
              </a:spcBef>
              <a:spcAft>
                <a:spcPts val="0"/>
              </a:spcAft>
              <a:buClr>
                <a:schemeClr val="accent6"/>
              </a:buClr>
              <a:buSzPts val="4800"/>
              <a:buNone/>
              <a:defRPr sz="4800">
                <a:solidFill>
                  <a:schemeClr val="accent6"/>
                </a:solidFill>
              </a:defRPr>
            </a:lvl3pPr>
            <a:lvl4pPr lvl="3">
              <a:spcBef>
                <a:spcPts val="0"/>
              </a:spcBef>
              <a:spcAft>
                <a:spcPts val="0"/>
              </a:spcAft>
              <a:buClr>
                <a:schemeClr val="accent6"/>
              </a:buClr>
              <a:buSzPts val="4800"/>
              <a:buNone/>
              <a:defRPr sz="4800">
                <a:solidFill>
                  <a:schemeClr val="accent6"/>
                </a:solidFill>
              </a:defRPr>
            </a:lvl4pPr>
            <a:lvl5pPr lvl="4">
              <a:spcBef>
                <a:spcPts val="0"/>
              </a:spcBef>
              <a:spcAft>
                <a:spcPts val="0"/>
              </a:spcAft>
              <a:buClr>
                <a:schemeClr val="accent6"/>
              </a:buClr>
              <a:buSzPts val="4800"/>
              <a:buNone/>
              <a:defRPr sz="4800">
                <a:solidFill>
                  <a:schemeClr val="accent6"/>
                </a:solidFill>
              </a:defRPr>
            </a:lvl5pPr>
            <a:lvl6pPr lvl="5">
              <a:spcBef>
                <a:spcPts val="0"/>
              </a:spcBef>
              <a:spcAft>
                <a:spcPts val="0"/>
              </a:spcAft>
              <a:buClr>
                <a:schemeClr val="accent6"/>
              </a:buClr>
              <a:buSzPts val="4800"/>
              <a:buNone/>
              <a:defRPr sz="4800">
                <a:solidFill>
                  <a:schemeClr val="accent6"/>
                </a:solidFill>
              </a:defRPr>
            </a:lvl6pPr>
            <a:lvl7pPr lvl="6">
              <a:spcBef>
                <a:spcPts val="0"/>
              </a:spcBef>
              <a:spcAft>
                <a:spcPts val="0"/>
              </a:spcAft>
              <a:buClr>
                <a:schemeClr val="accent6"/>
              </a:buClr>
              <a:buSzPts val="4800"/>
              <a:buNone/>
              <a:defRPr sz="4800">
                <a:solidFill>
                  <a:schemeClr val="accent6"/>
                </a:solidFill>
              </a:defRPr>
            </a:lvl7pPr>
            <a:lvl8pPr lvl="7">
              <a:spcBef>
                <a:spcPts val="0"/>
              </a:spcBef>
              <a:spcAft>
                <a:spcPts val="0"/>
              </a:spcAft>
              <a:buClr>
                <a:schemeClr val="accent6"/>
              </a:buClr>
              <a:buSzPts val="4800"/>
              <a:buNone/>
              <a:defRPr sz="4800">
                <a:solidFill>
                  <a:schemeClr val="accent6"/>
                </a:solidFill>
              </a:defRPr>
            </a:lvl8pPr>
            <a:lvl9pPr lvl="8">
              <a:spcBef>
                <a:spcPts val="0"/>
              </a:spcBef>
              <a:spcAft>
                <a:spcPts val="0"/>
              </a:spcAft>
              <a:buClr>
                <a:schemeClr val="accent6"/>
              </a:buClr>
              <a:buSzPts val="4800"/>
              <a:buNone/>
              <a:defRPr sz="4800">
                <a:solidFill>
                  <a:schemeClr val="accent6"/>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pic>
        <p:nvPicPr>
          <p:cNvPr id="59" name="Google Shape;59;p11" descr="libr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60" name="Google Shape;60;p11"/>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 No book">
  <p:cSld name="BLANK_1">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413350" y="4627001"/>
            <a:ext cx="548700" cy="393600"/>
          </a:xfrm>
          <a:prstGeom prst="rect">
            <a:avLst/>
          </a:prstGeom>
        </p:spPr>
        <p:txBody>
          <a:bodyPr spcFirstLastPara="1" wrap="square" lIns="91425" tIns="91425" rIns="91425" bIns="91425" anchor="ctr" anchorCtr="0">
            <a:noAutofit/>
          </a:bodyPr>
          <a:lstStyle>
            <a:lvl1pPr lvl="0" rtl="0">
              <a:buNone/>
              <a:defRPr>
                <a:solidFill>
                  <a:schemeClr val="accent6"/>
                </a:solidFill>
              </a:defRPr>
            </a:lvl1pPr>
            <a:lvl2pPr lvl="1" rtl="0">
              <a:buNone/>
              <a:defRPr>
                <a:solidFill>
                  <a:schemeClr val="accent6"/>
                </a:solidFill>
              </a:defRPr>
            </a:lvl2pPr>
            <a:lvl3pPr lvl="2" rtl="0">
              <a:buNone/>
              <a:defRPr>
                <a:solidFill>
                  <a:schemeClr val="accent6"/>
                </a:solidFill>
              </a:defRPr>
            </a:lvl3pPr>
            <a:lvl4pPr lvl="3" rtl="0">
              <a:buNone/>
              <a:defRPr>
                <a:solidFill>
                  <a:schemeClr val="accent6"/>
                </a:solidFill>
              </a:defRPr>
            </a:lvl4pPr>
            <a:lvl5pPr lvl="4" rtl="0">
              <a:buNone/>
              <a:defRPr>
                <a:solidFill>
                  <a:schemeClr val="accent6"/>
                </a:solidFill>
              </a:defRPr>
            </a:lvl5pPr>
            <a:lvl6pPr lvl="5" rtl="0">
              <a:buNone/>
              <a:defRPr>
                <a:solidFill>
                  <a:schemeClr val="accent6"/>
                </a:solidFill>
              </a:defRPr>
            </a:lvl6pPr>
            <a:lvl7pPr lvl="6" rtl="0">
              <a:buNone/>
              <a:defRPr>
                <a:solidFill>
                  <a:schemeClr val="accent6"/>
                </a:solidFill>
              </a:defRPr>
            </a:lvl7pPr>
            <a:lvl8pPr lvl="7" rtl="0">
              <a:buNone/>
              <a:defRPr>
                <a:solidFill>
                  <a:schemeClr val="accent6"/>
                </a:solidFill>
              </a:defRPr>
            </a:lvl8pPr>
            <a:lvl9pPr lvl="8" rtl="0">
              <a:buNone/>
              <a:defRPr>
                <a:solidFill>
                  <a:schemeClr val="accent6"/>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descr="libr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1912025" y="2116750"/>
            <a:ext cx="580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1912025" y="3144851"/>
            <a:ext cx="580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66666"/>
              </a:buClr>
              <a:buSzPts val="1800"/>
              <a:buNone/>
              <a:defRPr sz="1800" i="1">
                <a:solidFill>
                  <a:srgbClr val="666666"/>
                </a:solidFill>
              </a:defRPr>
            </a:lvl1pPr>
            <a:lvl2pPr lvl="1" rtl="0">
              <a:spcBef>
                <a:spcPts val="0"/>
              </a:spcBef>
              <a:spcAft>
                <a:spcPts val="0"/>
              </a:spcAft>
              <a:buClr>
                <a:srgbClr val="666666"/>
              </a:buClr>
              <a:buSzPts val="1800"/>
              <a:buNone/>
              <a:defRPr sz="1800" i="1">
                <a:solidFill>
                  <a:srgbClr val="666666"/>
                </a:solidFill>
              </a:defRPr>
            </a:lvl2pPr>
            <a:lvl3pPr lvl="2" rtl="0">
              <a:spcBef>
                <a:spcPts val="0"/>
              </a:spcBef>
              <a:spcAft>
                <a:spcPts val="0"/>
              </a:spcAft>
              <a:buClr>
                <a:srgbClr val="666666"/>
              </a:buClr>
              <a:buSzPts val="1800"/>
              <a:buNone/>
              <a:defRPr sz="1800" i="1">
                <a:solidFill>
                  <a:srgbClr val="666666"/>
                </a:solidFill>
              </a:defRPr>
            </a:lvl3pPr>
            <a:lvl4pPr lvl="3" rtl="0">
              <a:spcBef>
                <a:spcPts val="0"/>
              </a:spcBef>
              <a:spcAft>
                <a:spcPts val="0"/>
              </a:spcAft>
              <a:buClr>
                <a:srgbClr val="666666"/>
              </a:buClr>
              <a:buSzPts val="1800"/>
              <a:buNone/>
              <a:defRPr i="1">
                <a:solidFill>
                  <a:srgbClr val="666666"/>
                </a:solidFill>
              </a:defRPr>
            </a:lvl4pPr>
            <a:lvl5pPr lvl="4" rtl="0">
              <a:spcBef>
                <a:spcPts val="0"/>
              </a:spcBef>
              <a:spcAft>
                <a:spcPts val="0"/>
              </a:spcAft>
              <a:buClr>
                <a:srgbClr val="666666"/>
              </a:buClr>
              <a:buSzPts val="1800"/>
              <a:buNone/>
              <a:defRPr i="1">
                <a:solidFill>
                  <a:srgbClr val="666666"/>
                </a:solidFill>
              </a:defRPr>
            </a:lvl5pPr>
            <a:lvl6pPr lvl="5" rtl="0">
              <a:spcBef>
                <a:spcPts val="0"/>
              </a:spcBef>
              <a:spcAft>
                <a:spcPts val="0"/>
              </a:spcAft>
              <a:buClr>
                <a:srgbClr val="666666"/>
              </a:buClr>
              <a:buSzPts val="1800"/>
              <a:buNone/>
              <a:defRPr i="1">
                <a:solidFill>
                  <a:srgbClr val="666666"/>
                </a:solidFill>
              </a:defRPr>
            </a:lvl6pPr>
            <a:lvl7pPr lvl="6" rtl="0">
              <a:spcBef>
                <a:spcPts val="0"/>
              </a:spcBef>
              <a:spcAft>
                <a:spcPts val="0"/>
              </a:spcAft>
              <a:buClr>
                <a:srgbClr val="666666"/>
              </a:buClr>
              <a:buSzPts val="1800"/>
              <a:buNone/>
              <a:defRPr i="1">
                <a:solidFill>
                  <a:srgbClr val="666666"/>
                </a:solidFill>
              </a:defRPr>
            </a:lvl7pPr>
            <a:lvl8pPr lvl="7" rtl="0">
              <a:spcBef>
                <a:spcPts val="0"/>
              </a:spcBef>
              <a:spcAft>
                <a:spcPts val="0"/>
              </a:spcAft>
              <a:buClr>
                <a:srgbClr val="666666"/>
              </a:buClr>
              <a:buSzPts val="1800"/>
              <a:buNone/>
              <a:defRPr i="1">
                <a:solidFill>
                  <a:srgbClr val="666666"/>
                </a:solidFill>
              </a:defRPr>
            </a:lvl8pPr>
            <a:lvl9pPr lvl="8" rtl="0">
              <a:spcBef>
                <a:spcPts val="0"/>
              </a:spcBef>
              <a:spcAft>
                <a:spcPts val="0"/>
              </a:spcAft>
              <a:buClr>
                <a:srgbClr val="666666"/>
              </a:buClr>
              <a:buSzPts val="1800"/>
              <a:buNone/>
              <a:defRPr i="1">
                <a:solidFill>
                  <a:srgbClr val="666666"/>
                </a:solidFill>
              </a:defRPr>
            </a:lvl9pPr>
          </a:lstStyle>
          <a:p>
            <a:endParaRPr/>
          </a:p>
        </p:txBody>
      </p:sp>
      <p:sp>
        <p:nvSpPr>
          <p:cNvPr id="16" name="Google Shape;16;p3"/>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7"/>
        <p:cNvGrpSpPr/>
        <p:nvPr/>
      </p:nvGrpSpPr>
      <p:grpSpPr>
        <a:xfrm>
          <a:off x="0" y="0"/>
          <a:ext cx="0" cy="0"/>
          <a:chOff x="0" y="0"/>
          <a:chExt cx="0" cy="0"/>
        </a:xfrm>
      </p:grpSpPr>
      <p:pic>
        <p:nvPicPr>
          <p:cNvPr id="18" name="Google Shape;18;p4" descr="libr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 name="Google Shape;19;p4"/>
          <p:cNvSpPr txBox="1">
            <a:spLocks noGrp="1"/>
          </p:cNvSpPr>
          <p:nvPr>
            <p:ph type="body" idx="1"/>
          </p:nvPr>
        </p:nvSpPr>
        <p:spPr>
          <a:xfrm>
            <a:off x="1809500" y="1476000"/>
            <a:ext cx="6128100" cy="8199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b="1" i="1"/>
            </a:lvl1pPr>
            <a:lvl2pPr marL="914400" lvl="1" indent="-381000" rtl="0">
              <a:spcBef>
                <a:spcPts val="0"/>
              </a:spcBef>
              <a:spcAft>
                <a:spcPts val="0"/>
              </a:spcAft>
              <a:buSzPts val="2400"/>
              <a:buChar char="◆"/>
              <a:defRPr b="1" i="1"/>
            </a:lvl2pPr>
            <a:lvl3pPr marL="1371600" lvl="2" indent="-381000" rtl="0">
              <a:spcBef>
                <a:spcPts val="0"/>
              </a:spcBef>
              <a:spcAft>
                <a:spcPts val="0"/>
              </a:spcAft>
              <a:buSzPts val="2400"/>
              <a:buChar char="◇"/>
              <a:defRPr b="1" i="1"/>
            </a:lvl3pPr>
            <a:lvl4pPr marL="1828800" lvl="3" indent="-342900" rtl="0">
              <a:spcBef>
                <a:spcPts val="0"/>
              </a:spcBef>
              <a:spcAft>
                <a:spcPts val="0"/>
              </a:spcAft>
              <a:buSzPts val="1800"/>
              <a:buChar char="⬥"/>
              <a:defRPr b="1" i="1"/>
            </a:lvl4pPr>
            <a:lvl5pPr marL="2286000" lvl="4" indent="-342900" rtl="0">
              <a:spcBef>
                <a:spcPts val="0"/>
              </a:spcBef>
              <a:spcAft>
                <a:spcPts val="0"/>
              </a:spcAft>
              <a:buSzPts val="1800"/>
              <a:buChar char="⬦"/>
              <a:defRPr b="1" i="1"/>
            </a:lvl5pPr>
            <a:lvl6pPr marL="2743200" lvl="5" indent="-342900" rtl="0">
              <a:spcBef>
                <a:spcPts val="0"/>
              </a:spcBef>
              <a:spcAft>
                <a:spcPts val="0"/>
              </a:spcAft>
              <a:buSzPts val="1800"/>
              <a:buChar char="⬦"/>
              <a:defRPr b="1" i="1"/>
            </a:lvl6pPr>
            <a:lvl7pPr marL="3200400" lvl="6" indent="-342900" rtl="0">
              <a:spcBef>
                <a:spcPts val="0"/>
              </a:spcBef>
              <a:spcAft>
                <a:spcPts val="0"/>
              </a:spcAft>
              <a:buSzPts val="1800"/>
              <a:buChar char="⬦"/>
              <a:defRPr b="1" i="1"/>
            </a:lvl7pPr>
            <a:lvl8pPr marL="3657600" lvl="7" indent="-342900" rtl="0">
              <a:spcBef>
                <a:spcPts val="0"/>
              </a:spcBef>
              <a:spcAft>
                <a:spcPts val="0"/>
              </a:spcAft>
              <a:buSzPts val="1800"/>
              <a:buChar char="⬦"/>
              <a:defRPr b="1" i="1"/>
            </a:lvl8pPr>
            <a:lvl9pPr marL="4114800" lvl="8" indent="-342900">
              <a:spcBef>
                <a:spcPts val="0"/>
              </a:spcBef>
              <a:spcAft>
                <a:spcPts val="0"/>
              </a:spcAft>
              <a:buSzPts val="1800"/>
              <a:buChar char="⬦"/>
              <a:defRPr b="1" i="1"/>
            </a:lvl9pPr>
          </a:lstStyle>
          <a:p>
            <a:endParaRPr/>
          </a:p>
        </p:txBody>
      </p:sp>
      <p:sp>
        <p:nvSpPr>
          <p:cNvPr id="20" name="Google Shape;20;p4"/>
          <p:cNvSpPr txBox="1"/>
          <p:nvPr/>
        </p:nvSpPr>
        <p:spPr>
          <a:xfrm>
            <a:off x="1705475" y="975394"/>
            <a:ext cx="1957200" cy="6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b="1">
                <a:solidFill>
                  <a:srgbClr val="25212A"/>
                </a:solidFill>
                <a:latin typeface="Oswald"/>
                <a:ea typeface="Oswald"/>
                <a:cs typeface="Oswald"/>
                <a:sym typeface="Oswald"/>
              </a:rPr>
              <a:t>“</a:t>
            </a:r>
            <a:endParaRPr sz="9600" b="1">
              <a:solidFill>
                <a:srgbClr val="25212A"/>
              </a:solidFill>
              <a:latin typeface="Oswald"/>
              <a:ea typeface="Oswald"/>
              <a:cs typeface="Oswald"/>
              <a:sym typeface="Oswald"/>
            </a:endParaRPr>
          </a:p>
        </p:txBody>
      </p:sp>
      <p:sp>
        <p:nvSpPr>
          <p:cNvPr id="21" name="Google Shape;21;p4"/>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descr="libr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5" name="Google Shape;25;p5"/>
          <p:cNvSpPr txBox="1">
            <a:spLocks noGrp="1"/>
          </p:cNvSpPr>
          <p:nvPr>
            <p:ph type="body" idx="1"/>
          </p:nvPr>
        </p:nvSpPr>
        <p:spPr>
          <a:xfrm>
            <a:off x="1556175" y="1378821"/>
            <a:ext cx="6616800" cy="30423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26" name="Google Shape;26;p5"/>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27" name="Google Shape;27;p5"/>
          <p:cNvCxnSpPr/>
          <p:nvPr/>
        </p:nvCxnSpPr>
        <p:spPr>
          <a:xfrm>
            <a:off x="1664750" y="1357125"/>
            <a:ext cx="65262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pic>
        <p:nvPicPr>
          <p:cNvPr id="29" name="Google Shape;29;p6" descr="libr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30" name="Google Shape;30;p6"/>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1" name="Google Shape;31;p6"/>
          <p:cNvSpPr txBox="1">
            <a:spLocks noGrp="1"/>
          </p:cNvSpPr>
          <p:nvPr>
            <p:ph type="body" idx="1"/>
          </p:nvPr>
        </p:nvSpPr>
        <p:spPr>
          <a:xfrm>
            <a:off x="1556175" y="1479375"/>
            <a:ext cx="3211800" cy="35988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32" name="Google Shape;32;p6"/>
          <p:cNvSpPr txBox="1">
            <a:spLocks noGrp="1"/>
          </p:cNvSpPr>
          <p:nvPr>
            <p:ph type="body" idx="2"/>
          </p:nvPr>
        </p:nvSpPr>
        <p:spPr>
          <a:xfrm>
            <a:off x="4961272" y="1479375"/>
            <a:ext cx="3211800" cy="35988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33" name="Google Shape;33;p6"/>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34" name="Google Shape;34;p6"/>
          <p:cNvCxnSpPr/>
          <p:nvPr/>
        </p:nvCxnSpPr>
        <p:spPr>
          <a:xfrm>
            <a:off x="1664750" y="1357125"/>
            <a:ext cx="65262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pic>
        <p:nvPicPr>
          <p:cNvPr id="36" name="Google Shape;36;p7" descr="libr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37" name="Google Shape;37;p7"/>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8" name="Google Shape;38;p7"/>
          <p:cNvSpPr txBox="1">
            <a:spLocks noGrp="1"/>
          </p:cNvSpPr>
          <p:nvPr>
            <p:ph type="body" idx="1"/>
          </p:nvPr>
        </p:nvSpPr>
        <p:spPr>
          <a:xfrm>
            <a:off x="1556175" y="1419658"/>
            <a:ext cx="2132700" cy="3460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body" idx="2"/>
          </p:nvPr>
        </p:nvSpPr>
        <p:spPr>
          <a:xfrm>
            <a:off x="3798226" y="1419658"/>
            <a:ext cx="2132700" cy="3460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0" name="Google Shape;40;p7"/>
          <p:cNvSpPr txBox="1">
            <a:spLocks noGrp="1"/>
          </p:cNvSpPr>
          <p:nvPr>
            <p:ph type="body" idx="3"/>
          </p:nvPr>
        </p:nvSpPr>
        <p:spPr>
          <a:xfrm>
            <a:off x="6040277" y="1419658"/>
            <a:ext cx="2132700" cy="3460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1" name="Google Shape;41;p7"/>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42" name="Google Shape;42;p7"/>
          <p:cNvCxnSpPr/>
          <p:nvPr/>
        </p:nvCxnSpPr>
        <p:spPr>
          <a:xfrm>
            <a:off x="1664750" y="1357125"/>
            <a:ext cx="65262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pic>
        <p:nvPicPr>
          <p:cNvPr id="44" name="Google Shape;44;p8" descr="libr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45" name="Google Shape;45;p8"/>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6" name="Google Shape;46;p8"/>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47" name="Google Shape;47;p8"/>
          <p:cNvCxnSpPr/>
          <p:nvPr/>
        </p:nvCxnSpPr>
        <p:spPr>
          <a:xfrm>
            <a:off x="1664750" y="1357125"/>
            <a:ext cx="65262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pic>
        <p:nvPicPr>
          <p:cNvPr id="49" name="Google Shape;49;p9" descr="libr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9"/>
          <p:cNvSpPr txBox="1">
            <a:spLocks noGrp="1"/>
          </p:cNvSpPr>
          <p:nvPr>
            <p:ph type="body" idx="1"/>
          </p:nvPr>
        </p:nvSpPr>
        <p:spPr>
          <a:xfrm>
            <a:off x="1592350" y="3640275"/>
            <a:ext cx="65625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Clr>
                <a:srgbClr val="666666"/>
              </a:buClr>
              <a:buSzPts val="1600"/>
              <a:buNone/>
              <a:defRPr sz="1600" i="1">
                <a:solidFill>
                  <a:srgbClr val="666666"/>
                </a:solidFill>
              </a:defRPr>
            </a:lvl1pPr>
          </a:lstStyle>
          <a:p>
            <a:endParaRPr/>
          </a:p>
        </p:txBody>
      </p:sp>
      <p:sp>
        <p:nvSpPr>
          <p:cNvPr id="51" name="Google Shape;51;p9"/>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52" name="Google Shape;52;p9"/>
          <p:cNvCxnSpPr/>
          <p:nvPr/>
        </p:nvCxnSpPr>
        <p:spPr>
          <a:xfrm>
            <a:off x="1706950" y="3643125"/>
            <a:ext cx="63213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right">
  <p:cSld name="CAPTION_ONLY_1">
    <p:spTree>
      <p:nvGrpSpPr>
        <p:cNvPr id="1" name="Shape 53"/>
        <p:cNvGrpSpPr/>
        <p:nvPr/>
      </p:nvGrpSpPr>
      <p:grpSpPr>
        <a:xfrm>
          <a:off x="0" y="0"/>
          <a:ext cx="0" cy="0"/>
          <a:chOff x="0" y="0"/>
          <a:chExt cx="0" cy="0"/>
        </a:xfrm>
      </p:grpSpPr>
      <p:pic>
        <p:nvPicPr>
          <p:cNvPr id="54" name="Google Shape;54;p10" descr="libr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55" name="Google Shape;55;p10"/>
          <p:cNvSpPr txBox="1">
            <a:spLocks noGrp="1"/>
          </p:cNvSpPr>
          <p:nvPr>
            <p:ph type="body" idx="1"/>
          </p:nvPr>
        </p:nvSpPr>
        <p:spPr>
          <a:xfrm>
            <a:off x="6657400" y="838500"/>
            <a:ext cx="1497600" cy="3321300"/>
          </a:xfrm>
          <a:prstGeom prst="rect">
            <a:avLst/>
          </a:prstGeom>
        </p:spPr>
        <p:txBody>
          <a:bodyPr spcFirstLastPara="1" wrap="square" lIns="91425" tIns="91425" rIns="91425" bIns="91425" anchor="t" anchorCtr="0">
            <a:noAutofit/>
          </a:bodyPr>
          <a:lstStyle>
            <a:lvl1pPr marL="457200" lvl="0" indent="-228600" rtl="0">
              <a:spcBef>
                <a:spcPts val="360"/>
              </a:spcBef>
              <a:spcAft>
                <a:spcPts val="0"/>
              </a:spcAft>
              <a:buClr>
                <a:srgbClr val="666666"/>
              </a:buClr>
              <a:buSzPts val="1600"/>
              <a:buNone/>
              <a:defRPr sz="1600" i="1">
                <a:solidFill>
                  <a:srgbClr val="666666"/>
                </a:solidFill>
              </a:defRPr>
            </a:lvl1pPr>
          </a:lstStyle>
          <a:p>
            <a:endParaRPr/>
          </a:p>
        </p:txBody>
      </p:sp>
      <p:sp>
        <p:nvSpPr>
          <p:cNvPr id="56" name="Google Shape;56;p10"/>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57" name="Google Shape;57;p10"/>
          <p:cNvCxnSpPr/>
          <p:nvPr/>
        </p:nvCxnSpPr>
        <p:spPr>
          <a:xfrm>
            <a:off x="6428800" y="990300"/>
            <a:ext cx="0" cy="312270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556175" y="719375"/>
            <a:ext cx="6616800" cy="6999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1pPr>
            <a:lvl2pPr lvl="1">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2pPr>
            <a:lvl3pPr lvl="2">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3pPr>
            <a:lvl4pPr lvl="3">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4pPr>
            <a:lvl5pPr lvl="4">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5pPr>
            <a:lvl6pPr lvl="5">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6pPr>
            <a:lvl7pPr lvl="6">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7pPr>
            <a:lvl8pPr lvl="7">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8pPr>
            <a:lvl9pPr lvl="8">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556175" y="1378821"/>
            <a:ext cx="6616800" cy="30423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Font typeface="Tinos"/>
              <a:buChar char="◈"/>
              <a:defRPr sz="3000">
                <a:solidFill>
                  <a:schemeClr val="dk1"/>
                </a:solidFill>
                <a:latin typeface="Tinos"/>
                <a:ea typeface="Tinos"/>
                <a:cs typeface="Tinos"/>
                <a:sym typeface="Tinos"/>
              </a:defRPr>
            </a:lvl1pPr>
            <a:lvl2pPr marL="914400" lvl="1" indent="-381000">
              <a:spcBef>
                <a:spcPts val="0"/>
              </a:spcBef>
              <a:spcAft>
                <a:spcPts val="0"/>
              </a:spcAft>
              <a:buClr>
                <a:schemeClr val="dk1"/>
              </a:buClr>
              <a:buSzPts val="2400"/>
              <a:buFont typeface="Tinos"/>
              <a:buChar char="◆"/>
              <a:defRPr sz="2400">
                <a:solidFill>
                  <a:schemeClr val="dk1"/>
                </a:solidFill>
                <a:latin typeface="Tinos"/>
                <a:ea typeface="Tinos"/>
                <a:cs typeface="Tinos"/>
                <a:sym typeface="Tinos"/>
              </a:defRPr>
            </a:lvl2pPr>
            <a:lvl3pPr marL="1371600" lvl="2" indent="-381000">
              <a:spcBef>
                <a:spcPts val="0"/>
              </a:spcBef>
              <a:spcAft>
                <a:spcPts val="0"/>
              </a:spcAft>
              <a:buClr>
                <a:schemeClr val="dk1"/>
              </a:buClr>
              <a:buSzPts val="2400"/>
              <a:buFont typeface="Tinos"/>
              <a:buChar char="◇"/>
              <a:defRPr sz="2400">
                <a:solidFill>
                  <a:schemeClr val="dk1"/>
                </a:solidFill>
                <a:latin typeface="Tinos"/>
                <a:ea typeface="Tinos"/>
                <a:cs typeface="Tinos"/>
                <a:sym typeface="Tinos"/>
              </a:defRPr>
            </a:lvl3pPr>
            <a:lvl4pPr marL="1828800" lvl="3"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4pPr>
            <a:lvl5pPr marL="2286000" lvl="4"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5pPr>
            <a:lvl6pPr marL="2743200" lvl="5"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6pPr>
            <a:lvl7pPr marL="3200400" lvl="6"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7pPr>
            <a:lvl8pPr marL="3657600" lvl="7"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8pPr>
            <a:lvl9pPr marL="4114800" lvl="8"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9pPr>
          </a:lstStyle>
          <a:p>
            <a:endParaRPr/>
          </a:p>
        </p:txBody>
      </p:sp>
      <p:sp>
        <p:nvSpPr>
          <p:cNvPr id="8" name="Google Shape;8;p1"/>
          <p:cNvSpPr txBox="1">
            <a:spLocks noGrp="1"/>
          </p:cNvSpPr>
          <p:nvPr>
            <p:ph type="sldNum" idx="12"/>
          </p:nvPr>
        </p:nvSpPr>
        <p:spPr>
          <a:xfrm>
            <a:off x="7899350" y="4098426"/>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chemeClr val="dk2"/>
                </a:solidFill>
                <a:latin typeface="Tinos"/>
                <a:ea typeface="Tinos"/>
                <a:cs typeface="Tinos"/>
                <a:sym typeface="Tinos"/>
              </a:defRPr>
            </a:lvl1pPr>
            <a:lvl2pPr lvl="1" algn="r">
              <a:buNone/>
              <a:defRPr sz="1200">
                <a:solidFill>
                  <a:schemeClr val="dk2"/>
                </a:solidFill>
                <a:latin typeface="Tinos"/>
                <a:ea typeface="Tinos"/>
                <a:cs typeface="Tinos"/>
                <a:sym typeface="Tinos"/>
              </a:defRPr>
            </a:lvl2pPr>
            <a:lvl3pPr lvl="2" algn="r">
              <a:buNone/>
              <a:defRPr sz="1200">
                <a:solidFill>
                  <a:schemeClr val="dk2"/>
                </a:solidFill>
                <a:latin typeface="Tinos"/>
                <a:ea typeface="Tinos"/>
                <a:cs typeface="Tinos"/>
                <a:sym typeface="Tinos"/>
              </a:defRPr>
            </a:lvl3pPr>
            <a:lvl4pPr lvl="3" algn="r">
              <a:buNone/>
              <a:defRPr sz="1200">
                <a:solidFill>
                  <a:schemeClr val="dk2"/>
                </a:solidFill>
                <a:latin typeface="Tinos"/>
                <a:ea typeface="Tinos"/>
                <a:cs typeface="Tinos"/>
                <a:sym typeface="Tinos"/>
              </a:defRPr>
            </a:lvl4pPr>
            <a:lvl5pPr lvl="4" algn="r">
              <a:buNone/>
              <a:defRPr sz="1200">
                <a:solidFill>
                  <a:schemeClr val="dk2"/>
                </a:solidFill>
                <a:latin typeface="Tinos"/>
                <a:ea typeface="Tinos"/>
                <a:cs typeface="Tinos"/>
                <a:sym typeface="Tinos"/>
              </a:defRPr>
            </a:lvl5pPr>
            <a:lvl6pPr lvl="5" algn="r">
              <a:buNone/>
              <a:defRPr sz="1200">
                <a:solidFill>
                  <a:schemeClr val="dk2"/>
                </a:solidFill>
                <a:latin typeface="Tinos"/>
                <a:ea typeface="Tinos"/>
                <a:cs typeface="Tinos"/>
                <a:sym typeface="Tinos"/>
              </a:defRPr>
            </a:lvl6pPr>
            <a:lvl7pPr lvl="6" algn="r">
              <a:buNone/>
              <a:defRPr sz="1200">
                <a:solidFill>
                  <a:schemeClr val="dk2"/>
                </a:solidFill>
                <a:latin typeface="Tinos"/>
                <a:ea typeface="Tinos"/>
                <a:cs typeface="Tinos"/>
                <a:sym typeface="Tinos"/>
              </a:defRPr>
            </a:lvl7pPr>
            <a:lvl8pPr lvl="7" algn="r">
              <a:buNone/>
              <a:defRPr sz="1200">
                <a:solidFill>
                  <a:schemeClr val="dk2"/>
                </a:solidFill>
                <a:latin typeface="Tinos"/>
                <a:ea typeface="Tinos"/>
                <a:cs typeface="Tinos"/>
                <a:sym typeface="Tinos"/>
              </a:defRPr>
            </a:lvl8pPr>
            <a:lvl9pPr lvl="8" algn="r">
              <a:buNone/>
              <a:defRPr sz="1200">
                <a:solidFill>
                  <a:schemeClr val="dk2"/>
                </a:solidFill>
                <a:latin typeface="Tinos"/>
                <a:ea typeface="Tinos"/>
                <a:cs typeface="Tinos"/>
                <a:sym typeface="Tinos"/>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Title 2"/>
          <p:cNvSpPr>
            <a:spLocks noGrp="1"/>
          </p:cNvSpPr>
          <p:nvPr>
            <p:ph type="ctrTitle"/>
          </p:nvPr>
        </p:nvSpPr>
        <p:spPr/>
        <p:txBody>
          <a:bodyPr/>
          <a:lstStyle/>
          <a:p>
            <a:pPr algn="ctr"/>
            <a:r>
              <a:rPr lang="vi-VN" smtClean="0"/>
              <a:t/>
            </a:r>
            <a:br>
              <a:rPr lang="vi-VN" smtClean="0"/>
            </a:br>
            <a:r>
              <a:rPr lang="vi-VN" smtClean="0"/>
              <a:t>Logistic Regression</a:t>
            </a:r>
            <a:r>
              <a:rPr lang="en-US" smtClean="0"/>
              <a:t/>
            </a:r>
            <a:br>
              <a:rPr lang="en-US" smtClean="0"/>
            </a:br>
            <a:r>
              <a:rPr lang="en-US" smtClean="0"/>
              <a:t/>
            </a:r>
            <a:br>
              <a:rPr lang="en-US" smtClean="0"/>
            </a:br>
            <a:r>
              <a:rPr lang="en-US" sz="4000" smtClean="0"/>
              <a:t>Nguyễn Văn Tiến</a:t>
            </a:r>
            <a:br>
              <a:rPr lang="en-US" sz="4000" smtClean="0"/>
            </a:br>
            <a:r>
              <a:rPr lang="en-US" sz="4000" smtClean="0"/>
              <a:t>CNTT 14-05</a:t>
            </a:r>
            <a:endParaRPr lang="vi-VN" sz="400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4"/>
          <p:cNvSpPr txBox="1">
            <a:spLocks noGrp="1"/>
          </p:cNvSpPr>
          <p:nvPr>
            <p:ph type="title" idx="4294967295"/>
          </p:nvPr>
        </p:nvSpPr>
        <p:spPr>
          <a:xfrm>
            <a:off x="1643042" y="571486"/>
            <a:ext cx="6559574" cy="428628"/>
          </a:xfrm>
          <a:prstGeom prst="rect">
            <a:avLst/>
          </a:prstGeom>
        </p:spPr>
        <p:txBody>
          <a:bodyPr spcFirstLastPara="1" wrap="square" lIns="91425" tIns="91425" rIns="91425" bIns="91425" anchor="t" anchorCtr="0">
            <a:noAutofit/>
          </a:bodyPr>
          <a:lstStyle/>
          <a:p>
            <a:pPr lvl="0" algn="ctr"/>
            <a:r>
              <a:rPr lang="vi-VN" sz="1800" smtClean="0"/>
              <a:t>Xây dựng đường thẳng phân chia</a:t>
            </a:r>
            <a:endParaRPr sz="1800" b="0" i="1">
              <a:latin typeface="Tinos"/>
              <a:ea typeface="Tinos"/>
              <a:cs typeface="Tinos"/>
              <a:sym typeface="Tinos"/>
            </a:endParaRPr>
          </a:p>
        </p:txBody>
      </p:sp>
      <p:sp>
        <p:nvSpPr>
          <p:cNvPr id="148" name="Google Shape;148;p24"/>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cxnSp>
        <p:nvCxnSpPr>
          <p:cNvPr id="8" name="Straight Connector 7"/>
          <p:cNvCxnSpPr/>
          <p:nvPr/>
        </p:nvCxnSpPr>
        <p:spPr>
          <a:xfrm>
            <a:off x="2000232" y="1071552"/>
            <a:ext cx="6000792"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500166" y="1357304"/>
            <a:ext cx="3786214" cy="1600438"/>
          </a:xfrm>
          <a:prstGeom prst="rect">
            <a:avLst/>
          </a:prstGeom>
          <a:noFill/>
        </p:spPr>
        <p:txBody>
          <a:bodyPr wrap="square" rtlCol="0">
            <a:spAutoFit/>
          </a:bodyPr>
          <a:lstStyle/>
          <a:p>
            <a:pPr marL="101600" indent="0">
              <a:buNone/>
            </a:pPr>
            <a:r>
              <a:rPr lang="vi-VN" smtClean="0"/>
              <a:t>Xét đường thẳng y = ax + b, thì f = y - (ax + b), ta có được 1 đường thẳng chia mặt phẳng là 2 phần, 1 phần f &gt; 0, 1 phần f &lt; 0 và các điểm trên đường thẳng thì f = 0.</a:t>
            </a:r>
          </a:p>
          <a:p>
            <a:pPr marL="101600" indent="0">
              <a:buNone/>
            </a:pPr>
            <a:r>
              <a:rPr lang="vi-VN" smtClean="0"/>
              <a:t>Giả sử mốc chính giữa là 0,5 thì Y`(i) &gt;= 0,5 thì cho vay , còn lại không cho </a:t>
            </a:r>
          </a:p>
          <a:p>
            <a:endParaRPr lang="vi-VN"/>
          </a:p>
        </p:txBody>
      </p:sp>
      <p:pic>
        <p:nvPicPr>
          <p:cNvPr id="10" name="Picture 9"/>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571604" y="2786064"/>
            <a:ext cx="3726222" cy="1498445"/>
          </a:xfrm>
          <a:prstGeom prst="rect">
            <a:avLst/>
          </a:prstGeom>
        </p:spPr>
      </p:pic>
      <p:pic>
        <p:nvPicPr>
          <p:cNvPr id="11" name="Picture 10"/>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5715008" y="1142990"/>
            <a:ext cx="2739734" cy="28385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150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9" name="Google Shape;159;p25"/>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sp>
        <p:nvSpPr>
          <p:cNvPr id="8" name="Text Placeholder 2"/>
          <p:cNvSpPr txBox="1">
            <a:spLocks noRot="1" noChangeAspect="1" noMove="1" noResize="1" noEditPoints="1" noAdjustHandles="1" noChangeArrowheads="1" noChangeShapeType="1" noTextEdit="1"/>
          </p:cNvSpPr>
          <p:nvPr/>
        </p:nvSpPr>
        <p:spPr>
          <a:xfrm>
            <a:off x="841649" y="605016"/>
            <a:ext cx="3379716" cy="3918164"/>
          </a:xfrm>
          <a:prstGeom prst="rect">
            <a:avLst/>
          </a:pr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400" b="0" i="0" u="none" strike="noStrike" kern="0" cap="none" spc="0" normalizeH="0" baseline="0" noProof="0" smtClean="0">
                <a:ln>
                  <a:noFill/>
                </a:ln>
                <a:noFill/>
                <a:effectLst/>
                <a:uLnTx/>
                <a:uFillTx/>
                <a:latin typeface="Arial"/>
                <a:ea typeface="Arial"/>
                <a:cs typeface="Arial"/>
                <a:sym typeface="Arial"/>
              </a:rPr>
              <a:t> </a:t>
            </a:r>
            <a:endParaRPr kumimoji="0" lang="vi-VN" sz="1400" b="0" i="0" u="none" strike="noStrike" kern="0" cap="none" spc="0" normalizeH="0" baseline="0" noProof="0">
              <a:ln>
                <a:noFill/>
              </a:ln>
              <a:noFill/>
              <a:effectLst/>
              <a:uLnTx/>
              <a:uFillTx/>
              <a:latin typeface="Arial"/>
              <a:ea typeface="Arial"/>
              <a:cs typeface="Arial"/>
              <a:sym typeface="Arial"/>
            </a:endParaRPr>
          </a:p>
        </p:txBody>
      </p:sp>
      <p:sp>
        <p:nvSpPr>
          <p:cNvPr id="9" name="Slide Number Placeholder 3"/>
          <p:cNvSpPr txBox="1">
            <a:spLocks/>
          </p:cNvSpPr>
          <p:nvPr/>
        </p:nvSpPr>
        <p:spPr>
          <a:xfrm>
            <a:off x="8333525" y="4254780"/>
            <a:ext cx="548700" cy="3936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smtClean="0">
                <a:ln>
                  <a:noFill/>
                </a:ln>
                <a:solidFill>
                  <a:schemeClr val="dk2"/>
                </a:solidFill>
                <a:effectLst/>
                <a:uLnTx/>
                <a:uFillTx/>
                <a:latin typeface="Tinos"/>
                <a:ea typeface="Tinos"/>
                <a:cs typeface="Tinos"/>
                <a:sym typeface="Tino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lang="en" sz="1200" b="0" i="0" u="none" strike="noStrike" kern="0" cap="none" spc="0" normalizeH="0" baseline="0" noProof="0">
              <a:ln>
                <a:noFill/>
              </a:ln>
              <a:solidFill>
                <a:schemeClr val="dk2"/>
              </a:solidFill>
              <a:effectLst/>
              <a:uLnTx/>
              <a:uFillTx/>
              <a:latin typeface="Tinos"/>
              <a:ea typeface="Tinos"/>
              <a:cs typeface="Tinos"/>
              <a:sym typeface="Tinos"/>
            </a:endParaRPr>
          </a:p>
        </p:txBody>
      </p:sp>
      <p:pic>
        <p:nvPicPr>
          <p:cNvPr id="10" name="Picture 9"/>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1069386" y="2425600"/>
            <a:ext cx="2782866" cy="2138958"/>
          </a:xfrm>
          <a:prstGeom prst="rect">
            <a:avLst/>
          </a:prstGeom>
        </p:spPr>
      </p:pic>
      <p:sp>
        <p:nvSpPr>
          <p:cNvPr id="11" name="TextBox 10"/>
          <p:cNvSpPr txBox="1"/>
          <p:nvPr/>
        </p:nvSpPr>
        <p:spPr>
          <a:xfrm>
            <a:off x="4546646" y="693400"/>
            <a:ext cx="3786879" cy="461665"/>
          </a:xfrm>
          <a:prstGeom prst="rect">
            <a:avLst/>
          </a:prstGeom>
          <a:noFill/>
        </p:spPr>
        <p:txBody>
          <a:bodyPr wrap="square" rtlCol="0">
            <a:spAutoFit/>
          </a:bodyPr>
          <a:lstStyle/>
          <a:p>
            <a:r>
              <a:rPr lang="vi-VN" sz="1200">
                <a:latin typeface="Work Sans Light" panose="020B0604020202020204" charset="0"/>
              </a:rPr>
              <a:t>Trong trường hợp tổng quát t bất kỳ</a:t>
            </a:r>
            <a:r>
              <a:rPr lang="vi-VN" sz="1200" smtClean="0">
                <a:latin typeface="Work Sans Light" panose="020B0604020202020204" charset="0"/>
              </a:rPr>
              <a:t>, Y`(i) &gt;t</a:t>
            </a:r>
          </a:p>
          <a:p>
            <a:r>
              <a:rPr lang="vi-VN" sz="1200" smtClean="0">
                <a:latin typeface="Work Sans Light" panose="020B0604020202020204" charset="0"/>
              </a:rPr>
              <a:t> </a:t>
            </a:r>
            <a:r>
              <a:rPr lang="vi-VN" sz="1200" smtClean="0">
                <a:latin typeface="Work Sans Light" panose="020B0604020202020204" charset="0"/>
                <a:sym typeface="Wingdings" panose="05000000000000000000" pitchFamily="2" charset="2"/>
              </a:rPr>
              <a:t> </a:t>
            </a:r>
            <a:r>
              <a:rPr lang="vi-VN" sz="1200" b="1" smtClean="0">
                <a:latin typeface="Work Sans Light" panose="020B0604020202020204" charset="0"/>
                <a:sym typeface="Wingdings" panose="05000000000000000000" pitchFamily="2" charset="2"/>
              </a:rPr>
              <a:t>w0</a:t>
            </a:r>
            <a:r>
              <a:rPr lang="vi-VN" sz="1200" b="1"/>
              <a:t> </a:t>
            </a:r>
            <a:r>
              <a:rPr lang="vi-VN" sz="1200"/>
              <a:t>+w1*x+w2*y &gt; -ln((1/t)-1)</a:t>
            </a:r>
          </a:p>
        </p:txBody>
      </p:sp>
      <p:pic>
        <p:nvPicPr>
          <p:cNvPr id="12" name="Picture 11"/>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4700662" y="1334525"/>
            <a:ext cx="3870731" cy="31170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5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par>
                                <p:cTn id="8" presetID="16" presetClass="entr" presetSubtype="21" fill="hold" grpId="0" nodeType="withEffect">
                                  <p:stCondLst>
                                    <p:cond delay="500"/>
                                  </p:stCondLst>
                                  <p:childTnLst>
                                    <p:set>
                                      <p:cBhvr>
                                        <p:cTn id="9" dur="1" fill="hold">
                                          <p:stCondLst>
                                            <p:cond delay="0"/>
                                          </p:stCondLst>
                                        </p:cTn>
                                        <p:tgtEl>
                                          <p:spTgt spid="8">
                                            <p:txEl>
                                              <p:charRg st="2" end="2"/>
                                            </p:txEl>
                                          </p:spTgt>
                                        </p:tgtEl>
                                        <p:attrNameLst>
                                          <p:attrName>style.visibility</p:attrName>
                                        </p:attrNameLst>
                                      </p:cBhvr>
                                      <p:to>
                                        <p:strVal val="visible"/>
                                      </p:to>
                                    </p:set>
                                    <p:animEffect transition="in" filter="barn(inVertical)">
                                      <p:cBhvr>
                                        <p:cTn id="10" dur="500"/>
                                        <p:tgtEl>
                                          <p:spTgt spid="8">
                                            <p:txEl>
                                              <p:char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10" presetClass="entr" presetSubtype="0" fill="hold" grpId="0" nodeType="afterEffect">
                                  <p:stCondLst>
                                    <p:cond delay="125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fill="hold" nodeType="afterEffect">
                                  <p:stCondLst>
                                    <p:cond delay="200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ppt_x"/>
                                          </p:val>
                                        </p:tav>
                                        <p:tav tm="100000">
                                          <p:val>
                                            <p:strVal val="#ppt_x"/>
                                          </p:val>
                                        </p:tav>
                                      </p:tavLst>
                                    </p:anim>
                                    <p:anim calcmode="lin" valueType="num">
                                      <p:cBhvr additive="base">
                                        <p:cTn id="2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1571604" y="500048"/>
            <a:ext cx="6616800" cy="428628"/>
          </a:xfrm>
          <a:prstGeom prst="rect">
            <a:avLst/>
          </a:prstGeom>
        </p:spPr>
        <p:txBody>
          <a:bodyPr spcFirstLastPara="1" wrap="square" lIns="91425" tIns="91425" rIns="91425" bIns="91425" anchor="b" anchorCtr="0">
            <a:noAutofit/>
          </a:bodyPr>
          <a:lstStyle/>
          <a:p>
            <a:pPr algn="ctr"/>
            <a:r>
              <a:rPr lang="vi-VN" b="0" smtClean="0"/>
              <a:t>Ứng dụng</a:t>
            </a:r>
            <a:endParaRPr lang="vi-VN" b="0"/>
          </a:p>
        </p:txBody>
      </p:sp>
      <p:sp>
        <p:nvSpPr>
          <p:cNvPr id="166" name="Google Shape;166;p26"/>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pic>
        <p:nvPicPr>
          <p:cNvPr id="3074" name="Picture 2"/>
          <p:cNvPicPr>
            <a:picLocks noChangeAspect="1" noChangeArrowheads="1"/>
          </p:cNvPicPr>
          <p:nvPr/>
        </p:nvPicPr>
        <p:blipFill>
          <a:blip r:embed="rId3"/>
          <a:srcRect/>
          <a:stretch>
            <a:fillRect/>
          </a:stretch>
        </p:blipFill>
        <p:spPr bwMode="auto">
          <a:xfrm>
            <a:off x="214282" y="1000114"/>
            <a:ext cx="4214842" cy="3343282"/>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4500562" y="1000114"/>
            <a:ext cx="4021561" cy="33490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mtClean="0"/>
              <a:t>GiỚI THIỆU </a:t>
            </a:r>
            <a:endParaRPr/>
          </a:p>
        </p:txBody>
      </p:sp>
      <p:sp>
        <p:nvSpPr>
          <p:cNvPr id="75" name="Google Shape;75;p15"/>
          <p:cNvSpPr txBox="1">
            <a:spLocks noGrp="1"/>
          </p:cNvSpPr>
          <p:nvPr>
            <p:ph type="body" idx="2"/>
          </p:nvPr>
        </p:nvSpPr>
        <p:spPr>
          <a:xfrm>
            <a:off x="1556174" y="1578150"/>
            <a:ext cx="6373411" cy="2207100"/>
          </a:xfrm>
          <a:prstGeom prst="rect">
            <a:avLst/>
          </a:prstGeom>
        </p:spPr>
        <p:txBody>
          <a:bodyPr spcFirstLastPara="1" wrap="square" lIns="91425" tIns="91425" rIns="91425" bIns="91425" anchor="t" anchorCtr="0">
            <a:noAutofit/>
          </a:bodyPr>
          <a:lstStyle/>
          <a:p>
            <a:r>
              <a:rPr lang="vi-VN" sz="1400" smtClean="0">
                <a:latin typeface="+mj-lt"/>
              </a:rPr>
              <a:t>Logistic Regression là 1 thuật toán phân loại được dùng để gán các đối tượng cho 1 tập hợp giá trị rời rạc (như 0, 1, 2, ...). Một ví dụ điển hình là phân loại Email, gồm có email công việc, email gia đình, email spam, ... Giao dịch trực tuyến có là an toàn hay không an toàn, khối u lành tính hay ác tình. Thuật toán trên dùng hàm sigmoid logistic để đưa ra đánh giá theo xác suất. Ví dụ: Khối u này 80% là lành tính, giao dịch này 90% là gian lận, ...</a:t>
            </a:r>
            <a:endParaRPr lang="vi-VN" sz="1400">
              <a:latin typeface="+mj-lt"/>
            </a:endParaRPr>
          </a:p>
        </p:txBody>
      </p:sp>
      <p:sp>
        <p:nvSpPr>
          <p:cNvPr id="78" name="Google Shape;78;p15"/>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16"/>
          <p:cNvSpPr txBox="1">
            <a:spLocks noGrp="1"/>
          </p:cNvSpPr>
          <p:nvPr>
            <p:ph type="ctrTitle" idx="4294967295"/>
          </p:nvPr>
        </p:nvSpPr>
        <p:spPr>
          <a:xfrm>
            <a:off x="1357290" y="1214428"/>
            <a:ext cx="3377176" cy="1857388"/>
          </a:xfrm>
          <a:prstGeom prst="rect">
            <a:avLst/>
          </a:prstGeom>
        </p:spPr>
        <p:txBody>
          <a:bodyPr spcFirstLastPara="1" wrap="square" lIns="91425" tIns="91425" rIns="91425" bIns="91425" anchor="b" anchorCtr="0">
            <a:noAutofit/>
          </a:bodyPr>
          <a:lstStyle/>
          <a:p>
            <a:pPr lvl="0"/>
            <a:r>
              <a:rPr lang="vi-VN" sz="1600" b="0" smtClean="0">
                <a:latin typeface="+mj-lt"/>
              </a:rPr>
              <a:t>Giờ mình cần tìm xác xuất của hồ sơ mới nên cho vay. Hay giá trị của hàm cần trong khoảng [0,1]. Rõ ràng là giá trị của phương trình đường thẳng như bài trước có thể ra ngoài khoảng [0,1] nên cần một hàm mới luôn có giá trị trong khoảng [0,1]. Đó là hàm sigmoid.</a:t>
            </a:r>
            <a:endParaRPr sz="1600">
              <a:latin typeface="+mj-lt"/>
            </a:endParaRPr>
          </a:p>
        </p:txBody>
      </p:sp>
      <p:sp>
        <p:nvSpPr>
          <p:cNvPr id="86" name="Google Shape;86;p16"/>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
        <p:nvSpPr>
          <p:cNvPr id="6" name="TextBox 5"/>
          <p:cNvSpPr txBox="1"/>
          <p:nvPr/>
        </p:nvSpPr>
        <p:spPr>
          <a:xfrm>
            <a:off x="2857488" y="642924"/>
            <a:ext cx="4572032" cy="707886"/>
          </a:xfrm>
          <a:prstGeom prst="rect">
            <a:avLst/>
          </a:prstGeom>
          <a:noFill/>
        </p:spPr>
        <p:txBody>
          <a:bodyPr wrap="square" rtlCol="0">
            <a:spAutoFit/>
          </a:bodyPr>
          <a:lstStyle/>
          <a:p>
            <a:pPr algn="ctr"/>
            <a:r>
              <a:rPr lang="vi-VN" sz="2000" b="1" smtClean="0"/>
              <a:t>Hàm sigmoid</a:t>
            </a:r>
          </a:p>
          <a:p>
            <a:pPr algn="ctr"/>
            <a:endParaRPr lang="vi-VN" sz="2000" b="1"/>
          </a:p>
        </p:txBody>
      </p:sp>
      <p:pic>
        <p:nvPicPr>
          <p:cNvPr id="7" name="Picture 6" descr="logistic-1.png"/>
          <p:cNvPicPr>
            <a:picLocks noChangeAspect="1"/>
          </p:cNvPicPr>
          <p:nvPr/>
        </p:nvPicPr>
        <p:blipFill>
          <a:blip r:embed="rId3"/>
          <a:stretch>
            <a:fillRect/>
          </a:stretch>
        </p:blipFill>
        <p:spPr>
          <a:xfrm>
            <a:off x="5000628" y="1285866"/>
            <a:ext cx="3504294" cy="2857520"/>
          </a:xfrm>
          <a:prstGeom prst="rect">
            <a:avLst/>
          </a:prstGeom>
        </p:spPr>
      </p:pic>
      <p:sp>
        <p:nvSpPr>
          <p:cNvPr id="8" name="TextBox 7"/>
          <p:cNvSpPr txBox="1"/>
          <p:nvPr/>
        </p:nvSpPr>
        <p:spPr>
          <a:xfrm>
            <a:off x="1214414" y="3071816"/>
            <a:ext cx="3429024" cy="1384995"/>
          </a:xfrm>
          <a:prstGeom prst="rect">
            <a:avLst/>
          </a:prstGeom>
          <a:noFill/>
        </p:spPr>
        <p:txBody>
          <a:bodyPr wrap="square" rtlCol="0">
            <a:spAutoFit/>
          </a:bodyPr>
          <a:lstStyle/>
          <a:p>
            <a:r>
              <a:rPr lang="vi-VN" smtClean="0"/>
              <a:t>Nhận xét:</a:t>
            </a:r>
          </a:p>
          <a:p>
            <a:r>
              <a:rPr lang="vi-VN" smtClean="0"/>
              <a:t>         Hàm số liên tục, nhận giá trị thực trong khoảng (0,1).</a:t>
            </a:r>
          </a:p>
          <a:p>
            <a:r>
              <a:rPr lang="vi-VN" smtClean="0"/>
              <a:t>         Hàm có đạo hàm tại mọi điểm (để áp dụng gradient descent)</a:t>
            </a:r>
          </a:p>
          <a:p>
            <a:endParaRPr lang="vi-V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ctrTitle"/>
          </p:nvPr>
        </p:nvSpPr>
        <p:spPr>
          <a:xfrm>
            <a:off x="2000232" y="571486"/>
            <a:ext cx="5802600" cy="1159800"/>
          </a:xfrm>
          <a:prstGeom prst="rect">
            <a:avLst/>
          </a:prstGeom>
        </p:spPr>
        <p:txBody>
          <a:bodyPr spcFirstLastPara="1" wrap="square" lIns="91425" tIns="91425" rIns="91425" bIns="91425" anchor="b" anchorCtr="0">
            <a:noAutofit/>
          </a:bodyPr>
          <a:lstStyle/>
          <a:p>
            <a:pPr algn="ctr"/>
            <a:r>
              <a:rPr lang="vi-VN" b="0" smtClean="0"/>
              <a:t>Thiết lập bài toán</a:t>
            </a:r>
            <a:endParaRPr lang="vi-VN" b="0"/>
          </a:p>
        </p:txBody>
      </p:sp>
      <p:sp>
        <p:nvSpPr>
          <p:cNvPr id="92" name="Google Shape;92;p17"/>
          <p:cNvSpPr txBox="1">
            <a:spLocks noGrp="1"/>
          </p:cNvSpPr>
          <p:nvPr>
            <p:ph type="subTitle" idx="1"/>
          </p:nvPr>
        </p:nvSpPr>
        <p:spPr>
          <a:xfrm>
            <a:off x="1928794" y="2000246"/>
            <a:ext cx="5802600" cy="1857388"/>
          </a:xfrm>
          <a:prstGeom prst="rect">
            <a:avLst/>
          </a:prstGeom>
        </p:spPr>
        <p:txBody>
          <a:bodyPr spcFirstLastPara="1" wrap="square" lIns="91425" tIns="91425" rIns="91425" bIns="91425" anchor="t" anchorCtr="0">
            <a:noAutofit/>
          </a:bodyPr>
          <a:lstStyle/>
          <a:p>
            <a:r>
              <a:rPr lang="vi-VN" i="0" smtClean="0"/>
              <a:t>  - 	Thiết lập model</a:t>
            </a:r>
          </a:p>
          <a:p>
            <a:r>
              <a:rPr lang="vi-VN" i="0" smtClean="0"/>
              <a:t>  -	Thiết lập loss function</a:t>
            </a:r>
          </a:p>
          <a:p>
            <a:r>
              <a:rPr lang="vi-VN" i="0" smtClean="0"/>
              <a:t>  -	Tìm tham số bằng việc tối ưu loss function</a:t>
            </a:r>
          </a:p>
          <a:p>
            <a:r>
              <a:rPr lang="vi-VN" i="0" smtClean="0"/>
              <a:t>  -	Dự đoán dữ liệu mới bằng model vừa tìm được</a:t>
            </a:r>
          </a:p>
          <a:p>
            <a:endParaRPr lang="vi-VN" i="0" smtClean="0"/>
          </a:p>
          <a:p>
            <a:pPr algn="ctr"/>
            <a:r>
              <a:rPr lang="vi-VN" i="0" smtClean="0"/>
              <a:t>Đây là hô hình chung cho bài toán trong series này.</a:t>
            </a:r>
            <a:endParaRPr lang="vi-VN" i="0"/>
          </a:p>
        </p:txBody>
      </p:sp>
      <p:sp>
        <p:nvSpPr>
          <p:cNvPr id="93" name="Google Shape;93;p17"/>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body" idx="1"/>
          </p:nvPr>
        </p:nvSpPr>
        <p:spPr>
          <a:xfrm>
            <a:off x="1809500" y="1476000"/>
            <a:ext cx="3334004" cy="2881700"/>
          </a:xfrm>
          <a:prstGeom prst="rect">
            <a:avLst/>
          </a:prstGeom>
        </p:spPr>
        <p:txBody>
          <a:bodyPr spcFirstLastPara="1" wrap="square" lIns="91425" tIns="91425" rIns="91425" bIns="91425" anchor="t" anchorCtr="0">
            <a:noAutofit/>
          </a:bodyPr>
          <a:lstStyle/>
          <a:p>
            <a:pPr marL="0" lvl="0" indent="0">
              <a:buNone/>
            </a:pPr>
            <a:r>
              <a:rPr lang="vi-VN" sz="1400" b="0" i="0" smtClean="0">
                <a:latin typeface="+mj-lt"/>
              </a:rPr>
              <a:t>Với dòng thứ i trong bảng dữ liệu:</a:t>
            </a:r>
          </a:p>
          <a:p>
            <a:pPr marL="0" lvl="0" indent="0">
              <a:buFontTx/>
              <a:buChar char="-"/>
            </a:pPr>
            <a:r>
              <a:rPr lang="vi-VN" sz="1400" b="0" i="0" smtClean="0"/>
              <a:t>p(x^{(i)}=1) = \hat{y_i}</a:t>
            </a:r>
            <a:r>
              <a:rPr lang="vi-VN" sz="1400" b="0" smtClean="0"/>
              <a:t>x</a:t>
            </a:r>
            <a:r>
              <a:rPr lang="vi-VN" sz="1400" b="0" i="0" smtClean="0"/>
              <a:t>(</a:t>
            </a:r>
            <a:r>
              <a:rPr lang="vi-VN" sz="1400" b="0" smtClean="0"/>
              <a:t>i</a:t>
            </a:r>
            <a:r>
              <a:rPr lang="vi-VN" sz="1400" b="0" i="0" smtClean="0"/>
              <a:t>)=1)=</a:t>
            </a:r>
            <a:r>
              <a:rPr lang="vi-VN" sz="1400" b="0" smtClean="0"/>
              <a:t>yi</a:t>
            </a:r>
            <a:r>
              <a:rPr lang="vi-VN" sz="1400" b="0" i="0" smtClean="0"/>
              <a:t>​^​ là xác xuất mà model dự đoán hồ sơ thứ i được cho vay.</a:t>
            </a:r>
          </a:p>
          <a:p>
            <a:r>
              <a:rPr lang="vi-VN" sz="1400" b="0" i="0" smtClean="0"/>
              <a:t>p(x^{(i)}=0) = 1 - \hat{y_i}</a:t>
            </a:r>
            <a:r>
              <a:rPr lang="vi-VN" sz="1400" b="0" smtClean="0"/>
              <a:t>x</a:t>
            </a:r>
            <a:r>
              <a:rPr lang="vi-VN" sz="1400" b="0" i="0" smtClean="0"/>
              <a:t>(</a:t>
            </a:r>
            <a:r>
              <a:rPr lang="vi-VN" sz="1400" b="0" smtClean="0"/>
              <a:t>i</a:t>
            </a:r>
            <a:r>
              <a:rPr lang="vi-VN" sz="1400" b="0" i="0" smtClean="0"/>
              <a:t>)=0)=1−</a:t>
            </a:r>
            <a:r>
              <a:rPr lang="vi-VN" sz="1400" b="0" smtClean="0"/>
              <a:t>yi</a:t>
            </a:r>
            <a:r>
              <a:rPr lang="vi-VN" sz="1400" b="0" i="0" smtClean="0"/>
              <a:t>​^​ là xác xuất mà model dự đoán hồ sơ thứ i không được cho vay.</a:t>
            </a:r>
          </a:p>
          <a:p>
            <a:r>
              <a:rPr lang="vi-VN" sz="1400" b="0" i="0" smtClean="0"/>
              <a:t>=&gt; p(x^{(i)}=1)</a:t>
            </a:r>
            <a:r>
              <a:rPr lang="vi-VN" sz="1400" b="0" smtClean="0"/>
              <a:t>x</a:t>
            </a:r>
            <a:r>
              <a:rPr lang="vi-VN" sz="1400" b="0" i="0" smtClean="0"/>
              <a:t>(</a:t>
            </a:r>
            <a:r>
              <a:rPr lang="vi-VN" sz="1400" b="0" smtClean="0"/>
              <a:t>i</a:t>
            </a:r>
            <a:r>
              <a:rPr lang="vi-VN" sz="1400" b="0" i="0" smtClean="0"/>
              <a:t>)=1) + p(x^{(i)}=0)</a:t>
            </a:r>
            <a:r>
              <a:rPr lang="vi-VN" sz="1400" b="0" smtClean="0"/>
              <a:t>x</a:t>
            </a:r>
            <a:r>
              <a:rPr lang="vi-VN" sz="1400" b="0" i="0" smtClean="0"/>
              <a:t>(</a:t>
            </a:r>
            <a:r>
              <a:rPr lang="vi-VN" sz="1400" b="0" smtClean="0"/>
              <a:t>i</a:t>
            </a:r>
            <a:r>
              <a:rPr lang="vi-VN" sz="1400" b="0" i="0" smtClean="0"/>
              <a:t>)=0) = 1</a:t>
            </a:r>
          </a:p>
          <a:p>
            <a:pPr marL="0" lvl="0" indent="0">
              <a:buFontTx/>
              <a:buChar char="-"/>
            </a:pPr>
            <a:endParaRPr sz="1400">
              <a:latin typeface="+mj-lt"/>
            </a:endParaRPr>
          </a:p>
        </p:txBody>
      </p:sp>
      <p:sp>
        <p:nvSpPr>
          <p:cNvPr id="99" name="Google Shape;99;p18"/>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
        <p:nvSpPr>
          <p:cNvPr id="4" name="TextBox 3"/>
          <p:cNvSpPr txBox="1"/>
          <p:nvPr/>
        </p:nvSpPr>
        <p:spPr>
          <a:xfrm>
            <a:off x="3643306" y="714362"/>
            <a:ext cx="3143272" cy="707886"/>
          </a:xfrm>
          <a:prstGeom prst="rect">
            <a:avLst/>
          </a:prstGeom>
          <a:noFill/>
        </p:spPr>
        <p:txBody>
          <a:bodyPr wrap="square" rtlCol="0">
            <a:spAutoFit/>
          </a:bodyPr>
          <a:lstStyle/>
          <a:p>
            <a:pPr algn="ctr"/>
            <a:r>
              <a:rPr lang="vi-VN" sz="2000" b="1" smtClean="0">
                <a:latin typeface="+mj-lt"/>
              </a:rPr>
              <a:t>Model</a:t>
            </a:r>
            <a:endParaRPr lang="vi-VN" sz="2000" smtClean="0">
              <a:latin typeface="+mj-lt"/>
            </a:endParaRPr>
          </a:p>
          <a:p>
            <a:pPr algn="ctr"/>
            <a:endParaRPr lang="vi-VN" sz="2000">
              <a:latin typeface="+mj-lt"/>
            </a:endParaRPr>
          </a:p>
        </p:txBody>
      </p:sp>
      <p:sp>
        <p:nvSpPr>
          <p:cNvPr id="5" name="TextBox 4"/>
          <p:cNvSpPr txBox="1"/>
          <p:nvPr/>
        </p:nvSpPr>
        <p:spPr>
          <a:xfrm>
            <a:off x="5214942" y="1285866"/>
            <a:ext cx="3143272" cy="307777"/>
          </a:xfrm>
          <a:prstGeom prst="rect">
            <a:avLst/>
          </a:prstGeom>
          <a:noFill/>
        </p:spPr>
        <p:txBody>
          <a:bodyPr wrap="square" rtlCol="0">
            <a:spAutoFit/>
          </a:bodyPr>
          <a:lstStyle/>
          <a:p>
            <a:pPr algn="ctr"/>
            <a:r>
              <a:rPr lang="vi-VN" smtClean="0"/>
              <a:t>Hàm sigmoid: .</a:t>
            </a:r>
            <a:endParaRPr lang="vi-VN"/>
          </a:p>
        </p:txBody>
      </p:sp>
      <p:sp>
        <p:nvSpPr>
          <p:cNvPr id="6" name="TextBox 5"/>
          <p:cNvSpPr txBox="1"/>
          <p:nvPr/>
        </p:nvSpPr>
        <p:spPr>
          <a:xfrm>
            <a:off x="5357818" y="1785932"/>
            <a:ext cx="2786082" cy="307777"/>
          </a:xfrm>
          <a:prstGeom prst="rect">
            <a:avLst/>
          </a:prstGeom>
          <a:noFill/>
        </p:spPr>
        <p:txBody>
          <a:bodyPr wrap="square" rtlCol="0">
            <a:spAutoFit/>
          </a:bodyPr>
          <a:lstStyle/>
          <a:p>
            <a:pPr algn="ctr"/>
            <a:r>
              <a:rPr lang="el-GR" i="1" smtClean="0"/>
              <a:t>σ</a:t>
            </a:r>
            <a:r>
              <a:rPr lang="el-GR" smtClean="0"/>
              <a:t>(</a:t>
            </a:r>
            <a:r>
              <a:rPr lang="vi-VN" i="1" smtClean="0"/>
              <a:t>x</a:t>
            </a:r>
            <a:r>
              <a:rPr lang="vi-VN" smtClean="0"/>
              <a:t>)=1+</a:t>
            </a:r>
            <a:r>
              <a:rPr lang="vi-VN" i="1" smtClean="0"/>
              <a:t>e</a:t>
            </a:r>
            <a:r>
              <a:rPr lang="vi-VN" smtClean="0"/>
              <a:t>−</a:t>
            </a:r>
            <a:r>
              <a:rPr lang="vi-VN" i="1" smtClean="0"/>
              <a:t>x</a:t>
            </a:r>
            <a:r>
              <a:rPr lang="vi-VN" smtClean="0"/>
              <a:t>1​.</a:t>
            </a:r>
            <a:endParaRPr lang="vi-VN"/>
          </a:p>
        </p:txBody>
      </p:sp>
      <p:sp>
        <p:nvSpPr>
          <p:cNvPr id="7" name="TextBox 6"/>
          <p:cNvSpPr txBox="1"/>
          <p:nvPr/>
        </p:nvSpPr>
        <p:spPr>
          <a:xfrm>
            <a:off x="5286380" y="2071684"/>
            <a:ext cx="3000396" cy="523220"/>
          </a:xfrm>
          <a:prstGeom prst="rect">
            <a:avLst/>
          </a:prstGeom>
          <a:noFill/>
        </p:spPr>
        <p:txBody>
          <a:bodyPr wrap="square" rtlCol="0">
            <a:spAutoFit/>
          </a:bodyPr>
          <a:lstStyle/>
          <a:p>
            <a:pPr algn="ctr"/>
            <a:r>
              <a:rPr lang="fr-FR" smtClean="0"/>
              <a:t>công thức của logistic regression là:</a:t>
            </a:r>
            <a:endParaRPr lang="vi-VN"/>
          </a:p>
        </p:txBody>
      </p:sp>
      <p:sp>
        <p:nvSpPr>
          <p:cNvPr id="8" name="TextBox 7"/>
          <p:cNvSpPr txBox="1"/>
          <p:nvPr/>
        </p:nvSpPr>
        <p:spPr>
          <a:xfrm>
            <a:off x="5072066" y="2928940"/>
            <a:ext cx="3357586" cy="738664"/>
          </a:xfrm>
          <a:prstGeom prst="rect">
            <a:avLst/>
          </a:prstGeom>
          <a:noFill/>
        </p:spPr>
        <p:txBody>
          <a:bodyPr wrap="square" rtlCol="0">
            <a:spAutoFit/>
          </a:bodyPr>
          <a:lstStyle/>
          <a:p>
            <a:pPr algn="ctr"/>
            <a:r>
              <a:rPr lang="pl-PL" i="1" smtClean="0"/>
              <a:t>yi</a:t>
            </a:r>
            <a:r>
              <a:rPr lang="pl-PL" smtClean="0"/>
              <a:t>​^​=</a:t>
            </a:r>
            <a:r>
              <a:rPr lang="pl-PL" i="1" smtClean="0"/>
              <a:t>σ</a:t>
            </a:r>
            <a:r>
              <a:rPr lang="pl-PL" smtClean="0"/>
              <a:t>(</a:t>
            </a:r>
            <a:r>
              <a:rPr lang="pl-PL" i="1" smtClean="0"/>
              <a:t>w</a:t>
            </a:r>
            <a:r>
              <a:rPr lang="pl-PL" smtClean="0"/>
              <a:t>0​+</a:t>
            </a:r>
            <a:r>
              <a:rPr lang="pl-PL" i="1" smtClean="0"/>
              <a:t>w</a:t>
            </a:r>
            <a:r>
              <a:rPr lang="pl-PL" smtClean="0"/>
              <a:t>1​∗</a:t>
            </a:r>
            <a:r>
              <a:rPr lang="pl-PL" i="1" smtClean="0"/>
              <a:t>x</a:t>
            </a:r>
            <a:r>
              <a:rPr lang="pl-PL" smtClean="0"/>
              <a:t>1(</a:t>
            </a:r>
            <a:r>
              <a:rPr lang="pl-PL" i="1" smtClean="0"/>
              <a:t>i</a:t>
            </a:r>
            <a:r>
              <a:rPr lang="pl-PL" smtClean="0"/>
              <a:t>)​+</a:t>
            </a:r>
            <a:r>
              <a:rPr lang="pl-PL" i="1" smtClean="0"/>
              <a:t>w</a:t>
            </a:r>
            <a:r>
              <a:rPr lang="pl-PL" smtClean="0"/>
              <a:t>2​∗</a:t>
            </a:r>
            <a:r>
              <a:rPr lang="pl-PL" i="1" smtClean="0"/>
              <a:t>x</a:t>
            </a:r>
            <a:r>
              <a:rPr lang="pl-PL" smtClean="0"/>
              <a:t>2(</a:t>
            </a:r>
            <a:r>
              <a:rPr lang="pl-PL" i="1" smtClean="0"/>
              <a:t>i</a:t>
            </a:r>
            <a:r>
              <a:rPr lang="pl-PL" smtClean="0"/>
              <a:t>)​)=1+</a:t>
            </a:r>
            <a:r>
              <a:rPr lang="pl-PL" i="1" smtClean="0"/>
              <a:t>e</a:t>
            </a:r>
            <a:r>
              <a:rPr lang="pl-PL" smtClean="0"/>
              <a:t>−(</a:t>
            </a:r>
            <a:r>
              <a:rPr lang="pl-PL" i="1" smtClean="0"/>
              <a:t>w</a:t>
            </a:r>
            <a:r>
              <a:rPr lang="pl-PL" smtClean="0"/>
              <a:t>0​+</a:t>
            </a:r>
            <a:r>
              <a:rPr lang="pl-PL" i="1" smtClean="0"/>
              <a:t>w</a:t>
            </a:r>
            <a:r>
              <a:rPr lang="pl-PL" smtClean="0"/>
              <a:t>1​∗</a:t>
            </a:r>
            <a:r>
              <a:rPr lang="pl-PL" i="1" smtClean="0"/>
              <a:t>x</a:t>
            </a:r>
            <a:r>
              <a:rPr lang="pl-PL" smtClean="0"/>
              <a:t>1(</a:t>
            </a:r>
            <a:r>
              <a:rPr lang="pl-PL" i="1" smtClean="0"/>
              <a:t>i</a:t>
            </a:r>
            <a:r>
              <a:rPr lang="pl-PL" smtClean="0"/>
              <a:t>)​+</a:t>
            </a:r>
            <a:r>
              <a:rPr lang="pl-PL" i="1" smtClean="0"/>
              <a:t>w</a:t>
            </a:r>
            <a:r>
              <a:rPr lang="pl-PL" smtClean="0"/>
              <a:t>2​∗</a:t>
            </a:r>
            <a:r>
              <a:rPr lang="pl-PL" i="1" smtClean="0"/>
              <a:t>x</a:t>
            </a:r>
            <a:r>
              <a:rPr lang="pl-PL" smtClean="0"/>
              <a:t>2(</a:t>
            </a:r>
            <a:r>
              <a:rPr lang="pl-PL" i="1" smtClean="0"/>
              <a:t>i</a:t>
            </a:r>
            <a:r>
              <a:rPr lang="pl-PL" smtClean="0"/>
              <a:t>)​)1​</a:t>
            </a:r>
            <a:br>
              <a:rPr lang="pl-PL" smtClean="0"/>
            </a:br>
            <a:endParaRPr lang="vi-V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1571604" y="500048"/>
            <a:ext cx="6616800" cy="699900"/>
          </a:xfrm>
          <a:prstGeom prst="rect">
            <a:avLst/>
          </a:prstGeom>
        </p:spPr>
        <p:txBody>
          <a:bodyPr spcFirstLastPara="1" wrap="square" lIns="91425" tIns="91425" rIns="91425" bIns="91425" anchor="b" anchorCtr="0">
            <a:noAutofit/>
          </a:bodyPr>
          <a:lstStyle/>
          <a:p>
            <a:pPr algn="ctr"/>
            <a:r>
              <a:rPr lang="vi-VN" b="0" smtClean="0"/>
              <a:t>Loss function</a:t>
            </a:r>
            <a:endParaRPr lang="vi-VN" b="0"/>
          </a:p>
        </p:txBody>
      </p:sp>
      <p:sp>
        <p:nvSpPr>
          <p:cNvPr id="105" name="Google Shape;105;p19"/>
          <p:cNvSpPr txBox="1">
            <a:spLocks noGrp="1"/>
          </p:cNvSpPr>
          <p:nvPr>
            <p:ph type="body" idx="1"/>
          </p:nvPr>
        </p:nvSpPr>
        <p:spPr>
          <a:xfrm>
            <a:off x="1357290" y="1214428"/>
            <a:ext cx="4286280" cy="3042300"/>
          </a:xfrm>
          <a:prstGeom prst="rect">
            <a:avLst/>
          </a:prstGeom>
        </p:spPr>
        <p:txBody>
          <a:bodyPr spcFirstLastPara="1" wrap="square" lIns="91425" tIns="91425" rIns="91425" bIns="91425" anchor="t" anchorCtr="0">
            <a:noAutofit/>
          </a:bodyPr>
          <a:lstStyle/>
          <a:p>
            <a:pPr lvl="0"/>
            <a:r>
              <a:rPr lang="vi-VN" sz="1400" smtClean="0"/>
              <a:t>Giờ cũng cần một hàm để đánh giá độ tốt của model. Như bài trước là \hat{y}</a:t>
            </a:r>
            <a:r>
              <a:rPr lang="vi-VN" sz="1400" i="1" smtClean="0"/>
              <a:t>y</a:t>
            </a:r>
            <a:r>
              <a:rPr lang="vi-VN" sz="1400" smtClean="0"/>
              <a:t>^​ càng gần y càng tốt, giờ cũng vậy:</a:t>
            </a:r>
          </a:p>
          <a:p>
            <a:r>
              <a:rPr lang="vi-VN" sz="1400" smtClean="0"/>
              <a:t>Với mỗi điểm (x^{(i)}, y_i)(</a:t>
            </a:r>
            <a:r>
              <a:rPr lang="vi-VN" sz="1400" i="1" smtClean="0"/>
              <a:t>x</a:t>
            </a:r>
            <a:r>
              <a:rPr lang="vi-VN" sz="1400" smtClean="0"/>
              <a:t>(</a:t>
            </a:r>
            <a:r>
              <a:rPr lang="vi-VN" sz="1400" i="1" smtClean="0"/>
              <a:t>i</a:t>
            </a:r>
            <a:r>
              <a:rPr lang="vi-VN" sz="1400" smtClean="0"/>
              <a:t>),</a:t>
            </a:r>
            <a:r>
              <a:rPr lang="vi-VN" sz="1400" i="1" smtClean="0"/>
              <a:t>yi</a:t>
            </a:r>
            <a:r>
              <a:rPr lang="vi-VN" sz="1400" smtClean="0"/>
              <a:t>​), gọi hàm loss function </a:t>
            </a:r>
          </a:p>
          <a:p>
            <a:pPr lvl="0"/>
            <a:r>
              <a:rPr lang="vi-VN" sz="1400" smtClean="0"/>
              <a:t>L = -(y_i * log(\hat{y_i}) + (1 - y_i) * log(1 - \hat{y_i}))−(</a:t>
            </a:r>
            <a:r>
              <a:rPr lang="vi-VN" sz="1400" i="1" smtClean="0"/>
              <a:t>yi</a:t>
            </a:r>
            <a:r>
              <a:rPr lang="vi-VN" sz="1400" smtClean="0"/>
              <a:t>​∗</a:t>
            </a:r>
            <a:r>
              <a:rPr lang="vi-VN" sz="1400" i="1" smtClean="0"/>
              <a:t>log</a:t>
            </a:r>
            <a:r>
              <a:rPr lang="vi-VN" sz="1400" smtClean="0"/>
              <a:t>(</a:t>
            </a:r>
            <a:r>
              <a:rPr lang="vi-VN" sz="1400" i="1" smtClean="0"/>
              <a:t>yi</a:t>
            </a:r>
            <a:r>
              <a:rPr lang="vi-VN" sz="1400" smtClean="0"/>
              <a:t>​^​)+(1−</a:t>
            </a:r>
            <a:r>
              <a:rPr lang="vi-VN" sz="1400" i="1" smtClean="0"/>
              <a:t>yi</a:t>
            </a:r>
            <a:r>
              <a:rPr lang="vi-VN" sz="1400" smtClean="0"/>
              <a:t>​)∗</a:t>
            </a:r>
            <a:r>
              <a:rPr lang="vi-VN" sz="1400" i="1" smtClean="0"/>
              <a:t>log</a:t>
            </a:r>
            <a:r>
              <a:rPr lang="vi-VN" sz="1400" smtClean="0"/>
              <a:t>(1−</a:t>
            </a:r>
            <a:r>
              <a:rPr lang="vi-VN" sz="1400" i="1" smtClean="0"/>
              <a:t>yi</a:t>
            </a:r>
            <a:r>
              <a:rPr lang="vi-VN" sz="1400" smtClean="0"/>
              <a:t>​^​))</a:t>
            </a:r>
          </a:p>
          <a:p>
            <a:r>
              <a:rPr lang="vi-VN" sz="1400" smtClean="0"/>
              <a:t>Thử đánh giá làm L nhé</a:t>
            </a:r>
          </a:p>
          <a:p>
            <a:pPr algn="ctr">
              <a:buNone/>
            </a:pPr>
            <a:r>
              <a:rPr lang="vi-VN" sz="1400" smtClean="0"/>
              <a:t>  Nếu y_i</a:t>
            </a:r>
            <a:r>
              <a:rPr lang="vi-VN" sz="1400" i="1" smtClean="0"/>
              <a:t>yi</a:t>
            </a:r>
            <a:r>
              <a:rPr lang="vi-VN" sz="1400" smtClean="0"/>
              <a:t>​ = 1 =&gt; L = -log(\hat{y_i})−</a:t>
            </a:r>
            <a:r>
              <a:rPr lang="vi-VN" sz="1400" i="1" smtClean="0"/>
              <a:t>log</a:t>
            </a:r>
            <a:r>
              <a:rPr lang="vi-VN" sz="1400" smtClean="0"/>
              <a:t>(</a:t>
            </a:r>
            <a:r>
              <a:rPr lang="vi-VN" sz="1400" i="1" smtClean="0"/>
              <a:t>yi</a:t>
            </a:r>
            <a:r>
              <a:rPr lang="vi-VN" sz="1400" smtClean="0"/>
              <a:t>​^​)</a:t>
            </a:r>
          </a:p>
          <a:p>
            <a:pPr lvl="0"/>
            <a:endParaRPr sz="1400"/>
          </a:p>
        </p:txBody>
      </p:sp>
      <p:sp>
        <p:nvSpPr>
          <p:cNvPr id="106" name="Google Shape;106;p19"/>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pic>
        <p:nvPicPr>
          <p:cNvPr id="5" name="Picture 4" descr="l1-1.png"/>
          <p:cNvPicPr>
            <a:picLocks noChangeAspect="1"/>
          </p:cNvPicPr>
          <p:nvPr/>
        </p:nvPicPr>
        <p:blipFill>
          <a:blip r:embed="rId3"/>
          <a:stretch>
            <a:fillRect/>
          </a:stretch>
        </p:blipFill>
        <p:spPr>
          <a:xfrm>
            <a:off x="5572132" y="1428742"/>
            <a:ext cx="2981469" cy="2368912"/>
          </a:xfrm>
          <a:prstGeom prst="rect">
            <a:avLst/>
          </a:prstGeom>
        </p:spPr>
      </p:pic>
      <p:sp>
        <p:nvSpPr>
          <p:cNvPr id="6" name="TextBox 5"/>
          <p:cNvSpPr txBox="1"/>
          <p:nvPr/>
        </p:nvSpPr>
        <p:spPr>
          <a:xfrm>
            <a:off x="1785918" y="3571882"/>
            <a:ext cx="5500726" cy="1200329"/>
          </a:xfrm>
          <a:prstGeom prst="rect">
            <a:avLst/>
          </a:prstGeom>
          <a:noFill/>
        </p:spPr>
        <p:txBody>
          <a:bodyPr wrap="square" rtlCol="0">
            <a:spAutoFit/>
          </a:bodyPr>
          <a:lstStyle/>
          <a:p>
            <a:r>
              <a:rPr lang="vi-VN" sz="1200" smtClean="0"/>
              <a:t>Hàm L tăng dần từ 0 đến 1</a:t>
            </a:r>
          </a:p>
          <a:p>
            <a:r>
              <a:rPr lang="vi-VN" sz="1200" smtClean="0"/>
              <a:t>Khi model dự đoán \hat{y_i}</a:t>
            </a:r>
            <a:r>
              <a:rPr lang="vi-VN" sz="1200" i="1" smtClean="0"/>
              <a:t>yi</a:t>
            </a:r>
            <a:r>
              <a:rPr lang="vi-VN" sz="1200" smtClean="0"/>
              <a:t>​^​ gần 0, tức giá trị dự đoán gần với giá trị thật y_i</a:t>
            </a:r>
            <a:r>
              <a:rPr lang="vi-VN" sz="1200" i="1" smtClean="0"/>
              <a:t>yi</a:t>
            </a:r>
            <a:r>
              <a:rPr lang="vi-VN" sz="1200" smtClean="0"/>
              <a:t>​ thì L nhỏ, xấp xỉ 0</a:t>
            </a:r>
          </a:p>
          <a:p>
            <a:r>
              <a:rPr lang="vi-VN" sz="1200" smtClean="0"/>
              <a:t>Khi model dự đoán \hat{y_i}</a:t>
            </a:r>
            <a:r>
              <a:rPr lang="vi-VN" sz="1200" i="1" smtClean="0"/>
              <a:t>yi</a:t>
            </a:r>
            <a:r>
              <a:rPr lang="vi-VN" sz="1200" smtClean="0"/>
              <a:t>​^​ gần 1, tức giá trị dự đoán ngược lại giá trị thật y_i</a:t>
            </a:r>
            <a:r>
              <a:rPr lang="vi-VN" sz="1200" i="1" smtClean="0"/>
              <a:t>yi</a:t>
            </a:r>
            <a:r>
              <a:rPr lang="vi-VN" sz="1200" smtClean="0"/>
              <a:t>​ thì L rất lớn</a:t>
            </a:r>
          </a:p>
          <a:p>
            <a:endParaRPr lang="vi-VN"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ctrTitle" idx="4294967295"/>
          </p:nvPr>
        </p:nvSpPr>
        <p:spPr>
          <a:xfrm>
            <a:off x="1571604" y="1142990"/>
            <a:ext cx="3390429" cy="2438360"/>
          </a:xfrm>
          <a:prstGeom prst="rect">
            <a:avLst/>
          </a:prstGeom>
        </p:spPr>
        <p:txBody>
          <a:bodyPr spcFirstLastPara="1" wrap="square" lIns="91425" tIns="91425" rIns="91425" bIns="91425" anchor="b" anchorCtr="0">
            <a:noAutofit/>
          </a:bodyPr>
          <a:lstStyle/>
          <a:p>
            <a:r>
              <a:rPr lang="vi-VN" sz="1200" smtClean="0">
                <a:latin typeface="Work Sans Light" panose="020B0604020202020204" charset="0"/>
              </a:rPr>
              <a:t>Chain Rule nghĩa là Quy Tắc Dây Chuyền (Quy Tắc Hàm Của Hàm).</a:t>
            </a:r>
            <a:br>
              <a:rPr lang="vi-VN" sz="1200" smtClean="0">
                <a:latin typeface="Work Sans Light" panose="020B0604020202020204" charset="0"/>
              </a:rPr>
            </a:br>
            <a:r>
              <a:rPr lang="vi-VN" sz="1200" smtClean="0">
                <a:latin typeface="Work Sans Light" panose="020B0604020202020204" charset="0"/>
              </a:rPr>
              <a:t/>
            </a:r>
            <a:br>
              <a:rPr lang="vi-VN" sz="1200" smtClean="0">
                <a:latin typeface="Work Sans Light" panose="020B0604020202020204" charset="0"/>
              </a:rPr>
            </a:br>
            <a:r>
              <a:rPr lang="vi-VN" sz="1200" smtClean="0">
                <a:latin typeface="Work Sans Light" panose="020B0604020202020204" charset="0"/>
              </a:rPr>
              <a:t>Theo trực giác, đôi khi một chức năng sẽ có một chức năng khác “bên trong” nó liên quan đầu tiên đến biến đầu vào. Vì chúng ta biết đạo hàm của hàm là tốc độ thay đổi, chúng ta cần tính tốc độ thay đổi của hàm “bên trong” này cũng như toàn bộ hàm so với biến đầu vào. Quy tắc chuỗi cho phép chúng ta thực hiện điều này.</a:t>
            </a:r>
            <a:endParaRPr lang="vi-VN" sz="1200">
              <a:latin typeface="Work Sans Light" panose="020B0604020202020204" charset="0"/>
            </a:endParaRPr>
          </a:p>
        </p:txBody>
      </p:sp>
      <p:sp>
        <p:nvSpPr>
          <p:cNvPr id="117" name="Google Shape;117;p20"/>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cxnSp>
        <p:nvCxnSpPr>
          <p:cNvPr id="10" name="Straight Connector 9"/>
          <p:cNvCxnSpPr/>
          <p:nvPr/>
        </p:nvCxnSpPr>
        <p:spPr>
          <a:xfrm>
            <a:off x="2143108" y="1000114"/>
            <a:ext cx="607223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71868" y="571486"/>
            <a:ext cx="2428892" cy="707886"/>
          </a:xfrm>
          <a:prstGeom prst="rect">
            <a:avLst/>
          </a:prstGeom>
          <a:noFill/>
        </p:spPr>
        <p:txBody>
          <a:bodyPr wrap="square" rtlCol="0">
            <a:spAutoFit/>
          </a:bodyPr>
          <a:lstStyle/>
          <a:p>
            <a:pPr algn="ctr"/>
            <a:r>
              <a:rPr lang="vi-VN" sz="2000" b="1" smtClean="0"/>
              <a:t>Chain rule</a:t>
            </a:r>
          </a:p>
          <a:p>
            <a:pPr algn="ctr"/>
            <a:endParaRPr lang="vi-VN" sz="2000" b="1"/>
          </a:p>
        </p:txBody>
      </p:sp>
      <p:pic>
        <p:nvPicPr>
          <p:cNvPr id="17" name="Picture 16"/>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929190" y="1142990"/>
            <a:ext cx="3429024" cy="30805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175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body" idx="1"/>
          </p:nvPr>
        </p:nvSpPr>
        <p:spPr>
          <a:xfrm>
            <a:off x="1556175" y="1479375"/>
            <a:ext cx="3211800" cy="3598800"/>
          </a:xfrm>
          <a:prstGeom prst="rect">
            <a:avLst/>
          </a:prstGeom>
        </p:spPr>
        <p:txBody>
          <a:bodyPr spcFirstLastPara="1" wrap="square" lIns="91425" tIns="91425" rIns="91425" bIns="91425" anchor="t" anchorCtr="0">
            <a:noAutofit/>
          </a:bodyPr>
          <a:lstStyle/>
          <a:p>
            <a:pPr marL="0" lvl="0" indent="0">
              <a:buNone/>
            </a:pPr>
            <a:r>
              <a:rPr lang="vi-VN" sz="1400" smtClean="0"/>
              <a:t>Với mỗi điểm (x^{(i)}, y_i)(</a:t>
            </a:r>
            <a:r>
              <a:rPr lang="vi-VN" sz="1400" i="1" smtClean="0"/>
              <a:t>x</a:t>
            </a:r>
            <a:r>
              <a:rPr lang="vi-VN" sz="1400" smtClean="0"/>
              <a:t>(</a:t>
            </a:r>
            <a:r>
              <a:rPr lang="vi-VN" sz="1400" i="1" smtClean="0"/>
              <a:t>i</a:t>
            </a:r>
            <a:r>
              <a:rPr lang="vi-VN" sz="1400" smtClean="0"/>
              <a:t>),</a:t>
            </a:r>
            <a:r>
              <a:rPr lang="vi-VN" sz="1400" i="1" smtClean="0"/>
              <a:t>yi</a:t>
            </a:r>
            <a:r>
              <a:rPr lang="vi-VN" sz="1400" smtClean="0"/>
              <a:t>​), gọi hàm loss function</a:t>
            </a:r>
          </a:p>
          <a:p>
            <a:pPr marL="0" lvl="0" indent="0">
              <a:buNone/>
            </a:pPr>
            <a:r>
              <a:rPr lang="vi-VN" sz="1200" smtClean="0"/>
              <a:t>Áp dụng chain rule ta có: </a:t>
            </a:r>
          </a:p>
          <a:p>
            <a:pPr marL="0" lvl="0" indent="0">
              <a:buNone/>
            </a:pPr>
            <a:r>
              <a:rPr lang="vi-VN" sz="1200" smtClean="0"/>
              <a:t/>
            </a:r>
            <a:br>
              <a:rPr lang="vi-VN" sz="1200" smtClean="0"/>
            </a:br>
            <a:endParaRPr sz="1200"/>
          </a:p>
        </p:txBody>
      </p:sp>
      <p:sp>
        <p:nvSpPr>
          <p:cNvPr id="123" name="Google Shape;123;p21"/>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algn="ctr"/>
            <a:r>
              <a:rPr lang="vi-VN" b="0" smtClean="0"/>
              <a:t>Áp dụng gradient descent</a:t>
            </a:r>
            <a:endParaRPr lang="vi-VN" b="0"/>
          </a:p>
        </p:txBody>
      </p:sp>
      <p:sp>
        <p:nvSpPr>
          <p:cNvPr id="125" name="Google Shape;125;p21"/>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pic>
        <p:nvPicPr>
          <p:cNvPr id="2050" name="Picture 2"/>
          <p:cNvPicPr>
            <a:picLocks noChangeAspect="1" noChangeArrowheads="1"/>
          </p:cNvPicPr>
          <p:nvPr/>
        </p:nvPicPr>
        <p:blipFill>
          <a:blip r:embed="rId3"/>
          <a:srcRect/>
          <a:stretch>
            <a:fillRect/>
          </a:stretch>
        </p:blipFill>
        <p:spPr bwMode="auto">
          <a:xfrm>
            <a:off x="2143108" y="2357436"/>
            <a:ext cx="1400175" cy="5334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1285853" y="3071816"/>
            <a:ext cx="3357586" cy="590550"/>
          </a:xfrm>
          <a:prstGeom prst="rect">
            <a:avLst/>
          </a:prstGeom>
          <a:noFill/>
          <a:ln w="9525">
            <a:noFill/>
            <a:miter lim="800000"/>
            <a:headEnd/>
            <a:tailEnd/>
          </a:ln>
          <a:effectLst/>
        </p:spPr>
      </p:pic>
      <p:pic>
        <p:nvPicPr>
          <p:cNvPr id="9" name="Picture 8" descr="chain_rule_3.png"/>
          <p:cNvPicPr>
            <a:picLocks noChangeAspect="1"/>
          </p:cNvPicPr>
          <p:nvPr/>
        </p:nvPicPr>
        <p:blipFill>
          <a:blip r:embed="rId5"/>
          <a:stretch>
            <a:fillRect/>
          </a:stretch>
        </p:blipFill>
        <p:spPr>
          <a:xfrm>
            <a:off x="4714876" y="1428742"/>
            <a:ext cx="3541295" cy="29289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1571604" y="500048"/>
            <a:ext cx="6616800" cy="699900"/>
          </a:xfrm>
          <a:prstGeom prst="rect">
            <a:avLst/>
          </a:prstGeom>
        </p:spPr>
        <p:txBody>
          <a:bodyPr spcFirstLastPara="1" wrap="square" lIns="91425" tIns="91425" rIns="91425" bIns="91425" anchor="b" anchorCtr="0">
            <a:noAutofit/>
          </a:bodyPr>
          <a:lstStyle/>
          <a:p>
            <a:pPr algn="ctr"/>
            <a:r>
              <a:rPr lang="vi-VN" b="0" smtClean="0"/>
              <a:t>Biểu diễn bài toán dưới ma trận</a:t>
            </a:r>
            <a:endParaRPr lang="vi-VN" b="0"/>
          </a:p>
        </p:txBody>
      </p:sp>
      <p:sp>
        <p:nvSpPr>
          <p:cNvPr id="131" name="Google Shape;131;p22"/>
          <p:cNvSpPr txBox="1">
            <a:spLocks noGrp="1"/>
          </p:cNvSpPr>
          <p:nvPr>
            <p:ph type="body" idx="1"/>
          </p:nvPr>
        </p:nvSpPr>
        <p:spPr>
          <a:xfrm>
            <a:off x="1142976" y="1500180"/>
            <a:ext cx="4230272" cy="2866604"/>
          </a:xfrm>
          <a:prstGeom prst="rect">
            <a:avLst/>
          </a:prstGeom>
        </p:spPr>
        <p:txBody>
          <a:bodyPr spcFirstLastPara="1" wrap="square" lIns="91425" tIns="91425" rIns="91425" bIns="91425" anchor="t" anchorCtr="0">
            <a:noAutofit/>
          </a:bodyPr>
          <a:lstStyle/>
          <a:p>
            <a:pPr marL="0" lvl="0" indent="0">
              <a:buNone/>
            </a:pPr>
            <a:r>
              <a:rPr lang="vi-VN" sz="1300" smtClean="0"/>
              <a:t>Nếu mọi người thấy các công thức biểu diễn dưới ma trận vẫn lạ lạ thì nên xem lại bài 1 và lấy giấy bút tự tính và biểu diễn lại.</a:t>
            </a:r>
          </a:p>
          <a:p>
            <a:pPr marL="0" lvl="0" indent="0">
              <a:buNone/>
            </a:pPr>
            <a:r>
              <a:rPr lang="vi-VN" sz="1300" smtClean="0"/>
              <a:t>Sau khi thực hiện thuật toán gradient descent ta sẽ tìm được w_0, w_1, w_2</a:t>
            </a:r>
            <a:r>
              <a:rPr lang="vi-VN" sz="1300" i="1" smtClean="0"/>
              <a:t>w</a:t>
            </a:r>
            <a:r>
              <a:rPr lang="vi-VN" sz="1300" smtClean="0"/>
              <a:t>0​,</a:t>
            </a:r>
            <a:r>
              <a:rPr lang="vi-VN" sz="1300" i="1" smtClean="0"/>
              <a:t>w</a:t>
            </a:r>
            <a:r>
              <a:rPr lang="vi-VN" sz="1300" smtClean="0"/>
              <a:t>1​,</a:t>
            </a:r>
            <a:r>
              <a:rPr lang="vi-VN" sz="1300" i="1" smtClean="0"/>
              <a:t>w</a:t>
            </a:r>
            <a:r>
              <a:rPr lang="vi-VN" sz="1300" smtClean="0"/>
              <a:t>2​.</a:t>
            </a:r>
          </a:p>
          <a:p>
            <a:pPr marL="0" lvl="0" indent="0">
              <a:buNone/>
            </a:pPr>
            <a:r>
              <a:rPr lang="vi-VN" sz="1300" smtClean="0"/>
              <a:t>Với mỗi hồ sơ mới x^{(t)}</a:t>
            </a:r>
            <a:r>
              <a:rPr lang="vi-VN" sz="1300" i="1" smtClean="0"/>
              <a:t>x</a:t>
            </a:r>
            <a:r>
              <a:rPr lang="vi-VN" sz="1300" smtClean="0"/>
              <a:t>(</a:t>
            </a:r>
            <a:r>
              <a:rPr lang="vi-VN" sz="1300" i="1" smtClean="0"/>
              <a:t>t</a:t>
            </a:r>
            <a:r>
              <a:rPr lang="vi-VN" sz="1300" smtClean="0"/>
              <a:t>) ta sẽ tính được phần trăm nên cho vay \hat{y_t} = \sigma(w_0 + w_1 * x_1^{(t)} + w_2 * x_2^{(t)})</a:t>
            </a:r>
            <a:r>
              <a:rPr lang="vi-VN" sz="1300" i="1" smtClean="0"/>
              <a:t>yt</a:t>
            </a:r>
            <a:r>
              <a:rPr lang="vi-VN" sz="1300" smtClean="0"/>
              <a:t>​^​=</a:t>
            </a:r>
            <a:r>
              <a:rPr lang="el-GR" sz="1300" i="1" smtClean="0"/>
              <a:t>σ</a:t>
            </a:r>
            <a:r>
              <a:rPr lang="el-GR" sz="1300" smtClean="0"/>
              <a:t>(</a:t>
            </a:r>
            <a:r>
              <a:rPr lang="vi-VN" sz="1300" i="1" smtClean="0"/>
              <a:t>w</a:t>
            </a:r>
            <a:r>
              <a:rPr lang="vi-VN" sz="1300" smtClean="0"/>
              <a:t>0​+</a:t>
            </a:r>
            <a:r>
              <a:rPr lang="vi-VN" sz="1300" i="1" smtClean="0"/>
              <a:t>w</a:t>
            </a:r>
            <a:r>
              <a:rPr lang="vi-VN" sz="1300" smtClean="0"/>
              <a:t>1​∗</a:t>
            </a:r>
            <a:r>
              <a:rPr lang="vi-VN" sz="1300" i="1" smtClean="0"/>
              <a:t>x</a:t>
            </a:r>
            <a:r>
              <a:rPr lang="vi-VN" sz="1300" smtClean="0"/>
              <a:t>1(</a:t>
            </a:r>
            <a:r>
              <a:rPr lang="vi-VN" sz="1300" i="1" smtClean="0"/>
              <a:t>t</a:t>
            </a:r>
            <a:r>
              <a:rPr lang="vi-VN" sz="1300" smtClean="0"/>
              <a:t>)​+</a:t>
            </a:r>
            <a:r>
              <a:rPr lang="vi-VN" sz="1300" i="1" smtClean="0"/>
              <a:t>w</a:t>
            </a:r>
            <a:r>
              <a:rPr lang="vi-VN" sz="1300" smtClean="0"/>
              <a:t>2​∗</a:t>
            </a:r>
            <a:r>
              <a:rPr lang="vi-VN" sz="1300" i="1" smtClean="0"/>
              <a:t>x</a:t>
            </a:r>
            <a:r>
              <a:rPr lang="vi-VN" sz="1300" smtClean="0"/>
              <a:t>2(</a:t>
            </a:r>
            <a:r>
              <a:rPr lang="vi-VN" sz="1300" i="1" smtClean="0"/>
              <a:t>t</a:t>
            </a:r>
            <a:r>
              <a:rPr lang="vi-VN" sz="1300" smtClean="0"/>
              <a:t>)​)</a:t>
            </a:r>
          </a:p>
          <a:p>
            <a:pPr marL="0" lvl="0" indent="0">
              <a:buNone/>
            </a:pPr>
            <a:r>
              <a:rPr lang="vi-VN" sz="1300" smtClean="0"/>
              <a:t>rồi so sánh với ngưỡng cho vay của công ty t (bình thường là t = 0.5, thời kì thiết chặt thì là t = 0.8) nếu \hat{y_t}&gt;= t</a:t>
            </a:r>
            <a:r>
              <a:rPr lang="vi-VN" sz="1300" i="1" smtClean="0"/>
              <a:t>yt</a:t>
            </a:r>
            <a:r>
              <a:rPr lang="vi-VN" sz="1300" smtClean="0"/>
              <a:t>​^​&gt;=</a:t>
            </a:r>
            <a:r>
              <a:rPr lang="vi-VN" sz="1300" i="1" smtClean="0"/>
              <a:t>t</a:t>
            </a:r>
            <a:r>
              <a:rPr lang="vi-VN" sz="1300" smtClean="0"/>
              <a:t> thì cho vay, không thì không cho vay.</a:t>
            </a:r>
          </a:p>
          <a:p>
            <a:pPr marL="0" lvl="0" indent="0">
              <a:buNone/>
            </a:pPr>
            <a:endParaRPr sz="1200"/>
          </a:p>
        </p:txBody>
      </p:sp>
      <p:sp>
        <p:nvSpPr>
          <p:cNvPr id="134" name="Google Shape;134;p22"/>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pic>
        <p:nvPicPr>
          <p:cNvPr id="10" name="Picture 9" descr="CodeCogsEqn-5.gif"/>
          <p:cNvPicPr>
            <a:picLocks noChangeAspect="1"/>
          </p:cNvPicPr>
          <p:nvPr/>
        </p:nvPicPr>
        <p:blipFill>
          <a:blip r:embed="rId3"/>
          <a:stretch>
            <a:fillRect/>
          </a:stretch>
        </p:blipFill>
        <p:spPr>
          <a:xfrm>
            <a:off x="5332856" y="1785932"/>
            <a:ext cx="3241288" cy="2428892"/>
          </a:xfrm>
          <a:prstGeom prst="rect">
            <a:avLst/>
          </a:prstGeom>
        </p:spPr>
      </p:pic>
    </p:spTree>
  </p:cSld>
  <p:clrMapOvr>
    <a:masterClrMapping/>
  </p:clrMapOvr>
</p:sld>
</file>

<file path=ppt/theme/theme1.xml><?xml version="1.0" encoding="utf-8"?>
<a:theme xmlns:a="http://schemas.openxmlformats.org/drawingml/2006/main" name="Quintus template">
  <a:themeElements>
    <a:clrScheme name="Custom 347">
      <a:dk1>
        <a:srgbClr val="25212A"/>
      </a:dk1>
      <a:lt1>
        <a:srgbClr val="FFFFFF"/>
      </a:lt1>
      <a:dk2>
        <a:srgbClr val="797281"/>
      </a:dk2>
      <a:lt2>
        <a:srgbClr val="E7E6E9"/>
      </a:lt2>
      <a:accent1>
        <a:srgbClr val="B87647"/>
      </a:accent1>
      <a:accent2>
        <a:srgbClr val="A85A5A"/>
      </a:accent2>
      <a:accent3>
        <a:srgbClr val="853E61"/>
      </a:accent3>
      <a:accent4>
        <a:srgbClr val="5C3959"/>
      </a:accent4>
      <a:accent5>
        <a:srgbClr val="CC4125"/>
      </a:accent5>
      <a:accent6>
        <a:srgbClr val="E4B681"/>
      </a:accent6>
      <a:hlink>
        <a:srgbClr val="25212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524</Words>
  <PresentationFormat>On-screen Show (16:9)</PresentationFormat>
  <Paragraphs>63</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Oswald</vt:lpstr>
      <vt:lpstr>Times New Roman</vt:lpstr>
      <vt:lpstr>Tinos</vt:lpstr>
      <vt:lpstr>Work Sans Light</vt:lpstr>
      <vt:lpstr>Wingdings</vt:lpstr>
      <vt:lpstr>Quintus template</vt:lpstr>
      <vt:lpstr> Logistic Regression  Nguyễn Văn Tiến CNTT 14-05</vt:lpstr>
      <vt:lpstr>GiỚI THIỆU </vt:lpstr>
      <vt:lpstr>Giờ mình cần tìm xác xuất của hồ sơ mới nên cho vay. Hay giá trị của hàm cần trong khoảng [0,1]. Rõ ràng là giá trị của phương trình đường thẳng như bài trước có thể ra ngoài khoảng [0,1] nên cần một hàm mới luôn có giá trị trong khoảng [0,1]. Đó là hàm sigmoid.</vt:lpstr>
      <vt:lpstr>Thiết lập bài toán</vt:lpstr>
      <vt:lpstr>Slide 5</vt:lpstr>
      <vt:lpstr>Loss function</vt:lpstr>
      <vt:lpstr>Chain Rule nghĩa là Quy Tắc Dây Chuyền (Quy Tắc Hàm Của Hàm).  Theo trực giác, đôi khi một chức năng sẽ có một chức năng khác “bên trong” nó liên quan đầu tiên đến biến đầu vào. Vì chúng ta biết đạo hàm của hàm là tốc độ thay đổi, chúng ta cần tính tốc độ thay đổi của hàm “bên trong” này cũng như toàn bộ hàm so với biến đầu vào. Quy tắc chuỗi cho phép chúng ta thực hiện điều này.</vt:lpstr>
      <vt:lpstr>Áp dụng gradient descent</vt:lpstr>
      <vt:lpstr>Biểu diễn bài toán dưới ma trận</vt:lpstr>
      <vt:lpstr>Xây dựng đường thẳng phân chia</vt:lpstr>
      <vt:lpstr>Slide 11</vt:lpstr>
      <vt:lpstr>Ứng dụng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Logistic Regression  Nguyễn Văn Tiến CNTT 14-05</dc:title>
  <cp:lastModifiedBy>nguyen tien</cp:lastModifiedBy>
  <cp:revision>7</cp:revision>
  <dcterms:modified xsi:type="dcterms:W3CDTF">2021-11-28T01:29:03Z</dcterms:modified>
</cp:coreProperties>
</file>