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Cousin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ousine-regular.fntdata"/><Relationship Id="rId11" Type="http://schemas.openxmlformats.org/officeDocument/2006/relationships/slide" Target="slides/slide7.xml"/><Relationship Id="rId22" Type="http://schemas.openxmlformats.org/officeDocument/2006/relationships/font" Target="fonts/Cousine-italic.fntdata"/><Relationship Id="rId10" Type="http://schemas.openxmlformats.org/officeDocument/2006/relationships/slide" Target="slides/slide6.xml"/><Relationship Id="rId21" Type="http://schemas.openxmlformats.org/officeDocument/2006/relationships/font" Target="fonts/Cousine-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Cousin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ed75ccf_0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ed75ccf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2980864"/>
            <a:ext cx="7212600" cy="11598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b="1" sz="4800"/>
            </a:lvl1pPr>
            <a:lvl2pPr lvl="1">
              <a:spcBef>
                <a:spcPts val="0"/>
              </a:spcBef>
              <a:spcAft>
                <a:spcPts val="0"/>
              </a:spcAft>
              <a:buSzPts val="4800"/>
              <a:buNone/>
              <a:defRPr b="1" sz="4800"/>
            </a:lvl2pPr>
            <a:lvl3pPr lvl="2">
              <a:spcBef>
                <a:spcPts val="0"/>
              </a:spcBef>
              <a:spcAft>
                <a:spcPts val="0"/>
              </a:spcAft>
              <a:buSzPts val="4800"/>
              <a:buNone/>
              <a:defRPr b="1" sz="4800"/>
            </a:lvl3pPr>
            <a:lvl4pPr lvl="3">
              <a:spcBef>
                <a:spcPts val="0"/>
              </a:spcBef>
              <a:spcAft>
                <a:spcPts val="0"/>
              </a:spcAft>
              <a:buSzPts val="4800"/>
              <a:buNone/>
              <a:defRPr b="1" sz="4800"/>
            </a:lvl4pPr>
            <a:lvl5pPr lvl="4">
              <a:spcBef>
                <a:spcPts val="0"/>
              </a:spcBef>
              <a:spcAft>
                <a:spcPts val="0"/>
              </a:spcAft>
              <a:buSzPts val="4800"/>
              <a:buNone/>
              <a:defRPr b="1" sz="4800"/>
            </a:lvl5pPr>
            <a:lvl6pPr lvl="5">
              <a:spcBef>
                <a:spcPts val="0"/>
              </a:spcBef>
              <a:spcAft>
                <a:spcPts val="0"/>
              </a:spcAft>
              <a:buSzPts val="4800"/>
              <a:buNone/>
              <a:defRPr b="1" sz="4800"/>
            </a:lvl6pPr>
            <a:lvl7pPr lvl="6">
              <a:spcBef>
                <a:spcPts val="0"/>
              </a:spcBef>
              <a:spcAft>
                <a:spcPts val="0"/>
              </a:spcAft>
              <a:buSzPts val="4800"/>
              <a:buNone/>
              <a:defRPr b="1" sz="4800"/>
            </a:lvl7pPr>
            <a:lvl8pPr lvl="7">
              <a:spcBef>
                <a:spcPts val="0"/>
              </a:spcBef>
              <a:spcAft>
                <a:spcPts val="0"/>
              </a:spcAft>
              <a:buSzPts val="4800"/>
              <a:buNone/>
              <a:defRPr b="1" sz="4800"/>
            </a:lvl8pPr>
            <a:lvl9pPr lvl="8">
              <a:spcBef>
                <a:spcPts val="0"/>
              </a:spcBef>
              <a:spcAft>
                <a:spcPts val="0"/>
              </a:spcAft>
              <a:buSzPts val="4800"/>
              <a:buNone/>
              <a:defRPr b="1" sz="4800"/>
            </a:lvl9pPr>
          </a:lstStyle>
          <a:p/>
        </p:txBody>
      </p:sp>
      <p:sp>
        <p:nvSpPr>
          <p:cNvPr id="13" name="Google Shape;13;p2"/>
          <p:cNvSpPr/>
          <p:nvPr/>
        </p:nvSpPr>
        <p:spPr>
          <a:xfrm rot="5400000">
            <a:off x="4527177" y="744699"/>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14" name="Google Shape;14;p2"/>
          <p:cNvSpPr/>
          <p:nvPr/>
        </p:nvSpPr>
        <p:spPr>
          <a:xfrm rot="10800000">
            <a:off x="660998" y="3645100"/>
            <a:ext cx="1080000" cy="9951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p:nvPr/>
        </p:nvCxnSpPr>
        <p:spPr>
          <a:xfrm>
            <a:off x="8296743" y="2299856"/>
            <a:ext cx="0" cy="2075100"/>
          </a:xfrm>
          <a:prstGeom prst="straightConnector1">
            <a:avLst/>
          </a:prstGeom>
          <a:noFill/>
          <a:ln cap="flat" cmpd="sng" w="9525">
            <a:solidFill>
              <a:srgbClr val="FFFFFF"/>
            </a:solidFill>
            <a:prstDash val="solid"/>
            <a:round/>
            <a:headEnd len="sm" w="sm" type="triangle"/>
            <a:tailEnd len="sm" w="sm" type="triangle"/>
          </a:ln>
        </p:spPr>
      </p:cxnSp>
      <p:sp>
        <p:nvSpPr>
          <p:cNvPr id="16" name="Google Shape;16;p2"/>
          <p:cNvSpPr/>
          <p:nvPr/>
        </p:nvSpPr>
        <p:spPr>
          <a:xfrm rot="-5400000">
            <a:off x="4525702" y="-1293868"/>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17" name="Google Shape;17;p2"/>
          <p:cNvSpPr/>
          <p:nvPr/>
        </p:nvSpPr>
        <p:spPr>
          <a:xfrm>
            <a:off x="7216304" y="1888685"/>
            <a:ext cx="1395000" cy="1285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8" name="Shape 18"/>
        <p:cNvGrpSpPr/>
        <p:nvPr/>
      </p:nvGrpSpPr>
      <p:grpSpPr>
        <a:xfrm>
          <a:off x="0" y="0"/>
          <a:ext cx="0" cy="0"/>
          <a:chOff x="0" y="0"/>
          <a:chExt cx="0" cy="0"/>
        </a:xfrm>
      </p:grpSpPr>
      <p:sp>
        <p:nvSpPr>
          <p:cNvPr id="19" name="Google Shape;19;p3"/>
          <p:cNvSpPr/>
          <p:nvPr/>
        </p:nvSpPr>
        <p:spPr>
          <a:xfrm rot="5400000">
            <a:off x="4527177" y="-550510"/>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20" name="Google Shape;20;p3"/>
          <p:cNvSpPr/>
          <p:nvPr/>
        </p:nvSpPr>
        <p:spPr>
          <a:xfrm rot="-5400000">
            <a:off x="695075" y="986571"/>
            <a:ext cx="995100" cy="10662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p:nvPr/>
        </p:nvCxnSpPr>
        <p:spPr>
          <a:xfrm>
            <a:off x="8365300" y="1345300"/>
            <a:ext cx="0" cy="1696800"/>
          </a:xfrm>
          <a:prstGeom prst="straightConnector1">
            <a:avLst/>
          </a:prstGeom>
          <a:noFill/>
          <a:ln cap="flat" cmpd="sng" w="9525">
            <a:solidFill>
              <a:srgbClr val="FFFFFF"/>
            </a:solidFill>
            <a:prstDash val="solid"/>
            <a:round/>
            <a:headEnd len="sm" w="sm" type="triangle"/>
            <a:tailEnd len="sm" w="sm" type="triangle"/>
          </a:ln>
        </p:spPr>
      </p:cxnSp>
      <p:sp>
        <p:nvSpPr>
          <p:cNvPr id="22" name="Google Shape;22;p3"/>
          <p:cNvSpPr/>
          <p:nvPr/>
        </p:nvSpPr>
        <p:spPr>
          <a:xfrm rot="-5400000">
            <a:off x="4525702" y="-2134011"/>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23" name="Google Shape;23;p3"/>
          <p:cNvSpPr/>
          <p:nvPr/>
        </p:nvSpPr>
        <p:spPr>
          <a:xfrm rot="5400000">
            <a:off x="7048175" y="2866905"/>
            <a:ext cx="1285500" cy="13773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ctrTitle"/>
          </p:nvPr>
        </p:nvSpPr>
        <p:spPr>
          <a:xfrm>
            <a:off x="921200" y="1509206"/>
            <a:ext cx="7205700" cy="1159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sz="3600"/>
            </a:lvl1pPr>
            <a:lvl2pPr lvl="1" rtl="0">
              <a:spcBef>
                <a:spcPts val="0"/>
              </a:spcBef>
              <a:spcAft>
                <a:spcPts val="0"/>
              </a:spcAft>
              <a:buSzPts val="3600"/>
              <a:buNone/>
              <a:defRPr b="1" sz="3600"/>
            </a:lvl2pPr>
            <a:lvl3pPr lvl="2" rtl="0">
              <a:spcBef>
                <a:spcPts val="0"/>
              </a:spcBef>
              <a:spcAft>
                <a:spcPts val="0"/>
              </a:spcAft>
              <a:buSzPts val="3600"/>
              <a:buNone/>
              <a:defRPr b="1" sz="3600"/>
            </a:lvl3pPr>
            <a:lvl4pPr lvl="3" rtl="0">
              <a:spcBef>
                <a:spcPts val="0"/>
              </a:spcBef>
              <a:spcAft>
                <a:spcPts val="0"/>
              </a:spcAft>
              <a:buSzPts val="3600"/>
              <a:buNone/>
              <a:defRPr b="1" sz="3600"/>
            </a:lvl4pPr>
            <a:lvl5pPr lvl="4" rtl="0">
              <a:spcBef>
                <a:spcPts val="0"/>
              </a:spcBef>
              <a:spcAft>
                <a:spcPts val="0"/>
              </a:spcAft>
              <a:buSzPts val="3600"/>
              <a:buNone/>
              <a:defRPr b="1" sz="3600"/>
            </a:lvl5pPr>
            <a:lvl6pPr lvl="5" rtl="0">
              <a:spcBef>
                <a:spcPts val="0"/>
              </a:spcBef>
              <a:spcAft>
                <a:spcPts val="0"/>
              </a:spcAft>
              <a:buSzPts val="3600"/>
              <a:buNone/>
              <a:defRPr b="1" sz="3600"/>
            </a:lvl6pPr>
            <a:lvl7pPr lvl="6" rtl="0">
              <a:spcBef>
                <a:spcPts val="0"/>
              </a:spcBef>
              <a:spcAft>
                <a:spcPts val="0"/>
              </a:spcAft>
              <a:buSzPts val="3600"/>
              <a:buNone/>
              <a:defRPr b="1" sz="3600"/>
            </a:lvl7pPr>
            <a:lvl8pPr lvl="7" rtl="0">
              <a:spcBef>
                <a:spcPts val="0"/>
              </a:spcBef>
              <a:spcAft>
                <a:spcPts val="0"/>
              </a:spcAft>
              <a:buSzPts val="3600"/>
              <a:buNone/>
              <a:defRPr b="1" sz="3600"/>
            </a:lvl8pPr>
            <a:lvl9pPr lvl="8" rtl="0">
              <a:spcBef>
                <a:spcPts val="0"/>
              </a:spcBef>
              <a:spcAft>
                <a:spcPts val="0"/>
              </a:spcAft>
              <a:buSzPts val="3600"/>
              <a:buNone/>
              <a:defRPr b="1" sz="3600"/>
            </a:lvl9pPr>
          </a:lstStyle>
          <a:p/>
        </p:txBody>
      </p:sp>
      <p:sp>
        <p:nvSpPr>
          <p:cNvPr id="25" name="Google Shape;25;p3"/>
          <p:cNvSpPr txBox="1"/>
          <p:nvPr>
            <p:ph idx="1" type="subTitle"/>
          </p:nvPr>
        </p:nvSpPr>
        <p:spPr>
          <a:xfrm>
            <a:off x="4698564" y="3108819"/>
            <a:ext cx="35424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2400"/>
              <a:buNone/>
              <a:defRPr>
                <a:solidFill>
                  <a:srgbClr val="FFFFFF"/>
                </a:solidFill>
              </a:defRPr>
            </a:lvl4pPr>
            <a:lvl5pPr lvl="4" rtl="0" algn="r">
              <a:spcBef>
                <a:spcPts val="0"/>
              </a:spcBef>
              <a:spcAft>
                <a:spcPts val="0"/>
              </a:spcAft>
              <a:buClr>
                <a:srgbClr val="FFFFFF"/>
              </a:buClr>
              <a:buSzPts val="2400"/>
              <a:buNone/>
              <a:defRPr>
                <a:solidFill>
                  <a:srgbClr val="FFFFFF"/>
                </a:solidFill>
              </a:defRPr>
            </a:lvl5pPr>
            <a:lvl6pPr lvl="5" rtl="0" algn="r">
              <a:spcBef>
                <a:spcPts val="0"/>
              </a:spcBef>
              <a:spcAft>
                <a:spcPts val="0"/>
              </a:spcAft>
              <a:buClr>
                <a:srgbClr val="FFFFFF"/>
              </a:buClr>
              <a:buSzPts val="2400"/>
              <a:buNone/>
              <a:defRPr>
                <a:solidFill>
                  <a:srgbClr val="FFFFFF"/>
                </a:solidFill>
              </a:defRPr>
            </a:lvl6pPr>
            <a:lvl7pPr lvl="6" rtl="0" algn="r">
              <a:spcBef>
                <a:spcPts val="0"/>
              </a:spcBef>
              <a:spcAft>
                <a:spcPts val="0"/>
              </a:spcAft>
              <a:buClr>
                <a:srgbClr val="FFFFFF"/>
              </a:buClr>
              <a:buSzPts val="2400"/>
              <a:buNone/>
              <a:defRPr>
                <a:solidFill>
                  <a:srgbClr val="FFFFFF"/>
                </a:solidFill>
              </a:defRPr>
            </a:lvl7pPr>
            <a:lvl8pPr lvl="7" rtl="0" algn="r">
              <a:spcBef>
                <a:spcPts val="0"/>
              </a:spcBef>
              <a:spcAft>
                <a:spcPts val="0"/>
              </a:spcAft>
              <a:buClr>
                <a:srgbClr val="FFFFFF"/>
              </a:buClr>
              <a:buSzPts val="2400"/>
              <a:buNone/>
              <a:defRPr>
                <a:solidFill>
                  <a:srgbClr val="FFFFFF"/>
                </a:solidFill>
              </a:defRPr>
            </a:lvl8pPr>
            <a:lvl9pPr lvl="8" rtl="0" algn="r">
              <a:spcBef>
                <a:spcPts val="0"/>
              </a:spcBef>
              <a:spcAft>
                <a:spcPts val="0"/>
              </a:spcAft>
              <a:buClr>
                <a:srgbClr val="FFFFFF"/>
              </a:buClr>
              <a:buSzPts val="2400"/>
              <a:buNone/>
              <a:defRPr>
                <a:solidFill>
                  <a:srgbClr val="FFFFFF"/>
                </a:solidFill>
              </a:defRPr>
            </a:lvl9pPr>
          </a:lstStyle>
          <a:p/>
        </p:txBody>
      </p:sp>
      <p:sp>
        <p:nvSpPr>
          <p:cNvPr id="26" name="Google Shape;26;p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p4"/>
          <p:cNvSpPr txBox="1"/>
          <p:nvPr>
            <p:ph idx="1" type="body"/>
          </p:nvPr>
        </p:nvSpPr>
        <p:spPr>
          <a:xfrm>
            <a:off x="1413600" y="2466600"/>
            <a:ext cx="63168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b="1" sz="2400"/>
            </a:lvl1pPr>
            <a:lvl2pPr indent="-381000" lvl="1" marL="914400" rtl="0" algn="ctr">
              <a:spcBef>
                <a:spcPts val="0"/>
              </a:spcBef>
              <a:spcAft>
                <a:spcPts val="0"/>
              </a:spcAft>
              <a:buSzPts val="2400"/>
              <a:buChar char="▫"/>
              <a:defRPr b="1"/>
            </a:lvl2pPr>
            <a:lvl3pPr indent="-381000" lvl="2" marL="1371600" rtl="0" algn="ctr">
              <a:spcBef>
                <a:spcPts val="0"/>
              </a:spcBef>
              <a:spcAft>
                <a:spcPts val="0"/>
              </a:spcAft>
              <a:buSzPts val="2400"/>
              <a:buChar char="■"/>
              <a:defRPr b="1"/>
            </a:lvl3pPr>
            <a:lvl4pPr indent="-381000" lvl="3" marL="1828800" rtl="0" algn="ctr">
              <a:spcBef>
                <a:spcPts val="0"/>
              </a:spcBef>
              <a:spcAft>
                <a:spcPts val="0"/>
              </a:spcAft>
              <a:buSzPts val="2400"/>
              <a:buChar char="●"/>
              <a:defRPr b="1" sz="2400"/>
            </a:lvl4pPr>
            <a:lvl5pPr indent="-381000" lvl="4" marL="2286000" rtl="0" algn="ctr">
              <a:spcBef>
                <a:spcPts val="0"/>
              </a:spcBef>
              <a:spcAft>
                <a:spcPts val="0"/>
              </a:spcAft>
              <a:buSzPts val="2400"/>
              <a:buChar char="○"/>
              <a:defRPr b="1" sz="2400"/>
            </a:lvl5pPr>
            <a:lvl6pPr indent="-381000" lvl="5" marL="2743200" rtl="0" algn="ctr">
              <a:spcBef>
                <a:spcPts val="0"/>
              </a:spcBef>
              <a:spcAft>
                <a:spcPts val="0"/>
              </a:spcAft>
              <a:buSzPts val="2400"/>
              <a:buChar char="■"/>
              <a:defRPr b="1" sz="2400"/>
            </a:lvl6pPr>
            <a:lvl7pPr indent="-381000" lvl="6" marL="3200400" rtl="0" algn="ctr">
              <a:spcBef>
                <a:spcPts val="0"/>
              </a:spcBef>
              <a:spcAft>
                <a:spcPts val="0"/>
              </a:spcAft>
              <a:buSzPts val="2400"/>
              <a:buChar char="●"/>
              <a:defRPr b="1" sz="2400"/>
            </a:lvl7pPr>
            <a:lvl8pPr indent="-381000" lvl="7" marL="3657600" rtl="0" algn="ctr">
              <a:spcBef>
                <a:spcPts val="0"/>
              </a:spcBef>
              <a:spcAft>
                <a:spcPts val="0"/>
              </a:spcAft>
              <a:buSzPts val="2400"/>
              <a:buChar char="○"/>
              <a:defRPr b="1" sz="2400"/>
            </a:lvl8pPr>
            <a:lvl9pPr indent="-381000" lvl="8" marL="4114800" algn="ctr">
              <a:spcBef>
                <a:spcPts val="0"/>
              </a:spcBef>
              <a:spcAft>
                <a:spcPts val="0"/>
              </a:spcAft>
              <a:buSzPts val="2400"/>
              <a:buChar char="■"/>
              <a:defRPr b="1" sz="2400"/>
            </a:lvl9pPr>
          </a:lstStyle>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400000">
              <a:off x="3754950" y="1132925"/>
              <a:ext cx="1480500" cy="1480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a:endCxn id="30" idx="1"/>
            </p:cNvCxnSpPr>
            <p:nvPr/>
          </p:nvCxnSpPr>
          <p:spPr>
            <a:xfrm>
              <a:off x="3890221" y="1267893"/>
              <a:ext cx="211800" cy="212100"/>
            </a:xfrm>
            <a:prstGeom prst="straightConnector1">
              <a:avLst/>
            </a:prstGeom>
            <a:noFill/>
            <a:ln cap="flat" cmpd="sng" w="9525">
              <a:solidFill>
                <a:srgbClr val="FFFFFF"/>
              </a:solidFill>
              <a:prstDash val="dash"/>
              <a:round/>
              <a:headEnd len="med" w="med" type="none"/>
              <a:tailEnd len="med" w="med" type="none"/>
            </a:ln>
          </p:spPr>
        </p:cxnSp>
        <p:cxnSp>
          <p:nvCxnSpPr>
            <p:cNvPr id="33" name="Google Shape;33;p4"/>
            <p:cNvCxnSpPr/>
            <p:nvPr/>
          </p:nvCxnSpPr>
          <p:spPr>
            <a:xfrm>
              <a:off x="5335889" y="1276425"/>
              <a:ext cx="0" cy="1393500"/>
            </a:xfrm>
            <a:prstGeom prst="straightConnector1">
              <a:avLst/>
            </a:prstGeom>
            <a:noFill/>
            <a:ln cap="flat" cmpd="sng" w="9525">
              <a:solidFill>
                <a:srgbClr val="FFFFFF"/>
              </a:solidFill>
              <a:prstDash val="solid"/>
              <a:round/>
              <a:headEnd len="sm" w="sm" type="triangle"/>
              <a:tailEnd len="sm" w="sm" type="triangle"/>
            </a:ln>
          </p:spPr>
        </p:cxnSp>
        <p:sp>
          <p:nvSpPr>
            <p:cNvPr id="34" name="Google Shape;34;p4"/>
            <p:cNvSpPr/>
            <p:nvPr/>
          </p:nvSpPr>
          <p:spPr>
            <a:xfrm>
              <a:off x="4222975" y="1683233"/>
              <a:ext cx="698050" cy="549925"/>
            </a:xfrm>
            <a:prstGeom prst="rect">
              <a:avLst/>
            </a:prstGeom>
          </p:spPr>
          <p:txBody>
            <a:bodyPr>
              <a:prstTxWarp prst="textPlain"/>
            </a:bodyPr>
            <a:lstStyle/>
            <a:p>
              <a:pPr lvl="0" algn="ctr"/>
              <a:r>
                <a:rPr b="1" i="0">
                  <a:ln cap="flat" cmpd="sng" w="19050">
                    <a:solidFill>
                      <a:srgbClr val="FFFFFF"/>
                    </a:solidFill>
                    <a:prstDash val="solid"/>
                    <a:round/>
                    <a:headEnd len="sm" w="sm" type="none"/>
                    <a:tailEnd len="sm" w="sm" type="none"/>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cap="flat" cmpd="sng" w="9525">
              <a:solidFill>
                <a:srgbClr val="FFFFFF"/>
              </a:solidFill>
              <a:prstDash val="dash"/>
              <a:round/>
              <a:headEnd len="med" w="med" type="none"/>
              <a:tailEnd len="med" w="med" type="none"/>
            </a:ln>
          </p:spPr>
        </p:cxnSp>
        <p:cxnSp>
          <p:nvCxnSpPr>
            <p:cNvPr id="36" name="Google Shape;36;p4"/>
            <p:cNvCxnSpPr/>
            <p:nvPr/>
          </p:nvCxnSpPr>
          <p:spPr>
            <a:xfrm>
              <a:off x="4244700" y="1591869"/>
              <a:ext cx="654600" cy="0"/>
            </a:xfrm>
            <a:prstGeom prst="straightConnector1">
              <a:avLst/>
            </a:prstGeom>
            <a:noFill/>
            <a:ln cap="flat" cmpd="sng" w="9525">
              <a:solidFill>
                <a:srgbClr val="FFFFFF"/>
              </a:solidFill>
              <a:prstDash val="solid"/>
              <a:round/>
              <a:headEnd len="sm" w="sm" type="triangle"/>
              <a:tailEnd len="sm" w="sm" type="triangle"/>
            </a:ln>
          </p:spPr>
        </p:cxnSp>
      </p:grpSp>
      <p:sp>
        <p:nvSpPr>
          <p:cNvPr id="37" name="Google Shape;37;p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8" name="Shape 38"/>
        <p:cNvGrpSpPr/>
        <p:nvPr/>
      </p:nvGrpSpPr>
      <p:grpSpPr>
        <a:xfrm>
          <a:off x="0" y="0"/>
          <a:ext cx="0" cy="0"/>
          <a:chOff x="0" y="0"/>
          <a:chExt cx="0" cy="0"/>
        </a:xfrm>
      </p:grpSpPr>
      <p:sp>
        <p:nvSpPr>
          <p:cNvPr id="39" name="Google Shape;39;p5"/>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0" name="Google Shape;40;p5"/>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41" name="Google Shape;41;p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2" name="Shape 42"/>
        <p:cNvGrpSpPr/>
        <p:nvPr/>
      </p:nvGrpSpPr>
      <p:grpSpPr>
        <a:xfrm>
          <a:off x="0" y="0"/>
          <a:ext cx="0" cy="0"/>
          <a:chOff x="0" y="0"/>
          <a:chExt cx="0" cy="0"/>
        </a:xfrm>
      </p:grpSpPr>
      <p:sp>
        <p:nvSpPr>
          <p:cNvPr id="43" name="Google Shape;43;p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4" name="Google Shape;44;p6"/>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5" name="Google Shape;45;p6"/>
          <p:cNvSpPr txBox="1"/>
          <p:nvPr>
            <p:ph idx="2" type="body"/>
          </p:nvPr>
        </p:nvSpPr>
        <p:spPr>
          <a:xfrm>
            <a:off x="4731381"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6" name="Google Shape;46;p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sp>
        <p:nvSpPr>
          <p:cNvPr id="48" name="Google Shape;48;p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9" name="Google Shape;49;p7"/>
          <p:cNvSpPr txBox="1"/>
          <p:nvPr>
            <p:ph idx="1" type="body"/>
          </p:nvPr>
        </p:nvSpPr>
        <p:spPr>
          <a:xfrm>
            <a:off x="457200"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0" name="Google Shape;50;p7"/>
          <p:cNvSpPr txBox="1"/>
          <p:nvPr>
            <p:ph idx="2" type="body"/>
          </p:nvPr>
        </p:nvSpPr>
        <p:spPr>
          <a:xfrm>
            <a:off x="3223964"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1" name="Google Shape;51;p7"/>
          <p:cNvSpPr txBox="1"/>
          <p:nvPr>
            <p:ph idx="3" type="body"/>
          </p:nvPr>
        </p:nvSpPr>
        <p:spPr>
          <a:xfrm>
            <a:off x="5990727"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2" name="Google Shape;52;p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5" name="Google Shape;55;p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8" name="Google Shape;58;p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p:txBody>
      </p:sp>
      <p:sp>
        <p:nvSpPr>
          <p:cNvPr id="9" name="Google Shape;9;p1"/>
          <p:cNvSpPr txBox="1"/>
          <p:nvPr>
            <p:ph idx="1" type="body"/>
          </p:nvPr>
        </p:nvSpPr>
        <p:spPr>
          <a:xfrm>
            <a:off x="457200" y="1125000"/>
            <a:ext cx="8229600" cy="36390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indent="-381000" lvl="1" marL="914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indent="-381000" lvl="2" marL="1371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indent="-381000" lvl="3" marL="1828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indent="-381000" lvl="4" marL="2286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indent="-381000" lvl="5" marL="27432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indent="-381000" lvl="6" marL="3200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indent="-381000" lvl="7" marL="3657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indent="-381000" lvl="8" marL="4114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p:txBody>
      </p:sp>
      <p:sp>
        <p:nvSpPr>
          <p:cNvPr id="10" name="Google Shape;10;p1"/>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ph type="ctrTitle"/>
          </p:nvPr>
        </p:nvSpPr>
        <p:spPr>
          <a:xfrm>
            <a:off x="1152200" y="3114023"/>
            <a:ext cx="7212600" cy="928800"/>
          </a:xfrm>
          <a:prstGeom prst="rect">
            <a:avLst/>
          </a:prstGeom>
        </p:spPr>
        <p:txBody>
          <a:bodyPr anchorCtr="0" anchor="b" bIns="91425" lIns="91425" spcFirstLastPara="1" rIns="91425" wrap="square" tIns="91425">
            <a:noAutofit/>
          </a:bodyPr>
          <a:lstStyle/>
          <a:p>
            <a:pPr indent="0" lvl="0" marL="0" rtl="0" algn="l">
              <a:lnSpc>
                <a:spcPct val="120000"/>
              </a:lnSpc>
              <a:spcBef>
                <a:spcPts val="0"/>
              </a:spcBef>
              <a:spcAft>
                <a:spcPts val="600"/>
              </a:spcAft>
              <a:buClr>
                <a:schemeClr val="dk1"/>
              </a:buClr>
              <a:buSzPts val="1100"/>
              <a:buFont typeface="Arial"/>
              <a:buNone/>
            </a:pPr>
            <a:r>
              <a:rPr lang="en" sz="3800">
                <a:solidFill>
                  <a:srgbClr val="1B1B1B"/>
                </a:solidFill>
                <a:highlight>
                  <a:srgbClr val="FFFFFF"/>
                </a:highlight>
                <a:latin typeface="Roboto"/>
                <a:ea typeface="Roboto"/>
                <a:cs typeface="Roboto"/>
                <a:sym typeface="Roboto"/>
              </a:rPr>
              <a:t>Support Vector Machine (SVM)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idx="4294967295" type="body"/>
          </p:nvPr>
        </p:nvSpPr>
        <p:spPr>
          <a:xfrm>
            <a:off x="434050" y="745650"/>
            <a:ext cx="8328300" cy="344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Một yếu tố làm nên hiệu quả của SVM đó là việc sử dụng </a:t>
            </a:r>
            <a:r>
              <a:rPr i="1" lang="en" sz="1350">
                <a:solidFill>
                  <a:srgbClr val="1B1B1B"/>
                </a:solidFill>
                <a:highlight>
                  <a:srgbClr val="FFFFFF"/>
                </a:highlight>
                <a:latin typeface="Arial"/>
                <a:ea typeface="Arial"/>
                <a:cs typeface="Arial"/>
                <a:sym typeface="Arial"/>
              </a:rPr>
              <a:t>Kernel function</a:t>
            </a:r>
            <a:r>
              <a:rPr lang="en" sz="1350">
                <a:solidFill>
                  <a:srgbClr val="1B1B1B"/>
                </a:solidFill>
                <a:highlight>
                  <a:srgbClr val="FFFFFF"/>
                </a:highlight>
                <a:latin typeface="Arial"/>
                <a:ea typeface="Arial"/>
                <a:cs typeface="Arial"/>
                <a:sym typeface="Arial"/>
              </a:rPr>
              <a:t> khiến cho các phương pháp chuyển không gian trở nên linh hoạt hơn.</a:t>
            </a:r>
            <a:endParaRPr b="1"/>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
        <p:nvSpPr>
          <p:cNvPr id="148" name="Google Shape;148;p2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9" name="Google Shape;149;p20"/>
          <p:cNvPicPr preferRelativeResize="0"/>
          <p:nvPr/>
        </p:nvPicPr>
        <p:blipFill>
          <a:blip r:embed="rId3">
            <a:alphaModFix/>
          </a:blip>
          <a:stretch>
            <a:fillRect/>
          </a:stretch>
        </p:blipFill>
        <p:spPr>
          <a:xfrm>
            <a:off x="2364525" y="1824950"/>
            <a:ext cx="4303249" cy="24098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title"/>
          </p:nvPr>
        </p:nvSpPr>
        <p:spPr>
          <a:xfrm>
            <a:off x="374730" y="271807"/>
            <a:ext cx="8229600" cy="413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2900">
                <a:solidFill>
                  <a:srgbClr val="1B1B1B"/>
                </a:solidFill>
                <a:highlight>
                  <a:srgbClr val="FFFFFF"/>
                </a:highlight>
                <a:latin typeface="Arial"/>
                <a:ea typeface="Arial"/>
                <a:cs typeface="Arial"/>
                <a:sym typeface="Arial"/>
              </a:rPr>
              <a:t>SVM là gì</a:t>
            </a:r>
            <a:endParaRPr b="1" sz="2900">
              <a:solidFill>
                <a:srgbClr val="1B1B1B"/>
              </a:solidFill>
              <a:highlight>
                <a:srgbClr val="FFFFFF"/>
              </a:highlight>
              <a:latin typeface="Arial"/>
              <a:ea typeface="Arial"/>
              <a:cs typeface="Arial"/>
              <a:sym typeface="Arial"/>
            </a:endParaRPr>
          </a:p>
          <a:p>
            <a:pPr indent="0" lvl="0" marL="0" rtl="0" algn="l">
              <a:spcBef>
                <a:spcPts val="1400"/>
              </a:spcBef>
              <a:spcAft>
                <a:spcPts val="0"/>
              </a:spcAft>
              <a:buNone/>
            </a:pPr>
            <a:r>
              <a:t/>
            </a:r>
            <a:endParaRPr/>
          </a:p>
        </p:txBody>
      </p:sp>
      <p:sp>
        <p:nvSpPr>
          <p:cNvPr id="71" name="Google Shape;71;p12"/>
          <p:cNvSpPr txBox="1"/>
          <p:nvPr/>
        </p:nvSpPr>
        <p:spPr>
          <a:xfrm>
            <a:off x="457200" y="1020608"/>
            <a:ext cx="37767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50">
                <a:solidFill>
                  <a:srgbClr val="1B1B1B"/>
                </a:solidFill>
                <a:highlight>
                  <a:srgbClr val="FFFFFF"/>
                </a:highlight>
              </a:rPr>
              <a:t>SVM là một thuật toán giám sát, nó có thể sử dụng cho cả việc phân loại hoặc đệ quy.</a:t>
            </a:r>
            <a:endParaRPr sz="1250">
              <a:solidFill>
                <a:srgbClr val="1B1B1B"/>
              </a:solidFill>
              <a:highlight>
                <a:srgbClr val="FFFFFF"/>
              </a:highlight>
            </a:endParaRPr>
          </a:p>
          <a:p>
            <a:pPr indent="0" lvl="0" marL="0" rtl="0" algn="l">
              <a:spcBef>
                <a:spcPts val="600"/>
              </a:spcBef>
              <a:spcAft>
                <a:spcPts val="0"/>
              </a:spcAft>
              <a:buNone/>
            </a:pPr>
            <a:r>
              <a:rPr lang="en" sz="1250">
                <a:solidFill>
                  <a:srgbClr val="1B1B1B"/>
                </a:solidFill>
                <a:highlight>
                  <a:srgbClr val="FFFFFF"/>
                </a:highlight>
              </a:rPr>
              <a:t>Tuy nhiên nó được sử dụng chủ yếu cho việc phân loại. Trong thuật toán này, chúng ta vẽ đồi thị dữ liệu là các điểm trong n chiều ( ở đây n là số lượng các tính năng bạn có) với giá trị của mỗi tính năng sẽ là một phần liên kết.</a:t>
            </a:r>
            <a:endParaRPr sz="1150">
              <a:solidFill>
                <a:srgbClr val="1B1B1B"/>
              </a:solidFill>
              <a:highlight>
                <a:srgbClr val="FFFFFF"/>
              </a:highlight>
            </a:endParaRPr>
          </a:p>
        </p:txBody>
      </p:sp>
      <p:sp>
        <p:nvSpPr>
          <p:cNvPr id="72" name="Google Shape;72;p12"/>
          <p:cNvSpPr txBox="1"/>
          <p:nvPr/>
        </p:nvSpPr>
        <p:spPr>
          <a:xfrm>
            <a:off x="4662625" y="486433"/>
            <a:ext cx="39417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FFFFFF"/>
              </a:solidFill>
              <a:latin typeface="Cousine"/>
              <a:ea typeface="Cousine"/>
              <a:cs typeface="Cousine"/>
              <a:sym typeface="Cousine"/>
            </a:endParaRPr>
          </a:p>
        </p:txBody>
      </p:sp>
      <p:sp>
        <p:nvSpPr>
          <p:cNvPr id="73" name="Google Shape;73;p12"/>
          <p:cNvSpPr txBox="1"/>
          <p:nvPr/>
        </p:nvSpPr>
        <p:spPr>
          <a:xfrm>
            <a:off x="457200" y="3552608"/>
            <a:ext cx="8229600" cy="619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i="1" lang="en" sz="1350">
                <a:solidFill>
                  <a:srgbClr val="1B1B1B"/>
                </a:solidFill>
                <a:highlight>
                  <a:srgbClr val="FFFFFF"/>
                </a:highlight>
              </a:rPr>
              <a:t>Support Vectors</a:t>
            </a:r>
            <a:r>
              <a:rPr lang="en" sz="1350">
                <a:solidFill>
                  <a:srgbClr val="1B1B1B"/>
                </a:solidFill>
                <a:highlight>
                  <a:srgbClr val="FFFFFF"/>
                </a:highlight>
              </a:rPr>
              <a:t> hiểu một cách đơn giản là các đối tượng trên đồ thị tọa độ quan sát, </a:t>
            </a:r>
            <a:r>
              <a:rPr i="1" lang="en" sz="1350">
                <a:solidFill>
                  <a:srgbClr val="1B1B1B"/>
                </a:solidFill>
                <a:highlight>
                  <a:srgbClr val="FFFFFF"/>
                </a:highlight>
              </a:rPr>
              <a:t>Support Vector Machine</a:t>
            </a:r>
            <a:r>
              <a:rPr lang="en" sz="1350">
                <a:solidFill>
                  <a:srgbClr val="1B1B1B"/>
                </a:solidFill>
                <a:highlight>
                  <a:srgbClr val="FFFFFF"/>
                </a:highlight>
              </a:rPr>
              <a:t> là một biên giới để chia hai lớp tốt nhất.</a:t>
            </a:r>
            <a:endParaRPr b="1" sz="1200">
              <a:solidFill>
                <a:srgbClr val="FFFFFF"/>
              </a:solidFill>
              <a:latin typeface="Cousine"/>
              <a:ea typeface="Cousine"/>
              <a:cs typeface="Cousine"/>
              <a:sym typeface="Cousine"/>
            </a:endParaRPr>
          </a:p>
          <a:p>
            <a:pPr indent="0" lvl="0" marL="0" rtl="0" algn="l">
              <a:spcBef>
                <a:spcPts val="1000"/>
              </a:spcBef>
              <a:spcAft>
                <a:spcPts val="0"/>
              </a:spcAft>
              <a:buNone/>
            </a:pPr>
            <a:r>
              <a:t/>
            </a:r>
            <a:endParaRPr sz="1200">
              <a:solidFill>
                <a:srgbClr val="FFFFFF"/>
              </a:solidFill>
              <a:latin typeface="Cousine"/>
              <a:ea typeface="Cousine"/>
              <a:cs typeface="Cousine"/>
              <a:sym typeface="Cousine"/>
            </a:endParaRPr>
          </a:p>
          <a:p>
            <a:pPr indent="0" lvl="0" marL="0" rtl="0" algn="l">
              <a:spcBef>
                <a:spcPts val="1000"/>
              </a:spcBef>
              <a:spcAft>
                <a:spcPts val="1000"/>
              </a:spcAft>
              <a:buNone/>
            </a:pPr>
            <a:r>
              <a:t/>
            </a:r>
            <a:endParaRPr sz="1200">
              <a:solidFill>
                <a:srgbClr val="FFFFFF"/>
              </a:solidFill>
              <a:latin typeface="Cousine"/>
              <a:ea typeface="Cousine"/>
              <a:cs typeface="Cousine"/>
              <a:sym typeface="Cousine"/>
            </a:endParaRPr>
          </a:p>
        </p:txBody>
      </p:sp>
      <p:sp>
        <p:nvSpPr>
          <p:cNvPr id="74" name="Google Shape;74;p12"/>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5" name="Google Shape;75;p12"/>
          <p:cNvPicPr preferRelativeResize="0"/>
          <p:nvPr/>
        </p:nvPicPr>
        <p:blipFill>
          <a:blip r:embed="rId3">
            <a:alphaModFix/>
          </a:blip>
          <a:stretch>
            <a:fillRect/>
          </a:stretch>
        </p:blipFill>
        <p:spPr>
          <a:xfrm>
            <a:off x="4680850" y="384475"/>
            <a:ext cx="3776700" cy="26989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grpSp>
        <p:nvGrpSpPr>
          <p:cNvPr id="80" name="Google Shape;80;p13"/>
          <p:cNvGrpSpPr/>
          <p:nvPr/>
        </p:nvGrpSpPr>
        <p:grpSpPr>
          <a:xfrm>
            <a:off x="6125804" y="2334470"/>
            <a:ext cx="2174335" cy="2111735"/>
            <a:chOff x="5708850" y="3417450"/>
            <a:chExt cx="2931161" cy="2815646"/>
          </a:xfrm>
        </p:grpSpPr>
        <p:sp>
          <p:nvSpPr>
            <p:cNvPr id="81" name="Google Shape;81;p13"/>
            <p:cNvSpPr/>
            <p:nvPr/>
          </p:nvSpPr>
          <p:spPr>
            <a:xfrm>
              <a:off x="6102011" y="3942011"/>
              <a:ext cx="2283300" cy="2283300"/>
            </a:xfrm>
            <a:prstGeom prst="rect">
              <a:avLst/>
            </a:prstGeom>
            <a:noFill/>
            <a:ln cap="flat" cmpd="sng" w="9525">
              <a:solidFill>
                <a:srgbClr val="FFFFFF"/>
              </a:solidFill>
              <a:prstDash val="dash"/>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8516561" y="3942000"/>
              <a:ext cx="123450" cy="2275725"/>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83" name="Google Shape;83;p13"/>
            <p:cNvSpPr/>
            <p:nvPr/>
          </p:nvSpPr>
          <p:spPr>
            <a:xfrm rot="-5400000">
              <a:off x="7180125" y="2605525"/>
              <a:ext cx="123450" cy="2275725"/>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84" name="Google Shape;84;p13"/>
            <p:cNvSpPr/>
            <p:nvPr/>
          </p:nvSpPr>
          <p:spPr>
            <a:xfrm rot="-5400000">
              <a:off x="5708850" y="3417450"/>
              <a:ext cx="1326900" cy="13269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13"/>
            <p:cNvCxnSpPr/>
            <p:nvPr/>
          </p:nvCxnSpPr>
          <p:spPr>
            <a:xfrm>
              <a:off x="6109725" y="3957425"/>
              <a:ext cx="2268000" cy="2268000"/>
            </a:xfrm>
            <a:prstGeom prst="straightConnector1">
              <a:avLst/>
            </a:prstGeom>
            <a:noFill/>
            <a:ln cap="flat" cmpd="sng" w="9525">
              <a:solidFill>
                <a:srgbClr val="FFFFFF"/>
              </a:solidFill>
              <a:prstDash val="dash"/>
              <a:round/>
              <a:headEnd len="med" w="med" type="none"/>
              <a:tailEnd len="med" w="med" type="none"/>
            </a:ln>
          </p:spPr>
        </p:cxnSp>
        <p:cxnSp>
          <p:nvCxnSpPr>
            <p:cNvPr id="86" name="Google Shape;86;p13"/>
            <p:cNvCxnSpPr/>
            <p:nvPr/>
          </p:nvCxnSpPr>
          <p:spPr>
            <a:xfrm flipH="1">
              <a:off x="6102050" y="3941996"/>
              <a:ext cx="2291100" cy="2291100"/>
            </a:xfrm>
            <a:prstGeom prst="straightConnector1">
              <a:avLst/>
            </a:prstGeom>
            <a:noFill/>
            <a:ln cap="flat" cmpd="sng" w="9525">
              <a:solidFill>
                <a:srgbClr val="FFFFFF"/>
              </a:solidFill>
              <a:prstDash val="dash"/>
              <a:round/>
              <a:headEnd len="med" w="med" type="none"/>
              <a:tailEnd len="med" w="med" type="none"/>
            </a:ln>
          </p:spPr>
        </p:cxnSp>
        <p:cxnSp>
          <p:nvCxnSpPr>
            <p:cNvPr id="87" name="Google Shape;87;p13"/>
            <p:cNvCxnSpPr/>
            <p:nvPr/>
          </p:nvCxnSpPr>
          <p:spPr>
            <a:xfrm>
              <a:off x="5978575" y="3949725"/>
              <a:ext cx="0" cy="2283300"/>
            </a:xfrm>
            <a:prstGeom prst="straightConnector1">
              <a:avLst/>
            </a:prstGeom>
            <a:noFill/>
            <a:ln cap="flat" cmpd="sng" w="9525">
              <a:solidFill>
                <a:srgbClr val="FFFFFF"/>
              </a:solidFill>
              <a:prstDash val="solid"/>
              <a:round/>
              <a:headEnd len="sm" w="sm" type="triangle"/>
              <a:tailEnd len="sm" w="sm" type="triangle"/>
            </a:ln>
          </p:spPr>
        </p:cxnSp>
      </p:grpSp>
      <p:sp>
        <p:nvSpPr>
          <p:cNvPr id="88" name="Google Shape;88;p13"/>
          <p:cNvSpPr txBox="1"/>
          <p:nvPr>
            <p:ph idx="4294967295" type="ctrTitle"/>
          </p:nvPr>
        </p:nvSpPr>
        <p:spPr>
          <a:xfrm>
            <a:off x="789832" y="107291"/>
            <a:ext cx="7772400" cy="1159800"/>
          </a:xfrm>
          <a:prstGeom prst="rect">
            <a:avLst/>
          </a:prstGeom>
        </p:spPr>
        <p:txBody>
          <a:bodyPr anchorCtr="0" anchor="t" bIns="91425" lIns="91425" spcFirstLastPara="1" rIns="91425" wrap="square" tIns="91425">
            <a:noAutofit/>
          </a:bodyPr>
          <a:lstStyle/>
          <a:p>
            <a:pPr indent="0" lvl="0" marL="0" rtl="0" algn="l">
              <a:lnSpc>
                <a:spcPct val="120000"/>
              </a:lnSpc>
              <a:spcBef>
                <a:spcPts val="3500"/>
              </a:spcBef>
              <a:spcAft>
                <a:spcPts val="0"/>
              </a:spcAft>
              <a:buClr>
                <a:schemeClr val="dk1"/>
              </a:buClr>
              <a:buSzPts val="1100"/>
              <a:buFont typeface="Arial"/>
              <a:buNone/>
            </a:pPr>
            <a:r>
              <a:rPr b="1" lang="en" sz="2900">
                <a:solidFill>
                  <a:srgbClr val="1B1B1B"/>
                </a:solidFill>
                <a:highlight>
                  <a:srgbClr val="FFFFFF"/>
                </a:highlight>
                <a:latin typeface="Arial"/>
                <a:ea typeface="Arial"/>
                <a:cs typeface="Arial"/>
                <a:sym typeface="Arial"/>
              </a:rPr>
              <a:t>SVM làm việc như thế nào</a:t>
            </a:r>
            <a:endParaRPr b="1" sz="2900">
              <a:solidFill>
                <a:srgbClr val="1B1B1B"/>
              </a:solidFill>
              <a:highlight>
                <a:srgbClr val="FFFFFF"/>
              </a:highlight>
              <a:latin typeface="Arial"/>
              <a:ea typeface="Arial"/>
              <a:cs typeface="Arial"/>
              <a:sym typeface="Arial"/>
            </a:endParaRPr>
          </a:p>
          <a:p>
            <a:pPr indent="0" lvl="0" marL="0" rtl="0" algn="l">
              <a:spcBef>
                <a:spcPts val="1400"/>
              </a:spcBef>
              <a:spcAft>
                <a:spcPts val="0"/>
              </a:spcAft>
              <a:buNone/>
            </a:pPr>
            <a:r>
              <a:t/>
            </a:r>
            <a:endParaRPr b="1" sz="6000"/>
          </a:p>
        </p:txBody>
      </p:sp>
      <p:sp>
        <p:nvSpPr>
          <p:cNvPr id="89" name="Google Shape;89;p13"/>
          <p:cNvSpPr txBox="1"/>
          <p:nvPr>
            <p:ph idx="4294967295" type="subTitle"/>
          </p:nvPr>
        </p:nvSpPr>
        <p:spPr>
          <a:xfrm>
            <a:off x="826850" y="1302526"/>
            <a:ext cx="6593700" cy="1564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350">
                <a:solidFill>
                  <a:srgbClr val="666666"/>
                </a:solidFill>
                <a:highlight>
                  <a:srgbClr val="FFFFFF"/>
                </a:highlight>
                <a:latin typeface="Georgia"/>
                <a:ea typeface="Georgia"/>
                <a:cs typeface="Georgia"/>
                <a:sym typeface="Georgia"/>
              </a:rPr>
              <a:t>Ý tưởng của SVM là tìm một siêu phẳng (hyper lane) để phân tách các điểm dữ liệu. Siêu phẳng này sẽ chia không gian thành các miền khác nhau và mỗi miền sẽ chứa một loại giữ liệu</a:t>
            </a:r>
            <a:endParaRPr sz="1350">
              <a:solidFill>
                <a:srgbClr val="1B1B1B"/>
              </a:solidFill>
              <a:highlight>
                <a:srgbClr val="FFFFFF"/>
              </a:highlight>
              <a:latin typeface="Arial"/>
              <a:ea typeface="Arial"/>
              <a:cs typeface="Arial"/>
              <a:sym typeface="Arial"/>
            </a:endParaRPr>
          </a:p>
          <a:p>
            <a:pPr indent="0" lvl="0" marL="457200" rtl="0" algn="l">
              <a:lnSpc>
                <a:spcPct val="115000"/>
              </a:lnSpc>
              <a:spcBef>
                <a:spcPts val="1400"/>
              </a:spcBef>
              <a:spcAft>
                <a:spcPts val="0"/>
              </a:spcAft>
              <a:buNone/>
            </a:pPr>
            <a:r>
              <a:t/>
            </a:r>
            <a:endParaRPr sz="1350">
              <a:solidFill>
                <a:srgbClr val="1B1B1B"/>
              </a:solidFill>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t/>
            </a:r>
            <a:endParaRPr sz="1350">
              <a:solidFill>
                <a:srgbClr val="1B1B1B"/>
              </a:solidFill>
              <a:highlight>
                <a:srgbClr val="FFFFFF"/>
              </a:highlight>
              <a:latin typeface="Arial"/>
              <a:ea typeface="Arial"/>
              <a:cs typeface="Arial"/>
              <a:sym typeface="Arial"/>
            </a:endParaRPr>
          </a:p>
          <a:p>
            <a:pPr indent="0" lvl="0" marL="0" rtl="0" algn="l">
              <a:spcBef>
                <a:spcPts val="700"/>
              </a:spcBef>
              <a:spcAft>
                <a:spcPts val="0"/>
              </a:spcAft>
              <a:buNone/>
            </a:pPr>
            <a:r>
              <a:t/>
            </a:r>
            <a:endParaRPr sz="3600"/>
          </a:p>
        </p:txBody>
      </p:sp>
      <p:sp>
        <p:nvSpPr>
          <p:cNvPr id="90" name="Google Shape;90;p13"/>
          <p:cNvSpPr txBox="1"/>
          <p:nvPr>
            <p:ph idx="4294967295" type="body"/>
          </p:nvPr>
        </p:nvSpPr>
        <p:spPr>
          <a:xfrm>
            <a:off x="863850" y="2461413"/>
            <a:ext cx="4738500" cy="1695000"/>
          </a:xfrm>
          <a:prstGeom prst="rect">
            <a:avLst/>
          </a:prstGeom>
        </p:spPr>
        <p:txBody>
          <a:bodyPr anchorCtr="0" anchor="t" bIns="91425" lIns="91425" spcFirstLastPara="1" rIns="91425" wrap="square" tIns="91425">
            <a:noAutofit/>
          </a:bodyPr>
          <a:lstStyle/>
          <a:p>
            <a:pPr indent="0" lvl="0" marL="457200" rtl="0" algn="l">
              <a:lnSpc>
                <a:spcPct val="115000"/>
              </a:lnSpc>
              <a:spcBef>
                <a:spcPts val="1400"/>
              </a:spcBef>
              <a:spcAft>
                <a:spcPts val="0"/>
              </a:spcAft>
              <a:buNone/>
            </a:pPr>
            <a:r>
              <a:t/>
            </a:r>
            <a:endParaRPr sz="1350">
              <a:solidFill>
                <a:srgbClr val="1B1B1B"/>
              </a:solidFill>
              <a:highlight>
                <a:srgbClr val="FFFFFF"/>
              </a:highlight>
              <a:latin typeface="Arial"/>
              <a:ea typeface="Arial"/>
              <a:cs typeface="Arial"/>
              <a:sym typeface="Arial"/>
            </a:endParaRPr>
          </a:p>
          <a:p>
            <a:pPr indent="0" lvl="0" marL="0" rtl="0" algn="l">
              <a:spcBef>
                <a:spcPts val="7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
        <p:nvSpPr>
          <p:cNvPr id="91" name="Google Shape;91;p1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2" name="Google Shape;92;p13"/>
          <p:cNvPicPr preferRelativeResize="0"/>
          <p:nvPr/>
        </p:nvPicPr>
        <p:blipFill>
          <a:blip r:embed="rId3">
            <a:alphaModFix/>
          </a:blip>
          <a:stretch>
            <a:fillRect/>
          </a:stretch>
        </p:blipFill>
        <p:spPr>
          <a:xfrm>
            <a:off x="5511313" y="2428425"/>
            <a:ext cx="3284925" cy="2213149"/>
          </a:xfrm>
          <a:prstGeom prst="rect">
            <a:avLst/>
          </a:prstGeom>
          <a:noFill/>
          <a:ln>
            <a:noFill/>
          </a:ln>
        </p:spPr>
      </p:pic>
      <p:sp>
        <p:nvSpPr>
          <p:cNvPr id="93" name="Google Shape;93;p13"/>
          <p:cNvSpPr txBox="1"/>
          <p:nvPr/>
        </p:nvSpPr>
        <p:spPr>
          <a:xfrm>
            <a:off x="863850" y="1846563"/>
            <a:ext cx="38679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50">
                <a:solidFill>
                  <a:srgbClr val="666666"/>
                </a:solidFill>
                <a:highlight>
                  <a:srgbClr val="FFFFFF"/>
                </a:highlight>
                <a:latin typeface="Georgia"/>
                <a:ea typeface="Georgia"/>
                <a:cs typeface="Georgia"/>
                <a:sym typeface="Georgia"/>
              </a:rPr>
              <a:t>Siêu phẳng được biểu diễn bằng hàm số  ( W và X là các vector &lt;W.X&gt; là tích vô  ) Hay  (  là ma trận chuyễn vị)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4"/>
          <p:cNvSpPr txBox="1"/>
          <p:nvPr/>
        </p:nvSpPr>
        <p:spPr>
          <a:xfrm>
            <a:off x="370025" y="120875"/>
            <a:ext cx="8289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350">
                <a:solidFill>
                  <a:srgbClr val="666666"/>
                </a:solidFill>
                <a:highlight>
                  <a:srgbClr val="FFFFFF"/>
                </a:highlight>
                <a:latin typeface="Georgia"/>
                <a:ea typeface="Georgia"/>
                <a:cs typeface="Georgia"/>
                <a:sym typeface="Georgia"/>
              </a:rPr>
              <a:t>Cách chọn siêu phẳng tối ưu:</a:t>
            </a:r>
            <a:endParaRPr b="1" sz="1350">
              <a:solidFill>
                <a:srgbClr val="666666"/>
              </a:solidFill>
              <a:highlight>
                <a:srgbClr val="FFFFFF"/>
              </a:highlight>
              <a:latin typeface="Georgia"/>
              <a:ea typeface="Georgia"/>
              <a:cs typeface="Georgia"/>
              <a:sym typeface="Georgia"/>
            </a:endParaRPr>
          </a:p>
          <a:p>
            <a:pPr indent="0" lvl="0" marL="0" rtl="0" algn="l">
              <a:lnSpc>
                <a:spcPct val="115000"/>
              </a:lnSpc>
              <a:spcBef>
                <a:spcPts val="2000"/>
              </a:spcBef>
              <a:spcAft>
                <a:spcPts val="0"/>
              </a:spcAft>
              <a:buNone/>
            </a:pPr>
            <a:r>
              <a:rPr lang="en" sz="1350">
                <a:solidFill>
                  <a:srgbClr val="666666"/>
                </a:solidFill>
                <a:highlight>
                  <a:srgbClr val="FFFFFF"/>
                </a:highlight>
                <a:latin typeface="Georgia"/>
                <a:ea typeface="Georgia"/>
                <a:cs typeface="Georgia"/>
                <a:sym typeface="Georgia"/>
              </a:rPr>
              <a:t>Giả sử chúng ta phải phân loại tập dữ liệu các lớp dương  (màu xanh) nhãn là 1 và các dữ liệu lớp âm (màu đỏ) nhãn là -1 (tập dữ liệu có thể phân tách tuyến tính).</a:t>
            </a:r>
            <a:endParaRPr sz="1350">
              <a:solidFill>
                <a:srgbClr val="666666"/>
              </a:solidFill>
              <a:highlight>
                <a:srgbClr val="FFFFFF"/>
              </a:highlight>
              <a:latin typeface="Georgia"/>
              <a:ea typeface="Georgia"/>
              <a:cs typeface="Georgia"/>
              <a:sym typeface="Georgia"/>
            </a:endParaRPr>
          </a:p>
          <a:p>
            <a:pPr indent="0" lvl="0" marL="0" rtl="0" algn="l">
              <a:lnSpc>
                <a:spcPct val="115000"/>
              </a:lnSpc>
              <a:spcBef>
                <a:spcPts val="2000"/>
              </a:spcBef>
              <a:spcAft>
                <a:spcPts val="0"/>
              </a:spcAft>
              <a:buNone/>
            </a:pPr>
            <a:r>
              <a:rPr lang="en" sz="1350">
                <a:solidFill>
                  <a:srgbClr val="666666"/>
                </a:solidFill>
                <a:highlight>
                  <a:srgbClr val="FFFFFF"/>
                </a:highlight>
                <a:latin typeface="Georgia"/>
                <a:ea typeface="Georgia"/>
                <a:cs typeface="Georgia"/>
                <a:sym typeface="Georgia"/>
              </a:rPr>
              <a:t>Siêu phẳng phân tách hai lớp giữ liệu      thỏa mã &lt;W.X&gt; + b =0. Siêu phẳng này tạo ra hai nữa không gian (half space) dữ liệu:</a:t>
            </a:r>
            <a:endParaRPr sz="1350">
              <a:solidFill>
                <a:srgbClr val="666666"/>
              </a:solidFill>
              <a:highlight>
                <a:srgbClr val="FFFFFF"/>
              </a:highlight>
              <a:latin typeface="Georgia"/>
              <a:ea typeface="Georgia"/>
              <a:cs typeface="Georgia"/>
              <a:sym typeface="Georgia"/>
            </a:endParaRPr>
          </a:p>
          <a:p>
            <a:pPr indent="0" lvl="0" marL="0" rtl="0" algn="l">
              <a:lnSpc>
                <a:spcPct val="115000"/>
              </a:lnSpc>
              <a:spcBef>
                <a:spcPts val="2000"/>
              </a:spcBef>
              <a:spcAft>
                <a:spcPts val="2000"/>
              </a:spcAft>
              <a:buNone/>
            </a:pPr>
            <a:r>
              <a:rPr lang="en" sz="1350">
                <a:solidFill>
                  <a:srgbClr val="666666"/>
                </a:solidFill>
                <a:highlight>
                  <a:srgbClr val="FFFFFF"/>
                </a:highlight>
                <a:latin typeface="Georgia"/>
                <a:ea typeface="Georgia"/>
                <a:cs typeface="Georgia"/>
                <a:sym typeface="Georgia"/>
              </a:rPr>
              <a:t>Không gian các dữ liệu lớp âm      thỏa mãn                                  và không gian dữ liệu lớp dương       thỏa mãn </a:t>
            </a:r>
            <a:endParaRPr sz="1350">
              <a:solidFill>
                <a:srgbClr val="666666"/>
              </a:solidFill>
              <a:highlight>
                <a:srgbClr val="FFFFFF"/>
              </a:highlight>
              <a:latin typeface="Georgia"/>
              <a:ea typeface="Georgia"/>
              <a:cs typeface="Georgia"/>
              <a:sym typeface="Georgia"/>
            </a:endParaRPr>
          </a:p>
        </p:txBody>
      </p:sp>
      <p:pic>
        <p:nvPicPr>
          <p:cNvPr id="100" name="Google Shape;100;p14"/>
          <p:cNvPicPr preferRelativeResize="0"/>
          <p:nvPr/>
        </p:nvPicPr>
        <p:blipFill>
          <a:blip r:embed="rId3">
            <a:alphaModFix/>
          </a:blip>
          <a:stretch>
            <a:fillRect/>
          </a:stretch>
        </p:blipFill>
        <p:spPr>
          <a:xfrm>
            <a:off x="3253675" y="1659925"/>
            <a:ext cx="180975" cy="133350"/>
          </a:xfrm>
          <a:prstGeom prst="rect">
            <a:avLst/>
          </a:prstGeom>
          <a:noFill/>
          <a:ln>
            <a:noFill/>
          </a:ln>
        </p:spPr>
      </p:pic>
      <p:pic>
        <p:nvPicPr>
          <p:cNvPr id="101" name="Google Shape;101;p14"/>
          <p:cNvPicPr preferRelativeResize="0"/>
          <p:nvPr/>
        </p:nvPicPr>
        <p:blipFill>
          <a:blip r:embed="rId4">
            <a:alphaModFix/>
          </a:blip>
          <a:stretch>
            <a:fillRect/>
          </a:stretch>
        </p:blipFill>
        <p:spPr>
          <a:xfrm>
            <a:off x="2742650" y="2392600"/>
            <a:ext cx="161925" cy="133350"/>
          </a:xfrm>
          <a:prstGeom prst="rect">
            <a:avLst/>
          </a:prstGeom>
          <a:noFill/>
          <a:ln>
            <a:noFill/>
          </a:ln>
        </p:spPr>
      </p:pic>
      <p:pic>
        <p:nvPicPr>
          <p:cNvPr descr="&lt;W.X_{i}&gt; + b \leq -1 " id="102" name="Google Shape;102;p14"/>
          <p:cNvPicPr preferRelativeResize="0"/>
          <p:nvPr/>
        </p:nvPicPr>
        <p:blipFill>
          <a:blip r:embed="rId5">
            <a:alphaModFix/>
          </a:blip>
          <a:stretch>
            <a:fillRect/>
          </a:stretch>
        </p:blipFill>
        <p:spPr>
          <a:xfrm>
            <a:off x="3719550" y="2387838"/>
            <a:ext cx="1304925" cy="142875"/>
          </a:xfrm>
          <a:prstGeom prst="rect">
            <a:avLst/>
          </a:prstGeom>
          <a:noFill/>
          <a:ln>
            <a:noFill/>
          </a:ln>
        </p:spPr>
      </p:pic>
      <p:pic>
        <p:nvPicPr>
          <p:cNvPr id="103" name="Google Shape;103;p14"/>
          <p:cNvPicPr preferRelativeResize="0"/>
          <p:nvPr/>
        </p:nvPicPr>
        <p:blipFill>
          <a:blip r:embed="rId6">
            <a:alphaModFix/>
          </a:blip>
          <a:stretch>
            <a:fillRect/>
          </a:stretch>
        </p:blipFill>
        <p:spPr>
          <a:xfrm>
            <a:off x="7538300" y="2383088"/>
            <a:ext cx="171450" cy="152400"/>
          </a:xfrm>
          <a:prstGeom prst="rect">
            <a:avLst/>
          </a:prstGeom>
          <a:noFill/>
          <a:ln>
            <a:noFill/>
          </a:ln>
        </p:spPr>
      </p:pic>
      <p:pic>
        <p:nvPicPr>
          <p:cNvPr descr="&lt;W.X_{j}&gt; + b \geq 1 " id="104" name="Google Shape;104;p14"/>
          <p:cNvPicPr preferRelativeResize="0"/>
          <p:nvPr/>
        </p:nvPicPr>
        <p:blipFill>
          <a:blip r:embed="rId7">
            <a:alphaModFix/>
          </a:blip>
          <a:stretch>
            <a:fillRect/>
          </a:stretch>
        </p:blipFill>
        <p:spPr>
          <a:xfrm>
            <a:off x="470625" y="2673825"/>
            <a:ext cx="1200150" cy="161925"/>
          </a:xfrm>
          <a:prstGeom prst="rect">
            <a:avLst/>
          </a:prstGeom>
          <a:noFill/>
          <a:ln>
            <a:noFill/>
          </a:ln>
        </p:spPr>
      </p:pic>
      <p:pic>
        <p:nvPicPr>
          <p:cNvPr id="105" name="Google Shape;105;p14"/>
          <p:cNvPicPr preferRelativeResize="0"/>
          <p:nvPr/>
        </p:nvPicPr>
        <p:blipFill>
          <a:blip r:embed="rId8">
            <a:alphaModFix/>
          </a:blip>
          <a:stretch>
            <a:fillRect/>
          </a:stretch>
        </p:blipFill>
        <p:spPr>
          <a:xfrm>
            <a:off x="2552000" y="2792250"/>
            <a:ext cx="2413900" cy="2223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367330" y="71982"/>
            <a:ext cx="8229600" cy="413400"/>
          </a:xfrm>
          <a:prstGeom prst="rect">
            <a:avLst/>
          </a:prstGeom>
        </p:spPr>
        <p:txBody>
          <a:bodyPr anchorCtr="0" anchor="t" bIns="91425" lIns="91425" spcFirstLastPara="1" rIns="91425" wrap="square" tIns="91425">
            <a:noAutofit/>
          </a:bodyPr>
          <a:lstStyle/>
          <a:p>
            <a:pPr indent="0" lvl="0" marL="0" rtl="0" algn="l">
              <a:lnSpc>
                <a:spcPct val="120000"/>
              </a:lnSpc>
              <a:spcBef>
                <a:spcPts val="3500"/>
              </a:spcBef>
              <a:spcAft>
                <a:spcPts val="0"/>
              </a:spcAft>
              <a:buClr>
                <a:schemeClr val="dk1"/>
              </a:buClr>
              <a:buSzPts val="1100"/>
              <a:buFont typeface="Arial"/>
              <a:buNone/>
            </a:pPr>
            <a:r>
              <a:rPr b="1" lang="en" sz="2900">
                <a:solidFill>
                  <a:srgbClr val="1B1B1B"/>
                </a:solidFill>
                <a:highlight>
                  <a:srgbClr val="FFFFFF"/>
                </a:highlight>
                <a:latin typeface="Arial"/>
                <a:ea typeface="Arial"/>
                <a:cs typeface="Arial"/>
                <a:sym typeface="Arial"/>
              </a:rPr>
              <a:t>Margin trong SVM</a:t>
            </a:r>
            <a:endParaRPr b="1" sz="2900">
              <a:solidFill>
                <a:srgbClr val="1B1B1B"/>
              </a:solidFill>
              <a:highlight>
                <a:srgbClr val="FFFFFF"/>
              </a:highlight>
              <a:latin typeface="Arial"/>
              <a:ea typeface="Arial"/>
              <a:cs typeface="Arial"/>
              <a:sym typeface="Arial"/>
            </a:endParaRPr>
          </a:p>
          <a:p>
            <a:pPr indent="0" lvl="0" marL="0" rtl="0" algn="l">
              <a:spcBef>
                <a:spcPts val="1400"/>
              </a:spcBef>
              <a:spcAft>
                <a:spcPts val="0"/>
              </a:spcAft>
              <a:buNone/>
            </a:pPr>
            <a:r>
              <a:t/>
            </a:r>
            <a:endParaRPr sz="1900"/>
          </a:p>
        </p:txBody>
      </p:sp>
      <p:sp>
        <p:nvSpPr>
          <p:cNvPr id="111" name="Google Shape;111;p15"/>
          <p:cNvSpPr txBox="1"/>
          <p:nvPr>
            <p:ph idx="1" type="body"/>
          </p:nvPr>
        </p:nvSpPr>
        <p:spPr>
          <a:xfrm>
            <a:off x="269200" y="1339625"/>
            <a:ext cx="8290800" cy="36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Margin là khoảng cách giữa siêu phẳng đến 2 điểm dữ liệu gần nhất tương ứng với các phân lớp. Trong ví dụ quả táo quả lê đặt trên mặt bán, margin chính là khoảng cách giữa cây que và hai quả táo và lê gần nó nhất. </a:t>
            </a:r>
            <a:endParaRPr/>
          </a:p>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Điều quan trọng ở đây đó là phương pháp SVM luôn cố gắng cực đại hóa margin này, từ đó thu được một siêu phẳng tạo khoảng cách xa nhất so với 2 quả táo và lê. Nhờ vậy, SVM có thể giảm thiểu việc phân lớp sai (misclassification) đối với điểm dữ liệu mới đưa vào</a:t>
            </a:r>
            <a:endParaRPr/>
          </a:p>
        </p:txBody>
      </p:sp>
      <p:sp>
        <p:nvSpPr>
          <p:cNvPr id="112" name="Google Shape;112;p1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15"/>
          <p:cNvPicPr preferRelativeResize="0"/>
          <p:nvPr/>
        </p:nvPicPr>
        <p:blipFill>
          <a:blip r:embed="rId3">
            <a:alphaModFix/>
          </a:blip>
          <a:stretch>
            <a:fillRect/>
          </a:stretch>
        </p:blipFill>
        <p:spPr>
          <a:xfrm>
            <a:off x="5193275" y="2777925"/>
            <a:ext cx="2087175" cy="205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1100"/>
              <a:buFont typeface="Arial"/>
              <a:buNone/>
            </a:pPr>
            <a:r>
              <a:rPr lang="en" sz="1350">
                <a:solidFill>
                  <a:srgbClr val="1B1B1B"/>
                </a:solidFill>
                <a:highlight>
                  <a:srgbClr val="FFFFFF"/>
                </a:highlight>
                <a:latin typeface="Arial"/>
                <a:ea typeface="Arial"/>
                <a:cs typeface="Arial"/>
                <a:sym typeface="Arial"/>
              </a:rPr>
              <a:t>Tìm nghiệm cho SVM ta sử dụng trực tiếp thư viện </a:t>
            </a:r>
            <a:r>
              <a:rPr i="1" lang="en" sz="1350">
                <a:solidFill>
                  <a:srgbClr val="1B1B1B"/>
                </a:solidFill>
                <a:highlight>
                  <a:srgbClr val="FFFFFF"/>
                </a:highlight>
                <a:latin typeface="Arial"/>
                <a:ea typeface="Arial"/>
                <a:cs typeface="Arial"/>
                <a:sym typeface="Arial"/>
              </a:rPr>
              <a:t>sklearn</a:t>
            </a:r>
            <a:r>
              <a:rPr lang="en" sz="1350">
                <a:solidFill>
                  <a:srgbClr val="1B1B1B"/>
                </a:solidFill>
                <a:highlight>
                  <a:srgbClr val="FFFFFF"/>
                </a:highlight>
                <a:latin typeface="Arial"/>
                <a:ea typeface="Arial"/>
                <a:cs typeface="Arial"/>
                <a:sym typeface="Arial"/>
              </a:rPr>
              <a:t>.</a:t>
            </a:r>
            <a:endParaRPr sz="1350">
              <a:solidFill>
                <a:srgbClr val="1B1B1B"/>
              </a:solidFill>
              <a:highlight>
                <a:srgbClr val="FFFFFF"/>
              </a:highlight>
              <a:latin typeface="Arial"/>
              <a:ea typeface="Arial"/>
              <a:cs typeface="Arial"/>
              <a:sym typeface="Arial"/>
            </a:endParaRPr>
          </a:p>
          <a:p>
            <a:pPr indent="0" lvl="0" marL="0" rtl="0" algn="l">
              <a:lnSpc>
                <a:spcPct val="115000"/>
              </a:lnSpc>
              <a:spcBef>
                <a:spcPts val="2000"/>
              </a:spcBef>
              <a:spcAft>
                <a:spcPts val="0"/>
              </a:spcAft>
              <a:buNone/>
            </a:pPr>
            <a:r>
              <a:rPr lang="en" sz="1350">
                <a:solidFill>
                  <a:srgbClr val="1B1B1B"/>
                </a:solidFill>
                <a:highlight>
                  <a:srgbClr val="FFFFFF"/>
                </a:highlight>
                <a:latin typeface="Arial"/>
                <a:ea typeface="Arial"/>
                <a:cs typeface="Arial"/>
                <a:sym typeface="Arial"/>
              </a:rPr>
              <a:t>Chúng ta sẽ sử dụng hàm*** sklearn.svm.SVC*** ở đây. Các bài toán thực tế thường sử dụng thư viện libsvm được viết trên ngôn ngữ C, có API cho Python và Matlab.</a:t>
            </a:r>
            <a:endParaRPr sz="1350">
              <a:solidFill>
                <a:srgbClr val="1B1B1B"/>
              </a:solidFill>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t/>
            </a:r>
            <a:endParaRPr sz="1200">
              <a:solidFill>
                <a:schemeClr val="dk1"/>
              </a:solidFill>
              <a:highlight>
                <a:srgbClr val="FFFFFF"/>
              </a:highlight>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t/>
            </a:r>
            <a:endParaRPr sz="1350">
              <a:solidFill>
                <a:srgbClr val="1B1B1B"/>
              </a:solidFill>
              <a:highlight>
                <a:srgbClr val="FFFFFF"/>
              </a:highlight>
              <a:latin typeface="Arial"/>
              <a:ea typeface="Arial"/>
              <a:cs typeface="Arial"/>
              <a:sym typeface="Arial"/>
            </a:endParaRPr>
          </a:p>
          <a:p>
            <a:pPr indent="0" lvl="0" marL="0" rtl="0" algn="l">
              <a:spcBef>
                <a:spcPts val="600"/>
              </a:spcBef>
              <a:spcAft>
                <a:spcPts val="0"/>
              </a:spcAft>
              <a:buNone/>
            </a:pPr>
            <a:r>
              <a:t/>
            </a:r>
            <a:endParaRPr b="1" sz="1700"/>
          </a:p>
        </p:txBody>
      </p:sp>
      <p:sp>
        <p:nvSpPr>
          <p:cNvPr id="119" name="Google Shape;119;p16"/>
          <p:cNvSpPr txBox="1"/>
          <p:nvPr>
            <p:ph type="title"/>
          </p:nvPr>
        </p:nvSpPr>
        <p:spPr>
          <a:xfrm>
            <a:off x="457205" y="34982"/>
            <a:ext cx="8229600" cy="413400"/>
          </a:xfrm>
          <a:prstGeom prst="rect">
            <a:avLst/>
          </a:prstGeom>
        </p:spPr>
        <p:txBody>
          <a:bodyPr anchorCtr="0" anchor="t" bIns="91425" lIns="91425" spcFirstLastPara="1" rIns="91425" wrap="square" tIns="91425">
            <a:noAutofit/>
          </a:bodyPr>
          <a:lstStyle/>
          <a:p>
            <a:pPr indent="0" lvl="0" marL="0" rtl="0" algn="l">
              <a:lnSpc>
                <a:spcPct val="120000"/>
              </a:lnSpc>
              <a:spcBef>
                <a:spcPts val="3500"/>
              </a:spcBef>
              <a:spcAft>
                <a:spcPts val="0"/>
              </a:spcAft>
              <a:buClr>
                <a:schemeClr val="dk1"/>
              </a:buClr>
              <a:buSzPts val="1100"/>
              <a:buFont typeface="Arial"/>
              <a:buNone/>
            </a:pPr>
            <a:r>
              <a:rPr b="1" lang="en" sz="2900">
                <a:solidFill>
                  <a:srgbClr val="1B1B1B"/>
                </a:solidFill>
                <a:highlight>
                  <a:srgbClr val="FFFFFF"/>
                </a:highlight>
                <a:latin typeface="Arial"/>
                <a:ea typeface="Arial"/>
                <a:cs typeface="Arial"/>
                <a:sym typeface="Arial"/>
              </a:rPr>
              <a:t>Lập trình tìm nghiệm cho bài toán SVM</a:t>
            </a:r>
            <a:endParaRPr b="1" sz="2900">
              <a:solidFill>
                <a:srgbClr val="1B1B1B"/>
              </a:solidFill>
              <a:highlight>
                <a:srgbClr val="FFFFFF"/>
              </a:highlight>
              <a:latin typeface="Arial"/>
              <a:ea typeface="Arial"/>
              <a:cs typeface="Arial"/>
              <a:sym typeface="Arial"/>
            </a:endParaRPr>
          </a:p>
          <a:p>
            <a:pPr indent="0" lvl="0" marL="0" rtl="0" algn="l">
              <a:spcBef>
                <a:spcPts val="1400"/>
              </a:spcBef>
              <a:spcAft>
                <a:spcPts val="0"/>
              </a:spcAft>
              <a:buNone/>
            </a:pPr>
            <a:r>
              <a:t/>
            </a:r>
            <a:endParaRPr/>
          </a:p>
        </p:txBody>
      </p:sp>
      <p:sp>
        <p:nvSpPr>
          <p:cNvPr id="120" name="Google Shape;120;p16"/>
          <p:cNvSpPr txBox="1"/>
          <p:nvPr>
            <p:ph idx="2" type="body"/>
          </p:nvPr>
        </p:nvSpPr>
        <p:spPr>
          <a:xfrm>
            <a:off x="4583356" y="1143578"/>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950">
                <a:solidFill>
                  <a:srgbClr val="F92672"/>
                </a:solidFill>
                <a:highlight>
                  <a:srgbClr val="233445"/>
                </a:highlight>
                <a:latin typeface="Courier New"/>
                <a:ea typeface="Courier New"/>
                <a:cs typeface="Courier New"/>
                <a:sym typeface="Courier New"/>
              </a:rPr>
              <a:t>from</a:t>
            </a:r>
            <a:r>
              <a:rPr lang="en" sz="950">
                <a:solidFill>
                  <a:srgbClr val="F8F8F2"/>
                </a:solidFill>
                <a:highlight>
                  <a:srgbClr val="233445"/>
                </a:highlight>
                <a:latin typeface="Courier New"/>
                <a:ea typeface="Courier New"/>
                <a:cs typeface="Courier New"/>
                <a:sym typeface="Courier New"/>
              </a:rPr>
              <a:t> sklearn.svm </a:t>
            </a:r>
            <a:r>
              <a:rPr b="1" lang="en" sz="950">
                <a:solidFill>
                  <a:srgbClr val="F92672"/>
                </a:solidFill>
                <a:highlight>
                  <a:srgbClr val="233445"/>
                </a:highlight>
                <a:latin typeface="Courier New"/>
                <a:ea typeface="Courier New"/>
                <a:cs typeface="Courier New"/>
                <a:sym typeface="Courier New"/>
              </a:rPr>
              <a:t>import</a:t>
            </a:r>
            <a:r>
              <a:rPr lang="en" sz="950">
                <a:solidFill>
                  <a:srgbClr val="F8F8F2"/>
                </a:solidFill>
                <a:highlight>
                  <a:srgbClr val="233445"/>
                </a:highlight>
                <a:latin typeface="Courier New"/>
                <a:ea typeface="Courier New"/>
                <a:cs typeface="Courier New"/>
                <a:sym typeface="Courier New"/>
              </a:rPr>
              <a:t> SVC</a:t>
            </a:r>
            <a:endParaRPr sz="950">
              <a:solidFill>
                <a:srgbClr val="F8F8F2"/>
              </a:solidFill>
              <a:highlight>
                <a:srgbClr val="233445"/>
              </a:highlight>
              <a:latin typeface="Courier New"/>
              <a:ea typeface="Courier New"/>
              <a:cs typeface="Courier New"/>
              <a:sym typeface="Courier New"/>
            </a:endParaRPr>
          </a:p>
          <a:p>
            <a:pPr indent="0" lvl="0" marL="0" rtl="0" algn="l">
              <a:spcBef>
                <a:spcPts val="600"/>
              </a:spcBef>
              <a:spcAft>
                <a:spcPts val="0"/>
              </a:spcAft>
              <a:buNone/>
            </a:pPr>
            <a:r>
              <a:t/>
            </a:r>
            <a:endParaRPr sz="950">
              <a:solidFill>
                <a:srgbClr val="F8F8F2"/>
              </a:solidFill>
              <a:highlight>
                <a:srgbClr val="233445"/>
              </a:highlight>
              <a:latin typeface="Courier New"/>
              <a:ea typeface="Courier New"/>
              <a:cs typeface="Courier New"/>
              <a:sym typeface="Courier New"/>
            </a:endParaRPr>
          </a:p>
          <a:p>
            <a:pPr indent="0" lvl="0" marL="0" rtl="0" algn="l">
              <a:spcBef>
                <a:spcPts val="600"/>
              </a:spcBef>
              <a:spcAft>
                <a:spcPts val="0"/>
              </a:spcAft>
              <a:buNone/>
            </a:pPr>
            <a:r>
              <a:rPr lang="en" sz="950">
                <a:solidFill>
                  <a:srgbClr val="F8F8F2"/>
                </a:solidFill>
                <a:highlight>
                  <a:srgbClr val="233445"/>
                </a:highlight>
                <a:latin typeface="Courier New"/>
                <a:ea typeface="Courier New"/>
                <a:cs typeface="Courier New"/>
                <a:sym typeface="Courier New"/>
              </a:rPr>
              <a:t>y1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y.reshape((</a:t>
            </a:r>
            <a:r>
              <a:rPr lang="en" sz="950">
                <a:solidFill>
                  <a:srgbClr val="AE81FF"/>
                </a:solidFill>
                <a:highlight>
                  <a:srgbClr val="233445"/>
                </a:highlight>
                <a:latin typeface="Courier New"/>
                <a:ea typeface="Courier New"/>
                <a:cs typeface="Courier New"/>
                <a:sym typeface="Courier New"/>
              </a:rPr>
              <a:t>2</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N,))</a:t>
            </a:r>
            <a:endParaRPr sz="950">
              <a:solidFill>
                <a:srgbClr val="F8F8F2"/>
              </a:solidFill>
              <a:highlight>
                <a:srgbClr val="233445"/>
              </a:highlight>
              <a:latin typeface="Courier New"/>
              <a:ea typeface="Courier New"/>
              <a:cs typeface="Courier New"/>
              <a:sym typeface="Courier New"/>
            </a:endParaRPr>
          </a:p>
          <a:p>
            <a:pPr indent="0" lvl="0" marL="0" rtl="0" algn="l">
              <a:spcBef>
                <a:spcPts val="600"/>
              </a:spcBef>
              <a:spcAft>
                <a:spcPts val="0"/>
              </a:spcAft>
              <a:buNone/>
            </a:pPr>
            <a:r>
              <a:rPr lang="en" sz="950">
                <a:solidFill>
                  <a:srgbClr val="F8F8F2"/>
                </a:solidFill>
                <a:highlight>
                  <a:srgbClr val="233445"/>
                </a:highlight>
                <a:latin typeface="Courier New"/>
                <a:ea typeface="Courier New"/>
                <a:cs typeface="Courier New"/>
                <a:sym typeface="Courier New"/>
              </a:rPr>
              <a:t>X1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X.T </a:t>
            </a:r>
            <a:r>
              <a:rPr i="1" lang="en" sz="950">
                <a:solidFill>
                  <a:srgbClr val="3776CE"/>
                </a:solidFill>
                <a:highlight>
                  <a:srgbClr val="233445"/>
                </a:highlight>
                <a:latin typeface="Courier New"/>
                <a:ea typeface="Courier New"/>
                <a:cs typeface="Courier New"/>
                <a:sym typeface="Courier New"/>
              </a:rPr>
              <a:t># each sample is one row</a:t>
            </a:r>
            <a:endParaRPr i="1" sz="950">
              <a:solidFill>
                <a:srgbClr val="3776CE"/>
              </a:solidFill>
              <a:highlight>
                <a:srgbClr val="233445"/>
              </a:highlight>
              <a:latin typeface="Courier New"/>
              <a:ea typeface="Courier New"/>
              <a:cs typeface="Courier New"/>
              <a:sym typeface="Courier New"/>
            </a:endParaRPr>
          </a:p>
          <a:p>
            <a:pPr indent="0" lvl="0" marL="0" rtl="0" algn="l">
              <a:spcBef>
                <a:spcPts val="600"/>
              </a:spcBef>
              <a:spcAft>
                <a:spcPts val="0"/>
              </a:spcAft>
              <a:buNone/>
            </a:pPr>
            <a:r>
              <a:rPr lang="en" sz="950">
                <a:solidFill>
                  <a:srgbClr val="F8F8F2"/>
                </a:solidFill>
                <a:highlight>
                  <a:srgbClr val="233445"/>
                </a:highlight>
                <a:latin typeface="Courier New"/>
                <a:ea typeface="Courier New"/>
                <a:cs typeface="Courier New"/>
                <a:sym typeface="Courier New"/>
              </a:rPr>
              <a:t>clf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SVC(kernel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a:t>
            </a:r>
            <a:r>
              <a:rPr lang="en" sz="950">
                <a:solidFill>
                  <a:srgbClr val="E6DB74"/>
                </a:solidFill>
                <a:highlight>
                  <a:srgbClr val="233445"/>
                </a:highlight>
                <a:latin typeface="Courier New"/>
                <a:ea typeface="Courier New"/>
                <a:cs typeface="Courier New"/>
                <a:sym typeface="Courier New"/>
              </a:rPr>
              <a:t>'linear'</a:t>
            </a:r>
            <a:r>
              <a:rPr lang="en" sz="950">
                <a:solidFill>
                  <a:srgbClr val="F8F8F2"/>
                </a:solidFill>
                <a:highlight>
                  <a:srgbClr val="233445"/>
                </a:highlight>
                <a:latin typeface="Courier New"/>
                <a:ea typeface="Courier New"/>
                <a:cs typeface="Courier New"/>
                <a:sym typeface="Courier New"/>
              </a:rPr>
              <a:t>, C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a:t>
            </a:r>
            <a:r>
              <a:rPr lang="en" sz="950">
                <a:solidFill>
                  <a:srgbClr val="AE81FF"/>
                </a:solidFill>
                <a:highlight>
                  <a:srgbClr val="233445"/>
                </a:highlight>
                <a:latin typeface="Courier New"/>
                <a:ea typeface="Courier New"/>
                <a:cs typeface="Courier New"/>
                <a:sym typeface="Courier New"/>
              </a:rPr>
              <a:t>1e5</a:t>
            </a:r>
            <a:r>
              <a:rPr lang="en" sz="950">
                <a:solidFill>
                  <a:srgbClr val="F8F8F2"/>
                </a:solidFill>
                <a:highlight>
                  <a:srgbClr val="233445"/>
                </a:highlight>
                <a:latin typeface="Courier New"/>
                <a:ea typeface="Courier New"/>
                <a:cs typeface="Courier New"/>
                <a:sym typeface="Courier New"/>
              </a:rPr>
              <a:t>) </a:t>
            </a:r>
            <a:r>
              <a:rPr i="1" lang="en" sz="950">
                <a:solidFill>
                  <a:srgbClr val="3776CE"/>
                </a:solidFill>
                <a:highlight>
                  <a:srgbClr val="233445"/>
                </a:highlight>
                <a:latin typeface="Courier New"/>
                <a:ea typeface="Courier New"/>
                <a:cs typeface="Courier New"/>
                <a:sym typeface="Courier New"/>
              </a:rPr>
              <a:t># just a big number </a:t>
            </a:r>
            <a:endParaRPr i="1" sz="950">
              <a:solidFill>
                <a:srgbClr val="3776CE"/>
              </a:solidFill>
              <a:highlight>
                <a:srgbClr val="233445"/>
              </a:highlight>
              <a:latin typeface="Courier New"/>
              <a:ea typeface="Courier New"/>
              <a:cs typeface="Courier New"/>
              <a:sym typeface="Courier New"/>
            </a:endParaRPr>
          </a:p>
          <a:p>
            <a:pPr indent="0" lvl="0" marL="0" rtl="0" algn="l">
              <a:spcBef>
                <a:spcPts val="600"/>
              </a:spcBef>
              <a:spcAft>
                <a:spcPts val="0"/>
              </a:spcAft>
              <a:buNone/>
            </a:pPr>
            <a:r>
              <a:t/>
            </a:r>
            <a:endParaRPr sz="950">
              <a:solidFill>
                <a:srgbClr val="F8F8F2"/>
              </a:solidFill>
              <a:highlight>
                <a:srgbClr val="233445"/>
              </a:highlight>
              <a:latin typeface="Courier New"/>
              <a:ea typeface="Courier New"/>
              <a:cs typeface="Courier New"/>
              <a:sym typeface="Courier New"/>
            </a:endParaRPr>
          </a:p>
          <a:p>
            <a:pPr indent="0" lvl="0" marL="0" rtl="0" algn="l">
              <a:spcBef>
                <a:spcPts val="600"/>
              </a:spcBef>
              <a:spcAft>
                <a:spcPts val="0"/>
              </a:spcAft>
              <a:buNone/>
            </a:pPr>
            <a:r>
              <a:rPr lang="en" sz="950">
                <a:solidFill>
                  <a:srgbClr val="F8F8F2"/>
                </a:solidFill>
                <a:highlight>
                  <a:srgbClr val="233445"/>
                </a:highlight>
                <a:latin typeface="Courier New"/>
                <a:ea typeface="Courier New"/>
                <a:cs typeface="Courier New"/>
                <a:sym typeface="Courier New"/>
              </a:rPr>
              <a:t>clf.fit(X1, y1) </a:t>
            </a:r>
            <a:endParaRPr sz="950">
              <a:solidFill>
                <a:srgbClr val="F8F8F2"/>
              </a:solidFill>
              <a:highlight>
                <a:srgbClr val="233445"/>
              </a:highlight>
              <a:latin typeface="Courier New"/>
              <a:ea typeface="Courier New"/>
              <a:cs typeface="Courier New"/>
              <a:sym typeface="Courier New"/>
            </a:endParaRPr>
          </a:p>
          <a:p>
            <a:pPr indent="0" lvl="0" marL="0" rtl="0" algn="l">
              <a:spcBef>
                <a:spcPts val="600"/>
              </a:spcBef>
              <a:spcAft>
                <a:spcPts val="0"/>
              </a:spcAft>
              <a:buNone/>
            </a:pPr>
            <a:r>
              <a:t/>
            </a:r>
            <a:endParaRPr sz="950">
              <a:solidFill>
                <a:srgbClr val="F8F8F2"/>
              </a:solidFill>
              <a:highlight>
                <a:srgbClr val="233445"/>
              </a:highlight>
              <a:latin typeface="Courier New"/>
              <a:ea typeface="Courier New"/>
              <a:cs typeface="Courier New"/>
              <a:sym typeface="Courier New"/>
            </a:endParaRPr>
          </a:p>
          <a:p>
            <a:pPr indent="0" lvl="0" marL="0" rtl="0" algn="l">
              <a:spcBef>
                <a:spcPts val="600"/>
              </a:spcBef>
              <a:spcAft>
                <a:spcPts val="0"/>
              </a:spcAft>
              <a:buNone/>
            </a:pPr>
            <a:r>
              <a:rPr lang="en" sz="950">
                <a:solidFill>
                  <a:srgbClr val="F8F8F2"/>
                </a:solidFill>
                <a:highlight>
                  <a:srgbClr val="233445"/>
                </a:highlight>
                <a:latin typeface="Courier New"/>
                <a:ea typeface="Courier New"/>
                <a:cs typeface="Courier New"/>
                <a:sym typeface="Courier New"/>
              </a:rPr>
              <a:t>w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clf.coef_</a:t>
            </a:r>
            <a:endParaRPr sz="950">
              <a:solidFill>
                <a:srgbClr val="F8F8F2"/>
              </a:solidFill>
              <a:highlight>
                <a:srgbClr val="233445"/>
              </a:highlight>
              <a:latin typeface="Courier New"/>
              <a:ea typeface="Courier New"/>
              <a:cs typeface="Courier New"/>
              <a:sym typeface="Courier New"/>
            </a:endParaRPr>
          </a:p>
          <a:p>
            <a:pPr indent="0" lvl="0" marL="0" rtl="0" algn="l">
              <a:spcBef>
                <a:spcPts val="600"/>
              </a:spcBef>
              <a:spcAft>
                <a:spcPts val="0"/>
              </a:spcAft>
              <a:buNone/>
            </a:pPr>
            <a:r>
              <a:rPr lang="en" sz="950">
                <a:solidFill>
                  <a:srgbClr val="F8F8F2"/>
                </a:solidFill>
                <a:highlight>
                  <a:srgbClr val="233445"/>
                </a:highlight>
                <a:latin typeface="Courier New"/>
                <a:ea typeface="Courier New"/>
                <a:cs typeface="Courier New"/>
                <a:sym typeface="Courier New"/>
              </a:rPr>
              <a:t>b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clf.intercept_</a:t>
            </a:r>
            <a:endParaRPr sz="950">
              <a:solidFill>
                <a:srgbClr val="F8F8F2"/>
              </a:solidFill>
              <a:highlight>
                <a:srgbClr val="233445"/>
              </a:highlight>
              <a:latin typeface="Courier New"/>
              <a:ea typeface="Courier New"/>
              <a:cs typeface="Courier New"/>
              <a:sym typeface="Courier New"/>
            </a:endParaRPr>
          </a:p>
          <a:p>
            <a:pPr indent="0" lvl="0" marL="0" rtl="0" algn="l">
              <a:spcBef>
                <a:spcPts val="600"/>
              </a:spcBef>
              <a:spcAft>
                <a:spcPts val="0"/>
              </a:spcAft>
              <a:buNone/>
            </a:pPr>
            <a:r>
              <a:rPr b="1" lang="en" sz="950">
                <a:solidFill>
                  <a:srgbClr val="66D9EF"/>
                </a:solidFill>
                <a:highlight>
                  <a:srgbClr val="233445"/>
                </a:highlight>
                <a:latin typeface="Courier New"/>
                <a:ea typeface="Courier New"/>
                <a:cs typeface="Courier New"/>
                <a:sym typeface="Courier New"/>
              </a:rPr>
              <a:t>print</a:t>
            </a:r>
            <a:r>
              <a:rPr lang="en" sz="950">
                <a:solidFill>
                  <a:srgbClr val="F8F8F2"/>
                </a:solidFill>
                <a:highlight>
                  <a:srgbClr val="233445"/>
                </a:highlight>
                <a:latin typeface="Courier New"/>
                <a:ea typeface="Courier New"/>
                <a:cs typeface="Courier New"/>
                <a:sym typeface="Courier New"/>
              </a:rPr>
              <a:t>(</a:t>
            </a:r>
            <a:r>
              <a:rPr lang="en" sz="950">
                <a:solidFill>
                  <a:srgbClr val="E6DB74"/>
                </a:solidFill>
                <a:highlight>
                  <a:srgbClr val="233445"/>
                </a:highlight>
                <a:latin typeface="Courier New"/>
                <a:ea typeface="Courier New"/>
                <a:cs typeface="Courier New"/>
                <a:sym typeface="Courier New"/>
              </a:rPr>
              <a:t>'w = '</a:t>
            </a:r>
            <a:r>
              <a:rPr lang="en" sz="950">
                <a:solidFill>
                  <a:srgbClr val="F8F8F2"/>
                </a:solidFill>
                <a:highlight>
                  <a:srgbClr val="233445"/>
                </a:highlight>
                <a:latin typeface="Courier New"/>
                <a:ea typeface="Courier New"/>
                <a:cs typeface="Courier New"/>
                <a:sym typeface="Courier New"/>
              </a:rPr>
              <a:t>, w)</a:t>
            </a:r>
            <a:endParaRPr sz="950">
              <a:solidFill>
                <a:srgbClr val="F8F8F2"/>
              </a:solidFill>
              <a:highlight>
                <a:srgbClr val="233445"/>
              </a:highlight>
              <a:latin typeface="Courier New"/>
              <a:ea typeface="Courier New"/>
              <a:cs typeface="Courier New"/>
              <a:sym typeface="Courier New"/>
            </a:endParaRPr>
          </a:p>
          <a:p>
            <a:pPr indent="0" lvl="0" marL="0" marR="114300" rtl="0" algn="just">
              <a:lnSpc>
                <a:spcPct val="142857"/>
              </a:lnSpc>
              <a:spcBef>
                <a:spcPts val="0"/>
              </a:spcBef>
              <a:spcAft>
                <a:spcPts val="0"/>
              </a:spcAft>
              <a:buNone/>
            </a:pPr>
            <a:r>
              <a:rPr b="1" lang="en" sz="950">
                <a:solidFill>
                  <a:srgbClr val="66D9EF"/>
                </a:solidFill>
                <a:highlight>
                  <a:srgbClr val="233445"/>
                </a:highlight>
                <a:latin typeface="Courier New"/>
                <a:ea typeface="Courier New"/>
                <a:cs typeface="Courier New"/>
                <a:sym typeface="Courier New"/>
              </a:rPr>
              <a:t>print</a:t>
            </a:r>
            <a:r>
              <a:rPr lang="en" sz="950">
                <a:solidFill>
                  <a:srgbClr val="F8F8F2"/>
                </a:solidFill>
                <a:highlight>
                  <a:srgbClr val="233445"/>
                </a:highlight>
                <a:latin typeface="Courier New"/>
                <a:ea typeface="Courier New"/>
                <a:cs typeface="Courier New"/>
                <a:sym typeface="Courier New"/>
              </a:rPr>
              <a:t>(</a:t>
            </a:r>
            <a:r>
              <a:rPr lang="en" sz="950">
                <a:solidFill>
                  <a:srgbClr val="E6DB74"/>
                </a:solidFill>
                <a:highlight>
                  <a:srgbClr val="233445"/>
                </a:highlight>
                <a:latin typeface="Courier New"/>
                <a:ea typeface="Courier New"/>
                <a:cs typeface="Courier New"/>
                <a:sym typeface="Courier New"/>
              </a:rPr>
              <a:t>'b = '</a:t>
            </a:r>
            <a:r>
              <a:rPr lang="en" sz="950">
                <a:solidFill>
                  <a:srgbClr val="F8F8F2"/>
                </a:solidFill>
                <a:highlight>
                  <a:srgbClr val="233445"/>
                </a:highlight>
                <a:latin typeface="Courier New"/>
                <a:ea typeface="Courier New"/>
                <a:cs typeface="Courier New"/>
                <a:sym typeface="Courier New"/>
              </a:rPr>
              <a:t>, b)</a:t>
            </a:r>
            <a:endParaRPr sz="950">
              <a:solidFill>
                <a:srgbClr val="F8F8F2"/>
              </a:solidFill>
              <a:highlight>
                <a:srgbClr val="233445"/>
              </a:highlight>
              <a:latin typeface="Courier New"/>
              <a:ea typeface="Courier New"/>
              <a:cs typeface="Courier New"/>
              <a:sym typeface="Courier New"/>
            </a:endParaRPr>
          </a:p>
          <a:p>
            <a:pPr indent="0" lvl="0" marL="0" marR="114300" rtl="0" algn="just">
              <a:lnSpc>
                <a:spcPct val="142857"/>
              </a:lnSpc>
              <a:spcBef>
                <a:spcPts val="900"/>
              </a:spcBef>
              <a:spcAft>
                <a:spcPts val="0"/>
              </a:spcAft>
              <a:buNone/>
            </a:pPr>
            <a:r>
              <a:rPr lang="en" sz="950">
                <a:solidFill>
                  <a:srgbClr val="F8F8F2"/>
                </a:solidFill>
                <a:highlight>
                  <a:srgbClr val="233445"/>
                </a:highlight>
                <a:latin typeface="Courier New"/>
                <a:ea typeface="Courier New"/>
                <a:cs typeface="Courier New"/>
                <a:sym typeface="Courier New"/>
              </a:rPr>
              <a:t>w =  [[-2.00971102  0.64194082]]</a:t>
            </a:r>
            <a:endParaRPr sz="950">
              <a:solidFill>
                <a:srgbClr val="F8F8F2"/>
              </a:solidFill>
              <a:highlight>
                <a:srgbClr val="233445"/>
              </a:highlight>
              <a:latin typeface="Courier New"/>
              <a:ea typeface="Courier New"/>
              <a:cs typeface="Courier New"/>
              <a:sym typeface="Courier New"/>
            </a:endParaRPr>
          </a:p>
          <a:p>
            <a:pPr indent="0" lvl="0" marL="0" marR="114300" rtl="0" algn="just">
              <a:lnSpc>
                <a:spcPct val="142857"/>
              </a:lnSpc>
              <a:spcBef>
                <a:spcPts val="900"/>
              </a:spcBef>
              <a:spcAft>
                <a:spcPts val="0"/>
              </a:spcAft>
              <a:buNone/>
            </a:pPr>
            <a:r>
              <a:rPr lang="en" sz="950">
                <a:solidFill>
                  <a:srgbClr val="F8F8F2"/>
                </a:solidFill>
                <a:highlight>
                  <a:srgbClr val="233445"/>
                </a:highlight>
                <a:latin typeface="Courier New"/>
                <a:ea typeface="Courier New"/>
                <a:cs typeface="Courier New"/>
                <a:sym typeface="Courier New"/>
              </a:rPr>
              <a:t>b =  [ 4.66595309]</a:t>
            </a:r>
            <a:endParaRPr sz="950">
              <a:solidFill>
                <a:srgbClr val="F8F8F2"/>
              </a:solidFill>
              <a:highlight>
                <a:srgbClr val="233445"/>
              </a:highlight>
              <a:latin typeface="Courier New"/>
              <a:ea typeface="Courier New"/>
              <a:cs typeface="Courier New"/>
              <a:sym typeface="Courier New"/>
            </a:endParaRPr>
          </a:p>
          <a:p>
            <a:pPr indent="0" lvl="0" marL="0" marR="114300" rtl="0" algn="just">
              <a:lnSpc>
                <a:spcPct val="142857"/>
              </a:lnSpc>
              <a:spcBef>
                <a:spcPts val="900"/>
              </a:spcBef>
              <a:spcAft>
                <a:spcPts val="0"/>
              </a:spcAft>
              <a:buClr>
                <a:schemeClr val="dk1"/>
              </a:buClr>
              <a:buSzPts val="1100"/>
              <a:buFont typeface="Arial"/>
              <a:buNone/>
            </a:pPr>
            <a:r>
              <a:t/>
            </a:r>
            <a:endParaRPr sz="950">
              <a:solidFill>
                <a:srgbClr val="F8F8F2"/>
              </a:solidFill>
              <a:highlight>
                <a:srgbClr val="233445"/>
              </a:highlight>
              <a:latin typeface="Courier New"/>
              <a:ea typeface="Courier New"/>
              <a:cs typeface="Courier New"/>
              <a:sym typeface="Courier New"/>
            </a:endParaRPr>
          </a:p>
          <a:p>
            <a:pPr indent="0" lvl="0" marL="0" rtl="0" algn="l">
              <a:spcBef>
                <a:spcPts val="900"/>
              </a:spcBef>
              <a:spcAft>
                <a:spcPts val="0"/>
              </a:spcAft>
              <a:buNone/>
            </a:pPr>
            <a:r>
              <a:t/>
            </a:r>
            <a:endParaRPr sz="1150">
              <a:solidFill>
                <a:srgbClr val="D73A49"/>
              </a:solidFill>
              <a:highlight>
                <a:srgbClr val="F1F2F3"/>
              </a:highlight>
              <a:latin typeface="Courier New"/>
              <a:ea typeface="Courier New"/>
              <a:cs typeface="Courier New"/>
              <a:sym typeface="Courier New"/>
            </a:endParaRPr>
          </a:p>
          <a:p>
            <a:pPr indent="0" lvl="0" marL="0" rtl="0" algn="l">
              <a:spcBef>
                <a:spcPts val="600"/>
              </a:spcBef>
              <a:spcAft>
                <a:spcPts val="0"/>
              </a:spcAft>
              <a:buNone/>
            </a:pPr>
            <a:r>
              <a:t/>
            </a:r>
            <a:endParaRPr sz="1150">
              <a:solidFill>
                <a:srgbClr val="24292E"/>
              </a:solidFill>
              <a:highlight>
                <a:srgbClr val="F1F2F3"/>
              </a:highlight>
              <a:latin typeface="Courier New"/>
              <a:ea typeface="Courier New"/>
              <a:cs typeface="Courier New"/>
              <a:sym typeface="Courier New"/>
            </a:endParaRPr>
          </a:p>
          <a:p>
            <a:pPr indent="0" lvl="0" marL="0" rtl="0" algn="l">
              <a:spcBef>
                <a:spcPts val="600"/>
              </a:spcBef>
              <a:spcAft>
                <a:spcPts val="0"/>
              </a:spcAft>
              <a:buNone/>
            </a:pPr>
            <a:r>
              <a:t/>
            </a:r>
            <a:endParaRPr sz="1150">
              <a:solidFill>
                <a:srgbClr val="24292E"/>
              </a:solidFill>
              <a:highlight>
                <a:srgbClr val="F1F2F3"/>
              </a:highlight>
              <a:latin typeface="Courier New"/>
              <a:ea typeface="Courier New"/>
              <a:cs typeface="Courier New"/>
              <a:sym typeface="Courier New"/>
            </a:endParaRPr>
          </a:p>
        </p:txBody>
      </p:sp>
      <p:sp>
        <p:nvSpPr>
          <p:cNvPr id="121" name="Google Shape;121;p1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425125" y="-3"/>
            <a:ext cx="8229600" cy="616200"/>
          </a:xfrm>
          <a:prstGeom prst="rect">
            <a:avLst/>
          </a:prstGeom>
        </p:spPr>
        <p:txBody>
          <a:bodyPr anchorCtr="0" anchor="t" bIns="91425" lIns="91425" spcFirstLastPara="1" rIns="91425" wrap="square" tIns="91425">
            <a:noAutofit/>
          </a:bodyPr>
          <a:lstStyle/>
          <a:p>
            <a:pPr indent="0" lvl="0" marL="0" rtl="0" algn="l">
              <a:lnSpc>
                <a:spcPct val="120000"/>
              </a:lnSpc>
              <a:spcBef>
                <a:spcPts val="3500"/>
              </a:spcBef>
              <a:spcAft>
                <a:spcPts val="0"/>
              </a:spcAft>
              <a:buClr>
                <a:schemeClr val="dk1"/>
              </a:buClr>
              <a:buSzPts val="1100"/>
              <a:buFont typeface="Arial"/>
              <a:buNone/>
            </a:pPr>
            <a:r>
              <a:rPr b="1" lang="en" sz="2900">
                <a:solidFill>
                  <a:srgbClr val="1B1B1B"/>
                </a:solidFill>
                <a:highlight>
                  <a:srgbClr val="FFFFFF"/>
                </a:highlight>
                <a:latin typeface="Arial"/>
                <a:ea typeface="Arial"/>
                <a:cs typeface="Arial"/>
                <a:sym typeface="Arial"/>
              </a:rPr>
              <a:t>Kết luận về bài toán</a:t>
            </a:r>
            <a:endParaRPr b="1" sz="2900">
              <a:solidFill>
                <a:srgbClr val="1B1B1B"/>
              </a:solidFill>
              <a:highlight>
                <a:srgbClr val="FFFFFF"/>
              </a:highlight>
              <a:latin typeface="Arial"/>
              <a:ea typeface="Arial"/>
              <a:cs typeface="Arial"/>
              <a:sym typeface="Arial"/>
            </a:endParaRPr>
          </a:p>
          <a:p>
            <a:pPr indent="0" lvl="0" marL="0" rtl="0" algn="l">
              <a:spcBef>
                <a:spcPts val="1400"/>
              </a:spcBef>
              <a:spcAft>
                <a:spcPts val="0"/>
              </a:spcAft>
              <a:buNone/>
            </a:pPr>
            <a:r>
              <a:t/>
            </a:r>
            <a:endParaRPr/>
          </a:p>
        </p:txBody>
      </p:sp>
      <p:sp>
        <p:nvSpPr>
          <p:cNvPr id="127" name="Google Shape;127;p17"/>
          <p:cNvSpPr txBox="1"/>
          <p:nvPr>
            <p:ph idx="1" type="body"/>
          </p:nvPr>
        </p:nvSpPr>
        <p:spPr>
          <a:xfrm>
            <a:off x="457200" y="1234150"/>
            <a:ext cx="8164800" cy="1156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Là một kĩ thuật phân lớp khá phổ biến, SVM thể hiện được nhiều ưu điểm trong số đó có việc tính toán hiệu quả trên các tập dữ liệu lớn. Có thể kể thêm một số Ưu điểm của phương pháp này như:</a:t>
            </a:r>
            <a:endParaRPr/>
          </a:p>
        </p:txBody>
      </p:sp>
      <p:sp>
        <p:nvSpPr>
          <p:cNvPr id="128" name="Google Shape;128;p17"/>
          <p:cNvSpPr txBox="1"/>
          <p:nvPr>
            <p:ph idx="3" type="body"/>
          </p:nvPr>
        </p:nvSpPr>
        <p:spPr>
          <a:xfrm>
            <a:off x="358500" y="2018625"/>
            <a:ext cx="8344800" cy="28068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1400"/>
              </a:spcBef>
              <a:spcAft>
                <a:spcPts val="0"/>
              </a:spcAft>
              <a:buClr>
                <a:srgbClr val="1B1B1B"/>
              </a:buClr>
              <a:buSzPts val="1350"/>
              <a:buFont typeface="Arial"/>
              <a:buChar char="●"/>
            </a:pPr>
            <a:r>
              <a:rPr lang="en" sz="1350">
                <a:solidFill>
                  <a:srgbClr val="1B1B1B"/>
                </a:solidFill>
                <a:highlight>
                  <a:srgbClr val="FFFFFF"/>
                </a:highlight>
                <a:latin typeface="Arial"/>
                <a:ea typeface="Arial"/>
                <a:cs typeface="Arial"/>
                <a:sym typeface="Arial"/>
              </a:rPr>
              <a:t>Xử lý trên không gian số chiều cao: SVM là một công cụ tính toán hiệu quả trong không gian chiều cao, trong đó đặc biệt áp dụng cho các bài toán phân loại văn bản và phân tích quan điểm nơi chiều có thể cực kỳ lớn.</a:t>
            </a:r>
            <a:endParaRPr sz="1350">
              <a:solidFill>
                <a:srgbClr val="1B1B1B"/>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1B1B1B"/>
              </a:buClr>
              <a:buSzPts val="1350"/>
              <a:buFont typeface="Arial"/>
              <a:buChar char="●"/>
            </a:pPr>
            <a:r>
              <a:rPr lang="en" sz="1350">
                <a:solidFill>
                  <a:srgbClr val="1B1B1B"/>
                </a:solidFill>
                <a:highlight>
                  <a:srgbClr val="FFFFFF"/>
                </a:highlight>
                <a:latin typeface="Arial"/>
                <a:ea typeface="Arial"/>
                <a:cs typeface="Arial"/>
                <a:sym typeface="Arial"/>
              </a:rPr>
              <a:t>Tiết kiệm bộ nhớ: Do chỉ có một tập hợp con của các điểm được sử dụng trong quá trình huấn luyện và ra quyết định thực tế cho các điểm dữ liệu mới nên chỉ có những điểm cần thiết mới được lưu trữ trong bộ nhớ khi ra quyết định.</a:t>
            </a:r>
            <a:endParaRPr sz="1350">
              <a:solidFill>
                <a:srgbClr val="1B1B1B"/>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1B1B1B"/>
              </a:buClr>
              <a:buSzPts val="1350"/>
              <a:buFont typeface="Arial"/>
              <a:buChar char="●"/>
            </a:pPr>
            <a:r>
              <a:rPr lang="en" sz="1350">
                <a:solidFill>
                  <a:srgbClr val="1B1B1B"/>
                </a:solidFill>
                <a:highlight>
                  <a:srgbClr val="FFFFFF"/>
                </a:highlight>
                <a:latin typeface="Arial"/>
                <a:ea typeface="Arial"/>
                <a:cs typeface="Arial"/>
                <a:sym typeface="Arial"/>
              </a:rPr>
              <a:t>Tính linh hoạt - phân lớp thường là phi tuyến tính. Khả năng áp dụng Kernel mới cho phép linh động giữa các phương pháp tuyến tính và phi tuyến tính từ đó khiến cho hiệu suất phân loại lớn hơn.</a:t>
            </a:r>
            <a:endParaRPr sz="1350">
              <a:solidFill>
                <a:srgbClr val="1B1B1B"/>
              </a:solidFill>
              <a:highlight>
                <a:srgbClr val="FFFFFF"/>
              </a:highlight>
              <a:latin typeface="Arial"/>
              <a:ea typeface="Arial"/>
              <a:cs typeface="Arial"/>
              <a:sym typeface="Arial"/>
            </a:endParaRPr>
          </a:p>
          <a:p>
            <a:pPr indent="0" lvl="0" marL="0" rtl="0" algn="l">
              <a:spcBef>
                <a:spcPts val="700"/>
              </a:spcBef>
              <a:spcAft>
                <a:spcPts val="0"/>
              </a:spcAft>
              <a:buNone/>
            </a:pPr>
            <a:r>
              <a:rPr lang="en"/>
              <a:t> </a:t>
            </a:r>
            <a:endParaRPr/>
          </a:p>
          <a:p>
            <a:pPr indent="0" lvl="0" marL="0" rtl="0" algn="l">
              <a:spcBef>
                <a:spcPts val="600"/>
              </a:spcBef>
              <a:spcAft>
                <a:spcPts val="0"/>
              </a:spcAft>
              <a:buNone/>
            </a:pPr>
            <a:r>
              <a:t/>
            </a:r>
            <a:endParaRPr/>
          </a:p>
        </p:txBody>
      </p:sp>
      <p:sp>
        <p:nvSpPr>
          <p:cNvPr id="129" name="Google Shape;129;p1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1B1B1B"/>
                </a:solidFill>
                <a:highlight>
                  <a:srgbClr val="FFFFFF"/>
                </a:highlight>
                <a:latin typeface="Arial"/>
                <a:ea typeface="Arial"/>
                <a:cs typeface="Arial"/>
                <a:sym typeface="Arial"/>
              </a:rPr>
              <a:t>Nhược điểm:</a:t>
            </a:r>
            <a:endParaRPr/>
          </a:p>
        </p:txBody>
      </p:sp>
      <p:sp>
        <p:nvSpPr>
          <p:cNvPr id="135" name="Google Shape;135;p18"/>
          <p:cNvSpPr txBox="1"/>
          <p:nvPr>
            <p:ph idx="1" type="body"/>
          </p:nvPr>
        </p:nvSpPr>
        <p:spPr>
          <a:xfrm>
            <a:off x="404325" y="1056975"/>
            <a:ext cx="8461800" cy="24807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1400"/>
              </a:spcBef>
              <a:spcAft>
                <a:spcPts val="0"/>
              </a:spcAft>
              <a:buClr>
                <a:srgbClr val="1B1B1B"/>
              </a:buClr>
              <a:buSzPts val="1350"/>
              <a:buFont typeface="Arial"/>
              <a:buChar char="●"/>
            </a:pPr>
            <a:r>
              <a:rPr lang="en" sz="1350">
                <a:solidFill>
                  <a:srgbClr val="1B1B1B"/>
                </a:solidFill>
                <a:highlight>
                  <a:srgbClr val="FFFFFF"/>
                </a:highlight>
                <a:latin typeface="Arial"/>
                <a:ea typeface="Arial"/>
                <a:cs typeface="Arial"/>
                <a:sym typeface="Arial"/>
              </a:rPr>
              <a:t>Bài toán số chiều cao: Trong trường hợp số lượng thuộc tính (p) của tập dữ liệu lớn hơn rất nhiều so với số lượng dữ liệu (n) thì SVM cho kết quả khá tồi.</a:t>
            </a:r>
            <a:endParaRPr sz="1350">
              <a:solidFill>
                <a:srgbClr val="1B1B1B"/>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1B1B1B"/>
              </a:buClr>
              <a:buSzPts val="1350"/>
              <a:buFont typeface="Arial"/>
              <a:buChar char="●"/>
            </a:pPr>
            <a:r>
              <a:rPr lang="en" sz="1350">
                <a:solidFill>
                  <a:srgbClr val="1B1B1B"/>
                </a:solidFill>
                <a:highlight>
                  <a:srgbClr val="FFFFFF"/>
                </a:highlight>
                <a:latin typeface="Arial"/>
                <a:ea typeface="Arial"/>
                <a:cs typeface="Arial"/>
                <a:sym typeface="Arial"/>
              </a:rPr>
              <a:t>Chưa thể hiện rõ tính xác suất: Việc phân lớp của SVM chỉ là việc cố gắng tách các đối tượng vào hai lớp được phân tách bởi siêu phẳng SVM. Điều này chưa giải thích được xác suất xuất hiện của một thành viên trong một nhóm là như thế nào. Tuy nhiên hiệu quả của việc phân lớp có thể được xác định dựa vào khái niệm margin từ điểm dữ liệu mới đến siêu phẳng phân lớp mà chúng ta đã bàn luận ở trên.</a:t>
            </a:r>
            <a:endParaRPr sz="1350">
              <a:solidFill>
                <a:srgbClr val="1B1B1B"/>
              </a:solidFill>
              <a:highlight>
                <a:srgbClr val="FFFFFF"/>
              </a:highlight>
              <a:latin typeface="Arial"/>
              <a:ea typeface="Arial"/>
              <a:cs typeface="Arial"/>
              <a:sym typeface="Arial"/>
            </a:endParaRPr>
          </a:p>
          <a:p>
            <a:pPr indent="0" lvl="0" marL="0" rtl="0" algn="l">
              <a:spcBef>
                <a:spcPts val="700"/>
              </a:spcBef>
              <a:spcAft>
                <a:spcPts val="0"/>
              </a:spcAft>
              <a:buNone/>
            </a:pPr>
            <a:r>
              <a:t/>
            </a:r>
            <a:endParaRPr/>
          </a:p>
        </p:txBody>
      </p:sp>
      <p:sp>
        <p:nvSpPr>
          <p:cNvPr id="136" name="Google Shape;136;p1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idx="4294967295" type="body"/>
          </p:nvPr>
        </p:nvSpPr>
        <p:spPr>
          <a:xfrm>
            <a:off x="382350" y="434850"/>
            <a:ext cx="8140800" cy="404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Kết luận:</a:t>
            </a:r>
            <a:endParaRPr sz="1350">
              <a:solidFill>
                <a:srgbClr val="1B1B1B"/>
              </a:solidFill>
              <a:highlight>
                <a:srgbClr val="FFFFFF"/>
              </a:highlight>
              <a:latin typeface="Arial"/>
              <a:ea typeface="Arial"/>
              <a:cs typeface="Arial"/>
              <a:sym typeface="Arial"/>
            </a:endParaRPr>
          </a:p>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 SVM là một phương pháp hiệu quả cho bài toán phân lớp dữ liệu. Nó là một công cụ đắc lực cho các bài toán về xử lý ảnh, phân loại văn bản, phân tích quan điểm.</a:t>
            </a:r>
            <a:endParaRPr sz="1350">
              <a:solidFill>
                <a:srgbClr val="1B1B1B"/>
              </a:solidFill>
              <a:highlight>
                <a:srgbClr val="FFFFFF"/>
              </a:highlight>
              <a:latin typeface="Arial"/>
              <a:ea typeface="Arial"/>
              <a:cs typeface="Arial"/>
              <a:sym typeface="Arial"/>
            </a:endParaRPr>
          </a:p>
          <a:p>
            <a:pPr indent="0" lvl="0" marL="0" rtl="0" algn="l">
              <a:spcBef>
                <a:spcPts val="600"/>
              </a:spcBef>
              <a:spcAft>
                <a:spcPts val="0"/>
              </a:spcAft>
              <a:buNone/>
            </a:pPr>
            <a:r>
              <a:t/>
            </a:r>
            <a:endParaRPr sz="1350">
              <a:solidFill>
                <a:srgbClr val="1B1B1B"/>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300">
                <a:solidFill>
                  <a:schemeClr val="dk1"/>
                </a:solidFill>
                <a:highlight>
                  <a:srgbClr val="FFFFFF"/>
                </a:highlight>
                <a:latin typeface="Arial"/>
                <a:ea typeface="Arial"/>
                <a:cs typeface="Arial"/>
                <a:sym typeface="Arial"/>
              </a:rPr>
              <a:t>Support Vector Machine là bài toán đi tìm mặt phân cách sao cho </a:t>
            </a:r>
            <a:r>
              <a:rPr i="1" lang="en" sz="1300">
                <a:solidFill>
                  <a:schemeClr val="dk1"/>
                </a:solidFill>
                <a:highlight>
                  <a:srgbClr val="FFFFFF"/>
                </a:highlight>
                <a:latin typeface="Arial"/>
                <a:ea typeface="Arial"/>
                <a:cs typeface="Arial"/>
                <a:sym typeface="Arial"/>
              </a:rPr>
              <a:t>margin</a:t>
            </a:r>
            <a:r>
              <a:rPr lang="en" sz="1300">
                <a:solidFill>
                  <a:schemeClr val="dk1"/>
                </a:solidFill>
                <a:highlight>
                  <a:srgbClr val="FFFFFF"/>
                </a:highlight>
                <a:latin typeface="Arial"/>
                <a:ea typeface="Arial"/>
                <a:cs typeface="Arial"/>
                <a:sym typeface="Arial"/>
              </a:rPr>
              <a:t> tìm được là lớn nhất, đồng nghĩa với việc các điểm dữ liệu </a:t>
            </a:r>
            <a:r>
              <a:rPr i="1" lang="en" sz="1300">
                <a:solidFill>
                  <a:schemeClr val="dk1"/>
                </a:solidFill>
                <a:highlight>
                  <a:srgbClr val="FFFFFF"/>
                </a:highlight>
                <a:latin typeface="Arial"/>
                <a:ea typeface="Arial"/>
                <a:cs typeface="Arial"/>
                <a:sym typeface="Arial"/>
              </a:rPr>
              <a:t>an toàn nhất</a:t>
            </a:r>
            <a:r>
              <a:rPr lang="en" sz="1300">
                <a:solidFill>
                  <a:schemeClr val="dk1"/>
                </a:solidFill>
                <a:highlight>
                  <a:srgbClr val="FFFFFF"/>
                </a:highlight>
                <a:latin typeface="Arial"/>
                <a:ea typeface="Arial"/>
                <a:cs typeface="Arial"/>
                <a:sym typeface="Arial"/>
              </a:rPr>
              <a:t> so với mặt phân cách.</a:t>
            </a:r>
            <a:endParaRPr sz="1300">
              <a:solidFill>
                <a:schemeClr val="dk1"/>
              </a:solidFill>
              <a:highlight>
                <a:srgbClr val="FFFFFF"/>
              </a:highlight>
              <a:latin typeface="Arial"/>
              <a:ea typeface="Arial"/>
              <a:cs typeface="Arial"/>
              <a:sym typeface="Arial"/>
            </a:endParaRPr>
          </a:p>
          <a:p>
            <a:pPr indent="0" lvl="0" marL="0" rtl="0" algn="l">
              <a:lnSpc>
                <a:spcPct val="115000"/>
              </a:lnSpc>
              <a:spcBef>
                <a:spcPts val="900"/>
              </a:spcBef>
              <a:spcAft>
                <a:spcPts val="0"/>
              </a:spcAft>
              <a:buNone/>
            </a:pPr>
            <a:r>
              <a:rPr lang="en" sz="1300">
                <a:solidFill>
                  <a:schemeClr val="dk1"/>
                </a:solidFill>
                <a:highlight>
                  <a:srgbClr val="FFFFFF"/>
                </a:highlight>
                <a:latin typeface="Arial"/>
                <a:ea typeface="Arial"/>
                <a:cs typeface="Arial"/>
                <a:sym typeface="Arial"/>
              </a:rPr>
              <a:t>Bài toán tối ưu trong SVM là một bài toán lồi với hàm mục tiêu là </a:t>
            </a:r>
            <a:r>
              <a:rPr i="1" lang="en" sz="1300">
                <a:solidFill>
                  <a:schemeClr val="dk1"/>
                </a:solidFill>
                <a:highlight>
                  <a:srgbClr val="FFFFFF"/>
                </a:highlight>
                <a:latin typeface="Arial"/>
                <a:ea typeface="Arial"/>
                <a:cs typeface="Arial"/>
                <a:sym typeface="Arial"/>
              </a:rPr>
              <a:t>stricly convex</a:t>
            </a:r>
            <a:r>
              <a:rPr lang="en" sz="1300">
                <a:solidFill>
                  <a:schemeClr val="dk1"/>
                </a:solidFill>
                <a:highlight>
                  <a:srgbClr val="FFFFFF"/>
                </a:highlight>
                <a:latin typeface="Arial"/>
                <a:ea typeface="Arial"/>
                <a:cs typeface="Arial"/>
                <a:sym typeface="Arial"/>
              </a:rPr>
              <a:t>, nghiệm của bài toán này là duy nhất. Hơn nữa, bài toán tối ưu đó là một Quadratic Programming (QP).</a:t>
            </a:r>
            <a:endParaRPr sz="1300">
              <a:solidFill>
                <a:schemeClr val="dk1"/>
              </a:solidFill>
              <a:highlight>
                <a:srgbClr val="FFFFFF"/>
              </a:highlight>
              <a:latin typeface="Arial"/>
              <a:ea typeface="Arial"/>
              <a:cs typeface="Arial"/>
              <a:sym typeface="Arial"/>
            </a:endParaRPr>
          </a:p>
          <a:p>
            <a:pPr indent="0" lvl="0" marL="0" rtl="0" algn="l">
              <a:spcBef>
                <a:spcPts val="900"/>
              </a:spcBef>
              <a:spcAft>
                <a:spcPts val="0"/>
              </a:spcAft>
              <a:buNone/>
            </a:pPr>
            <a:r>
              <a:t/>
            </a:r>
            <a:endParaRPr sz="1800"/>
          </a:p>
          <a:p>
            <a:pPr indent="0" lvl="0" marL="0" rtl="0" algn="l">
              <a:spcBef>
                <a:spcPts val="600"/>
              </a:spcBef>
              <a:spcAft>
                <a:spcPts val="0"/>
              </a:spcAft>
              <a:buNone/>
            </a:pPr>
            <a:r>
              <a:t/>
            </a:r>
            <a:endParaRPr sz="1800"/>
          </a:p>
        </p:txBody>
      </p:sp>
      <p:sp>
        <p:nvSpPr>
          <p:cNvPr id="142" name="Google Shape;142;p1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