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NTT1405 220 Hoàng Cảnh Thiện" initials="C2HCT" lastIdx="1" clrIdx="0">
    <p:extLst>
      <p:ext uri="{19B8F6BF-5375-455C-9EA6-DF929625EA0E}">
        <p15:presenceInfo xmlns:p15="http://schemas.microsoft.com/office/powerpoint/2012/main" userId="CNTT1405 220 Hoàng Cảnh Thiệ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EC819A-F452-430C-A251-FC28FFD0037F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B6B517-5B42-4EBF-AF9A-0F44BE4AF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362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29A04-41AD-429E-A8B6-07323A073A02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2C778-88C4-4C39-BB42-130FED7101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17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29A04-41AD-429E-A8B6-07323A073A02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2C778-88C4-4C39-BB42-130FED7101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50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29A04-41AD-429E-A8B6-07323A073A02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2C778-88C4-4C39-BB42-130FED7101C7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263046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29A04-41AD-429E-A8B6-07323A073A02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2C778-88C4-4C39-BB42-130FED7101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6522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29A04-41AD-429E-A8B6-07323A073A02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2C778-88C4-4C39-BB42-130FED7101C7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177961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29A04-41AD-429E-A8B6-07323A073A02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2C778-88C4-4C39-BB42-130FED7101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3896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29A04-41AD-429E-A8B6-07323A073A02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2C778-88C4-4C39-BB42-130FED7101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2464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29A04-41AD-429E-A8B6-07323A073A02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2C778-88C4-4C39-BB42-130FED7101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284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29A04-41AD-429E-A8B6-07323A073A02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2C778-88C4-4C39-BB42-130FED7101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196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29A04-41AD-429E-A8B6-07323A073A02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2C778-88C4-4C39-BB42-130FED7101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937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29A04-41AD-429E-A8B6-07323A073A02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2C778-88C4-4C39-BB42-130FED7101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083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29A04-41AD-429E-A8B6-07323A073A02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2C778-88C4-4C39-BB42-130FED7101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996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29A04-41AD-429E-A8B6-07323A073A02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2C778-88C4-4C39-BB42-130FED7101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210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29A04-41AD-429E-A8B6-07323A073A02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2C778-88C4-4C39-BB42-130FED7101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431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29A04-41AD-429E-A8B6-07323A073A02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2C778-88C4-4C39-BB42-130FED7101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97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2C778-88C4-4C39-BB42-130FED7101C7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29A04-41AD-429E-A8B6-07323A073A02}" type="datetimeFigureOut">
              <a:rPr lang="en-US" smtClean="0"/>
              <a:t>11/12/2021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057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529A04-41AD-429E-A8B6-07323A073A02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A02C778-88C4-4C39-BB42-130FED7101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626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19" r:id="rId13"/>
    <p:sldLayoutId id="2147483720" r:id="rId14"/>
    <p:sldLayoutId id="2147483721" r:id="rId15"/>
    <p:sldLayoutId id="214748372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F265E-3570-48A1-8E95-33594B2E43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800"/>
              <a:t>thuật toán Machine learning Logistic Regression (LR)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1FD0FF-4B78-4A93-8258-B25FA8A0D0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/>
              <a:t>CNTT 14-05 Hoàng Cảnh Thiên</a:t>
            </a:r>
          </a:p>
        </p:txBody>
      </p:sp>
    </p:spTree>
    <p:extLst>
      <p:ext uri="{BB962C8B-B14F-4D97-AF65-F5344CB8AC3E}">
        <p14:creationId xmlns:p14="http://schemas.microsoft.com/office/powerpoint/2010/main" val="2369766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1F43A24-D368-49DE-8166-00AB70E436D2}"/>
              </a:ext>
            </a:extLst>
          </p:cNvPr>
          <p:cNvSpPr/>
          <p:nvPr/>
        </p:nvSpPr>
        <p:spPr>
          <a:xfrm>
            <a:off x="343783" y="330668"/>
            <a:ext cx="252024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Biểu diễn trên đồ thị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561180-C34A-4C65-9C78-8D0FB854C8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54" y="1001506"/>
            <a:ext cx="3604572" cy="3558848"/>
          </a:xfrm>
          <a:prstGeom prst="rect">
            <a:avLst/>
          </a:prstGeom>
        </p:spPr>
      </p:pic>
      <p:pic>
        <p:nvPicPr>
          <p:cNvPr id="7170" name="Picture 2">
            <a:extLst>
              <a:ext uri="{FF2B5EF4-FFF2-40B4-BE49-F238E27FC236}">
                <a16:creationId xmlns:a16="http://schemas.microsoft.com/office/drawing/2014/main" id="{D0B52043-8E8C-4CC3-B147-7AE211B375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8833" y="3935027"/>
            <a:ext cx="4734733" cy="2812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35FC438-50B3-4810-A15F-E56A01B25620}"/>
              </a:ext>
            </a:extLst>
          </p:cNvPr>
          <p:cNvSpPr/>
          <p:nvPr/>
        </p:nvSpPr>
        <p:spPr>
          <a:xfrm>
            <a:off x="4988556" y="3429000"/>
            <a:ext cx="3954929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Dữ liệu và hàm sigmoid tìm được</a:t>
            </a:r>
          </a:p>
        </p:txBody>
      </p:sp>
    </p:spTree>
    <p:extLst>
      <p:ext uri="{BB962C8B-B14F-4D97-AF65-F5344CB8AC3E}">
        <p14:creationId xmlns:p14="http://schemas.microsoft.com/office/powerpoint/2010/main" val="30968365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E3D807F-D595-4E28-9403-0C6C66B4ABA1}"/>
              </a:ext>
            </a:extLst>
          </p:cNvPr>
          <p:cNvSpPr/>
          <p:nvPr/>
        </p:nvSpPr>
        <p:spPr>
          <a:xfrm>
            <a:off x="142554" y="517098"/>
            <a:ext cx="512435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4. Một vài tính chất của Logistic Regression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DAB52A-7775-4331-A557-DDF472C2DE98}"/>
              </a:ext>
            </a:extLst>
          </p:cNvPr>
          <p:cNvSpPr txBox="1"/>
          <p:nvPr/>
        </p:nvSpPr>
        <p:spPr>
          <a:xfrm>
            <a:off x="142554" y="1146089"/>
            <a:ext cx="609895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/>
              <a:t>Logistic Regression thực ra được sử dụng nhiều trong các bài toán Classification.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4901EA0-7A88-4A1F-87C8-599EB68955E1}"/>
                  </a:ext>
                </a:extLst>
              </p:cNvPr>
              <p:cNvSpPr txBox="1"/>
              <p:nvPr/>
            </p:nvSpPr>
            <p:spPr>
              <a:xfrm>
                <a:off x="66583" y="2110211"/>
                <a:ext cx="609895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e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  <m:e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𝑥𝑤</m:t>
                          </m:r>
                        </m:e>
                      </m:d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4901EA0-7A88-4A1F-87C8-599EB68955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83" y="2110211"/>
                <a:ext cx="6098958" cy="369332"/>
              </a:xfrm>
              <a:prstGeom prst="rect">
                <a:avLst/>
              </a:prstGeom>
              <a:blipFill>
                <a:blip r:embed="rId2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595D7939-52D2-43FD-9858-B93F8F18F949}"/>
              </a:ext>
            </a:extLst>
          </p:cNvPr>
          <p:cNvSpPr txBox="1"/>
          <p:nvPr/>
        </p:nvSpPr>
        <p:spPr>
          <a:xfrm>
            <a:off x="142554" y="2985423"/>
            <a:ext cx="6098958" cy="3687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tabLst>
                <a:tab pos="2479675" algn="l"/>
              </a:tabLst>
            </a:pP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Boundary tạo bởi Logistic Regression có dạng tuyến tính</a:t>
            </a:r>
            <a:endParaRPr lang="en-US" sz="180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A39F1F7-8094-4E70-9F86-CE6E41C48C6B}"/>
                  </a:ext>
                </a:extLst>
              </p:cNvPr>
              <p:cNvSpPr txBox="1"/>
              <p:nvPr/>
            </p:nvSpPr>
            <p:spPr>
              <a:xfrm>
                <a:off x="270769" y="3723003"/>
                <a:ext cx="6098958" cy="92294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&gt;0.5≤&gt;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  <m:r>
                        <a:rPr lang="en-US" i="0">
                          <a:latin typeface="Cambria Math" panose="02040503050406030204" pitchFamily="18" charset="0"/>
                        </a:rPr>
                        <m:t>&gt;0.5≤&gt;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p>
                            <m:sSup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i="0">
                          <a:latin typeface="Cambria Math" panose="02040503050406030204" pitchFamily="18" charset="0"/>
                        </a:rPr>
                        <m:t>&lt;1≤&gt;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A39F1F7-8094-4E70-9F86-CE6E41C48C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769" y="3723003"/>
                <a:ext cx="6098958" cy="92294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1355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>
            <a:alpha val="73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ảm ơn trong tiếng Anh: Tổng hợp các mẫu câu trong mọi tình huống">
            <a:extLst>
              <a:ext uri="{FF2B5EF4-FFF2-40B4-BE49-F238E27FC236}">
                <a16:creationId xmlns:a16="http://schemas.microsoft.com/office/drawing/2014/main" id="{D25DB012-B34B-43D2-A95D-5056EC4F68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8598" y="2500313"/>
            <a:ext cx="7288567" cy="1857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92727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2639EDC-6551-4F94-B1E8-9802667ACD38}"/>
              </a:ext>
            </a:extLst>
          </p:cNvPr>
          <p:cNvSpPr/>
          <p:nvPr/>
        </p:nvSpPr>
        <p:spPr>
          <a:xfrm>
            <a:off x="172343" y="144236"/>
            <a:ext cx="218842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1. Giới thiệu</a:t>
            </a:r>
            <a:endParaRPr lang="en-US" sz="2800" b="0" cap="none" spc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77BBDF5-C637-4533-9548-B68778123C19}"/>
              </a:ext>
            </a:extLst>
          </p:cNvPr>
          <p:cNvSpPr/>
          <p:nvPr/>
        </p:nvSpPr>
        <p:spPr>
          <a:xfrm>
            <a:off x="172343" y="854449"/>
            <a:ext cx="3209789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Khái niệm Logistic Regression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8BDC7D-52C3-4F3D-805D-462B52EC61E2}"/>
              </a:ext>
            </a:extLst>
          </p:cNvPr>
          <p:cNvSpPr txBox="1"/>
          <p:nvPr/>
        </p:nvSpPr>
        <p:spPr>
          <a:xfrm>
            <a:off x="172343" y="1410774"/>
            <a:ext cx="454536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Logistic Regression là 1 thuật toán phân loại được dùng để gán các đối tượng cho 1 tập hợp giá trị rời rạc (như 0, 1, 2, ...). ... Giao dịch trực tuyến có là an toàn hay không an toàn, khối u lành tính hay ác tình. Thuật toán trên dùng hàm sigmoid logistic để đưa ra đánh giá theo xác suất.</a:t>
            </a:r>
          </a:p>
          <a:p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F29EAE4-CB8B-4BAE-B7F1-E0FA262668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5887" y="340455"/>
            <a:ext cx="5848046" cy="391798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11601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1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F65B8E7-3754-4635-A499-E3A63966FC2D}"/>
                  </a:ext>
                </a:extLst>
              </p:cNvPr>
              <p:cNvSpPr txBox="1"/>
              <p:nvPr/>
            </p:nvSpPr>
            <p:spPr>
              <a:xfrm>
                <a:off x="197528" y="249315"/>
                <a:ext cx="5129074" cy="58311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80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Hai mô hình tuyến tính (linear models) Linear Regression và Perceptron Learning Algorithm (PLA) chúng ta đã biết đều có chung một dạng: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80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		</a:t>
                </a:r>
                <a14:m>
                  <m:oMath xmlns:m="http://schemas.openxmlformats.org/officeDocument/2006/math">
                    <m:r>
                      <a:rPr lang="en-US" sz="1800" i="1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sz="1800" i="1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1800" i="1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sz="1800" i="1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800" i="1">
                                <a:ln w="0"/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n w="0"/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sz="1800" i="1">
                                <a:ln w="0"/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sz="1800" i="1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sz="180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Bef>
                    <a:spcPts val="1800"/>
                  </a:spcBef>
                  <a:spcAft>
                    <a:spcPts val="900"/>
                  </a:spcAft>
                </a:pPr>
                <a:r>
                  <a:rPr lang="en-US" sz="200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Mô hình Logistic Regression</a:t>
                </a:r>
                <a:endParaRPr lang="en-US" sz="180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  <a:spcAft>
                    <a:spcPts val="900"/>
                  </a:spcAft>
                </a:pPr>
                <a:r>
                  <a:rPr lang="en-US" sz="200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Đầu ra dự đoán của:</a:t>
                </a:r>
                <a:endParaRPr lang="en-US" sz="180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lvl="0" indent="-342900" algn="just">
                  <a:lnSpc>
                    <a:spcPct val="107000"/>
                  </a:lnSpc>
                  <a:spcAft>
                    <a:spcPts val="800"/>
                  </a:spcAft>
                  <a:buSzPts val="1000"/>
                  <a:buFont typeface="Symbol" panose="05050102010706020507" pitchFamily="18" charset="2"/>
                  <a:buChar char=""/>
                  <a:tabLst>
                    <a:tab pos="457200" algn="l"/>
                  </a:tabLst>
                </a:pPr>
                <a:r>
                  <a:rPr lang="en-US" sz="200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Linear Regression:</a:t>
                </a:r>
                <a:endParaRPr lang="en-US" sz="180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228600" algn="just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200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			</a:t>
                </a:r>
                <a14:m>
                  <m:oMath xmlns:m="http://schemas.openxmlformats.org/officeDocument/2006/math">
                    <m:r>
                      <a:rPr lang="en-US" sz="2000" i="1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sz="2000" i="1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sz="2000" i="1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i="1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p>
                        <m:r>
                          <a:rPr lang="en-US" sz="2000" i="1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  <m:r>
                      <a:rPr lang="en-US" sz="2000" i="1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endParaRPr lang="en-US" sz="180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228600" algn="just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200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PLA:</a:t>
                </a:r>
                <a:endParaRPr lang="en-US" sz="180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228600" algn="just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200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			</a:t>
                </a:r>
                <a14:m>
                  <m:oMath xmlns:m="http://schemas.openxmlformats.org/officeDocument/2006/math">
                    <m:r>
                      <a:rPr lang="en-US" sz="2000" i="1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sz="2000" i="1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sz="2000" i="1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000" i="1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𝑠𝑔𝑛</m:t>
                    </m:r>
                    <m:d>
                      <m:dPr>
                        <m:ctrlPr>
                          <a:rPr lang="en-US" sz="2000" i="1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i="1">
                                <a:ln w="0"/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n w="0"/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sz="2000" i="1">
                                <a:ln w="0"/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sz="2000" i="1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sz="180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200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Đầu ra dự đoán của logistic regression thường được viết chung dưới dạng:</a:t>
                </a:r>
                <a:endParaRPr lang="en-US" sz="180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200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			</a:t>
                </a:r>
                <a14:m>
                  <m:oMath xmlns:m="http://schemas.openxmlformats.org/officeDocument/2006/math">
                    <m:r>
                      <a:rPr lang="en-US" sz="2000" i="1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sz="2000" i="1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sz="2000" i="1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 </m:t>
                    </m:r>
                    <m:r>
                      <a:rPr lang="en-US" sz="2000" i="1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𝜃</m:t>
                    </m:r>
                    <m:d>
                      <m:dPr>
                        <m:ctrlPr>
                          <a:rPr lang="en-US" sz="2000" i="1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i="1">
                                <a:ln w="0"/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n w="0"/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sz="2000" i="1">
                                <a:ln w="0"/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sz="2000" i="1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sz="180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200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8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F65B8E7-3754-4635-A499-E3A63966FC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528" y="249315"/>
                <a:ext cx="5129074" cy="5831148"/>
              </a:xfrm>
              <a:prstGeom prst="rect">
                <a:avLst/>
              </a:prstGeom>
              <a:blipFill>
                <a:blip r:embed="rId2"/>
                <a:stretch>
                  <a:fillRect l="-1425" t="-732" r="-16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2461DED4-8E17-4336-9CDB-3E6762B600E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49315"/>
            <a:ext cx="5760720" cy="1322033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F645B3C-A72C-4F87-96A3-60EDE31108DD}"/>
              </a:ext>
            </a:extLst>
          </p:cNvPr>
          <p:cNvSpPr txBox="1"/>
          <p:nvPr/>
        </p:nvSpPr>
        <p:spPr>
          <a:xfrm>
            <a:off x="5630662" y="1873542"/>
            <a:ext cx="6094520" cy="6651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Trong đó θ được gọi là logistic function. Một số activation cho mô hình tuyến tính được cho trong hình dưới</a:t>
            </a:r>
            <a:endParaRPr lang="en-US" sz="160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91231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DC5E7A6-441B-4CB3-89D9-4771097B2198}"/>
                  </a:ext>
                </a:extLst>
              </p:cNvPr>
              <p:cNvSpPr txBox="1"/>
              <p:nvPr/>
            </p:nvSpPr>
            <p:spPr>
              <a:xfrm>
                <a:off x="288525" y="200922"/>
                <a:ext cx="6098958" cy="59921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endParaRPr lang="en-US" sz="16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endParaRPr lang="en-US" sz="18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8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Trong số các hàm số có 3 tính chất nói trên thì hàm sigmoid:</a:t>
                </a:r>
                <a:endParaRPr lang="en-US" sz="16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sup>
                          </m:sSup>
                        </m:den>
                      </m:f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≜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en-US" sz="16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8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được sử dụng nhiều nhất, vì nó bị chặn trong khoảng (0,1) thêm nữa:</a:t>
                </a:r>
                <a:endParaRPr lang="en-US" sz="16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18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→−∞</m:t>
                              </m:r>
                            </m:lim>
                          </m:limLow>
                        </m:fName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𝜎</m:t>
                          </m:r>
                        </m:e>
                      </m:func>
                      <m:d>
                        <m:d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=0; </m:t>
                      </m:r>
                      <m:func>
                        <m:func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18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→+∞</m:t>
                              </m:r>
                            </m:lim>
                          </m:limLow>
                        </m:fName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𝜎</m:t>
                          </m:r>
                          <m:d>
                            <m:d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e>
                          </m:d>
                          <m:d>
                            <m:d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1−</m:t>
                              </m:r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𝜎</m:t>
                              </m:r>
                              <m:d>
                                <m:d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en-US" sz="16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8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Công thức đạo hàm đơn giản thế này giúp hàm số này được sử dụng rộng rãi.</a:t>
                </a:r>
                <a:endParaRPr lang="en-US" sz="16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8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Ngoài ra, hàm tanh cũng hay được sử dụng:</a:t>
                </a:r>
                <a:endParaRPr lang="en-US" sz="16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𝑡𝑎𝑛h</m:t>
                      </m:r>
                      <m:d>
                        <m:d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sup>
                          </m:sSup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sup>
                          </m:sSup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16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8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Hàm số này nhận giá trị trong khoảng (-1,1) nhưng có thể dễ dàng đưa nó về khoảng (0,1), có thể chứng minh được</a:t>
                </a:r>
                <a:endParaRPr lang="en-US" sz="16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8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tanh</m:t>
                          </m:r>
                        </m:fName>
                        <m:e>
                          <m:d>
                            <m:d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e>
                          </m:d>
                        </m:e>
                      </m:func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=2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−1</m:t>
                      </m:r>
                    </m:oMath>
                  </m:oMathPara>
                </a14:m>
                <a:endParaRPr lang="en-US" sz="16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DC5E7A6-441B-4CB3-89D9-4771097B21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525" y="200922"/>
                <a:ext cx="6098958" cy="5992153"/>
              </a:xfrm>
              <a:prstGeom prst="rect">
                <a:avLst/>
              </a:prstGeom>
              <a:blipFill>
                <a:blip r:embed="rId2"/>
                <a:stretch>
                  <a:fillRect l="-799" r="-5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AE28F7B6-9741-444B-B84D-C0296A935F2D}"/>
              </a:ext>
            </a:extLst>
          </p:cNvPr>
          <p:cNvSpPr/>
          <p:nvPr/>
        </p:nvSpPr>
        <p:spPr>
          <a:xfrm>
            <a:off x="313644" y="135358"/>
            <a:ext cx="405110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Hàm Sigmoid</a:t>
            </a:r>
            <a:endParaRPr lang="en-US" sz="5400" b="0" cap="none" spc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469109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BCEAD24-5E8C-4068-8EE5-D3C84427AAD7}"/>
              </a:ext>
            </a:extLst>
          </p:cNvPr>
          <p:cNvSpPr/>
          <p:nvPr/>
        </p:nvSpPr>
        <p:spPr>
          <a:xfrm>
            <a:off x="228564" y="250768"/>
            <a:ext cx="466826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2. Hàm mất mát và phương thức tối ưu</a:t>
            </a:r>
            <a:endParaRPr lang="en-US" sz="2000" b="0" cap="none" spc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Star: 5 Points 2">
            <a:extLst>
              <a:ext uri="{FF2B5EF4-FFF2-40B4-BE49-F238E27FC236}">
                <a16:creationId xmlns:a16="http://schemas.microsoft.com/office/drawing/2014/main" id="{A3699BD6-011B-4981-AA41-7F405627E59D}"/>
              </a:ext>
            </a:extLst>
          </p:cNvPr>
          <p:cNvSpPr/>
          <p:nvPr/>
        </p:nvSpPr>
        <p:spPr>
          <a:xfrm>
            <a:off x="148665" y="802813"/>
            <a:ext cx="561549" cy="474955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5B5067-29F2-4F19-812B-7112DE5C2490}"/>
              </a:ext>
            </a:extLst>
          </p:cNvPr>
          <p:cNvSpPr txBox="1"/>
          <p:nvPr/>
        </p:nvSpPr>
        <p:spPr>
          <a:xfrm>
            <a:off x="874451" y="908436"/>
            <a:ext cx="60989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1800"/>
              </a:spcBef>
              <a:spcAft>
                <a:spcPts val="900"/>
              </a:spcAft>
            </a:pPr>
            <a:r>
              <a:rPr lang="en-US" sz="1800" b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Xây dựng hàm mất mát</a:t>
            </a:r>
            <a:endParaRPr lang="en-US" sz="1600" b="1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4E71E64-ECFB-4E41-BD68-888FEC290A9D}"/>
                  </a:ext>
                </a:extLst>
              </p:cNvPr>
              <p:cNvSpPr txBox="1"/>
              <p:nvPr/>
            </p:nvSpPr>
            <p:spPr>
              <a:xfrm>
                <a:off x="148665" y="1510912"/>
                <a:ext cx="6098958" cy="147732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sz="180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Với mô hình như trên (các activation màu xanh lam và lục), ta có thể giả sử rằng xác suất để một điểm dữ liệu x rời vào class 1 là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sz="1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180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và rơi vào class 0 là 1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−</m:t>
                    </m:r>
                    <m:r>
                      <a:rPr lang="en-US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sz="1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180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. Với mô hình được giả sử như vậy, với các điểm dữ liệu training (đã biết đầu ra y), ta có thể viết như sau:</a:t>
                </a:r>
                <a:endParaRPr lang="en-US" sz="16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4E71E64-ECFB-4E41-BD68-888FEC290A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665" y="1510912"/>
                <a:ext cx="6098958" cy="1477328"/>
              </a:xfrm>
              <a:prstGeom prst="rect">
                <a:avLst/>
              </a:prstGeom>
              <a:blipFill>
                <a:blip r:embed="rId2"/>
                <a:stretch>
                  <a:fillRect l="-799" t="-2479" r="-799" b="-57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1A63EF1-4D3E-4C7C-8501-8B48EF5716EE}"/>
                  </a:ext>
                </a:extLst>
              </p:cNvPr>
              <p:cNvSpPr txBox="1"/>
              <p:nvPr/>
            </p:nvSpPr>
            <p:spPr>
              <a:xfrm>
                <a:off x="-324035" y="3224135"/>
                <a:ext cx="6098958" cy="6456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=1 </m:t>
                          </m:r>
                          <m:d>
                            <m:dPr>
                              <m:begChr m:val="|"/>
                              <m:endChr m:val="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i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=0 </m:t>
                          </m:r>
                          <m:d>
                            <m:dPr>
                              <m:begChr m:val="|"/>
                              <m:endChr m:val=";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=1−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1A63EF1-4D3E-4C7C-8501-8B48EF5716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24035" y="3224135"/>
                <a:ext cx="6098958" cy="645626"/>
              </a:xfrm>
              <a:prstGeom prst="rect">
                <a:avLst/>
              </a:prstGeom>
              <a:blipFill>
                <a:blip r:embed="rId3"/>
                <a:stretch>
                  <a:fillRect t="-67925" b="-6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48757D3-59D2-4ACD-AE91-F6292062BC0A}"/>
                  </a:ext>
                </a:extLst>
              </p:cNvPr>
              <p:cNvSpPr txBox="1"/>
              <p:nvPr/>
            </p:nvSpPr>
            <p:spPr>
              <a:xfrm>
                <a:off x="363985" y="4105656"/>
                <a:ext cx="6263196" cy="67813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ừ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à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/>
                  <a:t> =&gt; </a:t>
                </a:r>
                <a14:m>
                  <m:oMath xmlns:m="http://schemas.openxmlformats.org/officeDocument/2006/math">
                    <m:r>
                      <a:rPr lang="en-US" i="1"/>
                      <m:t>𝑃</m:t>
                    </m:r>
                    <m:d>
                      <m:dPr>
                        <m:ctrlPr>
                          <a:rPr lang="en-US" i="1"/>
                        </m:ctrlPr>
                      </m:dPr>
                      <m:e>
                        <m:sSub>
                          <m:sSubPr>
                            <m:ctrlPr>
                              <a:rPr lang="en-US" i="1"/>
                            </m:ctrlPr>
                          </m:sSubPr>
                          <m:e>
                            <m:r>
                              <a:rPr lang="en-US" i="1"/>
                              <m:t>𝑦</m:t>
                            </m:r>
                          </m:e>
                          <m:sub>
                            <m:r>
                              <a:rPr lang="en-US" i="1"/>
                              <m:t>𝑖</m:t>
                            </m:r>
                          </m:sub>
                        </m:sSub>
                        <m:r>
                          <a:rPr lang="en-US" i="1"/>
                          <m:t>|</m:t>
                        </m:r>
                        <m:sSub>
                          <m:sSubPr>
                            <m:ctrlPr>
                              <a:rPr lang="en-US" i="1"/>
                            </m:ctrlPr>
                          </m:sSubPr>
                          <m:e>
                            <m:r>
                              <a:rPr lang="en-US" i="1"/>
                              <m:t>𝑥</m:t>
                            </m:r>
                          </m:e>
                          <m:sub>
                            <m:r>
                              <a:rPr lang="en-US" i="1"/>
                              <m:t>𝑖</m:t>
                            </m:r>
                          </m:sub>
                        </m:sSub>
                        <m:r>
                          <a:rPr lang="en-US" i="1"/>
                          <m:t>;</m:t>
                        </m:r>
                        <m:r>
                          <a:rPr lang="en-US" i="1"/>
                          <m:t>𝑤</m:t>
                        </m:r>
                      </m:e>
                    </m:d>
                    <m:r>
                      <a:rPr lang="en-US" i="1"/>
                      <m:t>=</m:t>
                    </m:r>
                    <m:sSubSup>
                      <m:sSubSupPr>
                        <m:ctrlPr>
                          <a:rPr lang="en-US" i="1"/>
                        </m:ctrlPr>
                      </m:sSubSupPr>
                      <m:e>
                        <m:r>
                          <a:rPr lang="en-US" i="1"/>
                          <m:t>𝑧</m:t>
                        </m:r>
                      </m:e>
                      <m:sub>
                        <m:r>
                          <a:rPr lang="en-US" i="1"/>
                          <m:t>𝑖</m:t>
                        </m:r>
                      </m:sub>
                      <m:sup>
                        <m:sSub>
                          <m:sSubPr>
                            <m:ctrlPr>
                              <a:rPr lang="en-US" i="1"/>
                            </m:ctrlPr>
                          </m:sSubPr>
                          <m:e>
                            <m:r>
                              <a:rPr lang="en-US" i="1"/>
                              <m:t>𝑦</m:t>
                            </m:r>
                          </m:e>
                          <m:sub>
                            <m:r>
                              <a:rPr lang="en-US" i="1"/>
                              <m:t>𝑖</m:t>
                            </m:r>
                          </m:sub>
                        </m:sSub>
                      </m:sup>
                    </m:sSubSup>
                    <m:r>
                      <a:rPr lang="en-US" i="1"/>
                      <m:t>(1−</m:t>
                    </m:r>
                    <m:sSup>
                      <m:sSupPr>
                        <m:ctrlPr>
                          <a:rPr lang="en-US" i="1"/>
                        </m:ctrlPr>
                      </m:sSupPr>
                      <m:e>
                        <m:sSub>
                          <m:sSubPr>
                            <m:ctrlPr>
                              <a:rPr lang="en-US" i="1"/>
                            </m:ctrlPr>
                          </m:sSubPr>
                          <m:e>
                            <m:r>
                              <a:rPr lang="en-US" i="1"/>
                              <m:t>𝑧</m:t>
                            </m:r>
                          </m:e>
                          <m:sub>
                            <m:r>
                              <a:rPr lang="en-US" i="1"/>
                              <m:t>𝑖</m:t>
                            </m:r>
                          </m:sub>
                        </m:sSub>
                        <m:r>
                          <a:rPr lang="en-US" i="1"/>
                          <m:t>)</m:t>
                        </m:r>
                      </m:e>
                      <m:sup>
                        <m:r>
                          <a:rPr lang="en-US" i="1"/>
                          <m:t>1−</m:t>
                        </m:r>
                        <m:sSub>
                          <m:sSubPr>
                            <m:ctrlPr>
                              <a:rPr lang="en-US" i="1"/>
                            </m:ctrlPr>
                          </m:sSubPr>
                          <m:e>
                            <m:r>
                              <a:rPr lang="en-US" i="1"/>
                              <m:t>𝑦</m:t>
                            </m:r>
                          </m:e>
                          <m:sub>
                            <m:r>
                              <a:rPr lang="en-US" i="1"/>
                              <m:t>𝑖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US"/>
                  <a:t>)</a:t>
                </a:r>
              </a:p>
              <a:p>
                <a:pPr/>
                <a:endParaRPr lang="en-US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48757D3-59D2-4ACD-AE91-F6292062BC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985" y="4105656"/>
                <a:ext cx="6263196" cy="678134"/>
              </a:xfrm>
              <a:prstGeom prst="rect">
                <a:avLst/>
              </a:prstGeom>
              <a:blipFill>
                <a:blip r:embed="rId4"/>
                <a:stretch>
                  <a:fillRect t="-45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1601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ar: 5 Points 1">
            <a:extLst>
              <a:ext uri="{FF2B5EF4-FFF2-40B4-BE49-F238E27FC236}">
                <a16:creationId xmlns:a16="http://schemas.microsoft.com/office/drawing/2014/main" id="{DEDEF0F8-0623-4EB5-A3DD-959239D0ACDE}"/>
              </a:ext>
            </a:extLst>
          </p:cNvPr>
          <p:cNvSpPr/>
          <p:nvPr/>
        </p:nvSpPr>
        <p:spPr>
          <a:xfrm>
            <a:off x="292963" y="257451"/>
            <a:ext cx="603682" cy="372863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F508CA4-B946-4F40-A073-CEDC1F04C407}"/>
                  </a:ext>
                </a:extLst>
              </p:cNvPr>
              <p:cNvSpPr txBox="1"/>
              <p:nvPr/>
            </p:nvSpPr>
            <p:spPr>
              <a:xfrm>
                <a:off x="32551" y="902971"/>
                <a:ext cx="6098958" cy="36875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8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Hàm mất mát với chỉ một điểm dữ liệu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18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là:</a:t>
                </a:r>
                <a:endParaRPr lang="en-US" sz="18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F508CA4-B946-4F40-A073-CEDC1F04C4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51" y="902971"/>
                <a:ext cx="6098958" cy="368755"/>
              </a:xfrm>
              <a:prstGeom prst="rect">
                <a:avLst/>
              </a:prstGeom>
              <a:blipFill>
                <a:blip r:embed="rId2"/>
                <a:stretch>
                  <a:fillRect l="-799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>
            <a:extLst>
              <a:ext uri="{FF2B5EF4-FFF2-40B4-BE49-F238E27FC236}">
                <a16:creationId xmlns:a16="http://schemas.microsoft.com/office/drawing/2014/main" id="{63F233CE-C863-4290-A9DA-158030EA9C36}"/>
              </a:ext>
            </a:extLst>
          </p:cNvPr>
          <p:cNvSpPr/>
          <p:nvPr/>
        </p:nvSpPr>
        <p:spPr>
          <a:xfrm>
            <a:off x="1005090" y="257451"/>
            <a:ext cx="307968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Tối ưu hàm mất mát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F59E3E0-F85B-40D4-90BA-D3EEA49A1FEA}"/>
                  </a:ext>
                </a:extLst>
              </p:cNvPr>
              <p:cNvSpPr txBox="1"/>
              <p:nvPr/>
            </p:nvSpPr>
            <p:spPr>
              <a:xfrm>
                <a:off x="32551" y="1440873"/>
                <a:ext cx="6107836" cy="125784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8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Chúng ta lại sử dụng phương pháp Stochastic Gradient Descent (SGD) ở đây (Bạn đọc được khuyến khích đọc SGD trước khi đọc phần này) . Hàm mất mát với chỉ một điểm dữ liệu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18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là:</a:t>
                </a:r>
                <a:endParaRPr lang="en-US" sz="18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F59E3E0-F85B-40D4-90BA-D3EEA49A1F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51" y="1440873"/>
                <a:ext cx="6107836" cy="1257845"/>
              </a:xfrm>
              <a:prstGeom prst="rect">
                <a:avLst/>
              </a:prstGeom>
              <a:blipFill>
                <a:blip r:embed="rId3"/>
                <a:stretch>
                  <a:fillRect l="-798" t="-2415" b="-67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E055AA6-0B0F-41DE-AEB0-7C7A3FD65B9B}"/>
                  </a:ext>
                </a:extLst>
              </p:cNvPr>
              <p:cNvSpPr txBox="1"/>
              <p:nvPr/>
            </p:nvSpPr>
            <p:spPr>
              <a:xfrm>
                <a:off x="-577048" y="2719147"/>
                <a:ext cx="610783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=−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i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</m:e>
                          </m:func>
                        </m:e>
                      </m:d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E055AA6-0B0F-41DE-AEB0-7C7A3FD65B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77048" y="2719147"/>
                <a:ext cx="6107836" cy="369332"/>
              </a:xfrm>
              <a:prstGeom prst="rect">
                <a:avLst/>
              </a:prstGeom>
              <a:blipFill>
                <a:blip r:embed="rId4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22" name="Picture 2" descr="Machine Learning] Linear Regression và ứng dụng cho bài toán dự đoán điểm  Nhập môn Lập trình – AI CLUB TUTORIALS">
            <a:extLst>
              <a:ext uri="{FF2B5EF4-FFF2-40B4-BE49-F238E27FC236}">
                <a16:creationId xmlns:a16="http://schemas.microsoft.com/office/drawing/2014/main" id="{80C336DC-F57F-49E3-8C84-AC5B49F6F8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045" y="3500021"/>
            <a:ext cx="4876800" cy="239077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37698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E37C630-51D7-4B82-9D71-A74CDFA8DF78}"/>
              </a:ext>
            </a:extLst>
          </p:cNvPr>
          <p:cNvSpPr/>
          <p:nvPr/>
        </p:nvSpPr>
        <p:spPr>
          <a:xfrm>
            <a:off x="255276" y="357301"/>
            <a:ext cx="166744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Với đạo hàm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D0C5910-F979-4A5F-AD84-9647A766A11D}"/>
                  </a:ext>
                </a:extLst>
              </p:cNvPr>
              <p:cNvSpPr txBox="1"/>
              <p:nvPr/>
            </p:nvSpPr>
            <p:spPr>
              <a:xfrm>
                <a:off x="-909961" y="1140749"/>
                <a:ext cx="6098958" cy="15270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80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𝐽</m:t>
                          </m:r>
                          <m:d>
                            <m:d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𝑤</m:t>
                              </m:r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;</m:t>
                              </m:r>
                              <m:sSub>
                                <m:sSub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𝜕</m:t>
                          </m:r>
                        </m:den>
                      </m:f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=−</m:t>
                      </m:r>
                      <m:d>
                        <m:d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f>
                        <m:f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𝑤</m:t>
                          </m:r>
                        </m:den>
                      </m:f>
                      <m:d>
                        <m:d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3</m:t>
                          </m:r>
                        </m:e>
                      </m:d>
                    </m:oMath>
                  </m:oMathPara>
                </a14:m>
                <a:endParaRPr lang="en-US" sz="18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𝑤</m:t>
                          </m:r>
                        </m:den>
                      </m:f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den>
                      </m:f>
                      <m:f>
                        <m:f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num>
                        <m:den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𝑤</m:t>
                          </m:r>
                        </m:den>
                      </m:f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den>
                      </m:f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𝑥</m:t>
                      </m:r>
                    </m:oMath>
                  </m:oMathPara>
                </a14:m>
                <a:endParaRPr lang="en-US" sz="18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D0C5910-F979-4A5F-AD84-9647A766A1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09961" y="1140749"/>
                <a:ext cx="6098958" cy="152702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DC1B3E0-DC28-41D5-8773-51B714511981}"/>
                  </a:ext>
                </a:extLst>
              </p:cNvPr>
              <p:cNvSpPr txBox="1"/>
              <p:nvPr/>
            </p:nvSpPr>
            <p:spPr>
              <a:xfrm>
                <a:off x="255276" y="2667770"/>
                <a:ext cx="6551720" cy="12075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8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Tìm hàm số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𝑧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sz="18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sao cho </a:t>
                </a:r>
                <a:endParaRPr lang="en-US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𝜕</m:t>
                              </m:r>
                            </m:e>
                            <m:sub>
                              <m:r>
                                <a:rPr lang="en-US" sz="1800" b="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𝑧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𝜕</m:t>
                              </m:r>
                            </m:e>
                            <m:sub>
                              <m:r>
                                <a:rPr lang="en-US" sz="1800" b="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sub>
                          </m:sSub>
                        </m:den>
                      </m:f>
                      <m:r>
                        <a:rPr lang="en-US" sz="1800" b="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1800" b="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𝑧</m:t>
                      </m:r>
                      <m:d>
                        <m:d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b="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1−</m:t>
                          </m:r>
                          <m:r>
                            <a:rPr lang="en-US" sz="1800" b="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sz="1800" b="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(4)</m:t>
                      </m:r>
                    </m:oMath>
                  </m:oMathPara>
                </a14:m>
                <a:endParaRPr lang="en-US" sz="18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DC1B3E0-DC28-41D5-8773-51B7145119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76" y="2667770"/>
                <a:ext cx="6551720" cy="1207510"/>
              </a:xfrm>
              <a:prstGeom prst="rect">
                <a:avLst/>
              </a:prstGeom>
              <a:blipFill>
                <a:blip r:embed="rId3"/>
                <a:stretch>
                  <a:fillRect l="-837" t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45B343F-FB8E-4E8F-AF65-64BDBB78522C}"/>
                  </a:ext>
                </a:extLst>
              </p:cNvPr>
              <p:cNvSpPr txBox="1"/>
              <p:nvPr/>
            </p:nvSpPr>
            <p:spPr>
              <a:xfrm>
                <a:off x="255276" y="3875280"/>
                <a:ext cx="6551720" cy="28153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8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Từ (3) và (4) =&gt;</a:t>
                </a:r>
                <a:endParaRPr lang="en-US" sz="18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𝜕</m:t>
                              </m:r>
                            </m:e>
                            <m: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𝑧</m:t>
                              </m:r>
                            </m:sub>
                          </m:sSub>
                        </m:num>
                        <m:den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𝑧</m:t>
                          </m:r>
                          <m:d>
                            <m:d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1−</m:t>
                              </m:r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𝑧</m:t>
                              </m:r>
                            </m:e>
                          </m:d>
                        </m:den>
                      </m:f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𝜕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𝑠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&lt;=&gt;</m:t>
                      </m:r>
                      <m:d>
                        <m:d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𝑧</m:t>
                              </m:r>
                            </m:den>
                          </m:f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1−</m:t>
                              </m:r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𝑧</m:t>
                              </m:r>
                            </m:den>
                          </m:f>
                        </m:e>
                      </m:d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𝜕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𝑧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𝜕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𝑠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&lt;=&gt;</m:t>
                      </m:r>
                      <m:func>
                        <m:func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8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𝑧</m:t>
                          </m:r>
                        </m:e>
                      </m:func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8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1−</m:t>
                              </m:r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𝑧</m:t>
                              </m:r>
                            </m:e>
                          </m:d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&lt;=&gt;</m:t>
                          </m:r>
                          <m:func>
                            <m:func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8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log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𝑧</m:t>
                                  </m:r>
                                </m:num>
                                <m:den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1−</m:t>
                                  </m:r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𝑧</m:t>
                                  </m:r>
                                </m:den>
                              </m:f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&lt;=&gt;</m:t>
                              </m:r>
                              <m:f>
                                <m:f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𝑧</m:t>
                                  </m:r>
                                </m:num>
                                <m:den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1−</m:t>
                                  </m:r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𝑧</m:t>
                                  </m:r>
                                </m:den>
                              </m:f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</m:sup>
                              </m:sSup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&lt;=&gt;</m:t>
                              </m:r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𝑧</m:t>
                              </m:r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1−</m:t>
                                  </m:r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𝑧</m:t>
                                  </m:r>
                                </m:e>
                              </m:d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&lt;=&gt;</m:t>
                              </m:r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𝑧</m:t>
                              </m:r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𝑠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1+</m:t>
                                  </m:r>
                                  <m:sSup>
                                    <m:sSupPr>
                                      <m:ctrlP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𝑠</m:t>
                                      </m:r>
                                    </m:sup>
                                  </m:sSup>
                                </m:den>
                              </m:f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1+</m:t>
                                  </m:r>
                                  <m:sSup>
                                    <m:sSupPr>
                                      <m:ctrlP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𝑠</m:t>
                                      </m:r>
                                    </m:sup>
                                  </m:sSup>
                                </m:den>
                              </m:f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𝜕</m:t>
                              </m:r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en-US" sz="18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45B343F-FB8E-4E8F-AF65-64BDBB7852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76" y="3875280"/>
                <a:ext cx="6551720" cy="2815386"/>
              </a:xfrm>
              <a:prstGeom prst="rect">
                <a:avLst/>
              </a:prstGeom>
              <a:blipFill>
                <a:blip r:embed="rId4"/>
                <a:stretch>
                  <a:fillRect l="-837" t="-12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02716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D6117F4-90F8-4609-B0D0-3A7BA6CD3F2D}"/>
              </a:ext>
            </a:extLst>
          </p:cNvPr>
          <p:cNvSpPr/>
          <p:nvPr/>
        </p:nvSpPr>
        <p:spPr>
          <a:xfrm>
            <a:off x="204883" y="233012"/>
            <a:ext cx="249619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3. Ví dụ với pyothon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8E3C292-19C2-45D5-8786-E5FB5CAE72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415" y="1249687"/>
            <a:ext cx="7171041" cy="237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4253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BAFD738-8860-4DC8-8D0C-9F5335BC9FC4}"/>
              </a:ext>
            </a:extLst>
          </p:cNvPr>
          <p:cNvSpPr txBox="1"/>
          <p:nvPr/>
        </p:nvSpPr>
        <p:spPr>
          <a:xfrm>
            <a:off x="5641759" y="2974019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D691DEB-2E90-4E1C-92A7-DEDEE6DEFC06}"/>
              </a:ext>
            </a:extLst>
          </p:cNvPr>
          <p:cNvSpPr/>
          <p:nvPr/>
        </p:nvSpPr>
        <p:spPr>
          <a:xfrm>
            <a:off x="36780" y="297287"/>
            <a:ext cx="5876929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Các hàm cần thiết cho Logistic sigmoid regression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00DBC8-CC1C-4E1B-B03D-3C1A9160EE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231" y="898562"/>
            <a:ext cx="7171041" cy="566215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9593066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105</TotalTime>
  <Words>648</Words>
  <Application>Microsoft Office PowerPoint</Application>
  <PresentationFormat>Widescreen</PresentationFormat>
  <Paragraphs>55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Cambria Math</vt:lpstr>
      <vt:lpstr>Symbol</vt:lpstr>
      <vt:lpstr>Times New Roman</vt:lpstr>
      <vt:lpstr>Trebuchet MS</vt:lpstr>
      <vt:lpstr>Wingdings 3</vt:lpstr>
      <vt:lpstr>Facet</vt:lpstr>
      <vt:lpstr>thuật toán Machine learning Logistic Regression (LR)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thuật toán Machine learning Logistic Regression (LR)</dc:title>
  <dc:creator>CNTT1405 220 Hoàng Cảnh Thiện</dc:creator>
  <cp:lastModifiedBy>CNTT1405 220 Hoàng Cảnh Thiện</cp:lastModifiedBy>
  <cp:revision>1</cp:revision>
  <dcterms:created xsi:type="dcterms:W3CDTF">2021-11-12T14:47:35Z</dcterms:created>
  <dcterms:modified xsi:type="dcterms:W3CDTF">2021-11-12T16:32:44Z</dcterms:modified>
</cp:coreProperties>
</file>