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3"/>
  </p:notesMasterIdLst>
  <p:sldIdLst>
    <p:sldId id="256" r:id="rId2"/>
    <p:sldId id="258" r:id="rId3"/>
    <p:sldId id="257" r:id="rId4"/>
    <p:sldId id="268" r:id="rId5"/>
    <p:sldId id="313" r:id="rId6"/>
    <p:sldId id="314" r:id="rId7"/>
    <p:sldId id="315" r:id="rId8"/>
    <p:sldId id="316" r:id="rId9"/>
    <p:sldId id="317" r:id="rId10"/>
    <p:sldId id="261" r:id="rId11"/>
    <p:sldId id="318" r:id="rId12"/>
    <p:sldId id="319" r:id="rId13"/>
    <p:sldId id="320" r:id="rId14"/>
    <p:sldId id="321" r:id="rId15"/>
    <p:sldId id="322" r:id="rId16"/>
    <p:sldId id="323" r:id="rId17"/>
    <p:sldId id="324" r:id="rId18"/>
    <p:sldId id="325" r:id="rId19"/>
    <p:sldId id="326" r:id="rId20"/>
    <p:sldId id="327" r:id="rId21"/>
    <p:sldId id="328" r:id="rId22"/>
  </p:sldIdLst>
  <p:sldSz cx="9144000" cy="5143500" type="screen16x9"/>
  <p:notesSz cx="6858000" cy="9144000"/>
  <p:embeddedFontLst>
    <p:embeddedFont>
      <p:font typeface="Arimo" panose="020B0604020202020204" charset="0"/>
      <p:regular r:id="rId24"/>
      <p:bold r:id="rId25"/>
      <p:italic r:id="rId26"/>
      <p:boldItalic r:id="rId27"/>
    </p:embeddedFont>
    <p:embeddedFont>
      <p:font typeface="Bebas Neue" panose="020B0604020202020204" charset="0"/>
      <p:regular r:id="rId28"/>
    </p:embeddedFont>
    <p:embeddedFont>
      <p:font typeface="Cambria Math" panose="02040503050406030204" pitchFamily="18" charset="0"/>
      <p:regular r:id="rId29"/>
    </p:embeddedFont>
    <p:embeddedFont>
      <p:font typeface="Roboto Condensed Light" panose="02000000000000000000" pitchFamily="2" charset="0"/>
      <p:regular r:id="rId30"/>
      <p:italic r:id="rId31"/>
    </p:embeddedFont>
    <p:embeddedFont>
      <p:font typeface="Segoe UI" panose="020B0502040204020203"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B00F0A-7301-488B-8DED-B7009CBE5F3A}">
  <a:tblStyle styleId="{67B00F0A-7301-488B-8DED-B7009CBE5F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0" d="100"/>
          <a:sy n="110" d="100"/>
        </p:scale>
        <p:origin x="1644" y="6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5191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9004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1356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1026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3247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3638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5228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6053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5871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3749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1903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f5e6061853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f5e6061853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9148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450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2443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7007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5115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1" name="Google Shape;21;p4"/>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22" name="Google Shape;22;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48" name="Google Shape;48;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750600" y="3073400"/>
            <a:ext cx="3414600" cy="1242300"/>
          </a:xfrm>
          <a:prstGeom prst="rect">
            <a:avLst/>
          </a:prstGeom>
        </p:spPr>
        <p:txBody>
          <a:bodyPr spcFirstLastPara="1" wrap="square" lIns="91425" tIns="91425" rIns="91425" bIns="91425" anchor="t" anchorCtr="0">
            <a:noAutofit/>
          </a:bodyPr>
          <a:lstStyle>
            <a:lvl1pPr lvl="0">
              <a:spcBef>
                <a:spcPts val="0"/>
              </a:spcBef>
              <a:spcAft>
                <a:spcPts val="0"/>
              </a:spcAft>
              <a:buSzPts val="3900"/>
              <a:buNone/>
              <a:defRPr/>
            </a:lvl1pPr>
            <a:lvl2pPr lvl="1">
              <a:spcBef>
                <a:spcPts val="0"/>
              </a:spcBef>
              <a:spcAft>
                <a:spcPts val="0"/>
              </a:spcAft>
              <a:buSzPts val="3900"/>
              <a:buNone/>
              <a:defRPr/>
            </a:lvl2pPr>
            <a:lvl3pPr lvl="2">
              <a:spcBef>
                <a:spcPts val="0"/>
              </a:spcBef>
              <a:spcAft>
                <a:spcPts val="0"/>
              </a:spcAft>
              <a:buSzPts val="3900"/>
              <a:buNone/>
              <a:defRPr/>
            </a:lvl3pPr>
            <a:lvl4pPr lvl="3">
              <a:spcBef>
                <a:spcPts val="0"/>
              </a:spcBef>
              <a:spcAft>
                <a:spcPts val="0"/>
              </a:spcAft>
              <a:buSzPts val="3900"/>
              <a:buNone/>
              <a:defRPr/>
            </a:lvl4pPr>
            <a:lvl5pPr lvl="4">
              <a:spcBef>
                <a:spcPts val="0"/>
              </a:spcBef>
              <a:spcAft>
                <a:spcPts val="0"/>
              </a:spcAft>
              <a:buSzPts val="3900"/>
              <a:buNone/>
              <a:defRPr/>
            </a:lvl5pPr>
            <a:lvl6pPr lvl="5">
              <a:spcBef>
                <a:spcPts val="0"/>
              </a:spcBef>
              <a:spcAft>
                <a:spcPts val="0"/>
              </a:spcAft>
              <a:buSzPts val="3900"/>
              <a:buNone/>
              <a:defRPr/>
            </a:lvl6pPr>
            <a:lvl7pPr lvl="6">
              <a:spcBef>
                <a:spcPts val="0"/>
              </a:spcBef>
              <a:spcAft>
                <a:spcPts val="0"/>
              </a:spcAft>
              <a:buSzPts val="3900"/>
              <a:buNone/>
              <a:defRPr/>
            </a:lvl7pPr>
            <a:lvl8pPr lvl="7">
              <a:spcBef>
                <a:spcPts val="0"/>
              </a:spcBef>
              <a:spcAft>
                <a:spcPts val="0"/>
              </a:spcAft>
              <a:buSzPts val="3900"/>
              <a:buNone/>
              <a:defRPr/>
            </a:lvl8pPr>
            <a:lvl9pPr lvl="8">
              <a:spcBef>
                <a:spcPts val="0"/>
              </a:spcBef>
              <a:spcAft>
                <a:spcPts val="0"/>
              </a:spcAft>
              <a:buSzPts val="3900"/>
              <a:buNone/>
              <a:defRPr/>
            </a:lvl9pPr>
          </a:lstStyle>
          <a:p>
            <a:endParaRPr/>
          </a:p>
        </p:txBody>
      </p:sp>
      <p:cxnSp>
        <p:nvCxnSpPr>
          <p:cNvPr id="52" name="Google Shape;52;p1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3" name="Google Shape;53;p1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1641574" y="13610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2" name="Google Shape;62;p13"/>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2" hasCustomPrompt="1"/>
          </p:nvPr>
        </p:nvSpPr>
        <p:spPr>
          <a:xfrm>
            <a:off x="8061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4" name="Google Shape;64;p13"/>
          <p:cNvSpPr txBox="1">
            <a:spLocks noGrp="1"/>
          </p:cNvSpPr>
          <p:nvPr>
            <p:ph type="title" idx="3"/>
          </p:nvPr>
        </p:nvSpPr>
        <p:spPr>
          <a:xfrm>
            <a:off x="5499274" y="13610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5" name="Google Shape;65;p13"/>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5" hasCustomPrompt="1"/>
          </p:nvPr>
        </p:nvSpPr>
        <p:spPr>
          <a:xfrm>
            <a:off x="46638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7" name="Google Shape;67;p13"/>
          <p:cNvSpPr txBox="1">
            <a:spLocks noGrp="1"/>
          </p:cNvSpPr>
          <p:nvPr>
            <p:ph type="title" idx="6"/>
          </p:nvPr>
        </p:nvSpPr>
        <p:spPr>
          <a:xfrm>
            <a:off x="1641574" y="31036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8" name="Google Shape;68;p13"/>
          <p:cNvSpPr txBox="1">
            <a:spLocks noGrp="1"/>
          </p:cNvSpPr>
          <p:nvPr>
            <p:ph type="subTitle" idx="7"/>
          </p:nvPr>
        </p:nvSpPr>
        <p:spPr>
          <a:xfrm>
            <a:off x="16415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8" hasCustomPrompt="1"/>
          </p:nvPr>
        </p:nvSpPr>
        <p:spPr>
          <a:xfrm>
            <a:off x="8061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3"/>
          <p:cNvSpPr txBox="1">
            <a:spLocks noGrp="1"/>
          </p:cNvSpPr>
          <p:nvPr>
            <p:ph type="title" idx="9"/>
          </p:nvPr>
        </p:nvSpPr>
        <p:spPr>
          <a:xfrm>
            <a:off x="5499274" y="31036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1" name="Google Shape;71;p13"/>
          <p:cNvSpPr txBox="1">
            <a:spLocks noGrp="1"/>
          </p:cNvSpPr>
          <p:nvPr>
            <p:ph type="subTitle" idx="13"/>
          </p:nvPr>
        </p:nvSpPr>
        <p:spPr>
          <a:xfrm>
            <a:off x="54992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4" hasCustomPrompt="1"/>
          </p:nvPr>
        </p:nvSpPr>
        <p:spPr>
          <a:xfrm>
            <a:off x="46638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74" name="Google Shape;74;p1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1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3">
  <p:cSld name="CUSTOM_6_1_2">
    <p:spTree>
      <p:nvGrpSpPr>
        <p:cNvPr id="1" name="Shape 177"/>
        <p:cNvGrpSpPr/>
        <p:nvPr/>
      </p:nvGrpSpPr>
      <p:grpSpPr>
        <a:xfrm>
          <a:off x="0" y="0"/>
          <a:ext cx="0" cy="0"/>
          <a:chOff x="0" y="0"/>
          <a:chExt cx="0" cy="0"/>
        </a:xfrm>
      </p:grpSpPr>
      <p:sp>
        <p:nvSpPr>
          <p:cNvPr id="178" name="Google Shape;178;p2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a:endParaRPr/>
          </a:p>
        </p:txBody>
      </p:sp>
      <p:sp>
        <p:nvSpPr>
          <p:cNvPr id="179" name="Google Shape;179;p2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80" name="Google Shape;180;p2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6" r:id="rId4"/>
    <p:sldLayoutId id="2147483658" r:id="rId5"/>
    <p:sldLayoutId id="2147483659" r:id="rId6"/>
    <p:sldLayoutId id="2147483672" r:id="rId7"/>
    <p:sldLayoutId id="2147483675" r:id="rId8"/>
    <p:sldLayoutId id="214748367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slide" Target="slide1.xml"/></Relationships>
</file>

<file path=ppt/slides/_rels/slide1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slide" Target="slide1.xml"/><Relationship Id="rId4" Type="http://schemas.openxmlformats.org/officeDocument/2006/relationships/slide" Target="slide1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slide" Target="slide1.xml"/></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slide" Target="slide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slide" Target="slide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slide" Target="slide1.xml"/></Relationships>
</file>

<file path=ppt/slides/_rels/slide1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slide" Target="slide1.xml"/><Relationship Id="rId4" Type="http://schemas.openxmlformats.org/officeDocument/2006/relationships/slide" Target="slide14.xml"/></Relationships>
</file>

<file path=ppt/slides/_rels/slide1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slide" Target="slide1.xml"/><Relationship Id="rId4" Type="http://schemas.openxmlformats.org/officeDocument/2006/relationships/slide" Target="slide14.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slide" Target="slide1.xml"/></Relationships>
</file>

<file path=ppt/slides/_rels/slide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slide" Target="slide1.xml"/><Relationship Id="rId4" Type="http://schemas.openxmlformats.org/officeDocument/2006/relationships/slide" Target="slide14.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slide" Target="slide14.xml"/></Relationships>
</file>

<file path=ppt/slides/_rels/slide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slide" Target="slide1.xml"/><Relationship Id="rId4" Type="http://schemas.openxmlformats.org/officeDocument/2006/relationships/slide" Target="slide14.xml"/></Relationships>
</file>

<file path=ppt/slides/_rels/slide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slide" Target="slide1.xml"/><Relationship Id="rId4" Type="http://schemas.openxmlformats.org/officeDocument/2006/relationships/slide" Target="slide14.xml"/></Relationships>
</file>

<file path=ppt/slides/_rels/slide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slide" Target="slide1.xml"/><Relationship Id="rId4" Type="http://schemas.openxmlformats.org/officeDocument/2006/relationships/slide" Target="slide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p:nvPr/>
        </p:nvSpPr>
        <p:spPr>
          <a:xfrm>
            <a:off x="759235" y="3647088"/>
            <a:ext cx="3989400" cy="4917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txBox="1">
            <a:spLocks noGrp="1"/>
          </p:cNvSpPr>
          <p:nvPr>
            <p:ph type="ctrTitle"/>
          </p:nvPr>
        </p:nvSpPr>
        <p:spPr>
          <a:xfrm>
            <a:off x="332815" y="1535350"/>
            <a:ext cx="5007300" cy="2263197"/>
          </a:xfrm>
          <a:prstGeom prst="rect">
            <a:avLst/>
          </a:prstGeom>
        </p:spPr>
        <p:txBody>
          <a:bodyPr spcFirstLastPara="1" wrap="square" lIns="91425" tIns="91425" rIns="91425" bIns="91425" anchor="b" anchorCtr="0">
            <a:noAutofit/>
          </a:bodyPr>
          <a:lstStyle/>
          <a:p>
            <a:pPr algn="ctr"/>
            <a:r>
              <a:rPr lang="en">
                <a:solidFill>
                  <a:schemeClr val="accent3"/>
                </a:solidFill>
              </a:rPr>
              <a:t>          </a:t>
            </a:r>
            <a:r>
              <a:rPr lang="en"/>
              <a:t> </a:t>
            </a:r>
            <a:r>
              <a:rPr lang="en-GB" b="1" i="0">
                <a:solidFill>
                  <a:schemeClr val="tx2"/>
                </a:solidFill>
                <a:effectLst/>
                <a:latin typeface="Bebas Neue" panose="020B0604020202020204" charset="0"/>
              </a:rPr>
              <a:t>Discriminant</a:t>
            </a:r>
            <a:br>
              <a:rPr lang="en-GB" b="1" i="0">
                <a:solidFill>
                  <a:schemeClr val="accent5"/>
                </a:solidFill>
                <a:effectLst/>
                <a:latin typeface="Bebas Neue" panose="020B0604020202020204" charset="0"/>
              </a:rPr>
            </a:br>
            <a:r>
              <a:rPr lang="en-GB" b="1" i="0">
                <a:solidFill>
                  <a:schemeClr val="accent5"/>
                </a:solidFill>
                <a:effectLst/>
                <a:latin typeface="Bebas Neue" panose="020B0604020202020204" charset="0"/>
              </a:rPr>
              <a:t>Analysis</a:t>
            </a:r>
            <a:endParaRPr lang="en"/>
          </a:p>
        </p:txBody>
      </p:sp>
      <p:sp>
        <p:nvSpPr>
          <p:cNvPr id="240" name="Google Shape;240;p34"/>
          <p:cNvSpPr txBox="1">
            <a:spLocks noGrp="1"/>
          </p:cNvSpPr>
          <p:nvPr>
            <p:ph type="subTitle" idx="1"/>
          </p:nvPr>
        </p:nvSpPr>
        <p:spPr>
          <a:xfrm>
            <a:off x="814483" y="3766466"/>
            <a:ext cx="3775178" cy="21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Sinh viên : Đỗ Quốc Khánh</a:t>
            </a:r>
            <a:endParaRPr/>
          </a:p>
        </p:txBody>
      </p:sp>
      <p:sp>
        <p:nvSpPr>
          <p:cNvPr id="241" name="Google Shape;241;p34"/>
          <p:cNvSpPr/>
          <p:nvPr/>
        </p:nvSpPr>
        <p:spPr>
          <a:xfrm>
            <a:off x="3171233" y="442355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302610"/>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a:off x="478168" y="905501"/>
            <a:ext cx="2079524" cy="629849"/>
          </a:xfrm>
          <a:prstGeom prst="rect">
            <a:avLst/>
          </a:prstGeom>
        </p:spPr>
        <p:txBody>
          <a:bodyPr>
            <a:prstTxWarp prst="textPlain">
              <a:avLst/>
            </a:prstTxWarp>
          </a:bodyPr>
          <a:lstStyle/>
          <a:p>
            <a:pPr lvl="0" algn="ctr"/>
            <a:r>
              <a:rPr lang="en-GB" b="0" i="0">
                <a:ln w="9525" cap="flat" cmpd="sng">
                  <a:solidFill>
                    <a:schemeClr val="dk1"/>
                  </a:solidFill>
                  <a:prstDash val="solid"/>
                  <a:round/>
                  <a:headEnd type="none" w="sm" len="sm"/>
                  <a:tailEnd type="none" w="sm" len="sm"/>
                </a:ln>
                <a:noFill/>
                <a:latin typeface="Bebas Neue"/>
              </a:rPr>
              <a:t>Linear</a:t>
            </a: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4">
            <a:hlinkClick r:id="rId3" action="ppaction://hlinksldjump"/>
          </p:cNvPr>
          <p:cNvSpPr txBox="1"/>
          <p:nvPr/>
        </p:nvSpPr>
        <p:spPr>
          <a:xfrm>
            <a:off x="650174" y="231587"/>
            <a:ext cx="1907518" cy="314682"/>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US" sz="1600" b="1">
                <a:solidFill>
                  <a:schemeClr val="dk1"/>
                </a:solidFill>
                <a:latin typeface="+mj-lt"/>
                <a:ea typeface="Bebas Neue"/>
                <a:cs typeface="Bebas Neue"/>
                <a:sym typeface="Bebas Neue"/>
              </a:rPr>
              <a:t>TÌM HIỂU VỀ</a:t>
            </a:r>
            <a:endParaRPr sz="1600" b="1">
              <a:solidFill>
                <a:schemeClr val="dk1"/>
              </a:solidFill>
              <a:latin typeface="+mj-lt"/>
              <a:ea typeface="Bebas Neue"/>
              <a:cs typeface="Bebas Neue"/>
              <a:sym typeface="Bebas Neue"/>
            </a:endParaRPr>
          </a:p>
        </p:txBody>
      </p:sp>
      <p:grpSp>
        <p:nvGrpSpPr>
          <p:cNvPr id="249" name="Google Shape;249;p34"/>
          <p:cNvGrpSpPr/>
          <p:nvPr/>
        </p:nvGrpSpPr>
        <p:grpSpPr>
          <a:xfrm>
            <a:off x="706038" y="312972"/>
            <a:ext cx="140222" cy="140409"/>
            <a:chOff x="2741000" y="199475"/>
            <a:chExt cx="191953" cy="192210"/>
          </a:xfrm>
        </p:grpSpPr>
        <p:sp>
          <p:nvSpPr>
            <p:cNvPr id="250" name="Google Shape;250;p3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34"/>
          <p:cNvGrpSpPr/>
          <p:nvPr/>
        </p:nvGrpSpPr>
        <p:grpSpPr>
          <a:xfrm>
            <a:off x="5041963" y="757530"/>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2" name="Google Shape;322;p34">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4433993" y="1515625"/>
            <a:ext cx="4045200" cy="1663663"/>
          </a:xfrm>
          <a:prstGeom prst="rect">
            <a:avLst/>
          </a:prstGeom>
        </p:spPr>
        <p:txBody>
          <a:bodyPr spcFirstLastPara="1" wrap="square" lIns="91425" tIns="91425" rIns="91425" bIns="91425" anchor="t" anchorCtr="0">
            <a:noAutofit/>
          </a:bodyPr>
          <a:lstStyle/>
          <a:p>
            <a:r>
              <a:rPr lang="en-GB" sz="4800" b="0" i="0">
                <a:solidFill>
                  <a:schemeClr val="tx1"/>
                </a:solidFill>
                <a:effectLst/>
                <a:latin typeface="Segoe UI" panose="020B0502040204020203" pitchFamily="34" charset="0"/>
                <a:cs typeface="Segoe UI" panose="020B0502040204020203" pitchFamily="34" charset="0"/>
              </a:rPr>
              <a:t>Xây dựng hàm mục tiêu</a:t>
            </a:r>
          </a:p>
        </p:txBody>
      </p:sp>
      <p:sp>
        <p:nvSpPr>
          <p:cNvPr id="557" name="Google Shape;557;p39"/>
          <p:cNvSpPr/>
          <p:nvPr/>
        </p:nvSpPr>
        <p:spPr>
          <a:xfrm>
            <a:off x="4608884" y="1999081"/>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694800" y="41483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rot="-1685758">
            <a:off x="4213259" y="173532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9"/>
          <p:cNvGrpSpPr/>
          <p:nvPr/>
        </p:nvGrpSpPr>
        <p:grpSpPr>
          <a:xfrm>
            <a:off x="706057" y="956975"/>
            <a:ext cx="3107245" cy="3299166"/>
            <a:chOff x="299357" y="956975"/>
            <a:chExt cx="3107245" cy="3299166"/>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3" name="Google Shape;623;p39"/>
          <p:cNvCxnSpPr/>
          <p:nvPr/>
        </p:nvCxnSpPr>
        <p:spPr>
          <a:xfrm>
            <a:off x="4555518" y="3082445"/>
            <a:ext cx="3829200" cy="0"/>
          </a:xfrm>
          <a:prstGeom prst="straightConnector1">
            <a:avLst/>
          </a:prstGeom>
          <a:noFill/>
          <a:ln w="9525" cap="flat" cmpd="sng">
            <a:solidFill>
              <a:schemeClr val="dk1"/>
            </a:solidFill>
            <a:prstDash val="solid"/>
            <a:round/>
            <a:headEnd type="none" w="med" len="med"/>
            <a:tailEnd type="none" w="med" len="med"/>
          </a:ln>
        </p:spPr>
      </p:cxn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627" name="Google Shape;627;p39">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628" name="Google Shape;628;p39">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629" name="Google Shape;629;p39"/>
          <p:cNvGrpSpPr/>
          <p:nvPr/>
        </p:nvGrpSpPr>
        <p:grpSpPr>
          <a:xfrm>
            <a:off x="706038" y="312972"/>
            <a:ext cx="140222" cy="140409"/>
            <a:chOff x="2741000" y="199475"/>
            <a:chExt cx="191953" cy="192210"/>
          </a:xfrm>
        </p:grpSpPr>
        <p:sp>
          <p:nvSpPr>
            <p:cNvPr id="630" name="Google Shape;630;p3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39">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33;p35">
            <a:extLst>
              <a:ext uri="{FF2B5EF4-FFF2-40B4-BE49-F238E27FC236}">
                <a16:creationId xmlns:a16="http://schemas.microsoft.com/office/drawing/2014/main" id="{F3005F52-3354-4CEB-8E25-F73C72107F25}"/>
              </a:ext>
            </a:extLst>
          </p:cNvPr>
          <p:cNvSpPr txBox="1"/>
          <p:nvPr/>
        </p:nvSpPr>
        <p:spPr>
          <a:xfrm>
            <a:off x="6260636" y="212749"/>
            <a:ext cx="2169064"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Linear discriminant ANALYSIS</a:t>
            </a:r>
            <a:endParaRPr>
              <a:solidFill>
                <a:schemeClr val="l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Segoe UI" panose="020B0502040204020203" pitchFamily="34" charset="0"/>
                <a:cs typeface="Segoe UI" panose="020B0502040204020203" pitchFamily="34" charset="0"/>
              </a:rPr>
              <a:t>MÔ TẢ </a:t>
            </a:r>
            <a:r>
              <a:rPr lang="en-GB" b="1">
                <a:latin typeface="Segoe UI" panose="020B0502040204020203" pitchFamily="34" charset="0"/>
                <a:cs typeface="Segoe UI" panose="020B0502040204020203" pitchFamily="34" charset="0"/>
              </a:rPr>
              <a:t>THUẬT TOÁN</a:t>
            </a:r>
          </a:p>
        </p:txBody>
      </p:sp>
      <mc:AlternateContent xmlns:mc="http://schemas.openxmlformats.org/markup-compatibility/2006">
        <mc:Choice xmlns:a14="http://schemas.microsoft.com/office/drawing/2010/main" Requires="a14">
          <p:sp>
            <p:nvSpPr>
              <p:cNvPr id="355" name="Google Shape;355;p36"/>
              <p:cNvSpPr txBox="1">
                <a:spLocks noGrp="1"/>
              </p:cNvSpPr>
              <p:nvPr>
                <p:ph type="subTitle" idx="1"/>
              </p:nvPr>
            </p:nvSpPr>
            <p:spPr>
              <a:xfrm>
                <a:off x="891070" y="1482546"/>
                <a:ext cx="6342573" cy="2458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vi-VN" sz="1600" b="0" i="0">
                    <a:solidFill>
                      <a:schemeClr val="tx1"/>
                    </a:solidFill>
                    <a:effectLst/>
                    <a:latin typeface="Segoe UI" panose="020B0502040204020203" pitchFamily="34" charset="0"/>
                    <a:cs typeface="Segoe UI" panose="020B0502040204020203" pitchFamily="34" charset="0"/>
                  </a:rPr>
                  <a:t>Giả sử rằng có N điểm dữ liệu </a:t>
                </a:r>
                <a14:m>
                  <m:oMath xmlns:m="http://schemas.openxmlformats.org/officeDocument/2006/math">
                    <m:sSub>
                      <m:sSubPr>
                        <m:ctrlPr>
                          <a:rPr lang="vi-VN" sz="1600" b="0" i="1" smtClean="0">
                            <a:solidFill>
                              <a:schemeClr val="tx1"/>
                            </a:solidFill>
                            <a:effectLst/>
                            <a:latin typeface="Cambria Math" panose="02040503050406030204" pitchFamily="18" charset="0"/>
                            <a:cs typeface="Segoe UI" panose="020B0502040204020203" pitchFamily="34" charset="0"/>
                          </a:rPr>
                        </m:ctrlPr>
                      </m:sSubPr>
                      <m:e>
                        <m:r>
                          <a:rPr lang="en-US" sz="1600" b="0" i="1" smtClean="0">
                            <a:solidFill>
                              <a:schemeClr val="tx1"/>
                            </a:solidFill>
                            <a:effectLst/>
                            <a:latin typeface="Cambria Math" panose="02040503050406030204" pitchFamily="18" charset="0"/>
                            <a:cs typeface="Segoe UI" panose="020B0502040204020203" pitchFamily="34" charset="0"/>
                          </a:rPr>
                          <m:t>𝑥</m:t>
                        </m:r>
                      </m:e>
                      <m:sub>
                        <m:r>
                          <a:rPr lang="en-US" sz="1600" b="0" i="1" smtClean="0">
                            <a:solidFill>
                              <a:schemeClr val="tx1"/>
                            </a:solidFill>
                            <a:effectLst/>
                            <a:latin typeface="Cambria Math" panose="02040503050406030204" pitchFamily="18" charset="0"/>
                            <a:cs typeface="Segoe UI" panose="020B0502040204020203" pitchFamily="34" charset="0"/>
                          </a:rPr>
                          <m:t>1</m:t>
                        </m:r>
                      </m:sub>
                    </m:sSub>
                  </m:oMath>
                </a14:m>
                <a:r>
                  <a:rPr lang="vi-VN" sz="1600" b="0" i="0">
                    <a:solidFill>
                      <a:schemeClr val="tx1"/>
                    </a:solidFill>
                    <a:effectLst/>
                    <a:latin typeface="Segoe UI" panose="020B0502040204020203" pitchFamily="34" charset="0"/>
                    <a:cs typeface="Segoe UI" panose="020B0502040204020203" pitchFamily="34" charset="0"/>
                  </a:rPr>
                  <a:t>,</a:t>
                </a:r>
                <a:r>
                  <a:rPr lang="en-US" sz="1600" b="0" i="0">
                    <a:solidFill>
                      <a:schemeClr val="tx1"/>
                    </a:solidFill>
                    <a:effectLst/>
                    <a:latin typeface="Segoe UI" panose="020B0502040204020203" pitchFamily="34" charset="0"/>
                    <a:cs typeface="Segoe UI" panose="020B0502040204020203" pitchFamily="34" charset="0"/>
                  </a:rPr>
                  <a:t> </a:t>
                </a:r>
                <a14:m>
                  <m:oMath xmlns:m="http://schemas.openxmlformats.org/officeDocument/2006/math">
                    <m:sSub>
                      <m:sSubPr>
                        <m:ctrlPr>
                          <a:rPr lang="vi-VN" sz="1600" b="0" i="1" smtClean="0">
                            <a:solidFill>
                              <a:schemeClr val="tx1"/>
                            </a:solidFill>
                            <a:effectLst/>
                            <a:latin typeface="Cambria Math" panose="02040503050406030204" pitchFamily="18" charset="0"/>
                            <a:cs typeface="Segoe UI" panose="020B0502040204020203" pitchFamily="34" charset="0"/>
                          </a:rPr>
                        </m:ctrlPr>
                      </m:sSubPr>
                      <m:e>
                        <m:r>
                          <a:rPr lang="en-US" sz="1600" b="0" i="1" smtClean="0">
                            <a:solidFill>
                              <a:schemeClr val="tx1"/>
                            </a:solidFill>
                            <a:effectLst/>
                            <a:latin typeface="Cambria Math" panose="02040503050406030204" pitchFamily="18" charset="0"/>
                            <a:cs typeface="Segoe UI" panose="020B0502040204020203" pitchFamily="34" charset="0"/>
                          </a:rPr>
                          <m:t>𝑥</m:t>
                        </m:r>
                      </m:e>
                      <m:sub>
                        <m:r>
                          <a:rPr lang="en-US" sz="1600" b="0" i="1" smtClean="0">
                            <a:solidFill>
                              <a:schemeClr val="tx1"/>
                            </a:solidFill>
                            <a:effectLst/>
                            <a:latin typeface="Cambria Math" panose="02040503050406030204" pitchFamily="18" charset="0"/>
                            <a:cs typeface="Segoe UI" panose="020B0502040204020203" pitchFamily="34" charset="0"/>
                          </a:rPr>
                          <m:t>2</m:t>
                        </m:r>
                      </m:sub>
                    </m:sSub>
                  </m:oMath>
                </a14:m>
                <a:r>
                  <a:rPr lang="vi-VN" sz="1600" b="0" i="0">
                    <a:solidFill>
                      <a:schemeClr val="tx1"/>
                    </a:solidFill>
                    <a:effectLst/>
                    <a:latin typeface="Segoe UI" panose="020B0502040204020203" pitchFamily="34" charset="0"/>
                    <a:cs typeface="Segoe UI" panose="020B0502040204020203" pitchFamily="34" charset="0"/>
                  </a:rPr>
                  <a:t>,…,</a:t>
                </a:r>
                <a14:m>
                  <m:oMath xmlns:m="http://schemas.openxmlformats.org/officeDocument/2006/math">
                    <m:sSub>
                      <m:sSubPr>
                        <m:ctrlPr>
                          <a:rPr lang="vi-VN" sz="1600" b="0" i="1" smtClean="0">
                            <a:solidFill>
                              <a:schemeClr val="tx1"/>
                            </a:solidFill>
                            <a:effectLst/>
                            <a:latin typeface="Cambria Math" panose="02040503050406030204" pitchFamily="18" charset="0"/>
                            <a:cs typeface="Segoe UI" panose="020B0502040204020203" pitchFamily="34" charset="0"/>
                          </a:rPr>
                        </m:ctrlPr>
                      </m:sSubPr>
                      <m:e>
                        <m:r>
                          <a:rPr lang="en-US" sz="1600" b="0" i="1" smtClean="0">
                            <a:solidFill>
                              <a:schemeClr val="tx1"/>
                            </a:solidFill>
                            <a:effectLst/>
                            <a:latin typeface="Cambria Math" panose="02040503050406030204" pitchFamily="18" charset="0"/>
                            <a:cs typeface="Segoe UI" panose="020B0502040204020203" pitchFamily="34" charset="0"/>
                          </a:rPr>
                          <m:t>𝑥</m:t>
                        </m:r>
                      </m:e>
                      <m:sub>
                        <m:r>
                          <a:rPr lang="en-US" sz="1600" b="0" i="1" smtClean="0">
                            <a:solidFill>
                              <a:schemeClr val="tx1"/>
                            </a:solidFill>
                            <a:effectLst/>
                            <a:latin typeface="Cambria Math" panose="02040503050406030204" pitchFamily="18" charset="0"/>
                            <a:cs typeface="Segoe UI" panose="020B0502040204020203" pitchFamily="34" charset="0"/>
                          </a:rPr>
                          <m:t>𝑛</m:t>
                        </m:r>
                      </m:sub>
                    </m:sSub>
                  </m:oMath>
                </a14:m>
                <a:r>
                  <a:rPr lang="en-US" sz="1600">
                    <a:solidFill>
                      <a:schemeClr val="tx1"/>
                    </a:solidFill>
                    <a:latin typeface="Segoe UI" panose="020B0502040204020203" pitchFamily="34" charset="0"/>
                    <a:cs typeface="Segoe UI" panose="020B0502040204020203" pitchFamily="34" charset="0"/>
                  </a:rPr>
                  <a:t> </a:t>
                </a:r>
                <a:r>
                  <a:rPr lang="vi-VN" sz="1600" b="0" i="0">
                    <a:solidFill>
                      <a:schemeClr val="tx1"/>
                    </a:solidFill>
                    <a:effectLst/>
                    <a:latin typeface="Segoe UI" panose="020B0502040204020203" pitchFamily="34" charset="0"/>
                    <a:cs typeface="Segoe UI" panose="020B0502040204020203" pitchFamily="34" charset="0"/>
                  </a:rPr>
                  <a:t>trong đó </a:t>
                </a:r>
                <a14:m>
                  <m:oMath xmlns:m="http://schemas.openxmlformats.org/officeDocument/2006/math">
                    <m:sSub>
                      <m:sSubPr>
                        <m:ctrlPr>
                          <a:rPr lang="vi-VN" sz="1600" b="0" i="1" smtClean="0">
                            <a:solidFill>
                              <a:schemeClr val="tx1"/>
                            </a:solidFill>
                            <a:effectLst/>
                            <a:latin typeface="Cambria Math" panose="02040503050406030204" pitchFamily="18" charset="0"/>
                            <a:cs typeface="Segoe UI" panose="020B0502040204020203" pitchFamily="34" charset="0"/>
                          </a:rPr>
                        </m:ctrlPr>
                      </m:sSubPr>
                      <m:e>
                        <m:r>
                          <a:rPr lang="en-US" sz="1600" b="0" i="1" smtClean="0">
                            <a:solidFill>
                              <a:schemeClr val="tx1"/>
                            </a:solidFill>
                            <a:effectLst/>
                            <a:latin typeface="Cambria Math" panose="02040503050406030204" pitchFamily="18" charset="0"/>
                            <a:cs typeface="Segoe UI" panose="020B0502040204020203" pitchFamily="34" charset="0"/>
                          </a:rPr>
                          <m:t>𝑁</m:t>
                        </m:r>
                      </m:e>
                      <m:sub>
                        <m:r>
                          <a:rPr lang="en-US" sz="1600" b="0" i="1" smtClean="0">
                            <a:solidFill>
                              <a:schemeClr val="tx1"/>
                            </a:solidFill>
                            <a:effectLst/>
                            <a:latin typeface="Cambria Math" panose="02040503050406030204" pitchFamily="18" charset="0"/>
                            <a:cs typeface="Segoe UI" panose="020B0502040204020203" pitchFamily="34" charset="0"/>
                          </a:rPr>
                          <m:t>1</m:t>
                        </m:r>
                      </m:sub>
                    </m:sSub>
                    <m:r>
                      <a:rPr lang="en-US" sz="1600" b="0" i="1" smtClean="0">
                        <a:solidFill>
                          <a:schemeClr val="tx1"/>
                        </a:solidFill>
                        <a:effectLst/>
                        <a:latin typeface="Cambria Math" panose="02040503050406030204" pitchFamily="18" charset="0"/>
                        <a:cs typeface="Segoe UI" panose="020B0502040204020203" pitchFamily="34" charset="0"/>
                      </a:rPr>
                      <m:t>&lt;</m:t>
                    </m:r>
                    <m:r>
                      <a:rPr lang="en-US" sz="1600" b="0" i="1" smtClean="0">
                        <a:solidFill>
                          <a:schemeClr val="tx1"/>
                        </a:solidFill>
                        <a:effectLst/>
                        <a:latin typeface="Cambria Math" panose="02040503050406030204" pitchFamily="18" charset="0"/>
                        <a:cs typeface="Segoe UI" panose="020B0502040204020203" pitchFamily="34" charset="0"/>
                      </a:rPr>
                      <m:t>𝑁</m:t>
                    </m:r>
                  </m:oMath>
                </a14:m>
                <a:r>
                  <a:rPr lang="vi-VN" sz="1600" b="0" i="0">
                    <a:solidFill>
                      <a:schemeClr val="tx1"/>
                    </a:solidFill>
                    <a:effectLst/>
                    <a:latin typeface="Segoe UI" panose="020B0502040204020203" pitchFamily="34" charset="0"/>
                    <a:cs typeface="Segoe UI" panose="020B0502040204020203" pitchFamily="34" charset="0"/>
                  </a:rPr>
                  <a:t> điểm đầu tiên thuộc class thứ nhất, N2=N−N1</a:t>
                </a:r>
                <a:r>
                  <a:rPr lang="en-US" sz="1600" b="0" i="0">
                    <a:solidFill>
                      <a:schemeClr val="tx1"/>
                    </a:solidFill>
                    <a:effectLst/>
                    <a:latin typeface="Segoe UI" panose="020B0502040204020203" pitchFamily="34" charset="0"/>
                    <a:cs typeface="Segoe UI" panose="020B0502040204020203" pitchFamily="34" charset="0"/>
                  </a:rPr>
                  <a:t> </a:t>
                </a:r>
                <a:r>
                  <a:rPr lang="vi-VN" sz="1600" b="0" i="0">
                    <a:solidFill>
                      <a:schemeClr val="tx1"/>
                    </a:solidFill>
                    <a:effectLst/>
                    <a:latin typeface="Segoe UI" panose="020B0502040204020203" pitchFamily="34" charset="0"/>
                    <a:cs typeface="Segoe UI" panose="020B0502040204020203" pitchFamily="34" charset="0"/>
                  </a:rPr>
                  <a:t>điểm cuối cùng thuộc class thứ hai. Ký hiệu C1={n|1≤n≤N1}</a:t>
                </a:r>
                <a:r>
                  <a:rPr lang="en-US" sz="1600" b="0" i="0">
                    <a:solidFill>
                      <a:schemeClr val="tx1"/>
                    </a:solidFill>
                    <a:effectLst/>
                    <a:latin typeface="Segoe UI" panose="020B0502040204020203" pitchFamily="34" charset="0"/>
                    <a:cs typeface="Segoe UI" panose="020B0502040204020203" pitchFamily="34" charset="0"/>
                  </a:rPr>
                  <a:t> </a:t>
                </a:r>
                <a:r>
                  <a:rPr lang="vi-VN" sz="1600" b="0" i="0">
                    <a:solidFill>
                      <a:schemeClr val="tx1"/>
                    </a:solidFill>
                    <a:effectLst/>
                    <a:latin typeface="Segoe UI" panose="020B0502040204020203" pitchFamily="34" charset="0"/>
                    <a:cs typeface="Segoe UI" panose="020B0502040204020203" pitchFamily="34" charset="0"/>
                  </a:rPr>
                  <a:t>là tập hợp các chỉ số của các điểm thuộc class 1 và C2={m|N1+1≤m≤N})</a:t>
                </a:r>
                <a:r>
                  <a:rPr lang="en-US" sz="1600" b="0" i="0">
                    <a:solidFill>
                      <a:schemeClr val="tx1"/>
                    </a:solidFill>
                    <a:effectLst/>
                    <a:latin typeface="Segoe UI" panose="020B0502040204020203" pitchFamily="34" charset="0"/>
                    <a:cs typeface="Segoe UI" panose="020B0502040204020203" pitchFamily="34" charset="0"/>
                  </a:rPr>
                  <a:t> </a:t>
                </a:r>
                <a:r>
                  <a:rPr lang="vi-VN" sz="1600" b="0" i="0">
                    <a:solidFill>
                      <a:schemeClr val="tx1"/>
                    </a:solidFill>
                    <a:effectLst/>
                    <a:latin typeface="Segoe UI" panose="020B0502040204020203" pitchFamily="34" charset="0"/>
                    <a:cs typeface="Segoe UI" panose="020B0502040204020203" pitchFamily="34" charset="0"/>
                  </a:rPr>
                  <a:t>là tập hợp các chỉ số của các điểm thuộc class 2. Phép chiếu dữ liệu xuống 1 đường thẳng có thể được mô tả bằng một vector hệ số w</a:t>
                </a:r>
                <a:r>
                  <a:rPr lang="en-US" sz="1600" b="0" i="0">
                    <a:solidFill>
                      <a:schemeClr val="tx1"/>
                    </a:solidFill>
                    <a:effectLst/>
                    <a:latin typeface="Segoe UI" panose="020B0502040204020203" pitchFamily="34" charset="0"/>
                    <a:cs typeface="Segoe UI" panose="020B0502040204020203" pitchFamily="34" charset="0"/>
                  </a:rPr>
                  <a:t>.</a:t>
                </a:r>
                <a:endParaRPr lang="vi-VN" sz="1200">
                  <a:solidFill>
                    <a:schemeClr val="tx1"/>
                  </a:solidFill>
                  <a:latin typeface="Segoe UI" panose="020B0502040204020203" pitchFamily="34" charset="0"/>
                  <a:cs typeface="Segoe UI" panose="020B0502040204020203" pitchFamily="34" charset="0"/>
                </a:endParaRPr>
              </a:p>
            </p:txBody>
          </p:sp>
        </mc:Choice>
        <mc:Fallback>
          <p:sp>
            <p:nvSpPr>
              <p:cNvPr id="355" name="Google Shape;355;p36"/>
              <p:cNvSpPr txBox="1">
                <a:spLocks noGrp="1" noRot="1" noChangeAspect="1" noMove="1" noResize="1" noEditPoints="1" noAdjustHandles="1" noChangeArrowheads="1" noChangeShapeType="1" noTextEdit="1"/>
              </p:cNvSpPr>
              <p:nvPr>
                <p:ph type="subTitle" idx="1"/>
              </p:nvPr>
            </p:nvSpPr>
            <p:spPr>
              <a:xfrm>
                <a:off x="891070" y="1482546"/>
                <a:ext cx="6342573" cy="2458500"/>
              </a:xfrm>
              <a:prstGeom prst="rect">
                <a:avLst/>
              </a:prstGeom>
              <a:blipFill>
                <a:blip r:embed="rId3"/>
                <a:stretch>
                  <a:fillRect l="-480" r="-480"/>
                </a:stretch>
              </a:blipFill>
            </p:spPr>
            <p:txBody>
              <a:bodyPr/>
              <a:lstStyle/>
              <a:p>
                <a:r>
                  <a:rPr lang="en-GB">
                    <a:noFill/>
                  </a:rPr>
                  <a:t> </a:t>
                </a:r>
              </a:p>
            </p:txBody>
          </p:sp>
        </mc:Fallback>
      </mc:AlternateContent>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383368" y="1955950"/>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3;p35">
            <a:extLst>
              <a:ext uri="{FF2B5EF4-FFF2-40B4-BE49-F238E27FC236}">
                <a16:creationId xmlns:a16="http://schemas.microsoft.com/office/drawing/2014/main" id="{8B7CC498-30D8-4BE4-8FB6-1621729D2FF7}"/>
              </a:ext>
            </a:extLst>
          </p:cNvPr>
          <p:cNvSpPr txBox="1"/>
          <p:nvPr/>
        </p:nvSpPr>
        <p:spPr>
          <a:xfrm>
            <a:off x="6260636" y="212749"/>
            <a:ext cx="2169064"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Linear discriminant ANALYSIS</a:t>
            </a:r>
            <a:endParaRPr>
              <a:solidFill>
                <a:schemeClr val="lt2"/>
              </a:solidFill>
            </a:endParaRPr>
          </a:p>
        </p:txBody>
      </p:sp>
    </p:spTree>
    <p:extLst>
      <p:ext uri="{BB962C8B-B14F-4D97-AF65-F5344CB8AC3E}">
        <p14:creationId xmlns:p14="http://schemas.microsoft.com/office/powerpoint/2010/main" val="2481422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5" name="Google Shape;355;p36"/>
          <p:cNvSpPr txBox="1">
            <a:spLocks noGrp="1"/>
          </p:cNvSpPr>
          <p:nvPr>
            <p:ph type="subTitle" idx="1"/>
          </p:nvPr>
        </p:nvSpPr>
        <p:spPr>
          <a:xfrm>
            <a:off x="721926" y="696590"/>
            <a:ext cx="6342573" cy="407195"/>
          </a:xfrm>
          <a:prstGeom prst="rect">
            <a:avLst/>
          </a:prstGeom>
        </p:spPr>
        <p:txBody>
          <a:bodyPr spcFirstLastPara="1" wrap="square" lIns="91425" tIns="91425" rIns="91425" bIns="91425" anchor="t" anchorCtr="0">
            <a:noAutofit/>
          </a:bodyPr>
          <a:lstStyle/>
          <a:p>
            <a:pPr marL="0" lvl="0" indent="0">
              <a:buNone/>
            </a:pPr>
            <a:r>
              <a:rPr lang="en-US">
                <a:latin typeface="Segoe UI" panose="020B0502040204020203" pitchFamily="34" charset="0"/>
                <a:cs typeface="Segoe UI" panose="020B0502040204020203" pitchFamily="34" charset="0"/>
              </a:rPr>
              <a:t>G</a:t>
            </a:r>
            <a:r>
              <a:rPr lang="vi-VN">
                <a:latin typeface="Segoe UI" panose="020B0502040204020203" pitchFamily="34" charset="0"/>
                <a:cs typeface="Segoe UI" panose="020B0502040204020203" pitchFamily="34" charset="0"/>
              </a:rPr>
              <a:t>iá trị tương ứng của mỗi điểm dữ liệu mới được cho bởi:</a:t>
            </a:r>
            <a:endParaRPr lang="vi-VN" sz="1200">
              <a:solidFill>
                <a:schemeClr val="tx1"/>
              </a:solidFill>
              <a:latin typeface="Segoe UI" panose="020B0502040204020203" pitchFamily="34" charset="0"/>
              <a:cs typeface="Segoe UI" panose="020B0502040204020203" pitchFamily="34" charset="0"/>
            </a:endParaRPr>
          </a:p>
        </p:txBody>
      </p:sp>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383368" y="1955950"/>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3;p35">
            <a:extLst>
              <a:ext uri="{FF2B5EF4-FFF2-40B4-BE49-F238E27FC236}">
                <a16:creationId xmlns:a16="http://schemas.microsoft.com/office/drawing/2014/main" id="{8B7CC498-30D8-4BE4-8FB6-1621729D2FF7}"/>
              </a:ext>
            </a:extLst>
          </p:cNvPr>
          <p:cNvSpPr txBox="1"/>
          <p:nvPr/>
        </p:nvSpPr>
        <p:spPr>
          <a:xfrm>
            <a:off x="6260636" y="212749"/>
            <a:ext cx="2169064"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Linear discriminant ANALYSIS</a:t>
            </a:r>
            <a:endParaRPr>
              <a:solidFill>
                <a:schemeClr val="lt2"/>
              </a:solidFill>
            </a:endParaRPr>
          </a:p>
        </p:txBody>
      </p:sp>
      <p:pic>
        <p:nvPicPr>
          <p:cNvPr id="3" name="Picture 2">
            <a:extLst>
              <a:ext uri="{FF2B5EF4-FFF2-40B4-BE49-F238E27FC236}">
                <a16:creationId xmlns:a16="http://schemas.microsoft.com/office/drawing/2014/main" id="{205E047B-2ABB-4255-BEA0-372E2C8344F9}"/>
              </a:ext>
            </a:extLst>
          </p:cNvPr>
          <p:cNvPicPr>
            <a:picLocks noChangeAspect="1"/>
          </p:cNvPicPr>
          <p:nvPr/>
        </p:nvPicPr>
        <p:blipFill>
          <a:blip r:embed="rId4"/>
          <a:stretch>
            <a:fillRect/>
          </a:stretch>
        </p:blipFill>
        <p:spPr>
          <a:xfrm>
            <a:off x="1748610" y="1185177"/>
            <a:ext cx="5432375" cy="3161117"/>
          </a:xfrm>
          <a:prstGeom prst="rect">
            <a:avLst/>
          </a:prstGeom>
        </p:spPr>
      </p:pic>
    </p:spTree>
    <p:extLst>
      <p:ext uri="{BB962C8B-B14F-4D97-AF65-F5344CB8AC3E}">
        <p14:creationId xmlns:p14="http://schemas.microsoft.com/office/powerpoint/2010/main" val="2137793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5" name="Google Shape;355;p36"/>
          <p:cNvSpPr txBox="1">
            <a:spLocks noGrp="1"/>
          </p:cNvSpPr>
          <p:nvPr>
            <p:ph type="subTitle" idx="1"/>
          </p:nvPr>
        </p:nvSpPr>
        <p:spPr>
          <a:xfrm>
            <a:off x="714297" y="688031"/>
            <a:ext cx="6342573" cy="407195"/>
          </a:xfrm>
          <a:prstGeom prst="rect">
            <a:avLst/>
          </a:prstGeom>
        </p:spPr>
        <p:txBody>
          <a:bodyPr spcFirstLastPara="1" wrap="square" lIns="91425" tIns="91425" rIns="91425" bIns="91425" anchor="t" anchorCtr="0">
            <a:noAutofit/>
          </a:bodyPr>
          <a:lstStyle/>
          <a:p>
            <a:pPr marL="0" lvl="0" indent="0">
              <a:buNone/>
            </a:pPr>
            <a:r>
              <a:rPr lang="en-GB" sz="1600" b="0" i="0">
                <a:solidFill>
                  <a:schemeClr val="tx1"/>
                </a:solidFill>
                <a:effectLst/>
                <a:latin typeface="Segoe UI" panose="020B0502040204020203" pitchFamily="34" charset="0"/>
                <a:cs typeface="Segoe UI" panose="020B0502040204020203" pitchFamily="34" charset="0"/>
              </a:rPr>
              <a:t>LDA là thuật toán đi tìm giá trị lớn nhất của hàm mục tiêu:</a:t>
            </a:r>
            <a:endParaRPr lang="vi-VN">
              <a:solidFill>
                <a:schemeClr val="tx1"/>
              </a:solidFill>
              <a:latin typeface="Segoe UI" panose="020B0502040204020203" pitchFamily="34" charset="0"/>
              <a:cs typeface="Segoe UI" panose="020B0502040204020203" pitchFamily="34" charset="0"/>
            </a:endParaRPr>
          </a:p>
        </p:txBody>
      </p:sp>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383368" y="1955950"/>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3;p35">
            <a:extLst>
              <a:ext uri="{FF2B5EF4-FFF2-40B4-BE49-F238E27FC236}">
                <a16:creationId xmlns:a16="http://schemas.microsoft.com/office/drawing/2014/main" id="{8B7CC498-30D8-4BE4-8FB6-1621729D2FF7}"/>
              </a:ext>
            </a:extLst>
          </p:cNvPr>
          <p:cNvSpPr txBox="1"/>
          <p:nvPr/>
        </p:nvSpPr>
        <p:spPr>
          <a:xfrm>
            <a:off x="6260636" y="212749"/>
            <a:ext cx="2169064"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Linear discriminant ANALYSIS</a:t>
            </a:r>
            <a:endParaRPr>
              <a:solidFill>
                <a:schemeClr val="lt2"/>
              </a:solidFill>
            </a:endParaRPr>
          </a:p>
        </p:txBody>
      </p:sp>
      <p:pic>
        <p:nvPicPr>
          <p:cNvPr id="4" name="Picture 3">
            <a:extLst>
              <a:ext uri="{FF2B5EF4-FFF2-40B4-BE49-F238E27FC236}">
                <a16:creationId xmlns:a16="http://schemas.microsoft.com/office/drawing/2014/main" id="{082FF21A-86F6-4BB5-99B1-2FB45397CE63}"/>
              </a:ext>
            </a:extLst>
          </p:cNvPr>
          <p:cNvPicPr>
            <a:picLocks noChangeAspect="1"/>
          </p:cNvPicPr>
          <p:nvPr/>
        </p:nvPicPr>
        <p:blipFill>
          <a:blip r:embed="rId4"/>
          <a:stretch>
            <a:fillRect/>
          </a:stretch>
        </p:blipFill>
        <p:spPr>
          <a:xfrm>
            <a:off x="1849695" y="1109624"/>
            <a:ext cx="5256529" cy="2848699"/>
          </a:xfrm>
          <a:prstGeom prst="rect">
            <a:avLst/>
          </a:prstGeom>
        </p:spPr>
      </p:pic>
    </p:spTree>
    <p:extLst>
      <p:ext uri="{BB962C8B-B14F-4D97-AF65-F5344CB8AC3E}">
        <p14:creationId xmlns:p14="http://schemas.microsoft.com/office/powerpoint/2010/main" val="871968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5" name="Google Shape;355;p36"/>
          <p:cNvSpPr txBox="1">
            <a:spLocks noGrp="1"/>
          </p:cNvSpPr>
          <p:nvPr>
            <p:ph type="subTitle" idx="1"/>
          </p:nvPr>
        </p:nvSpPr>
        <p:spPr>
          <a:xfrm>
            <a:off x="760252" y="705827"/>
            <a:ext cx="6342573" cy="407195"/>
          </a:xfrm>
          <a:prstGeom prst="rect">
            <a:avLst/>
          </a:prstGeom>
        </p:spPr>
        <p:txBody>
          <a:bodyPr spcFirstLastPara="1" wrap="square" lIns="91425" tIns="91425" rIns="91425" bIns="91425" anchor="t" anchorCtr="0">
            <a:noAutofit/>
          </a:bodyPr>
          <a:lstStyle/>
          <a:p>
            <a:pPr marL="0" lvl="0" indent="0">
              <a:buNone/>
            </a:pPr>
            <a:r>
              <a:rPr lang="en-GB" sz="1600" b="0" i="0">
                <a:solidFill>
                  <a:schemeClr val="tx1"/>
                </a:solidFill>
                <a:effectLst/>
                <a:latin typeface="Segoe UI" panose="020B0502040204020203" pitchFamily="34" charset="0"/>
                <a:cs typeface="Segoe UI" panose="020B0502040204020203" pitchFamily="34" charset="0"/>
              </a:rPr>
              <a:t>LDA là thuật toán đi tìm giá trị lớn nhất của hàm mục tiêu:</a:t>
            </a:r>
            <a:endParaRPr lang="vi-VN">
              <a:solidFill>
                <a:schemeClr val="tx1"/>
              </a:solidFill>
              <a:latin typeface="Segoe UI" panose="020B0502040204020203" pitchFamily="34" charset="0"/>
              <a:cs typeface="Segoe UI" panose="020B0502040204020203" pitchFamily="34" charset="0"/>
            </a:endParaRPr>
          </a:p>
        </p:txBody>
      </p:sp>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404189" y="1010223"/>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383368" y="1955950"/>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3;p35">
            <a:extLst>
              <a:ext uri="{FF2B5EF4-FFF2-40B4-BE49-F238E27FC236}">
                <a16:creationId xmlns:a16="http://schemas.microsoft.com/office/drawing/2014/main" id="{8B7CC498-30D8-4BE4-8FB6-1621729D2FF7}"/>
              </a:ext>
            </a:extLst>
          </p:cNvPr>
          <p:cNvSpPr txBox="1"/>
          <p:nvPr/>
        </p:nvSpPr>
        <p:spPr>
          <a:xfrm>
            <a:off x="6260636" y="212749"/>
            <a:ext cx="2169064"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Linear discriminant ANALYSIS</a:t>
            </a:r>
            <a:endParaRPr>
              <a:solidFill>
                <a:schemeClr val="lt2"/>
              </a:solidFill>
            </a:endParaRPr>
          </a:p>
        </p:txBody>
      </p:sp>
      <p:pic>
        <p:nvPicPr>
          <p:cNvPr id="4" name="Picture 3">
            <a:extLst>
              <a:ext uri="{FF2B5EF4-FFF2-40B4-BE49-F238E27FC236}">
                <a16:creationId xmlns:a16="http://schemas.microsoft.com/office/drawing/2014/main" id="{082FF21A-86F6-4BB5-99B1-2FB45397CE63}"/>
              </a:ext>
            </a:extLst>
          </p:cNvPr>
          <p:cNvPicPr>
            <a:picLocks noChangeAspect="1"/>
          </p:cNvPicPr>
          <p:nvPr/>
        </p:nvPicPr>
        <p:blipFill>
          <a:blip r:embed="rId4"/>
          <a:stretch>
            <a:fillRect/>
          </a:stretch>
        </p:blipFill>
        <p:spPr>
          <a:xfrm>
            <a:off x="2109532" y="1113022"/>
            <a:ext cx="5256529" cy="2848699"/>
          </a:xfrm>
          <a:prstGeom prst="rect">
            <a:avLst/>
          </a:prstGeom>
        </p:spPr>
      </p:pic>
    </p:spTree>
    <p:extLst>
      <p:ext uri="{BB962C8B-B14F-4D97-AF65-F5344CB8AC3E}">
        <p14:creationId xmlns:p14="http://schemas.microsoft.com/office/powerpoint/2010/main" val="1839187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55" name="Google Shape;355;p36"/>
              <p:cNvSpPr txBox="1">
                <a:spLocks noGrp="1"/>
              </p:cNvSpPr>
              <p:nvPr>
                <p:ph type="subTitle" idx="1"/>
              </p:nvPr>
            </p:nvSpPr>
            <p:spPr>
              <a:xfrm>
                <a:off x="681033" y="557883"/>
                <a:ext cx="7211304" cy="1050871"/>
              </a:xfrm>
              <a:prstGeom prst="rect">
                <a:avLst/>
              </a:prstGeom>
            </p:spPr>
            <p:txBody>
              <a:bodyPr spcFirstLastPara="1" wrap="square" lIns="91425" tIns="91425" rIns="91425" bIns="91425" anchor="t" anchorCtr="0">
                <a:noAutofit/>
              </a:bodyPr>
              <a:lstStyle/>
              <a:p>
                <a:pPr marL="0" lvl="0" indent="0">
                  <a:buNone/>
                </a:pPr>
                <a14:m>
                  <m:oMath xmlns:m="http://schemas.openxmlformats.org/officeDocument/2006/math">
                    <m:sSub>
                      <m:sSubPr>
                        <m:ctrlPr>
                          <a:rPr lang="vi-VN" sz="1600" b="0" i="1" smtClean="0">
                            <a:solidFill>
                              <a:schemeClr val="tx1"/>
                            </a:solidFill>
                            <a:effectLst/>
                            <a:latin typeface="Cambria Math" panose="02040503050406030204" pitchFamily="18" charset="0"/>
                          </a:rPr>
                        </m:ctrlPr>
                      </m:sSubPr>
                      <m:e>
                        <m:r>
                          <a:rPr lang="en-US" sz="1600" b="0" i="1" smtClean="0">
                            <a:solidFill>
                              <a:schemeClr val="tx1"/>
                            </a:solidFill>
                            <a:effectLst/>
                            <a:latin typeface="Cambria Math" panose="02040503050406030204" pitchFamily="18" charset="0"/>
                          </a:rPr>
                          <m:t>𝑆</m:t>
                        </m:r>
                      </m:e>
                      <m:sub>
                        <m:r>
                          <a:rPr lang="en-US" sz="1600" b="0" i="1" smtClean="0">
                            <a:solidFill>
                              <a:schemeClr val="tx1"/>
                            </a:solidFill>
                            <a:effectLst/>
                            <a:latin typeface="Cambria Math" panose="02040503050406030204" pitchFamily="18" charset="0"/>
                          </a:rPr>
                          <m:t>𝑤</m:t>
                        </m:r>
                      </m:sub>
                    </m:sSub>
                  </m:oMath>
                </a14:m>
                <a:r>
                  <a:rPr lang="vi-VN" sz="1600" b="0" i="0">
                    <a:solidFill>
                      <a:schemeClr val="tx1"/>
                    </a:solidFill>
                    <a:effectLst/>
                    <a:latin typeface="Segoe UI" panose="020B0502040204020203" pitchFamily="34" charset="0"/>
                    <a:cs typeface="Segoe UI" panose="020B0502040204020203" pitchFamily="34" charset="0"/>
                  </a:rPr>
                  <a:t> còn được gọi là </a:t>
                </a:r>
                <a:r>
                  <a:rPr lang="vi-VN" sz="1600" b="1" i="0">
                    <a:solidFill>
                      <a:schemeClr val="tx1"/>
                    </a:solidFill>
                    <a:effectLst/>
                    <a:latin typeface="Segoe UI" panose="020B0502040204020203" pitchFamily="34" charset="0"/>
                    <a:cs typeface="Segoe UI" panose="020B0502040204020203" pitchFamily="34" charset="0"/>
                  </a:rPr>
                  <a:t>within-class covariance matrix</a:t>
                </a:r>
                <a:r>
                  <a:rPr lang="vi-VN" sz="1600" b="0" i="0">
                    <a:solidFill>
                      <a:schemeClr val="tx1"/>
                    </a:solidFill>
                    <a:effectLst/>
                    <a:latin typeface="Segoe UI" panose="020B0502040204020203" pitchFamily="34" charset="0"/>
                    <a:cs typeface="Segoe UI" panose="020B0502040204020203" pitchFamily="34" charset="0"/>
                  </a:rPr>
                  <a:t>. Đây cũng là một ma trận đối xứng nửa xác định dương vì nó là tổng của hai ma trận đối xứng nửa xác định dương.</a:t>
                </a:r>
                <a:endParaRPr lang="vi-VN" sz="1100">
                  <a:solidFill>
                    <a:schemeClr val="tx1"/>
                  </a:solidFill>
                  <a:latin typeface="Segoe UI" panose="020B0502040204020203" pitchFamily="34" charset="0"/>
                  <a:cs typeface="Segoe UI" panose="020B0502040204020203" pitchFamily="34" charset="0"/>
                </a:endParaRPr>
              </a:p>
            </p:txBody>
          </p:sp>
        </mc:Choice>
        <mc:Fallback>
          <p:sp>
            <p:nvSpPr>
              <p:cNvPr id="355" name="Google Shape;355;p36"/>
              <p:cNvSpPr txBox="1">
                <a:spLocks noGrp="1" noRot="1" noChangeAspect="1" noMove="1" noResize="1" noEditPoints="1" noAdjustHandles="1" noChangeArrowheads="1" noChangeShapeType="1" noTextEdit="1"/>
              </p:cNvSpPr>
              <p:nvPr>
                <p:ph type="subTitle" idx="1"/>
              </p:nvPr>
            </p:nvSpPr>
            <p:spPr>
              <a:xfrm>
                <a:off x="681033" y="557883"/>
                <a:ext cx="7211304" cy="1050871"/>
              </a:xfrm>
              <a:prstGeom prst="rect">
                <a:avLst/>
              </a:prstGeom>
              <a:blipFill>
                <a:blip r:embed="rId3"/>
                <a:stretch>
                  <a:fillRect l="-507"/>
                </a:stretch>
              </a:blipFill>
            </p:spPr>
            <p:txBody>
              <a:bodyPr/>
              <a:lstStyle/>
              <a:p>
                <a:r>
                  <a:rPr lang="en-GB">
                    <a:noFill/>
                  </a:rPr>
                  <a:t> </a:t>
                </a:r>
              </a:p>
            </p:txBody>
          </p:sp>
        </mc:Fallback>
      </mc:AlternateContent>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8140925" y="831861"/>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383368" y="1955950"/>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3;p35">
            <a:extLst>
              <a:ext uri="{FF2B5EF4-FFF2-40B4-BE49-F238E27FC236}">
                <a16:creationId xmlns:a16="http://schemas.microsoft.com/office/drawing/2014/main" id="{8B7CC498-30D8-4BE4-8FB6-1621729D2FF7}"/>
              </a:ext>
            </a:extLst>
          </p:cNvPr>
          <p:cNvSpPr txBox="1"/>
          <p:nvPr/>
        </p:nvSpPr>
        <p:spPr>
          <a:xfrm>
            <a:off x="6260636" y="212749"/>
            <a:ext cx="2169064"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Linear discriminant ANALYSIS</a:t>
            </a:r>
            <a:endParaRPr>
              <a:solidFill>
                <a:schemeClr val="lt2"/>
              </a:solidFill>
            </a:endParaRPr>
          </a:p>
        </p:txBody>
      </p:sp>
      <p:pic>
        <p:nvPicPr>
          <p:cNvPr id="6" name="Picture 5">
            <a:extLst>
              <a:ext uri="{FF2B5EF4-FFF2-40B4-BE49-F238E27FC236}">
                <a16:creationId xmlns:a16="http://schemas.microsoft.com/office/drawing/2014/main" id="{9AC0E550-DB80-4950-9F72-12FCBDD6FBC7}"/>
              </a:ext>
            </a:extLst>
          </p:cNvPr>
          <p:cNvPicPr>
            <a:picLocks noChangeAspect="1"/>
          </p:cNvPicPr>
          <p:nvPr/>
        </p:nvPicPr>
        <p:blipFill>
          <a:blip r:embed="rId5"/>
          <a:stretch>
            <a:fillRect/>
          </a:stretch>
        </p:blipFill>
        <p:spPr>
          <a:xfrm>
            <a:off x="1993334" y="1572973"/>
            <a:ext cx="5601482" cy="2181529"/>
          </a:xfrm>
          <a:prstGeom prst="rect">
            <a:avLst/>
          </a:prstGeom>
        </p:spPr>
      </p:pic>
    </p:spTree>
    <p:extLst>
      <p:ext uri="{BB962C8B-B14F-4D97-AF65-F5344CB8AC3E}">
        <p14:creationId xmlns:p14="http://schemas.microsoft.com/office/powerpoint/2010/main" val="1460937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Segoe UI" panose="020B0502040204020203" pitchFamily="34" charset="0"/>
                <a:cs typeface="Segoe UI" panose="020B0502040204020203" pitchFamily="34" charset="0"/>
              </a:rPr>
              <a:t>NGHIỆM CỦA </a:t>
            </a:r>
            <a:r>
              <a:rPr lang="en-GB" b="1">
                <a:latin typeface="Segoe UI" panose="020B0502040204020203" pitchFamily="34" charset="0"/>
                <a:cs typeface="Segoe UI" panose="020B0502040204020203" pitchFamily="34" charset="0"/>
              </a:rPr>
              <a:t>THUẬT TOÁN</a:t>
            </a:r>
          </a:p>
        </p:txBody>
      </p:sp>
      <mc:AlternateContent xmlns:mc="http://schemas.openxmlformats.org/markup-compatibility/2006">
        <mc:Choice xmlns:a14="http://schemas.microsoft.com/office/drawing/2010/main" Requires="a14">
          <p:sp>
            <p:nvSpPr>
              <p:cNvPr id="355" name="Google Shape;355;p36"/>
              <p:cNvSpPr txBox="1">
                <a:spLocks noGrp="1"/>
              </p:cNvSpPr>
              <p:nvPr>
                <p:ph type="subTitle" idx="1"/>
              </p:nvPr>
            </p:nvSpPr>
            <p:spPr>
              <a:xfrm>
                <a:off x="846531" y="1410337"/>
                <a:ext cx="6481638" cy="2359214"/>
              </a:xfrm>
              <a:prstGeom prst="rect">
                <a:avLst/>
              </a:prstGeom>
            </p:spPr>
            <p:txBody>
              <a:bodyPr spcFirstLastPara="1" wrap="square" lIns="91425" tIns="91425" rIns="91425" bIns="91425" anchor="t" anchorCtr="0">
                <a:noAutofit/>
              </a:bodyPr>
              <a:lstStyle/>
              <a:p>
                <a:pPr marL="0" lvl="0" indent="0">
                  <a:buNone/>
                </a:pPr>
                <a:r>
                  <a:rPr lang="vi-VN" sz="1600">
                    <a:latin typeface="Segoe UI" panose="020B0502040204020203" pitchFamily="34" charset="0"/>
                    <a:cs typeface="Segoe UI" panose="020B0502040204020203" pitchFamily="34" charset="0"/>
                  </a:rPr>
                  <a:t>Nghiệm ww của (7) sẽ là nghiệm của phương trình đạo hàm hàm mục tiêu bằng 0. Sử dụng </a:t>
                </a:r>
                <a:r>
                  <a:rPr lang="en-US" sz="1600">
                    <a:latin typeface="Segoe UI" panose="020B0502040204020203" pitchFamily="34" charset="0"/>
                    <a:cs typeface="Segoe UI" panose="020B0502040204020203" pitchFamily="34" charset="0"/>
                  </a:rPr>
                  <a:t>chain rule </a:t>
                </a:r>
                <a:r>
                  <a:rPr lang="vi-VN" sz="1600">
                    <a:latin typeface="Segoe UI" panose="020B0502040204020203" pitchFamily="34" charset="0"/>
                    <a:cs typeface="Segoe UI" panose="020B0502040204020203" pitchFamily="34" charset="0"/>
                  </a:rPr>
                  <a:t>cho</a:t>
                </a:r>
                <a:r>
                  <a:rPr lang="en-US" sz="1600">
                    <a:latin typeface="Segoe UI" panose="020B0502040204020203" pitchFamily="34" charset="0"/>
                    <a:cs typeface="Segoe UI" panose="020B0502040204020203" pitchFamily="34" charset="0"/>
                  </a:rPr>
                  <a:t> đạo hàm nhiều biến </a:t>
                </a:r>
                <a:r>
                  <a:rPr lang="vi-VN" sz="1600">
                    <a:latin typeface="Segoe UI" panose="020B0502040204020203" pitchFamily="34" charset="0"/>
                    <a:cs typeface="Segoe UI" panose="020B0502040204020203" pitchFamily="34" charset="0"/>
                  </a:rPr>
                  <a:t>và công</a:t>
                </a:r>
                <a:r>
                  <a:rPr lang="en-US" sz="1600">
                    <a:latin typeface="Segoe UI" panose="020B0502040204020203" pitchFamily="34" charset="0"/>
                    <a:cs typeface="Segoe UI" panose="020B0502040204020203" pitchFamily="34" charset="0"/>
                  </a:rPr>
                  <a:t> thức</a:t>
                </a:r>
                <a:r>
                  <a:rPr lang="vi-VN" sz="1600">
                    <a:latin typeface="Segoe UI" panose="020B0502040204020203" pitchFamily="34" charset="0"/>
                    <a:cs typeface="Segoe UI" panose="020B0502040204020203" pitchFamily="34" charset="0"/>
                  </a:rPr>
                  <a:t> </a:t>
                </a:r>
                <a14:m>
                  <m:oMath xmlns:m="http://schemas.openxmlformats.org/officeDocument/2006/math">
                    <m:sSub>
                      <m:sSubPr>
                        <m:ctrlPr>
                          <a:rPr lang="vi-VN" sz="1600" i="1" smtClean="0">
                            <a:latin typeface="Cambria Math" panose="02040503050406030204" pitchFamily="18" charset="0"/>
                          </a:rPr>
                        </m:ctrlPr>
                      </m:sSubPr>
                      <m:e>
                        <m:r>
                          <m:rPr>
                            <m:nor/>
                          </m:rPr>
                          <a:rPr lang="vi-VN" sz="1600">
                            <a:latin typeface="Segoe UI" panose="020B0502040204020203" pitchFamily="34" charset="0"/>
                            <a:cs typeface="Segoe UI" panose="020B0502040204020203" pitchFamily="34" charset="0"/>
                          </a:rPr>
                          <m:t>∇</m:t>
                        </m:r>
                      </m:e>
                      <m:sub>
                        <m:r>
                          <a:rPr lang="en-US" sz="1600" b="0" i="1" smtClean="0">
                            <a:latin typeface="Cambria Math" panose="02040503050406030204" pitchFamily="18" charset="0"/>
                          </a:rPr>
                          <m:t>𝑤</m:t>
                        </m:r>
                      </m:sub>
                    </m:sSub>
                  </m:oMath>
                </a14:m>
                <a:r>
                  <a:rPr lang="en-US" sz="1600">
                    <a:latin typeface="Segoe UI" panose="020B0502040204020203" pitchFamily="34" charset="0"/>
                    <a:cs typeface="Segoe UI" panose="020B0502040204020203" pitchFamily="34" charset="0"/>
                  </a:rPr>
                  <a:t> </a:t>
                </a:r>
                <a:r>
                  <a:rPr lang="vi-VN" sz="1600">
                    <a:latin typeface="Segoe UI" panose="020B0502040204020203" pitchFamily="34" charset="0"/>
                    <a:cs typeface="Segoe UI" panose="020B0502040204020203" pitchFamily="34" charset="0"/>
                  </a:rPr>
                  <a:t>wAw=2Aw</a:t>
                </a:r>
                <a:r>
                  <a:rPr lang="en-US" sz="1600">
                    <a:latin typeface="Segoe UI" panose="020B0502040204020203" pitchFamily="34" charset="0"/>
                    <a:cs typeface="Segoe UI" panose="020B0502040204020203" pitchFamily="34" charset="0"/>
                  </a:rPr>
                  <a:t> </a:t>
                </a:r>
                <a:r>
                  <a:rPr lang="vi-VN" sz="1600">
                    <a:latin typeface="Segoe UI" panose="020B0502040204020203" pitchFamily="34" charset="0"/>
                    <a:cs typeface="Segoe UI" panose="020B0502040204020203" pitchFamily="34" charset="0"/>
                  </a:rPr>
                  <a:t>nếu A là một ma trận đối xứng, ta có</a:t>
                </a:r>
                <a:r>
                  <a:rPr lang="en-US" sz="1600">
                    <a:latin typeface="Segoe UI" panose="020B0502040204020203" pitchFamily="34" charset="0"/>
                    <a:cs typeface="Segoe UI" panose="020B0502040204020203" pitchFamily="34" charset="0"/>
                  </a:rPr>
                  <a:t>:</a:t>
                </a:r>
              </a:p>
              <a:p>
                <a:pPr marL="0" lvl="0" indent="0" algn="ctr">
                  <a:buNone/>
                </a:pPr>
                <a14:m>
                  <m:oMath xmlns:m="http://schemas.openxmlformats.org/officeDocument/2006/math">
                    <m:sSub>
                      <m:sSubPr>
                        <m:ctrlPr>
                          <a:rPr lang="vi-VN" sz="1600" i="1" smtClean="0">
                            <a:solidFill>
                              <a:schemeClr val="tx1"/>
                            </a:solidFill>
                            <a:latin typeface="Cambria Math" panose="02040503050406030204" pitchFamily="18" charset="0"/>
                            <a:cs typeface="Segoe UI" panose="020B0502040204020203" pitchFamily="34" charset="0"/>
                          </a:rPr>
                        </m:ctrlPr>
                      </m:sSubPr>
                      <m:e>
                        <m:r>
                          <m:rPr>
                            <m:nor/>
                          </m:rPr>
                          <a:rPr lang="en-GB" sz="1600"/>
                          <m:t>∇</m:t>
                        </m:r>
                      </m:e>
                      <m:sub>
                        <m:r>
                          <a:rPr lang="en-US" sz="1600" b="0" i="1" smtClean="0">
                            <a:solidFill>
                              <a:schemeClr val="tx1"/>
                            </a:solidFill>
                            <a:latin typeface="Cambria Math" panose="02040503050406030204" pitchFamily="18" charset="0"/>
                            <a:cs typeface="Segoe UI" panose="020B0502040204020203" pitchFamily="34" charset="0"/>
                          </a:rPr>
                          <m:t>𝑤</m:t>
                        </m:r>
                      </m:sub>
                    </m:sSub>
                    <m:r>
                      <a:rPr lang="en-US" sz="1600" b="0" i="1" smtClean="0">
                        <a:solidFill>
                          <a:schemeClr val="tx1"/>
                        </a:solidFill>
                        <a:latin typeface="Cambria Math" panose="02040503050406030204" pitchFamily="18" charset="0"/>
                        <a:cs typeface="Segoe UI" panose="020B0502040204020203" pitchFamily="34" charset="0"/>
                      </a:rPr>
                      <m:t>𝐽</m:t>
                    </m:r>
                    <m:d>
                      <m:dPr>
                        <m:ctrlPr>
                          <a:rPr lang="en-US" sz="1600" b="0" i="1" smtClean="0">
                            <a:solidFill>
                              <a:schemeClr val="tx1"/>
                            </a:solidFill>
                            <a:latin typeface="Cambria Math" panose="02040503050406030204" pitchFamily="18" charset="0"/>
                            <a:cs typeface="Segoe UI" panose="020B0502040204020203" pitchFamily="34" charset="0"/>
                          </a:rPr>
                        </m:ctrlPr>
                      </m:dPr>
                      <m:e>
                        <m:r>
                          <a:rPr lang="en-US" sz="1600" b="0" i="1" smtClean="0">
                            <a:solidFill>
                              <a:schemeClr val="tx1"/>
                            </a:solidFill>
                            <a:latin typeface="Cambria Math" panose="02040503050406030204" pitchFamily="18" charset="0"/>
                            <a:cs typeface="Segoe UI" panose="020B0502040204020203" pitchFamily="34" charset="0"/>
                          </a:rPr>
                          <m:t>𝑤</m:t>
                        </m:r>
                      </m:e>
                    </m:d>
                    <m:r>
                      <a:rPr lang="en-US" sz="1600" b="0" i="1" smtClean="0">
                        <a:solidFill>
                          <a:schemeClr val="tx1"/>
                        </a:solidFill>
                        <a:latin typeface="Cambria Math" panose="02040503050406030204" pitchFamily="18" charset="0"/>
                        <a:cs typeface="Segoe UI" panose="020B0502040204020203" pitchFamily="34" charset="0"/>
                      </a:rPr>
                      <m:t>=</m:t>
                    </m:r>
                    <m:f>
                      <m:fPr>
                        <m:ctrlPr>
                          <a:rPr lang="en-US" sz="1600" b="0" i="1" smtClean="0">
                            <a:solidFill>
                              <a:schemeClr val="tx1"/>
                            </a:solidFill>
                            <a:latin typeface="Cambria Math" panose="02040503050406030204" pitchFamily="18" charset="0"/>
                            <a:cs typeface="Segoe UI" panose="020B0502040204020203" pitchFamily="34" charset="0"/>
                          </a:rPr>
                        </m:ctrlPr>
                      </m:fPr>
                      <m:num>
                        <m:r>
                          <a:rPr lang="en-US" sz="1600" b="0" i="1" smtClean="0">
                            <a:solidFill>
                              <a:schemeClr val="tx1"/>
                            </a:solidFill>
                            <a:latin typeface="Cambria Math" panose="02040503050406030204" pitchFamily="18" charset="0"/>
                            <a:cs typeface="Segoe UI" panose="020B0502040204020203" pitchFamily="34" charset="0"/>
                          </a:rPr>
                          <m:t>1</m:t>
                        </m:r>
                      </m:num>
                      <m:den>
                        <m:sSup>
                          <m:sSupPr>
                            <m:ctrlPr>
                              <a:rPr lang="en-US" sz="1600" b="0" i="1" smtClean="0">
                                <a:solidFill>
                                  <a:schemeClr val="tx1"/>
                                </a:solidFill>
                                <a:latin typeface="Cambria Math" panose="02040503050406030204" pitchFamily="18" charset="0"/>
                                <a:cs typeface="Segoe UI" panose="020B0502040204020203" pitchFamily="34" charset="0"/>
                              </a:rPr>
                            </m:ctrlPr>
                          </m:sSupPr>
                          <m:e>
                            <m:d>
                              <m:dPr>
                                <m:ctrlPr>
                                  <a:rPr lang="en-US" sz="1600" i="1">
                                    <a:solidFill>
                                      <a:schemeClr val="tx1"/>
                                    </a:solidFill>
                                    <a:latin typeface="Cambria Math" panose="02040503050406030204" pitchFamily="18" charset="0"/>
                                    <a:cs typeface="Segoe UI" panose="020B0502040204020203" pitchFamily="34" charset="0"/>
                                  </a:rPr>
                                </m:ctrlPr>
                              </m:dPr>
                              <m:e>
                                <m:sSup>
                                  <m:sSupPr>
                                    <m:ctrlPr>
                                      <a:rPr lang="en-US" sz="1600" i="1">
                                        <a:solidFill>
                                          <a:schemeClr val="tx1"/>
                                        </a:solidFill>
                                        <a:latin typeface="Cambria Math" panose="02040503050406030204" pitchFamily="18" charset="0"/>
                                        <a:cs typeface="Segoe UI" panose="020B0502040204020203" pitchFamily="34" charset="0"/>
                                      </a:rPr>
                                    </m:ctrlPr>
                                  </m:sSupPr>
                                  <m:e>
                                    <m:r>
                                      <a:rPr lang="en-US" sz="1600" i="1">
                                        <a:solidFill>
                                          <a:schemeClr val="tx1"/>
                                        </a:solidFill>
                                        <a:latin typeface="Cambria Math" panose="02040503050406030204" pitchFamily="18" charset="0"/>
                                        <a:cs typeface="Segoe UI" panose="020B0502040204020203" pitchFamily="34" charset="0"/>
                                      </a:rPr>
                                      <m:t>𝑤</m:t>
                                    </m:r>
                                  </m:e>
                                  <m:sup>
                                    <m:r>
                                      <a:rPr lang="en-US" sz="1600" i="1">
                                        <a:solidFill>
                                          <a:schemeClr val="tx1"/>
                                        </a:solidFill>
                                        <a:latin typeface="Cambria Math" panose="02040503050406030204" pitchFamily="18" charset="0"/>
                                        <a:cs typeface="Segoe UI" panose="020B0502040204020203" pitchFamily="34" charset="0"/>
                                      </a:rPr>
                                      <m:t>𝑇</m:t>
                                    </m:r>
                                  </m:sup>
                                </m:sSup>
                                <m:sSub>
                                  <m:sSubPr>
                                    <m:ctrlPr>
                                      <a:rPr lang="en-US" sz="1600" i="1">
                                        <a:solidFill>
                                          <a:schemeClr val="tx1"/>
                                        </a:solidFill>
                                        <a:latin typeface="Cambria Math" panose="02040503050406030204" pitchFamily="18" charset="0"/>
                                        <a:cs typeface="Segoe UI" panose="020B0502040204020203" pitchFamily="34" charset="0"/>
                                      </a:rPr>
                                    </m:ctrlPr>
                                  </m:sSubPr>
                                  <m:e>
                                    <m:r>
                                      <a:rPr lang="en-US" sz="1600" i="1">
                                        <a:solidFill>
                                          <a:schemeClr val="tx1"/>
                                        </a:solidFill>
                                        <a:latin typeface="Cambria Math" panose="02040503050406030204" pitchFamily="18" charset="0"/>
                                        <a:cs typeface="Segoe UI" panose="020B0502040204020203" pitchFamily="34" charset="0"/>
                                      </a:rPr>
                                      <m:t>𝑆</m:t>
                                    </m:r>
                                  </m:e>
                                  <m:sub>
                                    <m:r>
                                      <a:rPr lang="en-US" sz="1600" i="1">
                                        <a:solidFill>
                                          <a:schemeClr val="tx1"/>
                                        </a:solidFill>
                                        <a:latin typeface="Cambria Math" panose="02040503050406030204" pitchFamily="18" charset="0"/>
                                        <a:cs typeface="Segoe UI" panose="020B0502040204020203" pitchFamily="34" charset="0"/>
                                      </a:rPr>
                                      <m:t>𝑤</m:t>
                                    </m:r>
                                  </m:sub>
                                </m:sSub>
                                <m:r>
                                  <a:rPr lang="en-US" sz="1600" i="1">
                                    <a:solidFill>
                                      <a:schemeClr val="tx1"/>
                                    </a:solidFill>
                                    <a:latin typeface="Cambria Math" panose="02040503050406030204" pitchFamily="18" charset="0"/>
                                    <a:cs typeface="Segoe UI" panose="020B0502040204020203" pitchFamily="34" charset="0"/>
                                  </a:rPr>
                                  <m:t>𝑤</m:t>
                                </m:r>
                              </m:e>
                            </m:d>
                          </m:e>
                          <m:sup>
                            <m:r>
                              <a:rPr lang="en-US" sz="1600" b="0" i="1" smtClean="0">
                                <a:solidFill>
                                  <a:schemeClr val="tx1"/>
                                </a:solidFill>
                                <a:latin typeface="Cambria Math" panose="02040503050406030204" pitchFamily="18" charset="0"/>
                                <a:cs typeface="Segoe UI" panose="020B0502040204020203" pitchFamily="34" charset="0"/>
                              </a:rPr>
                              <m:t>2</m:t>
                            </m:r>
                          </m:sup>
                        </m:sSup>
                      </m:den>
                    </m:f>
                    <m:d>
                      <m:dPr>
                        <m:ctrlPr>
                          <a:rPr lang="en-US" sz="1600" b="0" i="1" smtClean="0">
                            <a:solidFill>
                              <a:schemeClr val="tx1"/>
                            </a:solidFill>
                            <a:latin typeface="Cambria Math" panose="02040503050406030204" pitchFamily="18" charset="0"/>
                            <a:cs typeface="Segoe UI" panose="020B0502040204020203" pitchFamily="34" charset="0"/>
                          </a:rPr>
                        </m:ctrlPr>
                      </m:dPr>
                      <m:e>
                        <m:r>
                          <a:rPr lang="en-US" sz="1600" b="0" i="1" smtClean="0">
                            <a:solidFill>
                              <a:schemeClr val="tx1"/>
                            </a:solidFill>
                            <a:latin typeface="Cambria Math" panose="02040503050406030204" pitchFamily="18" charset="0"/>
                            <a:cs typeface="Segoe UI" panose="020B0502040204020203" pitchFamily="34" charset="0"/>
                          </a:rPr>
                          <m:t>2</m:t>
                        </m:r>
                        <m:sSub>
                          <m:sSubPr>
                            <m:ctrlPr>
                              <a:rPr lang="en-US" sz="1600" b="0" i="1" smtClean="0">
                                <a:solidFill>
                                  <a:schemeClr val="tx1"/>
                                </a:solidFill>
                                <a:latin typeface="Cambria Math" panose="02040503050406030204" pitchFamily="18" charset="0"/>
                                <a:cs typeface="Segoe UI" panose="020B0502040204020203" pitchFamily="34" charset="0"/>
                              </a:rPr>
                            </m:ctrlPr>
                          </m:sSubPr>
                          <m:e>
                            <m:r>
                              <a:rPr lang="en-US" sz="1600" b="0" i="1" smtClean="0">
                                <a:solidFill>
                                  <a:schemeClr val="tx1"/>
                                </a:solidFill>
                                <a:latin typeface="Cambria Math" panose="02040503050406030204" pitchFamily="18" charset="0"/>
                                <a:cs typeface="Segoe UI" panose="020B0502040204020203" pitchFamily="34" charset="0"/>
                              </a:rPr>
                              <m:t>𝑆</m:t>
                            </m:r>
                          </m:e>
                          <m:sub>
                            <m:r>
                              <a:rPr lang="en-US" sz="1600" b="0" i="1" smtClean="0">
                                <a:solidFill>
                                  <a:schemeClr val="tx1"/>
                                </a:solidFill>
                                <a:latin typeface="Cambria Math" panose="02040503050406030204" pitchFamily="18" charset="0"/>
                                <a:cs typeface="Segoe UI" panose="020B0502040204020203" pitchFamily="34" charset="0"/>
                              </a:rPr>
                              <m:t>𝐵</m:t>
                            </m:r>
                          </m:sub>
                        </m:sSub>
                        <m:r>
                          <a:rPr lang="en-US" sz="1600" b="0" i="1" smtClean="0">
                            <a:solidFill>
                              <a:schemeClr val="tx1"/>
                            </a:solidFill>
                            <a:latin typeface="Cambria Math" panose="02040503050406030204" pitchFamily="18" charset="0"/>
                            <a:cs typeface="Segoe UI" panose="020B0502040204020203" pitchFamily="34" charset="0"/>
                          </a:rPr>
                          <m:t>𝑤</m:t>
                        </m:r>
                        <m:d>
                          <m:dPr>
                            <m:ctrlPr>
                              <a:rPr lang="en-US" sz="1600" b="0" i="1" smtClean="0">
                                <a:solidFill>
                                  <a:schemeClr val="tx1"/>
                                </a:solidFill>
                                <a:latin typeface="Cambria Math" panose="02040503050406030204" pitchFamily="18" charset="0"/>
                                <a:cs typeface="Segoe UI" panose="020B0502040204020203" pitchFamily="34" charset="0"/>
                              </a:rPr>
                            </m:ctrlPr>
                          </m:dPr>
                          <m:e>
                            <m:sSup>
                              <m:sSupPr>
                                <m:ctrlPr>
                                  <a:rPr lang="en-US" sz="1600" b="0" i="1" smtClean="0">
                                    <a:solidFill>
                                      <a:schemeClr val="tx1"/>
                                    </a:solidFill>
                                    <a:latin typeface="Cambria Math" panose="02040503050406030204" pitchFamily="18" charset="0"/>
                                    <a:cs typeface="Segoe UI" panose="020B0502040204020203" pitchFamily="34" charset="0"/>
                                  </a:rPr>
                                </m:ctrlPr>
                              </m:sSupPr>
                              <m:e>
                                <m:r>
                                  <a:rPr lang="en-US" sz="1600" b="0" i="1" smtClean="0">
                                    <a:solidFill>
                                      <a:schemeClr val="tx1"/>
                                    </a:solidFill>
                                    <a:latin typeface="Cambria Math" panose="02040503050406030204" pitchFamily="18" charset="0"/>
                                    <a:cs typeface="Segoe UI" panose="020B0502040204020203" pitchFamily="34" charset="0"/>
                                  </a:rPr>
                                  <m:t>𝑤</m:t>
                                </m:r>
                              </m:e>
                              <m:sup>
                                <m:r>
                                  <a:rPr lang="en-US" sz="1600" b="0" i="1" smtClean="0">
                                    <a:solidFill>
                                      <a:schemeClr val="tx1"/>
                                    </a:solidFill>
                                    <a:latin typeface="Cambria Math" panose="02040503050406030204" pitchFamily="18" charset="0"/>
                                    <a:cs typeface="Segoe UI" panose="020B0502040204020203" pitchFamily="34" charset="0"/>
                                  </a:rPr>
                                  <m:t>𝑇</m:t>
                                </m:r>
                              </m:sup>
                            </m:sSup>
                            <m:sSub>
                              <m:sSubPr>
                                <m:ctrlPr>
                                  <a:rPr lang="en-US" sz="1600" b="0" i="1" smtClean="0">
                                    <a:solidFill>
                                      <a:schemeClr val="tx1"/>
                                    </a:solidFill>
                                    <a:latin typeface="Cambria Math" panose="02040503050406030204" pitchFamily="18" charset="0"/>
                                    <a:cs typeface="Segoe UI" panose="020B0502040204020203" pitchFamily="34" charset="0"/>
                                  </a:rPr>
                                </m:ctrlPr>
                              </m:sSubPr>
                              <m:e>
                                <m:r>
                                  <a:rPr lang="en-US" sz="1600" b="0" i="1" smtClean="0">
                                    <a:solidFill>
                                      <a:schemeClr val="tx1"/>
                                    </a:solidFill>
                                    <a:latin typeface="Cambria Math" panose="02040503050406030204" pitchFamily="18" charset="0"/>
                                    <a:cs typeface="Segoe UI" panose="020B0502040204020203" pitchFamily="34" charset="0"/>
                                  </a:rPr>
                                  <m:t>𝑆</m:t>
                                </m:r>
                              </m:e>
                              <m:sub>
                                <m:r>
                                  <a:rPr lang="en-US" sz="1600" b="0" i="1" smtClean="0">
                                    <a:solidFill>
                                      <a:schemeClr val="tx1"/>
                                    </a:solidFill>
                                    <a:latin typeface="Cambria Math" panose="02040503050406030204" pitchFamily="18" charset="0"/>
                                    <a:cs typeface="Segoe UI" panose="020B0502040204020203" pitchFamily="34" charset="0"/>
                                  </a:rPr>
                                  <m:t>𝑤</m:t>
                                </m:r>
                              </m:sub>
                            </m:sSub>
                            <m:r>
                              <a:rPr lang="en-US" sz="1600" b="0" i="1" smtClean="0">
                                <a:solidFill>
                                  <a:schemeClr val="tx1"/>
                                </a:solidFill>
                                <a:latin typeface="Cambria Math" panose="02040503050406030204" pitchFamily="18" charset="0"/>
                                <a:cs typeface="Segoe UI" panose="020B0502040204020203" pitchFamily="34" charset="0"/>
                              </a:rPr>
                              <m:t>𝑤</m:t>
                            </m:r>
                          </m:e>
                        </m:d>
                        <m:r>
                          <a:rPr lang="en-US" sz="1600" b="0" i="1" smtClean="0">
                            <a:solidFill>
                              <a:schemeClr val="tx1"/>
                            </a:solidFill>
                            <a:latin typeface="Cambria Math" panose="02040503050406030204" pitchFamily="18" charset="0"/>
                            <a:cs typeface="Segoe UI" panose="020B0502040204020203" pitchFamily="34" charset="0"/>
                          </a:rPr>
                          <m:t>−2</m:t>
                        </m:r>
                        <m:sSup>
                          <m:sSupPr>
                            <m:ctrlPr>
                              <a:rPr lang="en-US" sz="1600" b="0" i="1" smtClean="0">
                                <a:solidFill>
                                  <a:schemeClr val="tx1"/>
                                </a:solidFill>
                                <a:latin typeface="Cambria Math" panose="02040503050406030204" pitchFamily="18" charset="0"/>
                                <a:cs typeface="Segoe UI" panose="020B0502040204020203" pitchFamily="34" charset="0"/>
                              </a:rPr>
                            </m:ctrlPr>
                          </m:sSupPr>
                          <m:e>
                            <m:r>
                              <a:rPr lang="en-US" sz="1600" b="0" i="1" smtClean="0">
                                <a:solidFill>
                                  <a:schemeClr val="tx1"/>
                                </a:solidFill>
                                <a:latin typeface="Cambria Math" panose="02040503050406030204" pitchFamily="18" charset="0"/>
                                <a:cs typeface="Segoe UI" panose="020B0502040204020203" pitchFamily="34" charset="0"/>
                              </a:rPr>
                              <m:t>𝑤</m:t>
                            </m:r>
                          </m:e>
                          <m:sup>
                            <m:r>
                              <a:rPr lang="en-US" sz="1600" b="0" i="1" smtClean="0">
                                <a:solidFill>
                                  <a:schemeClr val="tx1"/>
                                </a:solidFill>
                                <a:latin typeface="Cambria Math" panose="02040503050406030204" pitchFamily="18" charset="0"/>
                                <a:cs typeface="Segoe UI" panose="020B0502040204020203" pitchFamily="34" charset="0"/>
                              </a:rPr>
                              <m:t>𝑇</m:t>
                            </m:r>
                          </m:sup>
                        </m:sSup>
                        <m:sSub>
                          <m:sSubPr>
                            <m:ctrlPr>
                              <a:rPr lang="en-US" sz="1600" b="0" i="1" smtClean="0">
                                <a:solidFill>
                                  <a:schemeClr val="tx1"/>
                                </a:solidFill>
                                <a:latin typeface="Cambria Math" panose="02040503050406030204" pitchFamily="18" charset="0"/>
                                <a:cs typeface="Segoe UI" panose="020B0502040204020203" pitchFamily="34" charset="0"/>
                              </a:rPr>
                            </m:ctrlPr>
                          </m:sSubPr>
                          <m:e>
                            <m:r>
                              <a:rPr lang="en-US" sz="1600" b="0" i="1" smtClean="0">
                                <a:solidFill>
                                  <a:schemeClr val="tx1"/>
                                </a:solidFill>
                                <a:latin typeface="Cambria Math" panose="02040503050406030204" pitchFamily="18" charset="0"/>
                                <a:cs typeface="Segoe UI" panose="020B0502040204020203" pitchFamily="34" charset="0"/>
                              </a:rPr>
                              <m:t>𝑆</m:t>
                            </m:r>
                          </m:e>
                          <m:sub>
                            <m:r>
                              <a:rPr lang="en-US" sz="1600" b="0" i="1" smtClean="0">
                                <a:solidFill>
                                  <a:schemeClr val="tx1"/>
                                </a:solidFill>
                                <a:latin typeface="Cambria Math" panose="02040503050406030204" pitchFamily="18" charset="0"/>
                                <a:cs typeface="Segoe UI" panose="020B0502040204020203" pitchFamily="34" charset="0"/>
                              </a:rPr>
                              <m:t>𝐵</m:t>
                            </m:r>
                          </m:sub>
                        </m:sSub>
                        <m:sSup>
                          <m:sSupPr>
                            <m:ctrlPr>
                              <a:rPr lang="en-US" sz="1600" b="0" i="1" smtClean="0">
                                <a:solidFill>
                                  <a:schemeClr val="tx1"/>
                                </a:solidFill>
                                <a:latin typeface="Cambria Math" panose="02040503050406030204" pitchFamily="18" charset="0"/>
                                <a:cs typeface="Segoe UI" panose="020B0502040204020203" pitchFamily="34" charset="0"/>
                              </a:rPr>
                            </m:ctrlPr>
                          </m:sSupPr>
                          <m:e>
                            <m:r>
                              <a:rPr lang="en-US" sz="1600" b="0" i="1" smtClean="0">
                                <a:solidFill>
                                  <a:schemeClr val="tx1"/>
                                </a:solidFill>
                                <a:latin typeface="Cambria Math" panose="02040503050406030204" pitchFamily="18" charset="0"/>
                                <a:cs typeface="Segoe UI" panose="020B0502040204020203" pitchFamily="34" charset="0"/>
                              </a:rPr>
                              <m:t>𝑤</m:t>
                            </m:r>
                          </m:e>
                          <m:sup>
                            <m:r>
                              <a:rPr lang="en-US" sz="1600" b="0" i="1" smtClean="0">
                                <a:solidFill>
                                  <a:schemeClr val="tx1"/>
                                </a:solidFill>
                                <a:latin typeface="Cambria Math" panose="02040503050406030204" pitchFamily="18" charset="0"/>
                                <a:cs typeface="Segoe UI" panose="020B0502040204020203" pitchFamily="34" charset="0"/>
                              </a:rPr>
                              <m:t>𝑇</m:t>
                            </m:r>
                          </m:sup>
                        </m:sSup>
                        <m:sSub>
                          <m:sSubPr>
                            <m:ctrlPr>
                              <a:rPr lang="en-US" sz="1600" b="0" i="1" smtClean="0">
                                <a:solidFill>
                                  <a:schemeClr val="tx1"/>
                                </a:solidFill>
                                <a:latin typeface="Cambria Math" panose="02040503050406030204" pitchFamily="18" charset="0"/>
                                <a:cs typeface="Segoe UI" panose="020B0502040204020203" pitchFamily="34" charset="0"/>
                              </a:rPr>
                            </m:ctrlPr>
                          </m:sSubPr>
                          <m:e>
                            <m:r>
                              <a:rPr lang="en-US" sz="1600" b="0" i="1" smtClean="0">
                                <a:solidFill>
                                  <a:schemeClr val="tx1"/>
                                </a:solidFill>
                                <a:latin typeface="Cambria Math" panose="02040503050406030204" pitchFamily="18" charset="0"/>
                                <a:cs typeface="Segoe UI" panose="020B0502040204020203" pitchFamily="34" charset="0"/>
                              </a:rPr>
                              <m:t>𝑆</m:t>
                            </m:r>
                          </m:e>
                          <m:sub>
                            <m:r>
                              <a:rPr lang="en-US" sz="1600" b="0" i="1" smtClean="0">
                                <a:solidFill>
                                  <a:schemeClr val="tx1"/>
                                </a:solidFill>
                                <a:latin typeface="Cambria Math" panose="02040503050406030204" pitchFamily="18" charset="0"/>
                                <a:cs typeface="Segoe UI" panose="020B0502040204020203" pitchFamily="34" charset="0"/>
                              </a:rPr>
                              <m:t>𝑤</m:t>
                            </m:r>
                          </m:sub>
                        </m:sSub>
                        <m:r>
                          <a:rPr lang="en-US" sz="1600" b="0" i="1" smtClean="0">
                            <a:solidFill>
                              <a:schemeClr val="tx1"/>
                            </a:solidFill>
                            <a:latin typeface="Cambria Math" panose="02040503050406030204" pitchFamily="18" charset="0"/>
                            <a:cs typeface="Segoe UI" panose="020B0502040204020203" pitchFamily="34" charset="0"/>
                          </a:rPr>
                          <m:t>𝑤</m:t>
                        </m:r>
                      </m:e>
                    </m:d>
                  </m:oMath>
                </a14:m>
                <a:r>
                  <a:rPr lang="en-US" sz="1600" b="0">
                    <a:solidFill>
                      <a:schemeClr val="tx1"/>
                    </a:solidFill>
                    <a:latin typeface="Segoe UI" panose="020B0502040204020203" pitchFamily="34" charset="0"/>
                    <a:cs typeface="Segoe UI" panose="020B0502040204020203" pitchFamily="34" charset="0"/>
                  </a:rPr>
                  <a:t>=0</a:t>
                </a:r>
              </a:p>
              <a:p>
                <a:pPr marL="0" lvl="0" indent="0">
                  <a:buNone/>
                </a:pPr>
                <a14:m>
                  <m:oMathPara xmlns:m="http://schemas.openxmlformats.org/officeDocument/2006/math">
                    <m:oMathParaPr>
                      <m:jc m:val="centerGroup"/>
                    </m:oMathParaPr>
                    <m:oMath xmlns:m="http://schemas.openxmlformats.org/officeDocument/2006/math">
                      <m:r>
                        <a:rPr lang="vi-VN" sz="160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m:t>
                      </m:r>
                      <m:sSub>
                        <m:sSubPr>
                          <m:ctrlPr>
                            <a:rPr lang="vi-VN" sz="160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ctrlPr>
                        </m:sSubPr>
                        <m:e>
                          <m: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𝑆</m:t>
                          </m:r>
                        </m:e>
                        <m:sub>
                          <m: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𝐵</m:t>
                          </m:r>
                        </m:sub>
                      </m:sSub>
                      <m: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𝑤</m:t>
                      </m:r>
                      <m: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m:t>
                      </m:r>
                      <m:f>
                        <m:fPr>
                          <m:ctrlP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ctrlPr>
                        </m:fPr>
                        <m:num>
                          <m:sSup>
                            <m:sSupPr>
                              <m:ctrlP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ctrlPr>
                            </m:sSupPr>
                            <m:e>
                              <m: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𝑤</m:t>
                              </m:r>
                            </m:e>
                            <m:sup>
                              <m: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𝑇</m:t>
                              </m:r>
                            </m:sup>
                          </m:sSup>
                          <m:sSub>
                            <m:sSubPr>
                              <m:ctrlP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ctrlPr>
                            </m:sSubPr>
                            <m:e>
                              <m: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𝑆</m:t>
                              </m:r>
                            </m:e>
                            <m:sub>
                              <m: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𝐵</m:t>
                              </m:r>
                            </m:sub>
                          </m:sSub>
                          <m: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𝑤</m:t>
                          </m:r>
                        </m:num>
                        <m:den>
                          <m:sSup>
                            <m:sSupPr>
                              <m:ctrlP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ctrlPr>
                            </m:sSupPr>
                            <m:e>
                              <m: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𝑤</m:t>
                              </m:r>
                            </m:e>
                            <m:sup>
                              <m: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𝑇</m:t>
                              </m:r>
                            </m:sup>
                          </m:sSup>
                          <m:sSub>
                            <m:sSubPr>
                              <m:ctrlP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ctrlPr>
                            </m:sSubPr>
                            <m:e>
                              <m: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𝑆</m:t>
                              </m:r>
                            </m:e>
                            <m:sub>
                              <m: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𝑤</m:t>
                              </m:r>
                            </m:sub>
                          </m:sSub>
                          <m: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𝑤</m:t>
                          </m:r>
                        </m:den>
                      </m:f>
                      <m:sSub>
                        <m:sSubPr>
                          <m:ctrlP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ctrlPr>
                        </m:sSubPr>
                        <m:e>
                          <m: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𝑆</m:t>
                          </m:r>
                        </m:e>
                        <m:sub>
                          <m: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𝑤</m:t>
                          </m:r>
                        </m:sub>
                      </m:sSub>
                      <m: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𝑤</m:t>
                      </m:r>
                    </m:oMath>
                  </m:oMathPara>
                </a14:m>
                <a:endParaRPr lang="en-US" sz="1600">
                  <a:solidFill>
                    <a:schemeClr val="tx1"/>
                  </a:solidFill>
                  <a:latin typeface="Segoe UI" panose="020B0502040204020203" pitchFamily="34" charset="0"/>
                  <a:cs typeface="Segoe UI" panose="020B0502040204020203" pitchFamily="34" charset="0"/>
                </a:endParaRPr>
              </a:p>
              <a:p>
                <a:pPr marL="0" lvl="0" indent="0">
                  <a:buNone/>
                </a:pPr>
                <a14:m>
                  <m:oMathPara xmlns:m="http://schemas.openxmlformats.org/officeDocument/2006/math">
                    <m:oMathParaPr>
                      <m:jc m:val="centerGroup"/>
                    </m:oMathParaPr>
                    <m:oMath xmlns:m="http://schemas.openxmlformats.org/officeDocument/2006/math">
                      <m:r>
                        <a:rPr lang="vi-VN" sz="160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m:t>
                      </m:r>
                      <m:sSubSup>
                        <m:sSubSupPr>
                          <m:ctrlPr>
                            <a:rPr lang="vi-VN" sz="160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ctrlPr>
                        </m:sSubSupPr>
                        <m:e>
                          <m: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𝑆</m:t>
                          </m:r>
                        </m:e>
                        <m:sub>
                          <m: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𝑤</m:t>
                          </m:r>
                        </m:sub>
                        <m:sup>
                          <m: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−1</m:t>
                          </m:r>
                        </m:sup>
                      </m:sSubSup>
                      <m:sSub>
                        <m:sSubPr>
                          <m:ctrlPr>
                            <a:rPr lang="vi-VN" sz="160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ctrlPr>
                        </m:sSubPr>
                        <m:e>
                          <m: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𝑆</m:t>
                          </m:r>
                        </m:e>
                        <m:sub>
                          <m: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𝐵</m:t>
                          </m:r>
                        </m:sub>
                      </m:sSub>
                      <m: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𝑤</m:t>
                      </m:r>
                      <m: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m:t>
                      </m:r>
                      <m: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𝐽</m:t>
                      </m:r>
                      <m:d>
                        <m:dPr>
                          <m:ctrlP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ctrlPr>
                        </m:dPr>
                        <m:e>
                          <m: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𝑤</m:t>
                          </m:r>
                        </m:e>
                      </m:d>
                      <m: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𝑤</m:t>
                      </m:r>
                    </m:oMath>
                  </m:oMathPara>
                </a14:m>
                <a:endParaRPr lang="vi-VN" sz="1600">
                  <a:solidFill>
                    <a:schemeClr val="tx1"/>
                  </a:solidFill>
                  <a:latin typeface="Segoe UI" panose="020B0502040204020203" pitchFamily="34" charset="0"/>
                  <a:cs typeface="Segoe UI" panose="020B0502040204020203" pitchFamily="34" charset="0"/>
                </a:endParaRPr>
              </a:p>
            </p:txBody>
          </p:sp>
        </mc:Choice>
        <mc:Fallback>
          <p:sp>
            <p:nvSpPr>
              <p:cNvPr id="355" name="Google Shape;355;p36"/>
              <p:cNvSpPr txBox="1">
                <a:spLocks noGrp="1" noRot="1" noChangeAspect="1" noMove="1" noResize="1" noEditPoints="1" noAdjustHandles="1" noChangeArrowheads="1" noChangeShapeType="1" noTextEdit="1"/>
              </p:cNvSpPr>
              <p:nvPr>
                <p:ph type="subTitle" idx="1"/>
              </p:nvPr>
            </p:nvSpPr>
            <p:spPr>
              <a:xfrm>
                <a:off x="846531" y="1410337"/>
                <a:ext cx="6481638" cy="2359214"/>
              </a:xfrm>
              <a:prstGeom prst="rect">
                <a:avLst/>
              </a:prstGeom>
              <a:blipFill>
                <a:blip r:embed="rId3"/>
                <a:stretch>
                  <a:fillRect l="-564" r="-470"/>
                </a:stretch>
              </a:blipFill>
            </p:spPr>
            <p:txBody>
              <a:bodyPr/>
              <a:lstStyle/>
              <a:p>
                <a:r>
                  <a:rPr lang="en-GB">
                    <a:noFill/>
                  </a:rPr>
                  <a:t> </a:t>
                </a:r>
              </a:p>
            </p:txBody>
          </p:sp>
        </mc:Fallback>
      </mc:AlternateContent>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383368" y="1955950"/>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3;p35">
            <a:extLst>
              <a:ext uri="{FF2B5EF4-FFF2-40B4-BE49-F238E27FC236}">
                <a16:creationId xmlns:a16="http://schemas.microsoft.com/office/drawing/2014/main" id="{8B7CC498-30D8-4BE4-8FB6-1621729D2FF7}"/>
              </a:ext>
            </a:extLst>
          </p:cNvPr>
          <p:cNvSpPr txBox="1"/>
          <p:nvPr/>
        </p:nvSpPr>
        <p:spPr>
          <a:xfrm>
            <a:off x="6260636" y="212749"/>
            <a:ext cx="2169064"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Linear discriminant ANALYSIS</a:t>
            </a:r>
            <a:endParaRPr>
              <a:solidFill>
                <a:schemeClr val="lt2"/>
              </a:solidFill>
            </a:endParaRPr>
          </a:p>
        </p:txBody>
      </p:sp>
    </p:spTree>
    <p:extLst>
      <p:ext uri="{BB962C8B-B14F-4D97-AF65-F5344CB8AC3E}">
        <p14:creationId xmlns:p14="http://schemas.microsoft.com/office/powerpoint/2010/main" val="1524838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Segoe UI" panose="020B0502040204020203" pitchFamily="34" charset="0"/>
                <a:cs typeface="Segoe UI" panose="020B0502040204020203" pitchFamily="34" charset="0"/>
              </a:rPr>
              <a:t>LƯU Ý:</a:t>
            </a:r>
            <a:endParaRPr lang="en-GB" b="1">
              <a:latin typeface="Segoe UI" panose="020B0502040204020203" pitchFamily="34" charset="0"/>
              <a:cs typeface="Segoe UI" panose="020B0502040204020203" pitchFamily="34" charset="0"/>
            </a:endParaRPr>
          </a:p>
        </p:txBody>
      </p:sp>
      <mc:AlternateContent xmlns:mc="http://schemas.openxmlformats.org/markup-compatibility/2006">
        <mc:Choice xmlns:a14="http://schemas.microsoft.com/office/drawing/2010/main" Requires="a14">
          <p:sp>
            <p:nvSpPr>
              <p:cNvPr id="355" name="Google Shape;355;p36"/>
              <p:cNvSpPr txBox="1">
                <a:spLocks noGrp="1"/>
              </p:cNvSpPr>
              <p:nvPr>
                <p:ph type="subTitle" idx="1"/>
              </p:nvPr>
            </p:nvSpPr>
            <p:spPr>
              <a:xfrm>
                <a:off x="846531" y="1410337"/>
                <a:ext cx="6481638" cy="2359214"/>
              </a:xfrm>
              <a:prstGeom prst="rect">
                <a:avLst/>
              </a:prstGeom>
            </p:spPr>
            <p:txBody>
              <a:bodyPr spcFirstLastPara="1" wrap="square" lIns="91425" tIns="91425" rIns="91425" bIns="91425" anchor="t" anchorCtr="0">
                <a:noAutofit/>
              </a:bodyPr>
              <a:lstStyle/>
              <a:p>
                <a:pPr marL="0" lvl="0" indent="0">
                  <a:buNone/>
                </a:pPr>
                <a:r>
                  <a:rPr lang="en-GB" sz="1600">
                    <a:latin typeface="Segoe UI" panose="020B0502040204020203" pitchFamily="34" charset="0"/>
                    <a:cs typeface="Segoe UI" panose="020B0502040204020203" pitchFamily="34" charset="0"/>
                  </a:rPr>
                  <a:t>Trong (10), ta đã giả sử rằng ma trận </a:t>
                </a:r>
                <a14:m>
                  <m:oMath xmlns:m="http://schemas.openxmlformats.org/officeDocument/2006/math">
                    <m:sSub>
                      <m:sSubPr>
                        <m:ctrlP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ctrlPr>
                      </m:sSubPr>
                      <m:e>
                        <m: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𝑆</m:t>
                        </m:r>
                      </m:e>
                      <m:sub>
                        <m: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𝑤</m:t>
                        </m:r>
                      </m:sub>
                    </m:sSub>
                  </m:oMath>
                </a14:m>
                <a:r>
                  <a:rPr lang="en-US" sz="1600" i="1">
                    <a:solidFill>
                      <a:schemeClr val="tx1"/>
                    </a:solidFill>
                    <a:latin typeface="Segoe UI" panose="020B0502040204020203" pitchFamily="34" charset="0"/>
                    <a:cs typeface="Segoe UI" panose="020B0502040204020203" pitchFamily="34" charset="0"/>
                  </a:rPr>
                  <a:t> </a:t>
                </a:r>
                <a:r>
                  <a:rPr lang="en-GB" sz="1600">
                    <a:latin typeface="Segoe UI" panose="020B0502040204020203" pitchFamily="34" charset="0"/>
                    <a:cs typeface="Segoe UI" panose="020B0502040204020203" pitchFamily="34" charset="0"/>
                  </a:rPr>
                  <a:t>là khả nghịch. </a:t>
                </a:r>
                <a:r>
                  <a:rPr lang="vi-VN" sz="1600">
                    <a:latin typeface="Segoe UI" panose="020B0502040204020203" pitchFamily="34" charset="0"/>
                    <a:cs typeface="Segoe UI" panose="020B0502040204020203" pitchFamily="34" charset="0"/>
                  </a:rPr>
                  <a:t>Điều này không luôn luôn đúng, nhưng có một </a:t>
                </a:r>
                <a:r>
                  <a:rPr lang="vi-VN" sz="1600" i="1">
                    <a:latin typeface="Segoe UI" panose="020B0502040204020203" pitchFamily="34" charset="0"/>
                    <a:cs typeface="Segoe UI" panose="020B0502040204020203" pitchFamily="34" charset="0"/>
                  </a:rPr>
                  <a:t>trick</a:t>
                </a:r>
                <a:r>
                  <a:rPr lang="vi-VN" sz="1600">
                    <a:latin typeface="Segoe UI" panose="020B0502040204020203" pitchFamily="34" charset="0"/>
                    <a:cs typeface="Segoe UI" panose="020B0502040204020203" pitchFamily="34" charset="0"/>
                  </a:rPr>
                  <a:t> nhỏ là ta có thể xấp xỉ</a:t>
                </a:r>
                <a:r>
                  <a:rPr lang="en-US" sz="1600">
                    <a:latin typeface="Segoe UI" panose="020B0502040204020203" pitchFamily="34" charset="0"/>
                    <a:cs typeface="Segoe UI" panose="020B0502040204020203" pitchFamily="34" charset="0"/>
                  </a:rPr>
                  <a:t> </a:t>
                </a:r>
                <a14:m>
                  <m:oMath xmlns:m="http://schemas.openxmlformats.org/officeDocument/2006/math">
                    <m:sSub>
                      <m:sSubPr>
                        <m:ctrlPr>
                          <a:rPr lang="en-US" sz="1600" i="1">
                            <a:solidFill>
                              <a:schemeClr val="tx1"/>
                            </a:solidFill>
                            <a:latin typeface="Cambria Math" panose="02040503050406030204" pitchFamily="18" charset="0"/>
                            <a:ea typeface="Cambria Math" panose="02040503050406030204" pitchFamily="18" charset="0"/>
                            <a:cs typeface="Segoe UI" panose="020B0502040204020203" pitchFamily="34" charset="0"/>
                          </a:rPr>
                        </m:ctrlPr>
                      </m:sSubPr>
                      <m:e>
                        <m:r>
                          <a:rPr lang="en-US" sz="1600" i="1">
                            <a:solidFill>
                              <a:schemeClr val="tx1"/>
                            </a:solidFill>
                            <a:latin typeface="Cambria Math" panose="02040503050406030204" pitchFamily="18" charset="0"/>
                            <a:ea typeface="Cambria Math" panose="02040503050406030204" pitchFamily="18" charset="0"/>
                            <a:cs typeface="Segoe UI" panose="020B0502040204020203" pitchFamily="34" charset="0"/>
                          </a:rPr>
                          <m:t>𝑆</m:t>
                        </m:r>
                      </m:e>
                      <m:sub>
                        <m:r>
                          <a:rPr lang="en-US" sz="1600" i="1">
                            <a:solidFill>
                              <a:schemeClr val="tx1"/>
                            </a:solidFill>
                            <a:latin typeface="Cambria Math" panose="02040503050406030204" pitchFamily="18" charset="0"/>
                            <a:ea typeface="Cambria Math" panose="02040503050406030204" pitchFamily="18" charset="0"/>
                            <a:cs typeface="Segoe UI" panose="020B0502040204020203" pitchFamily="34" charset="0"/>
                          </a:rPr>
                          <m:t>𝑤</m:t>
                        </m:r>
                      </m:sub>
                    </m:sSub>
                  </m:oMath>
                </a14:m>
                <a:r>
                  <a:rPr lang="en-US" sz="1600" i="1">
                    <a:solidFill>
                      <a:schemeClr val="tx1"/>
                    </a:solidFill>
                    <a:latin typeface="Segoe UI" panose="020B0502040204020203" pitchFamily="34" charset="0"/>
                    <a:cs typeface="Segoe UI" panose="020B0502040204020203" pitchFamily="34" charset="0"/>
                  </a:rPr>
                  <a:t> </a:t>
                </a:r>
                <a:r>
                  <a:rPr lang="en-GB" sz="1600">
                    <a:latin typeface="Segoe UI" panose="020B0502040204020203" pitchFamily="34" charset="0"/>
                    <a:cs typeface="Segoe UI" panose="020B0502040204020203" pitchFamily="34" charset="0"/>
                  </a:rPr>
                  <a:t>bởi</a:t>
                </a:r>
                <a:r>
                  <a:rPr lang="en-US" sz="1600">
                    <a:solidFill>
                      <a:schemeClr val="tx1"/>
                    </a:solidFill>
                    <a:latin typeface="Segoe UI" panose="020B0502040204020203" pitchFamily="34" charset="0"/>
                    <a:cs typeface="Segoe UI" panose="020B0502040204020203" pitchFamily="34" charset="0"/>
                  </a:rPr>
                  <a:t> </a:t>
                </a:r>
                <a14:m>
                  <m:oMath xmlns:m="http://schemas.openxmlformats.org/officeDocument/2006/math">
                    <m:sSub>
                      <m:sSubPr>
                        <m:ctrlPr>
                          <a:rPr lang="en-US" sz="1600" i="1">
                            <a:solidFill>
                              <a:schemeClr val="tx1"/>
                            </a:solidFill>
                            <a:latin typeface="Cambria Math" panose="02040503050406030204" pitchFamily="18" charset="0"/>
                            <a:ea typeface="Cambria Math" panose="02040503050406030204" pitchFamily="18" charset="0"/>
                            <a:cs typeface="Segoe UI" panose="020B0502040204020203" pitchFamily="34" charset="0"/>
                          </a:rPr>
                        </m:ctrlPr>
                      </m:sSubPr>
                      <m:e>
                        <m:acc>
                          <m:accPr>
                            <m:chr m:val="̅"/>
                            <m:ctrlPr>
                              <a:rPr lang="en-US" sz="160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ctrlPr>
                          </m:accPr>
                          <m:e>
                            <m: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𝑆</m:t>
                            </m:r>
                          </m:e>
                        </m:acc>
                      </m:e>
                      <m:sub>
                        <m:r>
                          <a:rPr lang="en-US" sz="1600" i="1">
                            <a:solidFill>
                              <a:schemeClr val="tx1"/>
                            </a:solidFill>
                            <a:latin typeface="Cambria Math" panose="02040503050406030204" pitchFamily="18" charset="0"/>
                            <a:ea typeface="Cambria Math" panose="02040503050406030204" pitchFamily="18" charset="0"/>
                            <a:cs typeface="Segoe UI" panose="020B0502040204020203" pitchFamily="34" charset="0"/>
                          </a:rPr>
                          <m:t>𝑤</m:t>
                        </m:r>
                      </m:sub>
                    </m:sSub>
                    <m:r>
                      <a:rPr lang="en-US" sz="1600" i="1">
                        <a:solidFill>
                          <a:schemeClr val="tx1"/>
                        </a:solidFill>
                        <a:latin typeface="Cambria Math" panose="02040503050406030204" pitchFamily="18" charset="0"/>
                        <a:ea typeface="Cambria Math" panose="02040503050406030204" pitchFamily="18" charset="0"/>
                        <a:cs typeface="Segoe UI" panose="020B0502040204020203" pitchFamily="34" charset="0"/>
                      </a:rPr>
                      <m:t>≈</m:t>
                    </m:r>
                  </m:oMath>
                </a14:m>
                <a:r>
                  <a:rPr lang="en-US" sz="1600">
                    <a:solidFill>
                      <a:schemeClr val="tx1"/>
                    </a:solidFill>
                    <a:latin typeface="Segoe UI" panose="020B0502040204020203" pitchFamily="34" charset="0"/>
                    <a:cs typeface="Segoe UI" panose="020B0502040204020203" pitchFamily="34" charset="0"/>
                  </a:rPr>
                  <a:t> </a:t>
                </a:r>
                <a14:m>
                  <m:oMath xmlns:m="http://schemas.openxmlformats.org/officeDocument/2006/math">
                    <m:sSub>
                      <m:sSubPr>
                        <m:ctrlPr>
                          <a:rPr lang="en-US" sz="1600" i="1">
                            <a:solidFill>
                              <a:schemeClr val="tx1"/>
                            </a:solidFill>
                            <a:latin typeface="Cambria Math" panose="02040503050406030204" pitchFamily="18" charset="0"/>
                            <a:ea typeface="Cambria Math" panose="02040503050406030204" pitchFamily="18" charset="0"/>
                            <a:cs typeface="Segoe UI" panose="020B0502040204020203" pitchFamily="34" charset="0"/>
                          </a:rPr>
                        </m:ctrlPr>
                      </m:sSubPr>
                      <m:e>
                        <m:r>
                          <a:rPr lang="en-US" sz="1600" i="1">
                            <a:solidFill>
                              <a:schemeClr val="tx1"/>
                            </a:solidFill>
                            <a:latin typeface="Cambria Math" panose="02040503050406030204" pitchFamily="18" charset="0"/>
                            <a:ea typeface="Cambria Math" panose="02040503050406030204" pitchFamily="18" charset="0"/>
                            <a:cs typeface="Segoe UI" panose="020B0502040204020203" pitchFamily="34" charset="0"/>
                          </a:rPr>
                          <m:t>𝑆</m:t>
                        </m:r>
                      </m:e>
                      <m:sub>
                        <m:r>
                          <a:rPr lang="en-US" sz="1600" i="1">
                            <a:solidFill>
                              <a:schemeClr val="tx1"/>
                            </a:solidFill>
                            <a:latin typeface="Cambria Math" panose="02040503050406030204" pitchFamily="18" charset="0"/>
                            <a:ea typeface="Cambria Math" panose="02040503050406030204" pitchFamily="18" charset="0"/>
                            <a:cs typeface="Segoe UI" panose="020B0502040204020203" pitchFamily="34" charset="0"/>
                          </a:rPr>
                          <m:t>𝑤</m:t>
                        </m:r>
                      </m:sub>
                    </m:sSub>
                  </m:oMath>
                </a14:m>
                <a:r>
                  <a:rPr lang="en-US" sz="1600">
                    <a:solidFill>
                      <a:schemeClr val="tx1"/>
                    </a:solidFill>
                    <a:latin typeface="Segoe UI" panose="020B0502040204020203" pitchFamily="34" charset="0"/>
                    <a:cs typeface="Segoe UI" panose="020B0502040204020203" pitchFamily="34" charset="0"/>
                  </a:rPr>
                  <a:t> + </a:t>
                </a:r>
                <a:r>
                  <a:rPr lang="el-GR" sz="1600">
                    <a:latin typeface="Segoe UI" panose="020B0502040204020203" pitchFamily="34" charset="0"/>
                    <a:cs typeface="Segoe UI" panose="020B0502040204020203" pitchFamily="34" charset="0"/>
                  </a:rPr>
                  <a:t>λ</a:t>
                </a:r>
                <a:r>
                  <a:rPr lang="en-GB" sz="1600">
                    <a:latin typeface="Times New Roman" panose="02020603050405020304" pitchFamily="18" charset="0"/>
                    <a:cs typeface="Times New Roman" panose="02020603050405020304" pitchFamily="18" charset="0"/>
                  </a:rPr>
                  <a:t>I với </a:t>
                </a:r>
                <a:r>
                  <a:rPr lang="el-GR"/>
                  <a:t>λ</a:t>
                </a:r>
                <a:r>
                  <a:rPr lang="en-GB"/>
                  <a:t> </a:t>
                </a:r>
                <a:r>
                  <a:rPr lang="vi-VN"/>
                  <a:t>là một số thực dương nhỏ. Ma trận mới này là khả nghịch vì trị riêng nhỏ nhất của nó bằng với trị riêng nhỏ nhất của</a:t>
                </a:r>
                <a:r>
                  <a:rPr lang="en-US"/>
                  <a:t> </a:t>
                </a:r>
                <a14:m>
                  <m:oMath xmlns:m="http://schemas.openxmlformats.org/officeDocument/2006/math">
                    <m:sSub>
                      <m:sSubPr>
                        <m:ctrlPr>
                          <a:rPr lang="en-US" sz="1600" i="1">
                            <a:solidFill>
                              <a:schemeClr val="tx1"/>
                            </a:solidFill>
                            <a:latin typeface="Cambria Math" panose="02040503050406030204" pitchFamily="18" charset="0"/>
                            <a:cs typeface="Segoe UI" panose="020B0502040204020203" pitchFamily="34" charset="0"/>
                          </a:rPr>
                        </m:ctrlPr>
                      </m:sSubPr>
                      <m:e>
                        <m:r>
                          <a:rPr lang="en-US" sz="1600" i="1">
                            <a:solidFill>
                              <a:schemeClr val="tx1"/>
                            </a:solidFill>
                            <a:latin typeface="Cambria Math" panose="02040503050406030204" pitchFamily="18" charset="0"/>
                            <a:cs typeface="Segoe UI" panose="020B0502040204020203" pitchFamily="34" charset="0"/>
                          </a:rPr>
                          <m:t>𝑆</m:t>
                        </m:r>
                      </m:e>
                      <m:sub>
                        <m:r>
                          <a:rPr lang="en-US" sz="1600" i="1">
                            <a:solidFill>
                              <a:schemeClr val="tx1"/>
                            </a:solidFill>
                            <a:latin typeface="Cambria Math" panose="02040503050406030204" pitchFamily="18" charset="0"/>
                            <a:cs typeface="Segoe UI" panose="020B0502040204020203" pitchFamily="34" charset="0"/>
                          </a:rPr>
                          <m:t>𝑤</m:t>
                        </m:r>
                      </m:sub>
                    </m:sSub>
                  </m:oMath>
                </a14:m>
                <a:r>
                  <a:rPr lang="en-US" sz="1600">
                    <a:solidFill>
                      <a:schemeClr val="tx1"/>
                    </a:solidFill>
                    <a:latin typeface="Times New Roman" panose="02020603050405020304" pitchFamily="18" charset="0"/>
                    <a:cs typeface="Times New Roman" panose="02020603050405020304" pitchFamily="18" charset="0"/>
                  </a:rPr>
                  <a:t> </a:t>
                </a:r>
                <a:r>
                  <a:rPr lang="vi-VN"/>
                  <a:t>cộng với </a:t>
                </a:r>
                <a:r>
                  <a:rPr lang="el-GR"/>
                  <a:t>λ </a:t>
                </a:r>
                <a:r>
                  <a:rPr lang="vi-VN"/>
                  <a:t>tức không nhỏ hơn </a:t>
                </a:r>
                <a:r>
                  <a:rPr lang="el-GR"/>
                  <a:t>λ&gt;0. </a:t>
                </a:r>
                <a:r>
                  <a:rPr lang="vi-VN"/>
                  <a:t>Điều này được suy ra từ việc</a:t>
                </a:r>
                <a:r>
                  <a:rPr lang="en-US"/>
                  <a:t> </a:t>
                </a:r>
                <a14:m>
                  <m:oMath xmlns:m="http://schemas.openxmlformats.org/officeDocument/2006/math">
                    <m:sSub>
                      <m:sSubPr>
                        <m:ctrlPr>
                          <a:rPr lang="en-US" sz="1600" i="1">
                            <a:solidFill>
                              <a:schemeClr val="tx1"/>
                            </a:solidFill>
                            <a:latin typeface="Cambria Math" panose="02040503050406030204" pitchFamily="18" charset="0"/>
                            <a:cs typeface="Segoe UI" panose="020B0502040204020203" pitchFamily="34" charset="0"/>
                          </a:rPr>
                        </m:ctrlPr>
                      </m:sSubPr>
                      <m:e>
                        <m:r>
                          <a:rPr lang="en-US" sz="1600" i="1">
                            <a:solidFill>
                              <a:schemeClr val="tx1"/>
                            </a:solidFill>
                            <a:latin typeface="Cambria Math" panose="02040503050406030204" pitchFamily="18" charset="0"/>
                            <a:cs typeface="Segoe UI" panose="020B0502040204020203" pitchFamily="34" charset="0"/>
                          </a:rPr>
                          <m:t>𝑆</m:t>
                        </m:r>
                      </m:e>
                      <m:sub>
                        <m:r>
                          <a:rPr lang="en-US" sz="1600" i="1">
                            <a:solidFill>
                              <a:schemeClr val="tx1"/>
                            </a:solidFill>
                            <a:latin typeface="Cambria Math" panose="02040503050406030204" pitchFamily="18" charset="0"/>
                            <a:cs typeface="Segoe UI" panose="020B0502040204020203" pitchFamily="34" charset="0"/>
                          </a:rPr>
                          <m:t>𝑤</m:t>
                        </m:r>
                      </m:sub>
                    </m:sSub>
                  </m:oMath>
                </a14:m>
                <a:r>
                  <a:rPr lang="en-US" sz="1600">
                    <a:solidFill>
                      <a:schemeClr val="tx1"/>
                    </a:solidFill>
                    <a:latin typeface="Times New Roman" panose="02020603050405020304" pitchFamily="18" charset="0"/>
                    <a:cs typeface="Times New Roman" panose="02020603050405020304" pitchFamily="18" charset="0"/>
                  </a:rPr>
                  <a:t> </a:t>
                </a:r>
                <a:r>
                  <a:rPr lang="vi-VN"/>
                  <a:t>là một ma trận nửa xác định dương. Từ đó suy ra</a:t>
                </a:r>
                <a:r>
                  <a:rPr lang="en-US"/>
                  <a:t> </a:t>
                </a:r>
                <a14:m>
                  <m:oMath xmlns:m="http://schemas.openxmlformats.org/officeDocument/2006/math">
                    <m:sSub>
                      <m:sSubPr>
                        <m:ctrlPr>
                          <a:rPr lang="en-US" sz="1600" i="1">
                            <a:solidFill>
                              <a:schemeClr val="tx1"/>
                            </a:solidFill>
                            <a:latin typeface="Cambria Math" panose="02040503050406030204" pitchFamily="18" charset="0"/>
                            <a:ea typeface="Cambria Math" panose="02040503050406030204" pitchFamily="18" charset="0"/>
                            <a:cs typeface="Segoe UI" panose="020B0502040204020203" pitchFamily="34" charset="0"/>
                          </a:rPr>
                        </m:ctrlPr>
                      </m:sSubPr>
                      <m:e>
                        <m:acc>
                          <m:accPr>
                            <m:chr m:val="̅"/>
                            <m:ctrlPr>
                              <a:rPr lang="en-US" sz="1600" i="1">
                                <a:solidFill>
                                  <a:schemeClr val="tx1"/>
                                </a:solidFill>
                                <a:latin typeface="Cambria Math" panose="02040503050406030204" pitchFamily="18" charset="0"/>
                                <a:ea typeface="Cambria Math" panose="02040503050406030204" pitchFamily="18" charset="0"/>
                                <a:cs typeface="Segoe UI" panose="020B0502040204020203" pitchFamily="34" charset="0"/>
                              </a:rPr>
                            </m:ctrlPr>
                          </m:accPr>
                          <m:e>
                            <m:r>
                              <a:rPr lang="en-US" sz="1600" i="1">
                                <a:solidFill>
                                  <a:schemeClr val="tx1"/>
                                </a:solidFill>
                                <a:latin typeface="Cambria Math" panose="02040503050406030204" pitchFamily="18" charset="0"/>
                                <a:ea typeface="Cambria Math" panose="02040503050406030204" pitchFamily="18" charset="0"/>
                                <a:cs typeface="Segoe UI" panose="020B0502040204020203" pitchFamily="34" charset="0"/>
                              </a:rPr>
                              <m:t>𝑆</m:t>
                            </m:r>
                          </m:e>
                        </m:acc>
                      </m:e>
                      <m:sub>
                        <m:r>
                          <a:rPr lang="en-US" sz="1600" i="1">
                            <a:solidFill>
                              <a:schemeClr val="tx1"/>
                            </a:solidFill>
                            <a:latin typeface="Cambria Math" panose="02040503050406030204" pitchFamily="18" charset="0"/>
                            <a:ea typeface="Cambria Math" panose="02040503050406030204" pitchFamily="18" charset="0"/>
                            <a:cs typeface="Segoe UI" panose="020B0502040204020203" pitchFamily="34" charset="0"/>
                          </a:rPr>
                          <m:t>𝑤</m:t>
                        </m:r>
                      </m:sub>
                    </m:sSub>
                  </m:oMath>
                </a14:m>
                <a:r>
                  <a:rPr lang="en-US" sz="1600">
                    <a:solidFill>
                      <a:schemeClr val="tx1"/>
                    </a:solidFill>
                    <a:latin typeface="Times New Roman" panose="02020603050405020304" pitchFamily="18" charset="0"/>
                    <a:cs typeface="Times New Roman" panose="02020603050405020304" pitchFamily="18" charset="0"/>
                  </a:rPr>
                  <a:t> l</a:t>
                </a:r>
                <a:r>
                  <a:rPr lang="vi-VN"/>
                  <a:t>à một ma trận xác định dương vì mọi trị riêng của nó là thực dương, và vì thế, nó khả nghịch. Khi tính toán, ta có thể sử dụng nghịch đảo của</a:t>
                </a:r>
                <a:r>
                  <a:rPr lang="en-US"/>
                  <a:t> </a:t>
                </a:r>
                <a14:m>
                  <m:oMath xmlns:m="http://schemas.openxmlformats.org/officeDocument/2006/math">
                    <m:sSub>
                      <m:sSubPr>
                        <m:ctrlPr>
                          <a:rPr lang="en-US" sz="1600" i="1">
                            <a:solidFill>
                              <a:schemeClr val="tx1"/>
                            </a:solidFill>
                            <a:latin typeface="Cambria Math" panose="02040503050406030204" pitchFamily="18" charset="0"/>
                            <a:ea typeface="Cambria Math" panose="02040503050406030204" pitchFamily="18" charset="0"/>
                            <a:cs typeface="Segoe UI" panose="020B0502040204020203" pitchFamily="34" charset="0"/>
                          </a:rPr>
                        </m:ctrlPr>
                      </m:sSubPr>
                      <m:e>
                        <m:acc>
                          <m:accPr>
                            <m:chr m:val="̅"/>
                            <m:ctrlPr>
                              <a:rPr lang="en-US" sz="1600" i="1">
                                <a:solidFill>
                                  <a:schemeClr val="tx1"/>
                                </a:solidFill>
                                <a:latin typeface="Cambria Math" panose="02040503050406030204" pitchFamily="18" charset="0"/>
                                <a:ea typeface="Cambria Math" panose="02040503050406030204" pitchFamily="18" charset="0"/>
                                <a:cs typeface="Segoe UI" panose="020B0502040204020203" pitchFamily="34" charset="0"/>
                              </a:rPr>
                            </m:ctrlPr>
                          </m:accPr>
                          <m:e>
                            <m:r>
                              <a:rPr lang="en-US" sz="1600" i="1">
                                <a:solidFill>
                                  <a:schemeClr val="tx1"/>
                                </a:solidFill>
                                <a:latin typeface="Cambria Math" panose="02040503050406030204" pitchFamily="18" charset="0"/>
                                <a:ea typeface="Cambria Math" panose="02040503050406030204" pitchFamily="18" charset="0"/>
                                <a:cs typeface="Segoe UI" panose="020B0502040204020203" pitchFamily="34" charset="0"/>
                              </a:rPr>
                              <m:t>𝑆</m:t>
                            </m:r>
                          </m:e>
                        </m:acc>
                      </m:e>
                      <m:sub>
                        <m:r>
                          <a:rPr lang="en-US" sz="1600" i="1">
                            <a:solidFill>
                              <a:schemeClr val="tx1"/>
                            </a:solidFill>
                            <a:latin typeface="Cambria Math" panose="02040503050406030204" pitchFamily="18" charset="0"/>
                            <a:ea typeface="Cambria Math" panose="02040503050406030204" pitchFamily="18" charset="0"/>
                            <a:cs typeface="Segoe UI" panose="020B0502040204020203" pitchFamily="34" charset="0"/>
                          </a:rPr>
                          <m:t>𝑤</m:t>
                        </m:r>
                      </m:sub>
                    </m:sSub>
                    <m:r>
                      <a:rPr lang="en-US" sz="1600" b="0" i="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m:t>
                    </m:r>
                  </m:oMath>
                </a14:m>
                <a:endParaRPr lang="en-US" sz="1600">
                  <a:solidFill>
                    <a:schemeClr val="tx1"/>
                  </a:solidFill>
                  <a:latin typeface="Times New Roman" panose="02020603050405020304" pitchFamily="18" charset="0"/>
                  <a:cs typeface="Times New Roman" panose="02020603050405020304" pitchFamily="18" charset="0"/>
                </a:endParaRPr>
              </a:p>
            </p:txBody>
          </p:sp>
        </mc:Choice>
        <mc:Fallback>
          <p:sp>
            <p:nvSpPr>
              <p:cNvPr id="355" name="Google Shape;355;p36"/>
              <p:cNvSpPr txBox="1">
                <a:spLocks noGrp="1" noRot="1" noChangeAspect="1" noMove="1" noResize="1" noEditPoints="1" noAdjustHandles="1" noChangeArrowheads="1" noChangeShapeType="1" noTextEdit="1"/>
              </p:cNvSpPr>
              <p:nvPr>
                <p:ph type="subTitle" idx="1"/>
              </p:nvPr>
            </p:nvSpPr>
            <p:spPr>
              <a:xfrm>
                <a:off x="846531" y="1410337"/>
                <a:ext cx="6481638" cy="2359214"/>
              </a:xfrm>
              <a:prstGeom prst="rect">
                <a:avLst/>
              </a:prstGeom>
              <a:blipFill>
                <a:blip r:embed="rId3"/>
                <a:stretch>
                  <a:fillRect l="-564" r="-282"/>
                </a:stretch>
              </a:blipFill>
            </p:spPr>
            <p:txBody>
              <a:bodyPr/>
              <a:lstStyle/>
              <a:p>
                <a:r>
                  <a:rPr lang="en-GB">
                    <a:noFill/>
                  </a:rPr>
                  <a:t> </a:t>
                </a:r>
              </a:p>
            </p:txBody>
          </p:sp>
        </mc:Fallback>
      </mc:AlternateContent>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383368" y="1955950"/>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3;p35">
            <a:extLst>
              <a:ext uri="{FF2B5EF4-FFF2-40B4-BE49-F238E27FC236}">
                <a16:creationId xmlns:a16="http://schemas.microsoft.com/office/drawing/2014/main" id="{8B7CC498-30D8-4BE4-8FB6-1621729D2FF7}"/>
              </a:ext>
            </a:extLst>
          </p:cNvPr>
          <p:cNvSpPr txBox="1"/>
          <p:nvPr/>
        </p:nvSpPr>
        <p:spPr>
          <a:xfrm>
            <a:off x="6260636" y="212749"/>
            <a:ext cx="2169064"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Linear discriminant ANALYSIS</a:t>
            </a:r>
            <a:endParaRPr>
              <a:solidFill>
                <a:schemeClr val="lt2"/>
              </a:solidFill>
            </a:endParaRPr>
          </a:p>
        </p:txBody>
      </p:sp>
    </p:spTree>
    <p:extLst>
      <p:ext uri="{BB962C8B-B14F-4D97-AF65-F5344CB8AC3E}">
        <p14:creationId xmlns:p14="http://schemas.microsoft.com/office/powerpoint/2010/main" val="1617288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5" name="Google Shape;505;p38"/>
          <p:cNvSpPr txBox="1">
            <a:spLocks noGrp="1"/>
          </p:cNvSpPr>
          <p:nvPr>
            <p:ph type="title" idx="15"/>
          </p:nvPr>
        </p:nvSpPr>
        <p:spPr>
          <a:xfrm>
            <a:off x="706038" y="592821"/>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Segoe UI" panose="020B0502040204020203" pitchFamily="34" charset="0"/>
                <a:cs typeface="Segoe UI" panose="020B0502040204020203" pitchFamily="34" charset="0"/>
              </a:rPr>
              <a:t>GIẢI THÍCH:</a:t>
            </a:r>
            <a:endParaRPr b="1">
              <a:latin typeface="Segoe UI" panose="020B0502040204020203" pitchFamily="34" charset="0"/>
              <a:cs typeface="Segoe UI" panose="020B0502040204020203" pitchFamily="34" charset="0"/>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523" name="Google Shape;523;p38">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524" name="Google Shape;524;p38">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829133" y="334361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251798" y="1201800"/>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59E86099-057A-4AA4-8493-BC4249C2CF35}"/>
                  </a:ext>
                </a:extLst>
              </p:cNvPr>
              <p:cNvSpPr txBox="1"/>
              <p:nvPr/>
            </p:nvSpPr>
            <p:spPr>
              <a:xfrm>
                <a:off x="830273" y="1229784"/>
                <a:ext cx="7348053" cy="2910733"/>
              </a:xfrm>
              <a:prstGeom prst="rect">
                <a:avLst/>
              </a:prstGeom>
              <a:noFill/>
            </p:spPr>
            <p:txBody>
              <a:bodyPr wrap="square" rtlCol="0">
                <a:spAutoFit/>
              </a:bodyPr>
              <a:lstStyle/>
              <a:p>
                <a:r>
                  <a:rPr lang="vi-VN" sz="2000" b="0" i="0">
                    <a:solidFill>
                      <a:schemeClr val="tx1"/>
                    </a:solidFill>
                    <a:effectLst/>
                    <a:latin typeface="Segoe UI" panose="020B0502040204020203" pitchFamily="34" charset="0"/>
                    <a:cs typeface="Segoe UI" panose="020B0502040204020203" pitchFamily="34" charset="0"/>
                  </a:rPr>
                  <a:t>J(w) là một số vô hướng, ta suy ra w phải là một vector riêng của </a:t>
                </a:r>
                <a:r>
                  <a:rPr lang="vi-VN" sz="2000">
                    <a:solidFill>
                      <a:schemeClr val="tx1"/>
                    </a:solidFill>
                    <a:ea typeface="Cambria Math" panose="02040503050406030204" pitchFamily="18" charset="0"/>
                    <a:cs typeface="Segoe UI" panose="020B0502040204020203" pitchFamily="34" charset="0"/>
                  </a:rPr>
                  <a:t> </a:t>
                </a:r>
                <a14:m>
                  <m:oMath xmlns:m="http://schemas.openxmlformats.org/officeDocument/2006/math">
                    <m:sSubSup>
                      <m:sSubSupPr>
                        <m:ctrlPr>
                          <a:rPr lang="vi-VN" sz="200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ctrlPr>
                      </m:sSubSupPr>
                      <m:e>
                        <m:r>
                          <a:rPr lang="en-US" sz="20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𝑆</m:t>
                        </m:r>
                      </m:e>
                      <m:sub>
                        <m:r>
                          <a:rPr lang="en-US" sz="20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𝑤</m:t>
                        </m:r>
                      </m:sub>
                      <m:sup>
                        <m:r>
                          <a:rPr lang="en-US" sz="20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−1</m:t>
                        </m:r>
                      </m:sup>
                    </m:sSubSup>
                    <m:sSub>
                      <m:sSubPr>
                        <m:ctrlPr>
                          <a:rPr lang="vi-VN" sz="200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ctrlPr>
                      </m:sSubPr>
                      <m:e>
                        <m:r>
                          <a:rPr lang="en-US" sz="20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𝑆</m:t>
                        </m:r>
                      </m:e>
                      <m:sub>
                        <m:r>
                          <a:rPr lang="en-US" sz="20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𝐵</m:t>
                        </m:r>
                      </m:sub>
                    </m:sSub>
                  </m:oMath>
                </a14:m>
                <a:r>
                  <a:rPr lang="en-US" sz="2000" b="0" i="0">
                    <a:solidFill>
                      <a:schemeClr val="tx1"/>
                    </a:solidFill>
                    <a:effectLst/>
                    <a:latin typeface="Segoe UI" panose="020B0502040204020203" pitchFamily="34" charset="0"/>
                    <a:cs typeface="Segoe UI" panose="020B0502040204020203" pitchFamily="34" charset="0"/>
                  </a:rPr>
                  <a:t> </a:t>
                </a:r>
                <a:r>
                  <a:rPr lang="vi-VN" sz="2000" b="0" i="0">
                    <a:solidFill>
                      <a:schemeClr val="tx1"/>
                    </a:solidFill>
                    <a:effectLst/>
                    <a:latin typeface="Segoe UI" panose="020B0502040204020203" pitchFamily="34" charset="0"/>
                    <a:cs typeface="Segoe UI" panose="020B0502040204020203" pitchFamily="34" charset="0"/>
                  </a:rPr>
                  <a:t>ứng với một trị riêng nào đó. Hơn nữa, giá trị của trị riêng này bằng với J(w). Vậy,</a:t>
                </a:r>
                <a:r>
                  <a:rPr lang="en-US" sz="2000" b="0" i="0">
                    <a:solidFill>
                      <a:schemeClr val="tx1"/>
                    </a:solidFill>
                    <a:effectLst/>
                    <a:latin typeface="Segoe UI" panose="020B0502040204020203" pitchFamily="34" charset="0"/>
                    <a:cs typeface="Segoe UI" panose="020B0502040204020203" pitchFamily="34" charset="0"/>
                  </a:rPr>
                  <a:t> </a:t>
                </a:r>
                <a:r>
                  <a:rPr lang="vi-VN" sz="2000" b="0" i="0">
                    <a:solidFill>
                      <a:schemeClr val="tx1"/>
                    </a:solidFill>
                    <a:effectLst/>
                    <a:latin typeface="Segoe UI" panose="020B0502040204020203" pitchFamily="34" charset="0"/>
                    <a:cs typeface="Segoe UI" panose="020B0502040204020203" pitchFamily="34" charset="0"/>
                  </a:rPr>
                  <a:t>để hàm mục tiêu là lớn nhất thì J(w)J(w) chính là trị riêng lớn nhất của </a:t>
                </a:r>
                <a:r>
                  <a:rPr lang="vi-VN" sz="2000">
                    <a:solidFill>
                      <a:schemeClr val="tx1"/>
                    </a:solidFill>
                    <a:ea typeface="Cambria Math" panose="02040503050406030204" pitchFamily="18" charset="0"/>
                    <a:cs typeface="Segoe UI" panose="020B0502040204020203" pitchFamily="34" charset="0"/>
                  </a:rPr>
                  <a:t> </a:t>
                </a:r>
                <a14:m>
                  <m:oMath xmlns:m="http://schemas.openxmlformats.org/officeDocument/2006/math">
                    <m:sSubSup>
                      <m:sSubSupPr>
                        <m:ctrlPr>
                          <a:rPr lang="vi-VN" sz="2000" i="1">
                            <a:solidFill>
                              <a:schemeClr val="tx1"/>
                            </a:solidFill>
                            <a:latin typeface="Cambria Math" panose="02040503050406030204" pitchFamily="18" charset="0"/>
                            <a:ea typeface="Cambria Math" panose="02040503050406030204" pitchFamily="18" charset="0"/>
                            <a:cs typeface="Segoe UI" panose="020B0502040204020203" pitchFamily="34" charset="0"/>
                          </a:rPr>
                        </m:ctrlPr>
                      </m:sSubSupPr>
                      <m:e>
                        <m:r>
                          <a:rPr lang="en-US" sz="2000" i="1">
                            <a:solidFill>
                              <a:schemeClr val="tx1"/>
                            </a:solidFill>
                            <a:latin typeface="Cambria Math" panose="02040503050406030204" pitchFamily="18" charset="0"/>
                            <a:ea typeface="Cambria Math" panose="02040503050406030204" pitchFamily="18" charset="0"/>
                            <a:cs typeface="Segoe UI" panose="020B0502040204020203" pitchFamily="34" charset="0"/>
                          </a:rPr>
                          <m:t>𝑆</m:t>
                        </m:r>
                      </m:e>
                      <m:sub>
                        <m:r>
                          <a:rPr lang="en-US" sz="2000" i="1">
                            <a:solidFill>
                              <a:schemeClr val="tx1"/>
                            </a:solidFill>
                            <a:latin typeface="Cambria Math" panose="02040503050406030204" pitchFamily="18" charset="0"/>
                            <a:ea typeface="Cambria Math" panose="02040503050406030204" pitchFamily="18" charset="0"/>
                            <a:cs typeface="Segoe UI" panose="020B0502040204020203" pitchFamily="34" charset="0"/>
                          </a:rPr>
                          <m:t>𝑤</m:t>
                        </m:r>
                      </m:sub>
                      <m:sup>
                        <m:r>
                          <a:rPr lang="en-US" sz="2000" i="1">
                            <a:solidFill>
                              <a:schemeClr val="tx1"/>
                            </a:solidFill>
                            <a:latin typeface="Cambria Math" panose="02040503050406030204" pitchFamily="18" charset="0"/>
                            <a:ea typeface="Cambria Math" panose="02040503050406030204" pitchFamily="18" charset="0"/>
                            <a:cs typeface="Segoe UI" panose="020B0502040204020203" pitchFamily="34" charset="0"/>
                          </a:rPr>
                          <m:t>−1</m:t>
                        </m:r>
                      </m:sup>
                    </m:sSubSup>
                    <m:sSub>
                      <m:sSubPr>
                        <m:ctrlPr>
                          <a:rPr lang="vi-VN" sz="2000" i="1">
                            <a:solidFill>
                              <a:schemeClr val="tx1"/>
                            </a:solidFill>
                            <a:latin typeface="Cambria Math" panose="02040503050406030204" pitchFamily="18" charset="0"/>
                            <a:ea typeface="Cambria Math" panose="02040503050406030204" pitchFamily="18" charset="0"/>
                            <a:cs typeface="Segoe UI" panose="020B0502040204020203" pitchFamily="34" charset="0"/>
                          </a:rPr>
                        </m:ctrlPr>
                      </m:sSubPr>
                      <m:e>
                        <m:r>
                          <a:rPr lang="en-US" sz="2000" i="1">
                            <a:solidFill>
                              <a:schemeClr val="tx1"/>
                            </a:solidFill>
                            <a:latin typeface="Cambria Math" panose="02040503050406030204" pitchFamily="18" charset="0"/>
                            <a:ea typeface="Cambria Math" panose="02040503050406030204" pitchFamily="18" charset="0"/>
                            <a:cs typeface="Segoe UI" panose="020B0502040204020203" pitchFamily="34" charset="0"/>
                          </a:rPr>
                          <m:t>𝑆</m:t>
                        </m:r>
                      </m:e>
                      <m:sub>
                        <m:r>
                          <a:rPr lang="en-US" sz="2000" i="1">
                            <a:solidFill>
                              <a:schemeClr val="tx1"/>
                            </a:solidFill>
                            <a:latin typeface="Cambria Math" panose="02040503050406030204" pitchFamily="18" charset="0"/>
                            <a:ea typeface="Cambria Math" panose="02040503050406030204" pitchFamily="18" charset="0"/>
                            <a:cs typeface="Segoe UI" panose="020B0502040204020203" pitchFamily="34" charset="0"/>
                          </a:rPr>
                          <m:t>𝐵</m:t>
                        </m:r>
                      </m:sub>
                    </m:sSub>
                  </m:oMath>
                </a14:m>
                <a:r>
                  <a:rPr lang="vi-VN" sz="2000" b="0" i="0">
                    <a:solidFill>
                      <a:schemeClr val="tx1"/>
                    </a:solidFill>
                    <a:effectLst/>
                    <a:latin typeface="Segoe UI" panose="020B0502040204020203" pitchFamily="34" charset="0"/>
                    <a:cs typeface="Segoe UI" panose="020B0502040204020203" pitchFamily="34" charset="0"/>
                  </a:rPr>
                  <a:t>. Dấu bằng xảy ra khi ww là vector riêng ứng với trị riêng lớn nhất đó. </a:t>
                </a:r>
                <a:endParaRPr lang="en-US" sz="2000" b="0" i="0">
                  <a:solidFill>
                    <a:schemeClr val="tx1"/>
                  </a:solidFill>
                  <a:effectLst/>
                  <a:latin typeface="Segoe UI" panose="020B0502040204020203" pitchFamily="34" charset="0"/>
                  <a:cs typeface="Segoe UI" panose="020B0502040204020203" pitchFamily="34" charset="0"/>
                </a:endParaRPr>
              </a:p>
              <a:p>
                <a:r>
                  <a:rPr lang="vi-VN" sz="2000" b="0" i="0">
                    <a:solidFill>
                      <a:schemeClr val="tx1"/>
                    </a:solidFill>
                    <a:effectLst/>
                    <a:latin typeface="Segoe UI" panose="020B0502040204020203" pitchFamily="34" charset="0"/>
                    <a:cs typeface="Segoe UI" panose="020B0502040204020203" pitchFamily="34" charset="0"/>
                  </a:rPr>
                  <a:t>Từ có thể thấy ngay rằng nếu ww là nghiệm của (7) thì kw cũng là nghiệm với k là số thực khác không bất kỳ. Vậy ta có thể chọn w sao cho </a:t>
                </a:r>
                <a:r>
                  <a:rPr lang="en-US" sz="2000">
                    <a:solidFill>
                      <a:schemeClr val="tx1"/>
                    </a:solidFill>
                    <a:cs typeface="Segoe UI" panose="020B0502040204020203" pitchFamily="34" charset="0"/>
                  </a:rPr>
                  <a:t> </a:t>
                </a:r>
                <a14:m>
                  <m:oMath xmlns:m="http://schemas.openxmlformats.org/officeDocument/2006/math">
                    <m:sSup>
                      <m:sSupPr>
                        <m:ctrlPr>
                          <a:rPr lang="en-US" sz="2000" i="1">
                            <a:solidFill>
                              <a:schemeClr val="tx1"/>
                            </a:solidFill>
                            <a:latin typeface="Cambria Math" panose="02040503050406030204" pitchFamily="18" charset="0"/>
                            <a:cs typeface="Segoe UI" panose="020B0502040204020203" pitchFamily="34" charset="0"/>
                          </a:rPr>
                        </m:ctrlPr>
                      </m:sSupPr>
                      <m:e>
                        <m:r>
                          <m:rPr>
                            <m:nor/>
                          </m:rPr>
                          <a:rPr lang="en-US" sz="2000">
                            <a:solidFill>
                              <a:schemeClr val="tx1"/>
                            </a:solidFill>
                            <a:latin typeface="Segoe UI" panose="020B0502040204020203" pitchFamily="34" charset="0"/>
                            <a:cs typeface="Segoe UI" panose="020B0502040204020203" pitchFamily="34" charset="0"/>
                          </a:rPr>
                          <m:t>(</m:t>
                        </m:r>
                        <m:sSubSup>
                          <m:sSubSupPr>
                            <m:ctrlPr>
                              <a:rPr lang="en-US" sz="2000" i="1">
                                <a:solidFill>
                                  <a:schemeClr val="tx1"/>
                                </a:solidFill>
                                <a:latin typeface="Cambria Math" panose="02040503050406030204" pitchFamily="18" charset="0"/>
                                <a:cs typeface="Segoe UI" panose="020B0502040204020203" pitchFamily="34" charset="0"/>
                              </a:rPr>
                            </m:ctrlPr>
                          </m:sSubSupPr>
                          <m:e>
                            <m:r>
                              <a:rPr lang="en-US" sz="2000" i="1">
                                <a:solidFill>
                                  <a:schemeClr val="tx1"/>
                                </a:solidFill>
                                <a:latin typeface="Cambria Math" panose="02040503050406030204" pitchFamily="18" charset="0"/>
                                <a:cs typeface="Segoe UI" panose="020B0502040204020203" pitchFamily="34" charset="0"/>
                              </a:rPr>
                              <m:t>𝑚</m:t>
                            </m:r>
                          </m:e>
                          <m:sub>
                            <m:r>
                              <a:rPr lang="en-US" sz="2000" i="1">
                                <a:solidFill>
                                  <a:schemeClr val="tx1"/>
                                </a:solidFill>
                                <a:latin typeface="Cambria Math" panose="02040503050406030204" pitchFamily="18" charset="0"/>
                                <a:cs typeface="Segoe UI" panose="020B0502040204020203" pitchFamily="34" charset="0"/>
                              </a:rPr>
                              <m:t>1</m:t>
                            </m:r>
                          </m:sub>
                          <m:sup>
                            <m:r>
                              <a:rPr lang="en-US" sz="2000" i="1">
                                <a:solidFill>
                                  <a:schemeClr val="tx1"/>
                                </a:solidFill>
                                <a:latin typeface="Cambria Math" panose="02040503050406030204" pitchFamily="18" charset="0"/>
                                <a:cs typeface="Segoe UI" panose="020B0502040204020203" pitchFamily="34" charset="0"/>
                              </a:rPr>
                              <m:t> </m:t>
                            </m:r>
                          </m:sup>
                        </m:sSubSup>
                        <m:r>
                          <a:rPr lang="en-US" sz="2000" i="1">
                            <a:solidFill>
                              <a:schemeClr val="tx1"/>
                            </a:solidFill>
                            <a:latin typeface="Cambria Math" panose="02040503050406030204" pitchFamily="18" charset="0"/>
                            <a:cs typeface="Segoe UI" panose="020B0502040204020203" pitchFamily="34" charset="0"/>
                          </a:rPr>
                          <m:t>− </m:t>
                        </m:r>
                        <m:sSub>
                          <m:sSubPr>
                            <m:ctrlPr>
                              <a:rPr lang="en-US" sz="2000" i="1">
                                <a:solidFill>
                                  <a:schemeClr val="tx1"/>
                                </a:solidFill>
                                <a:latin typeface="Cambria Math" panose="02040503050406030204" pitchFamily="18" charset="0"/>
                                <a:cs typeface="Segoe UI" panose="020B0502040204020203" pitchFamily="34" charset="0"/>
                              </a:rPr>
                            </m:ctrlPr>
                          </m:sSubPr>
                          <m:e>
                            <m:r>
                              <a:rPr lang="en-US" sz="2000" i="1">
                                <a:solidFill>
                                  <a:schemeClr val="tx1"/>
                                </a:solidFill>
                                <a:latin typeface="Cambria Math" panose="02040503050406030204" pitchFamily="18" charset="0"/>
                                <a:cs typeface="Segoe UI" panose="020B0502040204020203" pitchFamily="34" charset="0"/>
                              </a:rPr>
                              <m:t>𝑚</m:t>
                            </m:r>
                          </m:e>
                          <m:sub>
                            <m:r>
                              <a:rPr lang="en-US" sz="2000" i="1">
                                <a:solidFill>
                                  <a:schemeClr val="tx1"/>
                                </a:solidFill>
                                <a:latin typeface="Cambria Math" panose="02040503050406030204" pitchFamily="18" charset="0"/>
                                <a:cs typeface="Segoe UI" panose="020B0502040204020203" pitchFamily="34" charset="0"/>
                              </a:rPr>
                              <m:t>2</m:t>
                            </m:r>
                          </m:sub>
                        </m:sSub>
                        <m:r>
                          <m:rPr>
                            <m:nor/>
                          </m:rPr>
                          <a:rPr lang="en-US" sz="2000">
                            <a:solidFill>
                              <a:schemeClr val="tx1"/>
                            </a:solidFill>
                            <a:latin typeface="Segoe UI" panose="020B0502040204020203" pitchFamily="34" charset="0"/>
                            <a:cs typeface="Segoe UI" panose="020B0502040204020203" pitchFamily="34" charset="0"/>
                          </a:rPr>
                          <m:t>)</m:t>
                        </m:r>
                        <m:r>
                          <m:rPr>
                            <m:nor/>
                          </m:rPr>
                          <a:rPr lang="vi-VN" sz="2000">
                            <a:solidFill>
                              <a:schemeClr val="tx1"/>
                            </a:solidFill>
                            <a:latin typeface="Segoe UI" panose="020B0502040204020203" pitchFamily="34" charset="0"/>
                            <a:cs typeface="Segoe UI" panose="020B0502040204020203" pitchFamily="34" charset="0"/>
                          </a:rPr>
                          <m:t> </m:t>
                        </m:r>
                      </m:e>
                      <m:sup>
                        <m:r>
                          <a:rPr lang="en-US" sz="2000" b="0" i="1" smtClean="0">
                            <a:solidFill>
                              <a:schemeClr val="tx1"/>
                            </a:solidFill>
                            <a:latin typeface="Cambria Math" panose="02040503050406030204" pitchFamily="18" charset="0"/>
                            <a:cs typeface="Segoe UI" panose="020B0502040204020203" pitchFamily="34" charset="0"/>
                          </a:rPr>
                          <m:t>𝑇</m:t>
                        </m:r>
                      </m:sup>
                    </m:sSup>
                    <m:r>
                      <a:rPr lang="en-US" sz="2000" b="0" i="1" smtClean="0">
                        <a:solidFill>
                          <a:schemeClr val="tx1"/>
                        </a:solidFill>
                        <a:latin typeface="Cambria Math" panose="02040503050406030204" pitchFamily="18" charset="0"/>
                        <a:cs typeface="Segoe UI" panose="020B0502040204020203" pitchFamily="34" charset="0"/>
                      </a:rPr>
                      <m:t>𝑤</m:t>
                    </m:r>
                    <m:r>
                      <a:rPr lang="en-US" sz="2000" b="0" i="1" smtClean="0">
                        <a:solidFill>
                          <a:schemeClr val="tx1"/>
                        </a:solidFill>
                        <a:latin typeface="Cambria Math" panose="02040503050406030204" pitchFamily="18" charset="0"/>
                        <a:cs typeface="Segoe UI" panose="020B0502040204020203" pitchFamily="34" charset="0"/>
                      </a:rPr>
                      <m:t>= </m:t>
                    </m:r>
                  </m:oMath>
                </a14:m>
                <a:r>
                  <a:rPr lang="vi-VN" sz="2000" b="0" i="0">
                    <a:solidFill>
                      <a:schemeClr val="tx1"/>
                    </a:solidFill>
                    <a:effectLst/>
                    <a:latin typeface="Segoe UI" panose="020B0502040204020203" pitchFamily="34" charset="0"/>
                    <a:cs typeface="Segoe UI" panose="020B0502040204020203" pitchFamily="34" charset="0"/>
                  </a:rPr>
                  <a:t>J(w)=L= trị riêng lớn nhất của</a:t>
                </a:r>
                <a:r>
                  <a:rPr lang="en-US" sz="2000" b="0" i="0">
                    <a:solidFill>
                      <a:schemeClr val="tx1"/>
                    </a:solidFill>
                    <a:effectLst/>
                    <a:latin typeface="Segoe UI" panose="020B0502040204020203" pitchFamily="34" charset="0"/>
                    <a:cs typeface="Segoe UI" panose="020B0502040204020203" pitchFamily="34" charset="0"/>
                  </a:rPr>
                  <a:t> </a:t>
                </a:r>
                <a14:m>
                  <m:oMath xmlns:m="http://schemas.openxmlformats.org/officeDocument/2006/math">
                    <m:sSubSup>
                      <m:sSubSupPr>
                        <m:ctrlPr>
                          <a:rPr lang="vi-VN" sz="200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ctrlPr>
                      </m:sSubSupPr>
                      <m:e>
                        <m:r>
                          <a:rPr lang="en-US" sz="20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𝑆</m:t>
                        </m:r>
                      </m:e>
                      <m:sub>
                        <m:r>
                          <a:rPr lang="en-US" sz="20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𝑤</m:t>
                        </m:r>
                      </m:sub>
                      <m:sup>
                        <m:r>
                          <a:rPr lang="en-US" sz="20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−1</m:t>
                        </m:r>
                      </m:sup>
                    </m:sSubSup>
                    <m:sSub>
                      <m:sSubPr>
                        <m:ctrlPr>
                          <a:rPr lang="vi-VN" sz="200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ctrlPr>
                      </m:sSubPr>
                      <m:e>
                        <m:r>
                          <a:rPr lang="en-US" sz="20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𝑆</m:t>
                        </m:r>
                      </m:e>
                      <m:sub>
                        <m:r>
                          <a:rPr lang="en-US" sz="20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𝐵</m:t>
                        </m:r>
                      </m:sub>
                    </m:sSub>
                  </m:oMath>
                </a14:m>
                <a:r>
                  <a:rPr lang="vi-VN" sz="2000" b="0" i="0">
                    <a:solidFill>
                      <a:schemeClr val="tx1"/>
                    </a:solidFill>
                    <a:effectLst/>
                    <a:latin typeface="Segoe UI" panose="020B0502040204020203" pitchFamily="34" charset="0"/>
                    <a:cs typeface="Segoe UI" panose="020B0502040204020203" pitchFamily="34" charset="0"/>
                  </a:rPr>
                  <a:t>. </a:t>
                </a:r>
              </a:p>
            </p:txBody>
          </p:sp>
        </mc:Choice>
        <mc:Fallback>
          <p:sp>
            <p:nvSpPr>
              <p:cNvPr id="3" name="TextBox 2">
                <a:extLst>
                  <a:ext uri="{FF2B5EF4-FFF2-40B4-BE49-F238E27FC236}">
                    <a16:creationId xmlns:a16="http://schemas.microsoft.com/office/drawing/2014/main" id="{59E86099-057A-4AA4-8493-BC4249C2CF35}"/>
                  </a:ext>
                </a:extLst>
              </p:cNvPr>
              <p:cNvSpPr txBox="1">
                <a:spLocks noRot="1" noChangeAspect="1" noMove="1" noResize="1" noEditPoints="1" noAdjustHandles="1" noChangeArrowheads="1" noChangeShapeType="1" noTextEdit="1"/>
              </p:cNvSpPr>
              <p:nvPr/>
            </p:nvSpPr>
            <p:spPr>
              <a:xfrm>
                <a:off x="830273" y="1229784"/>
                <a:ext cx="7348053" cy="2910733"/>
              </a:xfrm>
              <a:prstGeom prst="rect">
                <a:avLst/>
              </a:prstGeom>
              <a:blipFill>
                <a:blip r:embed="rId6"/>
                <a:stretch>
                  <a:fillRect l="-829" t="-1048" r="-912" b="-1468"/>
                </a:stretch>
              </a:blipFill>
            </p:spPr>
            <p:txBody>
              <a:bodyPr/>
              <a:lstStyle/>
              <a:p>
                <a:r>
                  <a:rPr lang="en-GB">
                    <a:noFill/>
                  </a:rPr>
                  <a:t> </a:t>
                </a:r>
              </a:p>
            </p:txBody>
          </p:sp>
        </mc:Fallback>
      </mc:AlternateContent>
      <p:sp>
        <p:nvSpPr>
          <p:cNvPr id="34" name="Google Shape;333;p35">
            <a:extLst>
              <a:ext uri="{FF2B5EF4-FFF2-40B4-BE49-F238E27FC236}">
                <a16:creationId xmlns:a16="http://schemas.microsoft.com/office/drawing/2014/main" id="{530A5912-23A6-4AF6-8E15-1589F3933338}"/>
              </a:ext>
            </a:extLst>
          </p:cNvPr>
          <p:cNvSpPr txBox="1"/>
          <p:nvPr/>
        </p:nvSpPr>
        <p:spPr>
          <a:xfrm>
            <a:off x="6260636" y="212749"/>
            <a:ext cx="2169064"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Linear discriminant ANALYSIS</a:t>
            </a:r>
            <a:endParaRPr>
              <a:solidFill>
                <a:schemeClr val="lt2"/>
              </a:solidFill>
            </a:endParaRPr>
          </a:p>
        </p:txBody>
      </p:sp>
    </p:spTree>
    <p:extLst>
      <p:ext uri="{BB962C8B-B14F-4D97-AF65-F5344CB8AC3E}">
        <p14:creationId xmlns:p14="http://schemas.microsoft.com/office/powerpoint/2010/main" val="4194406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523" name="Google Shape;523;p38">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524" name="Google Shape;524;p38">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829133" y="334361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251798" y="1201800"/>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59E86099-057A-4AA4-8493-BC4249C2CF35}"/>
                  </a:ext>
                </a:extLst>
              </p:cNvPr>
              <p:cNvSpPr txBox="1"/>
              <p:nvPr/>
            </p:nvSpPr>
            <p:spPr>
              <a:xfrm>
                <a:off x="1517930" y="1532436"/>
                <a:ext cx="7348053" cy="1600438"/>
              </a:xfrm>
              <a:prstGeom prst="rect">
                <a:avLst/>
              </a:prstGeom>
              <a:noFill/>
            </p:spPr>
            <p:txBody>
              <a:bodyPr wrap="square" rtlCol="0">
                <a:spAutoFit/>
              </a:bodyPr>
              <a:lstStyle/>
              <a:p>
                <a:r>
                  <a:rPr lang="en-GB" sz="1800">
                    <a:solidFill>
                      <a:schemeClr val="tx1"/>
                    </a:solidFill>
                    <a:latin typeface="Segoe UI" panose="020B0502040204020203" pitchFamily="34" charset="0"/>
                    <a:cs typeface="Segoe UI" panose="020B0502040204020203" pitchFamily="34" charset="0"/>
                  </a:rPr>
                  <a:t>Khi đó, thay định nghĩa của </a:t>
                </a:r>
                <a:r>
                  <a:rPr lang="vi-VN" sz="1800">
                    <a:solidFill>
                      <a:schemeClr val="tx1"/>
                    </a:solidFill>
                    <a:ea typeface="Cambria Math" panose="02040503050406030204" pitchFamily="18" charset="0"/>
                    <a:cs typeface="Segoe UI" panose="020B0502040204020203" pitchFamily="34" charset="0"/>
                  </a:rPr>
                  <a:t> </a:t>
                </a:r>
                <a14:m>
                  <m:oMath xmlns:m="http://schemas.openxmlformats.org/officeDocument/2006/math">
                    <m:sSub>
                      <m:sSubPr>
                        <m:ctrlPr>
                          <a:rPr lang="vi-VN" sz="1800" i="1">
                            <a:solidFill>
                              <a:schemeClr val="tx1"/>
                            </a:solidFill>
                            <a:latin typeface="Cambria Math" panose="02040503050406030204" pitchFamily="18" charset="0"/>
                            <a:ea typeface="Cambria Math" panose="02040503050406030204" pitchFamily="18" charset="0"/>
                            <a:cs typeface="Segoe UI" panose="020B0502040204020203" pitchFamily="34" charset="0"/>
                          </a:rPr>
                        </m:ctrlPr>
                      </m:sSubPr>
                      <m:e>
                        <m:r>
                          <a:rPr lang="en-US" sz="1800" i="1">
                            <a:solidFill>
                              <a:schemeClr val="tx1"/>
                            </a:solidFill>
                            <a:latin typeface="Cambria Math" panose="02040503050406030204" pitchFamily="18" charset="0"/>
                            <a:ea typeface="Cambria Math" panose="02040503050406030204" pitchFamily="18" charset="0"/>
                            <a:cs typeface="Segoe UI" panose="020B0502040204020203" pitchFamily="34" charset="0"/>
                          </a:rPr>
                          <m:t>𝑆</m:t>
                        </m:r>
                      </m:e>
                      <m:sub>
                        <m:r>
                          <a:rPr lang="en-US" sz="1800" i="1">
                            <a:solidFill>
                              <a:schemeClr val="tx1"/>
                            </a:solidFill>
                            <a:latin typeface="Cambria Math" panose="02040503050406030204" pitchFamily="18" charset="0"/>
                            <a:ea typeface="Cambria Math" panose="02040503050406030204" pitchFamily="18" charset="0"/>
                            <a:cs typeface="Segoe UI" panose="020B0502040204020203" pitchFamily="34" charset="0"/>
                          </a:rPr>
                          <m:t>𝐵</m:t>
                        </m:r>
                      </m:sub>
                    </m:sSub>
                  </m:oMath>
                </a14:m>
                <a:r>
                  <a:rPr lang="en-GB" sz="1800">
                    <a:solidFill>
                      <a:schemeClr val="tx1"/>
                    </a:solidFill>
                    <a:latin typeface="Segoe UI" panose="020B0502040204020203" pitchFamily="34" charset="0"/>
                    <a:cs typeface="Segoe UI" panose="020B0502040204020203" pitchFamily="34" charset="0"/>
                  </a:rPr>
                  <a:t> ở (5) vào (10) ta có:</a:t>
                </a:r>
              </a:p>
              <a:p>
                <a:pPr algn="ctr"/>
                <a14:m>
                  <m:oMath xmlns:m="http://schemas.openxmlformats.org/officeDocument/2006/math">
                    <m:r>
                      <m:rPr>
                        <m:nor/>
                      </m:rPr>
                      <a:rPr lang="en-US" sz="1600" b="0" i="0" smtClean="0">
                        <a:solidFill>
                          <a:schemeClr val="tx1"/>
                        </a:solidFill>
                        <a:latin typeface="Segoe UI" panose="020B0502040204020203" pitchFamily="34" charset="0"/>
                        <a:cs typeface="Segoe UI" panose="020B0502040204020203" pitchFamily="34" charset="0"/>
                      </a:rPr>
                      <m:t>L</m:t>
                    </m:r>
                    <m:r>
                      <m:rPr>
                        <m:nor/>
                      </m:rPr>
                      <a:rPr lang="en-US" sz="1600" b="0" i="0" smtClean="0">
                        <a:solidFill>
                          <a:schemeClr val="tx1"/>
                        </a:solidFill>
                        <a:latin typeface="Segoe UI" panose="020B0502040204020203" pitchFamily="34" charset="0"/>
                        <a:cs typeface="Segoe UI" panose="020B0502040204020203" pitchFamily="34" charset="0"/>
                      </a:rPr>
                      <m:t>(</m:t>
                    </m:r>
                    <m:r>
                      <m:rPr>
                        <m:nor/>
                      </m:rPr>
                      <a:rPr lang="en-US" sz="1600" b="0" i="0" smtClean="0">
                        <a:solidFill>
                          <a:schemeClr val="tx1"/>
                        </a:solidFill>
                        <a:latin typeface="Segoe UI" panose="020B0502040204020203" pitchFamily="34" charset="0"/>
                        <a:cs typeface="Segoe UI" panose="020B0502040204020203" pitchFamily="34" charset="0"/>
                      </a:rPr>
                      <m:t>w</m:t>
                    </m:r>
                    <m:r>
                      <m:rPr>
                        <m:nor/>
                      </m:rPr>
                      <a:rPr lang="en-US" sz="1600" b="0" i="0" smtClean="0">
                        <a:solidFill>
                          <a:schemeClr val="tx1"/>
                        </a:solidFill>
                        <a:latin typeface="Segoe UI" panose="020B0502040204020203" pitchFamily="34" charset="0"/>
                        <a:cs typeface="Segoe UI" panose="020B0502040204020203" pitchFamily="34" charset="0"/>
                      </a:rPr>
                      <m:t>)=</m:t>
                    </m:r>
                    <m:sSubSup>
                      <m:sSubSupPr>
                        <m:ctrlPr>
                          <a:rPr lang="vi-VN" sz="1600" i="1">
                            <a:solidFill>
                              <a:schemeClr val="tx1"/>
                            </a:solidFill>
                            <a:latin typeface="Cambria Math" panose="02040503050406030204" pitchFamily="18" charset="0"/>
                            <a:ea typeface="Cambria Math" panose="02040503050406030204" pitchFamily="18" charset="0"/>
                            <a:cs typeface="Segoe UI" panose="020B0502040204020203" pitchFamily="34" charset="0"/>
                          </a:rPr>
                        </m:ctrlPr>
                      </m:sSubSupPr>
                      <m:e>
                        <m:r>
                          <a:rPr lang="en-US" sz="1600" i="1">
                            <a:solidFill>
                              <a:schemeClr val="tx1"/>
                            </a:solidFill>
                            <a:latin typeface="Cambria Math" panose="02040503050406030204" pitchFamily="18" charset="0"/>
                            <a:ea typeface="Cambria Math" panose="02040503050406030204" pitchFamily="18" charset="0"/>
                            <a:cs typeface="Segoe UI" panose="020B0502040204020203" pitchFamily="34" charset="0"/>
                          </a:rPr>
                          <m:t>𝑆</m:t>
                        </m:r>
                      </m:e>
                      <m:sub>
                        <m:r>
                          <a:rPr lang="en-US" sz="1600" i="1">
                            <a:solidFill>
                              <a:schemeClr val="tx1"/>
                            </a:solidFill>
                            <a:latin typeface="Cambria Math" panose="02040503050406030204" pitchFamily="18" charset="0"/>
                            <a:ea typeface="Cambria Math" panose="02040503050406030204" pitchFamily="18" charset="0"/>
                            <a:cs typeface="Segoe UI" panose="020B0502040204020203" pitchFamily="34" charset="0"/>
                          </a:rPr>
                          <m:t>𝑤</m:t>
                        </m:r>
                      </m:sub>
                      <m:sup>
                        <m:r>
                          <a:rPr lang="en-US" sz="1600" i="1">
                            <a:solidFill>
                              <a:schemeClr val="tx1"/>
                            </a:solidFill>
                            <a:latin typeface="Cambria Math" panose="02040503050406030204" pitchFamily="18" charset="0"/>
                            <a:ea typeface="Cambria Math" panose="02040503050406030204" pitchFamily="18" charset="0"/>
                            <a:cs typeface="Segoe UI" panose="020B0502040204020203" pitchFamily="34" charset="0"/>
                          </a:rPr>
                          <m:t>−1</m:t>
                        </m:r>
                      </m:sup>
                    </m:sSubSup>
                    <m:r>
                      <m:rPr>
                        <m:nor/>
                      </m:rPr>
                      <a:rPr lang="en-US" sz="1600" smtClean="0">
                        <a:solidFill>
                          <a:schemeClr val="tx1"/>
                        </a:solidFill>
                        <a:latin typeface="Segoe UI" panose="020B0502040204020203" pitchFamily="34" charset="0"/>
                        <a:cs typeface="Segoe UI" panose="020B0502040204020203" pitchFamily="34" charset="0"/>
                      </a:rPr>
                      <m:t>(</m:t>
                    </m:r>
                    <m:sSubSup>
                      <m:sSubSupPr>
                        <m:ctrlPr>
                          <a:rPr lang="en-US" sz="1600" i="1">
                            <a:solidFill>
                              <a:schemeClr val="tx1"/>
                            </a:solidFill>
                            <a:latin typeface="Cambria Math" panose="02040503050406030204" pitchFamily="18" charset="0"/>
                            <a:cs typeface="Segoe UI" panose="020B0502040204020203" pitchFamily="34" charset="0"/>
                          </a:rPr>
                        </m:ctrlPr>
                      </m:sSubSupPr>
                      <m:e>
                        <m:r>
                          <a:rPr lang="en-US" sz="1600" i="1">
                            <a:solidFill>
                              <a:schemeClr val="tx1"/>
                            </a:solidFill>
                            <a:latin typeface="Cambria Math" panose="02040503050406030204" pitchFamily="18" charset="0"/>
                            <a:cs typeface="Segoe UI" panose="020B0502040204020203" pitchFamily="34" charset="0"/>
                          </a:rPr>
                          <m:t>𝑚</m:t>
                        </m:r>
                      </m:e>
                      <m:sub>
                        <m:r>
                          <a:rPr lang="en-US" sz="1600" i="1">
                            <a:solidFill>
                              <a:schemeClr val="tx1"/>
                            </a:solidFill>
                            <a:latin typeface="Cambria Math" panose="02040503050406030204" pitchFamily="18" charset="0"/>
                            <a:cs typeface="Segoe UI" panose="020B0502040204020203" pitchFamily="34" charset="0"/>
                          </a:rPr>
                          <m:t>1</m:t>
                        </m:r>
                      </m:sub>
                      <m:sup>
                        <m:r>
                          <a:rPr lang="en-US" sz="1600" i="1">
                            <a:solidFill>
                              <a:schemeClr val="tx1"/>
                            </a:solidFill>
                            <a:latin typeface="Cambria Math" panose="02040503050406030204" pitchFamily="18" charset="0"/>
                            <a:cs typeface="Segoe UI" panose="020B0502040204020203" pitchFamily="34" charset="0"/>
                          </a:rPr>
                          <m:t> </m:t>
                        </m:r>
                      </m:sup>
                    </m:sSubSup>
                    <m:r>
                      <a:rPr lang="en-US" sz="1600" i="1">
                        <a:solidFill>
                          <a:schemeClr val="tx1"/>
                        </a:solidFill>
                        <a:latin typeface="Cambria Math" panose="02040503050406030204" pitchFamily="18" charset="0"/>
                        <a:cs typeface="Segoe UI" panose="020B0502040204020203" pitchFamily="34" charset="0"/>
                      </a:rPr>
                      <m:t>− </m:t>
                    </m:r>
                    <m:sSub>
                      <m:sSubPr>
                        <m:ctrlPr>
                          <a:rPr lang="en-US" sz="1600" i="1">
                            <a:solidFill>
                              <a:schemeClr val="tx1"/>
                            </a:solidFill>
                            <a:latin typeface="Cambria Math" panose="02040503050406030204" pitchFamily="18" charset="0"/>
                            <a:cs typeface="Segoe UI" panose="020B0502040204020203" pitchFamily="34" charset="0"/>
                          </a:rPr>
                        </m:ctrlPr>
                      </m:sSubPr>
                      <m:e>
                        <m:r>
                          <a:rPr lang="en-US" sz="1600" i="1">
                            <a:solidFill>
                              <a:schemeClr val="tx1"/>
                            </a:solidFill>
                            <a:latin typeface="Cambria Math" panose="02040503050406030204" pitchFamily="18" charset="0"/>
                            <a:cs typeface="Segoe UI" panose="020B0502040204020203" pitchFamily="34" charset="0"/>
                          </a:rPr>
                          <m:t>𝑚</m:t>
                        </m:r>
                      </m:e>
                      <m:sub>
                        <m:r>
                          <a:rPr lang="en-US" sz="1600" i="1">
                            <a:solidFill>
                              <a:schemeClr val="tx1"/>
                            </a:solidFill>
                            <a:latin typeface="Cambria Math" panose="02040503050406030204" pitchFamily="18" charset="0"/>
                            <a:cs typeface="Segoe UI" panose="020B0502040204020203" pitchFamily="34" charset="0"/>
                          </a:rPr>
                          <m:t>2</m:t>
                        </m:r>
                      </m:sub>
                    </m:sSub>
                    <m:r>
                      <m:rPr>
                        <m:nor/>
                      </m:rPr>
                      <a:rPr lang="en-US" sz="1600">
                        <a:solidFill>
                          <a:schemeClr val="tx1"/>
                        </a:solidFill>
                        <a:latin typeface="Segoe UI" panose="020B0502040204020203" pitchFamily="34" charset="0"/>
                        <a:cs typeface="Segoe UI" panose="020B0502040204020203" pitchFamily="34" charset="0"/>
                      </a:rPr>
                      <m:t>)</m:t>
                    </m:r>
                  </m:oMath>
                </a14:m>
                <a:r>
                  <a:rPr lang="en-US" sz="1600">
                    <a:solidFill>
                      <a:schemeClr val="tx1"/>
                    </a:solidFill>
                    <a:cs typeface="Segoe UI" panose="020B0502040204020203" pitchFamily="34" charset="0"/>
                  </a:rPr>
                  <a:t> </a:t>
                </a:r>
                <a14:m>
                  <m:oMath xmlns:m="http://schemas.openxmlformats.org/officeDocument/2006/math">
                    <m:sSup>
                      <m:sSupPr>
                        <m:ctrlPr>
                          <a:rPr lang="en-US" sz="1600" i="1">
                            <a:solidFill>
                              <a:schemeClr val="tx1"/>
                            </a:solidFill>
                            <a:latin typeface="Cambria Math" panose="02040503050406030204" pitchFamily="18" charset="0"/>
                            <a:cs typeface="Segoe UI" panose="020B0502040204020203" pitchFamily="34" charset="0"/>
                          </a:rPr>
                        </m:ctrlPr>
                      </m:sSupPr>
                      <m:e>
                        <m:r>
                          <m:rPr>
                            <m:nor/>
                          </m:rPr>
                          <a:rPr lang="en-US" sz="1600">
                            <a:solidFill>
                              <a:schemeClr val="tx1"/>
                            </a:solidFill>
                            <a:latin typeface="Segoe UI" panose="020B0502040204020203" pitchFamily="34" charset="0"/>
                            <a:cs typeface="Segoe UI" panose="020B0502040204020203" pitchFamily="34" charset="0"/>
                          </a:rPr>
                          <m:t>(</m:t>
                        </m:r>
                        <m:sSubSup>
                          <m:sSubSupPr>
                            <m:ctrlPr>
                              <a:rPr lang="en-US" sz="1600" i="1">
                                <a:solidFill>
                                  <a:schemeClr val="tx1"/>
                                </a:solidFill>
                                <a:latin typeface="Cambria Math" panose="02040503050406030204" pitchFamily="18" charset="0"/>
                                <a:cs typeface="Segoe UI" panose="020B0502040204020203" pitchFamily="34" charset="0"/>
                              </a:rPr>
                            </m:ctrlPr>
                          </m:sSubSupPr>
                          <m:e>
                            <m:r>
                              <a:rPr lang="en-US" sz="1600" i="1">
                                <a:solidFill>
                                  <a:schemeClr val="tx1"/>
                                </a:solidFill>
                                <a:latin typeface="Cambria Math" panose="02040503050406030204" pitchFamily="18" charset="0"/>
                                <a:cs typeface="Segoe UI" panose="020B0502040204020203" pitchFamily="34" charset="0"/>
                              </a:rPr>
                              <m:t>𝑚</m:t>
                            </m:r>
                          </m:e>
                          <m:sub>
                            <m:r>
                              <a:rPr lang="en-US" sz="1600" i="1">
                                <a:solidFill>
                                  <a:schemeClr val="tx1"/>
                                </a:solidFill>
                                <a:latin typeface="Cambria Math" panose="02040503050406030204" pitchFamily="18" charset="0"/>
                                <a:cs typeface="Segoe UI" panose="020B0502040204020203" pitchFamily="34" charset="0"/>
                              </a:rPr>
                              <m:t>1</m:t>
                            </m:r>
                          </m:sub>
                          <m:sup>
                            <m:r>
                              <a:rPr lang="en-US" sz="1600" i="1">
                                <a:solidFill>
                                  <a:schemeClr val="tx1"/>
                                </a:solidFill>
                                <a:latin typeface="Cambria Math" panose="02040503050406030204" pitchFamily="18" charset="0"/>
                                <a:cs typeface="Segoe UI" panose="020B0502040204020203" pitchFamily="34" charset="0"/>
                              </a:rPr>
                              <m:t> </m:t>
                            </m:r>
                          </m:sup>
                        </m:sSubSup>
                        <m:r>
                          <a:rPr lang="en-US" sz="1600" i="1">
                            <a:solidFill>
                              <a:schemeClr val="tx1"/>
                            </a:solidFill>
                            <a:latin typeface="Cambria Math" panose="02040503050406030204" pitchFamily="18" charset="0"/>
                            <a:cs typeface="Segoe UI" panose="020B0502040204020203" pitchFamily="34" charset="0"/>
                          </a:rPr>
                          <m:t>− </m:t>
                        </m:r>
                        <m:sSub>
                          <m:sSubPr>
                            <m:ctrlPr>
                              <a:rPr lang="en-US" sz="1600" i="1">
                                <a:solidFill>
                                  <a:schemeClr val="tx1"/>
                                </a:solidFill>
                                <a:latin typeface="Cambria Math" panose="02040503050406030204" pitchFamily="18" charset="0"/>
                                <a:cs typeface="Segoe UI" panose="020B0502040204020203" pitchFamily="34" charset="0"/>
                              </a:rPr>
                            </m:ctrlPr>
                          </m:sSubPr>
                          <m:e>
                            <m:r>
                              <a:rPr lang="en-US" sz="1600" i="1">
                                <a:solidFill>
                                  <a:schemeClr val="tx1"/>
                                </a:solidFill>
                                <a:latin typeface="Cambria Math" panose="02040503050406030204" pitchFamily="18" charset="0"/>
                                <a:cs typeface="Segoe UI" panose="020B0502040204020203" pitchFamily="34" charset="0"/>
                              </a:rPr>
                              <m:t>𝑚</m:t>
                            </m:r>
                          </m:e>
                          <m:sub>
                            <m:r>
                              <a:rPr lang="en-US" sz="1600" i="1">
                                <a:solidFill>
                                  <a:schemeClr val="tx1"/>
                                </a:solidFill>
                                <a:latin typeface="Cambria Math" panose="02040503050406030204" pitchFamily="18" charset="0"/>
                                <a:cs typeface="Segoe UI" panose="020B0502040204020203" pitchFamily="34" charset="0"/>
                              </a:rPr>
                              <m:t>2</m:t>
                            </m:r>
                          </m:sub>
                        </m:sSub>
                        <m:r>
                          <m:rPr>
                            <m:nor/>
                          </m:rPr>
                          <a:rPr lang="en-US" sz="1600">
                            <a:solidFill>
                              <a:schemeClr val="tx1"/>
                            </a:solidFill>
                            <a:latin typeface="Segoe UI" panose="020B0502040204020203" pitchFamily="34" charset="0"/>
                            <a:cs typeface="Segoe UI" panose="020B0502040204020203" pitchFamily="34" charset="0"/>
                          </a:rPr>
                          <m:t>)</m:t>
                        </m:r>
                        <m:r>
                          <m:rPr>
                            <m:nor/>
                          </m:rPr>
                          <a:rPr lang="vi-VN" sz="1600">
                            <a:solidFill>
                              <a:schemeClr val="tx1"/>
                            </a:solidFill>
                            <a:latin typeface="Segoe UI" panose="020B0502040204020203" pitchFamily="34" charset="0"/>
                            <a:cs typeface="Segoe UI" panose="020B0502040204020203" pitchFamily="34" charset="0"/>
                          </a:rPr>
                          <m:t> </m:t>
                        </m:r>
                      </m:e>
                      <m:sup>
                        <m:r>
                          <a:rPr lang="en-US" sz="1600" i="1">
                            <a:solidFill>
                              <a:schemeClr val="tx1"/>
                            </a:solidFill>
                            <a:latin typeface="Cambria Math" panose="02040503050406030204" pitchFamily="18" charset="0"/>
                            <a:cs typeface="Segoe UI" panose="020B0502040204020203" pitchFamily="34" charset="0"/>
                          </a:rPr>
                          <m:t>𝑇</m:t>
                        </m:r>
                      </m:sup>
                    </m:sSup>
                    <m:r>
                      <a:rPr lang="en-US" sz="1600" i="1">
                        <a:solidFill>
                          <a:schemeClr val="tx1"/>
                        </a:solidFill>
                        <a:latin typeface="Cambria Math" panose="02040503050406030204" pitchFamily="18" charset="0"/>
                        <a:cs typeface="Segoe UI" panose="020B0502040204020203" pitchFamily="34" charset="0"/>
                      </a:rPr>
                      <m:t>𝑤</m:t>
                    </m:r>
                  </m:oMath>
                </a14:m>
                <a:endParaRPr lang="en-US" sz="1600">
                  <a:solidFill>
                    <a:schemeClr val="tx1"/>
                  </a:solidFill>
                  <a:cs typeface="Segoe UI" panose="020B0502040204020203" pitchFamily="34" charset="0"/>
                </a:endParaRPr>
              </a:p>
              <a:p>
                <a:pPr algn="ctr"/>
                <a:r>
                  <a:rPr lang="en-US" sz="1600" b="0" i="0">
                    <a:solidFill>
                      <a:schemeClr val="tx1"/>
                    </a:solidFill>
                    <a:effectLst/>
                    <a:latin typeface="Segoe UI" panose="020B0502040204020203" pitchFamily="34" charset="0"/>
                    <a:cs typeface="Segoe UI" panose="020B0502040204020203" pitchFamily="34" charset="0"/>
                  </a:rPr>
                  <a:t>L</a:t>
                </a:r>
                <a14:m>
                  <m:oMath xmlns:m="http://schemas.openxmlformats.org/officeDocument/2006/math">
                    <m:sSubSup>
                      <m:sSubSupPr>
                        <m:ctrlPr>
                          <a:rPr lang="vi-VN" sz="1600" i="1">
                            <a:solidFill>
                              <a:schemeClr val="tx1"/>
                            </a:solidFill>
                            <a:latin typeface="Cambria Math" panose="02040503050406030204" pitchFamily="18" charset="0"/>
                            <a:ea typeface="Cambria Math" panose="02040503050406030204" pitchFamily="18" charset="0"/>
                            <a:cs typeface="Segoe UI" panose="020B0502040204020203" pitchFamily="34" charset="0"/>
                          </a:rPr>
                        </m:ctrlPr>
                      </m:sSubSupPr>
                      <m:e>
                        <m:r>
                          <a:rPr lang="en-US" sz="1600" i="1">
                            <a:solidFill>
                              <a:schemeClr val="tx1"/>
                            </a:solidFill>
                            <a:latin typeface="Cambria Math" panose="02040503050406030204" pitchFamily="18" charset="0"/>
                            <a:ea typeface="Cambria Math" panose="02040503050406030204" pitchFamily="18" charset="0"/>
                            <a:cs typeface="Segoe UI" panose="020B0502040204020203" pitchFamily="34" charset="0"/>
                          </a:rPr>
                          <m:t>𝑆</m:t>
                        </m:r>
                      </m:e>
                      <m:sub>
                        <m:r>
                          <a:rPr lang="en-US" sz="1600" i="1">
                            <a:solidFill>
                              <a:schemeClr val="tx1"/>
                            </a:solidFill>
                            <a:latin typeface="Cambria Math" panose="02040503050406030204" pitchFamily="18" charset="0"/>
                            <a:ea typeface="Cambria Math" panose="02040503050406030204" pitchFamily="18" charset="0"/>
                            <a:cs typeface="Segoe UI" panose="020B0502040204020203" pitchFamily="34" charset="0"/>
                          </a:rPr>
                          <m:t>𝑤</m:t>
                        </m:r>
                      </m:sub>
                      <m:sup>
                        <m:r>
                          <a:rPr lang="en-US" sz="1600" i="1">
                            <a:solidFill>
                              <a:schemeClr val="tx1"/>
                            </a:solidFill>
                            <a:latin typeface="Cambria Math" panose="02040503050406030204" pitchFamily="18" charset="0"/>
                            <a:ea typeface="Cambria Math" panose="02040503050406030204" pitchFamily="18" charset="0"/>
                            <a:cs typeface="Segoe UI" panose="020B0502040204020203" pitchFamily="34" charset="0"/>
                          </a:rPr>
                          <m:t>−1</m:t>
                        </m:r>
                      </m:sup>
                    </m:sSubSup>
                    <m:r>
                      <m:rPr>
                        <m:nor/>
                      </m:rPr>
                      <a:rPr lang="en-US" sz="1600">
                        <a:solidFill>
                          <a:schemeClr val="tx1"/>
                        </a:solidFill>
                        <a:latin typeface="Segoe UI" panose="020B0502040204020203" pitchFamily="34" charset="0"/>
                        <a:cs typeface="Segoe UI" panose="020B0502040204020203" pitchFamily="34" charset="0"/>
                      </a:rPr>
                      <m:t>(</m:t>
                    </m:r>
                    <m:sSubSup>
                      <m:sSubSupPr>
                        <m:ctrlPr>
                          <a:rPr lang="en-US" sz="1600" i="1">
                            <a:solidFill>
                              <a:schemeClr val="tx1"/>
                            </a:solidFill>
                            <a:latin typeface="Cambria Math" panose="02040503050406030204" pitchFamily="18" charset="0"/>
                            <a:cs typeface="Segoe UI" panose="020B0502040204020203" pitchFamily="34" charset="0"/>
                          </a:rPr>
                        </m:ctrlPr>
                      </m:sSubSupPr>
                      <m:e>
                        <m:r>
                          <a:rPr lang="en-US" sz="1600" i="1">
                            <a:solidFill>
                              <a:schemeClr val="tx1"/>
                            </a:solidFill>
                            <a:latin typeface="Cambria Math" panose="02040503050406030204" pitchFamily="18" charset="0"/>
                            <a:cs typeface="Segoe UI" panose="020B0502040204020203" pitchFamily="34" charset="0"/>
                          </a:rPr>
                          <m:t>𝑚</m:t>
                        </m:r>
                      </m:e>
                      <m:sub>
                        <m:r>
                          <a:rPr lang="en-US" sz="1600" i="1">
                            <a:solidFill>
                              <a:schemeClr val="tx1"/>
                            </a:solidFill>
                            <a:latin typeface="Cambria Math" panose="02040503050406030204" pitchFamily="18" charset="0"/>
                            <a:cs typeface="Segoe UI" panose="020B0502040204020203" pitchFamily="34" charset="0"/>
                          </a:rPr>
                          <m:t>1</m:t>
                        </m:r>
                      </m:sub>
                      <m:sup>
                        <m:r>
                          <a:rPr lang="en-US" sz="1600" i="1">
                            <a:solidFill>
                              <a:schemeClr val="tx1"/>
                            </a:solidFill>
                            <a:latin typeface="Cambria Math" panose="02040503050406030204" pitchFamily="18" charset="0"/>
                            <a:cs typeface="Segoe UI" panose="020B0502040204020203" pitchFamily="34" charset="0"/>
                          </a:rPr>
                          <m:t> </m:t>
                        </m:r>
                      </m:sup>
                    </m:sSubSup>
                    <m:r>
                      <a:rPr lang="en-US" sz="1600" i="1">
                        <a:solidFill>
                          <a:schemeClr val="tx1"/>
                        </a:solidFill>
                        <a:latin typeface="Cambria Math" panose="02040503050406030204" pitchFamily="18" charset="0"/>
                        <a:cs typeface="Segoe UI" panose="020B0502040204020203" pitchFamily="34" charset="0"/>
                      </a:rPr>
                      <m:t>− </m:t>
                    </m:r>
                    <m:sSub>
                      <m:sSubPr>
                        <m:ctrlPr>
                          <a:rPr lang="en-US" sz="1600" i="1">
                            <a:solidFill>
                              <a:schemeClr val="tx1"/>
                            </a:solidFill>
                            <a:latin typeface="Cambria Math" panose="02040503050406030204" pitchFamily="18" charset="0"/>
                            <a:cs typeface="Segoe UI" panose="020B0502040204020203" pitchFamily="34" charset="0"/>
                          </a:rPr>
                        </m:ctrlPr>
                      </m:sSubPr>
                      <m:e>
                        <m:r>
                          <a:rPr lang="en-US" sz="1600" i="1">
                            <a:solidFill>
                              <a:schemeClr val="tx1"/>
                            </a:solidFill>
                            <a:latin typeface="Cambria Math" panose="02040503050406030204" pitchFamily="18" charset="0"/>
                            <a:cs typeface="Segoe UI" panose="020B0502040204020203" pitchFamily="34" charset="0"/>
                          </a:rPr>
                          <m:t>𝑚</m:t>
                        </m:r>
                      </m:e>
                      <m:sub>
                        <m:r>
                          <a:rPr lang="en-US" sz="1600" i="1">
                            <a:solidFill>
                              <a:schemeClr val="tx1"/>
                            </a:solidFill>
                            <a:latin typeface="Cambria Math" panose="02040503050406030204" pitchFamily="18" charset="0"/>
                            <a:cs typeface="Segoe UI" panose="020B0502040204020203" pitchFamily="34" charset="0"/>
                          </a:rPr>
                          <m:t>2</m:t>
                        </m:r>
                      </m:sub>
                    </m:sSub>
                  </m:oMath>
                </a14:m>
                <a:r>
                  <a:rPr lang="en-US" sz="1600" b="0" i="0">
                    <a:solidFill>
                      <a:schemeClr val="tx1"/>
                    </a:solidFill>
                    <a:effectLst/>
                    <a:latin typeface="Segoe UI" panose="020B0502040204020203" pitchFamily="34" charset="0"/>
                    <a:cs typeface="Segoe UI" panose="020B0502040204020203" pitchFamily="34" charset="0"/>
                  </a:rPr>
                  <a:t>)</a:t>
                </a:r>
              </a:p>
              <a:p>
                <a:r>
                  <a:rPr lang="en-US" sz="1600">
                    <a:solidFill>
                      <a:schemeClr val="tx1"/>
                    </a:solidFill>
                    <a:latin typeface="Segoe UI" panose="020B0502040204020203" pitchFamily="34" charset="0"/>
                    <a:cs typeface="Segoe UI" panose="020B0502040204020203" pitchFamily="34" charset="0"/>
                  </a:rPr>
                  <a:t>Tương tự:</a:t>
                </a:r>
              </a:p>
              <a:p>
                <a:pPr algn="ctr"/>
                <a:r>
                  <a:rPr lang="en-US" sz="1600">
                    <a:solidFill>
                      <a:schemeClr val="tx1"/>
                    </a:solidFill>
                    <a:latin typeface="Segoe UI" panose="020B0502040204020203" pitchFamily="34" charset="0"/>
                    <a:cs typeface="Segoe UI" panose="020B0502040204020203" pitchFamily="34" charset="0"/>
                  </a:rPr>
                  <a:t>w=</a:t>
                </a:r>
                <a14:m>
                  <m:oMath xmlns:m="http://schemas.openxmlformats.org/officeDocument/2006/math">
                    <m: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𝑎</m:t>
                    </m:r>
                    <m:sSubSup>
                      <m:sSubSupPr>
                        <m:ctrlPr>
                          <a:rPr lang="vi-VN" sz="160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ctrlPr>
                      </m:sSubSupPr>
                      <m:e>
                        <m:r>
                          <a:rPr lang="en-US" sz="1600" i="1">
                            <a:solidFill>
                              <a:schemeClr val="tx1"/>
                            </a:solidFill>
                            <a:latin typeface="Cambria Math" panose="02040503050406030204" pitchFamily="18" charset="0"/>
                            <a:ea typeface="Cambria Math" panose="02040503050406030204" pitchFamily="18" charset="0"/>
                            <a:cs typeface="Segoe UI" panose="020B0502040204020203" pitchFamily="34" charset="0"/>
                          </a:rPr>
                          <m:t>𝑆</m:t>
                        </m:r>
                      </m:e>
                      <m:sub>
                        <m:r>
                          <a:rPr lang="en-US" sz="1600" i="1">
                            <a:solidFill>
                              <a:schemeClr val="tx1"/>
                            </a:solidFill>
                            <a:latin typeface="Cambria Math" panose="02040503050406030204" pitchFamily="18" charset="0"/>
                            <a:ea typeface="Cambria Math" panose="02040503050406030204" pitchFamily="18" charset="0"/>
                            <a:cs typeface="Segoe UI" panose="020B0502040204020203" pitchFamily="34" charset="0"/>
                          </a:rPr>
                          <m:t>𝑤</m:t>
                        </m:r>
                      </m:sub>
                      <m:sup>
                        <m:r>
                          <a:rPr lang="en-US" sz="1600" i="1">
                            <a:solidFill>
                              <a:schemeClr val="tx1"/>
                            </a:solidFill>
                            <a:latin typeface="Cambria Math" panose="02040503050406030204" pitchFamily="18" charset="0"/>
                            <a:ea typeface="Cambria Math" panose="02040503050406030204" pitchFamily="18" charset="0"/>
                            <a:cs typeface="Segoe UI" panose="020B0502040204020203" pitchFamily="34" charset="0"/>
                          </a:rPr>
                          <m:t>−1</m:t>
                        </m:r>
                      </m:sup>
                    </m:sSubSup>
                    <m:r>
                      <m:rPr>
                        <m:nor/>
                      </m:rPr>
                      <a:rPr lang="en-US" sz="1600">
                        <a:solidFill>
                          <a:schemeClr val="tx1"/>
                        </a:solidFill>
                        <a:latin typeface="Segoe UI" panose="020B0502040204020203" pitchFamily="34" charset="0"/>
                        <a:cs typeface="Segoe UI" panose="020B0502040204020203" pitchFamily="34" charset="0"/>
                      </a:rPr>
                      <m:t>(</m:t>
                    </m:r>
                    <m:sSubSup>
                      <m:sSubSupPr>
                        <m:ctrlPr>
                          <a:rPr lang="en-US" sz="1600" i="1">
                            <a:solidFill>
                              <a:schemeClr val="tx1"/>
                            </a:solidFill>
                            <a:latin typeface="Cambria Math" panose="02040503050406030204" pitchFamily="18" charset="0"/>
                            <a:cs typeface="Segoe UI" panose="020B0502040204020203" pitchFamily="34" charset="0"/>
                          </a:rPr>
                        </m:ctrlPr>
                      </m:sSubSupPr>
                      <m:e>
                        <m:r>
                          <a:rPr lang="en-US" sz="1600" i="1">
                            <a:solidFill>
                              <a:schemeClr val="tx1"/>
                            </a:solidFill>
                            <a:latin typeface="Cambria Math" panose="02040503050406030204" pitchFamily="18" charset="0"/>
                            <a:cs typeface="Segoe UI" panose="020B0502040204020203" pitchFamily="34" charset="0"/>
                          </a:rPr>
                          <m:t>𝑚</m:t>
                        </m:r>
                      </m:e>
                      <m:sub>
                        <m:r>
                          <a:rPr lang="en-US" sz="1600" i="1">
                            <a:solidFill>
                              <a:schemeClr val="tx1"/>
                            </a:solidFill>
                            <a:latin typeface="Cambria Math" panose="02040503050406030204" pitchFamily="18" charset="0"/>
                            <a:cs typeface="Segoe UI" panose="020B0502040204020203" pitchFamily="34" charset="0"/>
                          </a:rPr>
                          <m:t>1</m:t>
                        </m:r>
                      </m:sub>
                      <m:sup>
                        <m:r>
                          <a:rPr lang="en-US" sz="1600" i="1">
                            <a:solidFill>
                              <a:schemeClr val="tx1"/>
                            </a:solidFill>
                            <a:latin typeface="Cambria Math" panose="02040503050406030204" pitchFamily="18" charset="0"/>
                            <a:cs typeface="Segoe UI" panose="020B0502040204020203" pitchFamily="34" charset="0"/>
                          </a:rPr>
                          <m:t> </m:t>
                        </m:r>
                      </m:sup>
                    </m:sSubSup>
                    <m:r>
                      <a:rPr lang="en-US" sz="1600" i="1">
                        <a:solidFill>
                          <a:schemeClr val="tx1"/>
                        </a:solidFill>
                        <a:latin typeface="Cambria Math" panose="02040503050406030204" pitchFamily="18" charset="0"/>
                        <a:cs typeface="Segoe UI" panose="020B0502040204020203" pitchFamily="34" charset="0"/>
                      </a:rPr>
                      <m:t>− </m:t>
                    </m:r>
                    <m:sSub>
                      <m:sSubPr>
                        <m:ctrlPr>
                          <a:rPr lang="en-US" sz="1600" i="1">
                            <a:solidFill>
                              <a:schemeClr val="tx1"/>
                            </a:solidFill>
                            <a:latin typeface="Cambria Math" panose="02040503050406030204" pitchFamily="18" charset="0"/>
                            <a:cs typeface="Segoe UI" panose="020B0502040204020203" pitchFamily="34" charset="0"/>
                          </a:rPr>
                        </m:ctrlPr>
                      </m:sSubPr>
                      <m:e>
                        <m:r>
                          <a:rPr lang="en-US" sz="1600" i="1">
                            <a:solidFill>
                              <a:schemeClr val="tx1"/>
                            </a:solidFill>
                            <a:latin typeface="Cambria Math" panose="02040503050406030204" pitchFamily="18" charset="0"/>
                            <a:cs typeface="Segoe UI" panose="020B0502040204020203" pitchFamily="34" charset="0"/>
                          </a:rPr>
                          <m:t>𝑚</m:t>
                        </m:r>
                      </m:e>
                      <m:sub>
                        <m:r>
                          <a:rPr lang="en-US" sz="1600" i="1">
                            <a:solidFill>
                              <a:schemeClr val="tx1"/>
                            </a:solidFill>
                            <a:latin typeface="Cambria Math" panose="02040503050406030204" pitchFamily="18" charset="0"/>
                            <a:cs typeface="Segoe UI" panose="020B0502040204020203" pitchFamily="34" charset="0"/>
                          </a:rPr>
                          <m:t>2</m:t>
                        </m:r>
                      </m:sub>
                    </m:sSub>
                  </m:oMath>
                </a14:m>
                <a:r>
                  <a:rPr lang="en-US" sz="1600" b="0" i="0">
                    <a:solidFill>
                      <a:schemeClr val="tx1"/>
                    </a:solidFill>
                    <a:effectLst/>
                    <a:latin typeface="Segoe UI" panose="020B0502040204020203" pitchFamily="34" charset="0"/>
                    <a:cs typeface="Segoe UI" panose="020B0502040204020203" pitchFamily="34" charset="0"/>
                  </a:rPr>
                  <a:t>)</a:t>
                </a:r>
              </a:p>
              <a:p>
                <a:r>
                  <a:rPr lang="en-US" sz="1600">
                    <a:solidFill>
                      <a:schemeClr val="tx1"/>
                    </a:solidFill>
                    <a:latin typeface="Segoe UI" panose="020B0502040204020203" pitchFamily="34" charset="0"/>
                    <a:cs typeface="Segoe UI" panose="020B0502040204020203" pitchFamily="34" charset="0"/>
                  </a:rPr>
                  <a:t>Với: </a:t>
                </a:r>
                <a14:m>
                  <m:oMath xmlns:m="http://schemas.openxmlformats.org/officeDocument/2006/math">
                    <m:r>
                      <a:rPr lang="en-US" sz="1600" b="0" i="1" smtClean="0">
                        <a:solidFill>
                          <a:schemeClr val="tx1"/>
                        </a:solidFill>
                        <a:latin typeface="Cambria Math" panose="02040503050406030204" pitchFamily="18" charset="0"/>
                        <a:cs typeface="Segoe UI" panose="020B0502040204020203" pitchFamily="34" charset="0"/>
                      </a:rPr>
                      <m:t>𝑎</m:t>
                    </m:r>
                    <m:r>
                      <a:rPr lang="en-US" sz="16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≠0</m:t>
                    </m:r>
                  </m:oMath>
                </a14:m>
                <a:r>
                  <a:rPr lang="en-US" sz="1600" b="0" i="0">
                    <a:solidFill>
                      <a:schemeClr val="tx1"/>
                    </a:solidFill>
                    <a:effectLst/>
                    <a:latin typeface="Segoe UI" panose="020B0502040204020203" pitchFamily="34" charset="0"/>
                    <a:cs typeface="Segoe UI" panose="020B0502040204020203" pitchFamily="34" charset="0"/>
                  </a:rPr>
                  <a:t> bất kỳ.</a:t>
                </a:r>
                <a:endParaRPr lang="vi-VN" sz="1600" b="0" i="0">
                  <a:solidFill>
                    <a:schemeClr val="tx1"/>
                  </a:solidFill>
                  <a:effectLst/>
                  <a:latin typeface="Segoe UI" panose="020B0502040204020203" pitchFamily="34" charset="0"/>
                  <a:cs typeface="Segoe UI" panose="020B0502040204020203" pitchFamily="34" charset="0"/>
                </a:endParaRPr>
              </a:p>
            </p:txBody>
          </p:sp>
        </mc:Choice>
        <mc:Fallback>
          <p:sp>
            <p:nvSpPr>
              <p:cNvPr id="3" name="TextBox 2">
                <a:extLst>
                  <a:ext uri="{FF2B5EF4-FFF2-40B4-BE49-F238E27FC236}">
                    <a16:creationId xmlns:a16="http://schemas.microsoft.com/office/drawing/2014/main" id="{59E86099-057A-4AA4-8493-BC4249C2CF35}"/>
                  </a:ext>
                </a:extLst>
              </p:cNvPr>
              <p:cNvSpPr txBox="1">
                <a:spLocks noRot="1" noChangeAspect="1" noMove="1" noResize="1" noEditPoints="1" noAdjustHandles="1" noChangeArrowheads="1" noChangeShapeType="1" noTextEdit="1"/>
              </p:cNvSpPr>
              <p:nvPr/>
            </p:nvSpPr>
            <p:spPr>
              <a:xfrm>
                <a:off x="1517930" y="1532436"/>
                <a:ext cx="7348053" cy="1600438"/>
              </a:xfrm>
              <a:prstGeom prst="rect">
                <a:avLst/>
              </a:prstGeom>
              <a:blipFill>
                <a:blip r:embed="rId6"/>
                <a:stretch>
                  <a:fillRect l="-664" t="-1901" b="-3422"/>
                </a:stretch>
              </a:blipFill>
            </p:spPr>
            <p:txBody>
              <a:bodyPr/>
              <a:lstStyle/>
              <a:p>
                <a:r>
                  <a:rPr lang="en-GB">
                    <a:noFill/>
                  </a:rPr>
                  <a:t> </a:t>
                </a:r>
              </a:p>
            </p:txBody>
          </p:sp>
        </mc:Fallback>
      </mc:AlternateContent>
      <p:sp>
        <p:nvSpPr>
          <p:cNvPr id="35" name="Google Shape;505;p38">
            <a:extLst>
              <a:ext uri="{FF2B5EF4-FFF2-40B4-BE49-F238E27FC236}">
                <a16:creationId xmlns:a16="http://schemas.microsoft.com/office/drawing/2014/main" id="{259FBE62-E143-45EA-A206-375D05FF50CD}"/>
              </a:ext>
            </a:extLst>
          </p:cNvPr>
          <p:cNvSpPr txBox="1">
            <a:spLocks/>
          </p:cNvSpPr>
          <p:nvPr/>
        </p:nvSpPr>
        <p:spPr>
          <a:xfrm>
            <a:off x="706038" y="592821"/>
            <a:ext cx="7715400" cy="60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GB" b="1">
                <a:latin typeface="Segoe UI" panose="020B0502040204020203" pitchFamily="34" charset="0"/>
                <a:cs typeface="Segoe UI" panose="020B0502040204020203" pitchFamily="34" charset="0"/>
              </a:rPr>
              <a:t>Nghiệm:</a:t>
            </a:r>
          </a:p>
        </p:txBody>
      </p:sp>
      <p:sp>
        <p:nvSpPr>
          <p:cNvPr id="36" name="Google Shape;333;p35">
            <a:extLst>
              <a:ext uri="{FF2B5EF4-FFF2-40B4-BE49-F238E27FC236}">
                <a16:creationId xmlns:a16="http://schemas.microsoft.com/office/drawing/2014/main" id="{FF9A16BA-6010-456D-957D-1E0132D86380}"/>
              </a:ext>
            </a:extLst>
          </p:cNvPr>
          <p:cNvSpPr txBox="1"/>
          <p:nvPr/>
        </p:nvSpPr>
        <p:spPr>
          <a:xfrm>
            <a:off x="6260636" y="212749"/>
            <a:ext cx="2169064"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Linear discriminant ANALYSIS</a:t>
            </a:r>
            <a:endParaRPr>
              <a:solidFill>
                <a:schemeClr val="lt2"/>
              </a:solidFill>
            </a:endParaRPr>
          </a:p>
        </p:txBody>
      </p:sp>
    </p:spTree>
    <p:extLst>
      <p:ext uri="{BB962C8B-B14F-4D97-AF65-F5344CB8AC3E}">
        <p14:creationId xmlns:p14="http://schemas.microsoft.com/office/powerpoint/2010/main" val="1083287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Segoe UI" panose="020B0502040204020203" pitchFamily="34" charset="0"/>
                <a:cs typeface="Segoe UI" panose="020B0502040204020203" pitchFamily="34" charset="0"/>
              </a:rPr>
              <a:t>G</a:t>
            </a:r>
            <a:r>
              <a:rPr lang="en-GB" b="1">
                <a:latin typeface="Segoe UI" panose="020B0502040204020203" pitchFamily="34" charset="0"/>
                <a:cs typeface="Segoe UI" panose="020B0502040204020203" pitchFamily="34" charset="0"/>
              </a:rPr>
              <a:t>IỚI THIỆU THUẬT TOÁN</a:t>
            </a:r>
          </a:p>
        </p:txBody>
      </p:sp>
      <p:sp>
        <p:nvSpPr>
          <p:cNvPr id="355" name="Google Shape;355;p36"/>
          <p:cNvSpPr txBox="1">
            <a:spLocks noGrp="1"/>
          </p:cNvSpPr>
          <p:nvPr>
            <p:ph type="subTitle" idx="1"/>
          </p:nvPr>
        </p:nvSpPr>
        <p:spPr>
          <a:xfrm>
            <a:off x="797970" y="1472594"/>
            <a:ext cx="5386200" cy="2458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sz="1600" b="0" i="0">
                <a:solidFill>
                  <a:schemeClr val="accent5"/>
                </a:solidFill>
                <a:effectLst/>
                <a:latin typeface="Segoe UI" panose="020B0502040204020203" pitchFamily="34" charset="0"/>
                <a:cs typeface="Segoe UI" panose="020B0502040204020203" pitchFamily="34" charset="0"/>
              </a:rPr>
              <a:t>Tuyến tính phân tích biệt thức (LDA) là một loại kết hợp tuyến tính, một quá trình toán học sử dụng các mục dữ liệu khác nhau và chức năng áp dụng để thiết lập đó để riêng phân tích nhiều lớp của đối tượng hoặc các mặt hàng. Chảy từ biệt thức tuyến tính Fisher, phân tích biệt thức tuyến tính có thể hữu ích trong các lĩnh vực như nhận dạng hình ảnh và phân tích tiên đoán trong tiếp thị.</a:t>
            </a:r>
            <a:endParaRPr lang="vi-VN" sz="1600">
              <a:solidFill>
                <a:schemeClr val="accent5"/>
              </a:solidFill>
              <a:latin typeface="Segoe UI" panose="020B0502040204020203" pitchFamily="34" charset="0"/>
              <a:cs typeface="Segoe UI" panose="020B0502040204020203" pitchFamily="34" charset="0"/>
            </a:endParaRPr>
          </a:p>
        </p:txBody>
      </p:sp>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3;p35">
            <a:extLst>
              <a:ext uri="{FF2B5EF4-FFF2-40B4-BE49-F238E27FC236}">
                <a16:creationId xmlns:a16="http://schemas.microsoft.com/office/drawing/2014/main" id="{8B7CC498-30D8-4BE4-8FB6-1621729D2FF7}"/>
              </a:ext>
            </a:extLst>
          </p:cNvPr>
          <p:cNvSpPr txBox="1"/>
          <p:nvPr/>
        </p:nvSpPr>
        <p:spPr>
          <a:xfrm>
            <a:off x="6260636" y="212749"/>
            <a:ext cx="2169064"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Linear discriminant ANALYSIS</a:t>
            </a:r>
            <a:endParaRPr>
              <a:solidFill>
                <a:schemeClr val="l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8" name="Google Shape;328;p35"/>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a:latin typeface="Segoe UI" panose="020B0502040204020203" pitchFamily="34" charset="0"/>
                <a:cs typeface="Segoe UI" panose="020B0502040204020203" pitchFamily="34" charset="0"/>
              </a:rPr>
              <a:t>Minh họa với PYTHON:</a:t>
            </a:r>
            <a:endParaRPr lang="en-GB" sz="3600" b="1">
              <a:latin typeface="Segoe UI" panose="020B0502040204020203" pitchFamily="34" charset="0"/>
              <a:cs typeface="Segoe UI" panose="020B0502040204020203" pitchFamily="34" charset="0"/>
            </a:endParaRPr>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txBox="1"/>
          <p:nvPr/>
        </p:nvSpPr>
        <p:spPr>
          <a:xfrm>
            <a:off x="6260636" y="212749"/>
            <a:ext cx="2169064"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Linear discriminant ANALYSIS</a:t>
            </a:r>
            <a:endParaRPr>
              <a:solidFill>
                <a:schemeClr val="lt2"/>
              </a:solidFill>
            </a:endParaRPr>
          </a:p>
        </p:txBody>
      </p:sp>
      <p:sp>
        <p:nvSpPr>
          <p:cNvPr id="334" name="Google Shape;334;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35"/>
          <p:cNvGrpSpPr/>
          <p:nvPr/>
        </p:nvGrpSpPr>
        <p:grpSpPr>
          <a:xfrm>
            <a:off x="706038" y="312972"/>
            <a:ext cx="140222" cy="140409"/>
            <a:chOff x="2741000" y="199475"/>
            <a:chExt cx="191953" cy="192210"/>
          </a:xfrm>
        </p:grpSpPr>
        <p:sp>
          <p:nvSpPr>
            <p:cNvPr id="340" name="Google Shape;340;p3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5">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B8BB1249-F01E-49BC-A3BA-331374A6C32E}"/>
              </a:ext>
            </a:extLst>
          </p:cNvPr>
          <p:cNvPicPr>
            <a:picLocks noChangeAspect="1"/>
          </p:cNvPicPr>
          <p:nvPr/>
        </p:nvPicPr>
        <p:blipFill>
          <a:blip r:embed="rId4"/>
          <a:stretch>
            <a:fillRect/>
          </a:stretch>
        </p:blipFill>
        <p:spPr>
          <a:xfrm>
            <a:off x="3183009" y="1523636"/>
            <a:ext cx="5477639" cy="2581635"/>
          </a:xfrm>
          <a:prstGeom prst="rect">
            <a:avLst/>
          </a:prstGeom>
        </p:spPr>
      </p:pic>
      <p:sp>
        <p:nvSpPr>
          <p:cNvPr id="6" name="TextBox 5">
            <a:extLst>
              <a:ext uri="{FF2B5EF4-FFF2-40B4-BE49-F238E27FC236}">
                <a16:creationId xmlns:a16="http://schemas.microsoft.com/office/drawing/2014/main" id="{B99CF940-BCCB-40E4-9332-116BDB5C9D7D}"/>
              </a:ext>
            </a:extLst>
          </p:cNvPr>
          <p:cNvSpPr txBox="1"/>
          <p:nvPr/>
        </p:nvSpPr>
        <p:spPr>
          <a:xfrm>
            <a:off x="946249" y="1323581"/>
            <a:ext cx="2043280" cy="400110"/>
          </a:xfrm>
          <a:prstGeom prst="rect">
            <a:avLst/>
          </a:prstGeom>
          <a:noFill/>
        </p:spPr>
        <p:txBody>
          <a:bodyPr wrap="square" rtlCol="0">
            <a:spAutoFit/>
          </a:bodyPr>
          <a:lstStyle/>
          <a:p>
            <a:r>
              <a:rPr lang="en-US" sz="2000">
                <a:solidFill>
                  <a:schemeClr val="tx1"/>
                </a:solidFill>
                <a:latin typeface="Segoe UI" panose="020B0502040204020203" pitchFamily="34" charset="0"/>
                <a:cs typeface="Segoe UI" panose="020B0502040204020203" pitchFamily="34" charset="0"/>
              </a:rPr>
              <a:t>Tạo Data Point:</a:t>
            </a:r>
            <a:endParaRPr lang="en-GB" sz="200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53936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9" name="Google Shape;329;p35"/>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txBox="1"/>
          <p:nvPr/>
        </p:nvSpPr>
        <p:spPr>
          <a:xfrm>
            <a:off x="6260636" y="212749"/>
            <a:ext cx="2169064"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Linear discriminant ANALYSIS</a:t>
            </a:r>
            <a:endParaRPr>
              <a:solidFill>
                <a:schemeClr val="lt2"/>
              </a:solidFill>
            </a:endParaRPr>
          </a:p>
        </p:txBody>
      </p:sp>
      <p:sp>
        <p:nvSpPr>
          <p:cNvPr id="334" name="Google Shape;334;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35"/>
          <p:cNvGrpSpPr/>
          <p:nvPr/>
        </p:nvGrpSpPr>
        <p:grpSpPr>
          <a:xfrm>
            <a:off x="706038" y="312972"/>
            <a:ext cx="140222" cy="140409"/>
            <a:chOff x="2741000" y="199475"/>
            <a:chExt cx="191953" cy="192210"/>
          </a:xfrm>
        </p:grpSpPr>
        <p:sp>
          <p:nvSpPr>
            <p:cNvPr id="340" name="Google Shape;340;p3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5">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B99CF940-BCCB-40E4-9332-116BDB5C9D7D}"/>
              </a:ext>
            </a:extLst>
          </p:cNvPr>
          <p:cNvSpPr txBox="1"/>
          <p:nvPr/>
        </p:nvSpPr>
        <p:spPr>
          <a:xfrm>
            <a:off x="584118" y="871211"/>
            <a:ext cx="8437962" cy="400110"/>
          </a:xfrm>
          <a:prstGeom prst="rect">
            <a:avLst/>
          </a:prstGeom>
          <a:noFill/>
        </p:spPr>
        <p:txBody>
          <a:bodyPr wrap="square" rtlCol="0">
            <a:spAutoFit/>
          </a:bodyPr>
          <a:lstStyle/>
          <a:p>
            <a:r>
              <a:rPr lang="en-US" sz="2000">
                <a:solidFill>
                  <a:schemeClr val="tx1"/>
                </a:solidFill>
                <a:latin typeface="Arial" panose="020B0604020202020204" pitchFamily="34" charset="0"/>
              </a:rPr>
              <a:t>T</a:t>
            </a:r>
            <a:r>
              <a:rPr lang="en-US" sz="2000" b="0" i="0">
                <a:solidFill>
                  <a:schemeClr val="tx1"/>
                </a:solidFill>
                <a:effectLst/>
                <a:latin typeface="Arial" panose="020B0604020202020204" pitchFamily="34" charset="0"/>
              </a:rPr>
              <a:t>ính các within-class và between-class covariance matrices:</a:t>
            </a:r>
            <a:endParaRPr lang="en-GB" sz="1600">
              <a:solidFill>
                <a:schemeClr val="tx1"/>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5E1F07A5-EFC6-4443-9871-5B3CFEAC310C}"/>
              </a:ext>
            </a:extLst>
          </p:cNvPr>
          <p:cNvPicPr>
            <a:picLocks noChangeAspect="1"/>
          </p:cNvPicPr>
          <p:nvPr/>
        </p:nvPicPr>
        <p:blipFill>
          <a:blip r:embed="rId4"/>
          <a:stretch>
            <a:fillRect/>
          </a:stretch>
        </p:blipFill>
        <p:spPr>
          <a:xfrm>
            <a:off x="706038" y="1364143"/>
            <a:ext cx="4201111" cy="2314898"/>
          </a:xfrm>
          <a:prstGeom prst="rect">
            <a:avLst/>
          </a:prstGeom>
        </p:spPr>
      </p:pic>
      <p:sp>
        <p:nvSpPr>
          <p:cNvPr id="27" name="TextBox 26">
            <a:extLst>
              <a:ext uri="{FF2B5EF4-FFF2-40B4-BE49-F238E27FC236}">
                <a16:creationId xmlns:a16="http://schemas.microsoft.com/office/drawing/2014/main" id="{8E42B632-1C6A-49D5-8042-B9D42C79AB8D}"/>
              </a:ext>
            </a:extLst>
          </p:cNvPr>
          <p:cNvSpPr txBox="1"/>
          <p:nvPr/>
        </p:nvSpPr>
        <p:spPr>
          <a:xfrm>
            <a:off x="6071998" y="2321537"/>
            <a:ext cx="2043280" cy="400110"/>
          </a:xfrm>
          <a:prstGeom prst="rect">
            <a:avLst/>
          </a:prstGeom>
          <a:noFill/>
        </p:spPr>
        <p:txBody>
          <a:bodyPr wrap="square" rtlCol="0">
            <a:spAutoFit/>
          </a:bodyPr>
          <a:lstStyle/>
          <a:p>
            <a:r>
              <a:rPr lang="en-US" sz="2000">
                <a:solidFill>
                  <a:schemeClr val="tx1"/>
                </a:solidFill>
                <a:latin typeface="Segoe UI" panose="020B0502040204020203" pitchFamily="34" charset="0"/>
                <a:cs typeface="Segoe UI" panose="020B0502040204020203" pitchFamily="34" charset="0"/>
              </a:rPr>
              <a:t>Kết quả:</a:t>
            </a:r>
            <a:endParaRPr lang="en-GB" sz="2000">
              <a:solidFill>
                <a:schemeClr val="tx1"/>
              </a:solidFill>
              <a:latin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8215DA17-9DD5-462B-AA82-01A8C4E0A92A}"/>
              </a:ext>
            </a:extLst>
          </p:cNvPr>
          <p:cNvPicPr>
            <a:picLocks noChangeAspect="1"/>
          </p:cNvPicPr>
          <p:nvPr/>
        </p:nvPicPr>
        <p:blipFill>
          <a:blip r:embed="rId5"/>
          <a:stretch>
            <a:fillRect/>
          </a:stretch>
        </p:blipFill>
        <p:spPr>
          <a:xfrm>
            <a:off x="5697701" y="2756775"/>
            <a:ext cx="2406362" cy="267374"/>
          </a:xfrm>
          <a:prstGeom prst="rect">
            <a:avLst/>
          </a:prstGeom>
        </p:spPr>
      </p:pic>
    </p:spTree>
    <p:extLst>
      <p:ext uri="{BB962C8B-B14F-4D97-AF65-F5344CB8AC3E}">
        <p14:creationId xmlns:p14="http://schemas.microsoft.com/office/powerpoint/2010/main" val="2282769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subTitle" idx="1"/>
          </p:nvPr>
        </p:nvSpPr>
        <p:spPr>
          <a:xfrm>
            <a:off x="608402" y="1364143"/>
            <a:ext cx="7927195" cy="3345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sz="1800" b="0" i="0">
                <a:solidFill>
                  <a:schemeClr val="tx1"/>
                </a:solidFill>
                <a:effectLst/>
                <a:latin typeface="Arial" panose="020B0604020202020204" pitchFamily="34" charset="0"/>
              </a:rPr>
              <a:t>LDA là một phương pháp giảm chiều dữ liệu cho bài toán classification. </a:t>
            </a:r>
            <a:endParaRPr lang="en-US" sz="1800" b="0" i="0">
              <a:solidFill>
                <a:schemeClr val="tx1"/>
              </a:solidFill>
              <a:effectLst/>
              <a:latin typeface="Arial" panose="020B0604020202020204" pitchFamily="34" charset="0"/>
            </a:endParaRPr>
          </a:p>
          <a:p>
            <a:pPr marL="0" lvl="0" indent="0" algn="just" rtl="0">
              <a:spcBef>
                <a:spcPts val="0"/>
              </a:spcBef>
              <a:spcAft>
                <a:spcPts val="0"/>
              </a:spcAft>
              <a:buNone/>
            </a:pPr>
            <a:r>
              <a:rPr lang="vi-VN" sz="1800" b="0" i="0">
                <a:solidFill>
                  <a:schemeClr val="tx1"/>
                </a:solidFill>
                <a:effectLst/>
                <a:latin typeface="Arial" panose="020B0604020202020204" pitchFamily="34" charset="0"/>
              </a:rPr>
              <a:t>LDA có thể được coi là một phương pháp giảm chiều dữ liệu (dimensionality reduction), và là một phương pháp phân lớp (classification), cũng có thể được áp dụng đồng thời cho cả hai, tức giảm chiều dữ liệu sao cho việc phân lớp hiệu quả nhất. </a:t>
            </a:r>
            <a:endParaRPr lang="en-US" sz="1800" b="0" i="0">
              <a:solidFill>
                <a:schemeClr val="tx1"/>
              </a:solidFill>
              <a:effectLst/>
              <a:latin typeface="Arial" panose="020B0604020202020204" pitchFamily="34" charset="0"/>
            </a:endParaRPr>
          </a:p>
          <a:p>
            <a:pPr marL="0" lvl="0" indent="0" algn="just" rtl="0">
              <a:spcBef>
                <a:spcPts val="0"/>
              </a:spcBef>
              <a:spcAft>
                <a:spcPts val="0"/>
              </a:spcAft>
              <a:buNone/>
            </a:pPr>
            <a:r>
              <a:rPr lang="vi-VN" sz="1800" b="0" i="0">
                <a:solidFill>
                  <a:schemeClr val="tx1"/>
                </a:solidFill>
                <a:effectLst/>
                <a:latin typeface="Arial" panose="020B0604020202020204" pitchFamily="34" charset="0"/>
              </a:rPr>
              <a:t>Số chiều của dữ liệu mới là nhỏ hơn hoặc bằng C−1 trong đó C là số lượng classes. Từ ‘Discriminant’ được hiểu là </a:t>
            </a:r>
            <a:r>
              <a:rPr lang="vi-VN" sz="1800" b="0" i="1">
                <a:solidFill>
                  <a:schemeClr val="tx1"/>
                </a:solidFill>
                <a:effectLst/>
                <a:latin typeface="Arial" panose="020B0604020202020204" pitchFamily="34" charset="0"/>
              </a:rPr>
              <a:t>những thông tin đặc trưng cho mỗi class, khiến nó không bị lẫn với các classes khác</a:t>
            </a:r>
            <a:r>
              <a:rPr lang="vi-VN" sz="1800" b="0" i="0">
                <a:solidFill>
                  <a:schemeClr val="tx1"/>
                </a:solidFill>
                <a:effectLst/>
                <a:latin typeface="Arial" panose="020B0604020202020204" pitchFamily="34" charset="0"/>
              </a:rPr>
              <a:t>. Từ ‘Linear’ được dùng vì cách giảm chiều dữ liệu được thực hiện bởi một ma trận chiếu (projection matrix), là một phép biến đổi tuyến tính (linear transform).</a:t>
            </a:r>
            <a:endParaRPr sz="1000">
              <a:solidFill>
                <a:schemeClr val="tx1"/>
              </a:solidFill>
              <a:latin typeface="Segoe UI" panose="020B0502040204020203" pitchFamily="34" charset="0"/>
              <a:cs typeface="Segoe UI" panose="020B0502040204020203" pitchFamily="34" charset="0"/>
            </a:endParaRPr>
          </a:p>
        </p:txBody>
      </p:sp>
      <p:sp>
        <p:nvSpPr>
          <p:cNvPr id="328" name="Google Shape;328;p35"/>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Segoe UI" panose="020B0502040204020203" pitchFamily="34" charset="0"/>
                <a:cs typeface="Segoe UI" panose="020B0502040204020203" pitchFamily="34" charset="0"/>
              </a:rPr>
              <a:t>CÔNG DỤNG</a:t>
            </a:r>
            <a:endParaRPr lang="en-GB" b="1">
              <a:latin typeface="Segoe UI" panose="020B0502040204020203" pitchFamily="34" charset="0"/>
              <a:cs typeface="Segoe UI" panose="020B0502040204020203" pitchFamily="34" charset="0"/>
            </a:endParaRPr>
          </a:p>
        </p:txBody>
      </p:sp>
      <p:sp>
        <p:nvSpPr>
          <p:cNvPr id="329" name="Google Shape;329;p35"/>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txBox="1"/>
          <p:nvPr/>
        </p:nvSpPr>
        <p:spPr>
          <a:xfrm>
            <a:off x="6260636" y="212749"/>
            <a:ext cx="2169064"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Linear discriminant ANALYSIS</a:t>
            </a:r>
            <a:endParaRPr>
              <a:solidFill>
                <a:schemeClr val="lt2"/>
              </a:solidFill>
            </a:endParaRPr>
          </a:p>
        </p:txBody>
      </p:sp>
      <p:sp>
        <p:nvSpPr>
          <p:cNvPr id="334" name="Google Shape;334;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35"/>
          <p:cNvGrpSpPr/>
          <p:nvPr/>
        </p:nvGrpSpPr>
        <p:grpSpPr>
          <a:xfrm>
            <a:off x="706038" y="312972"/>
            <a:ext cx="140222" cy="140409"/>
            <a:chOff x="2741000" y="199475"/>
            <a:chExt cx="191953" cy="192210"/>
          </a:xfrm>
        </p:grpSpPr>
        <p:sp>
          <p:nvSpPr>
            <p:cNvPr id="340" name="Google Shape;340;p3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5">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2"/>
        <p:cNvGrpSpPr/>
        <p:nvPr/>
      </p:nvGrpSpPr>
      <p:grpSpPr>
        <a:xfrm>
          <a:off x="0" y="0"/>
          <a:ext cx="0" cy="0"/>
          <a:chOff x="0" y="0"/>
          <a:chExt cx="0" cy="0"/>
        </a:xfrm>
      </p:grpSpPr>
      <p:sp>
        <p:nvSpPr>
          <p:cNvPr id="1053" name="Google Shape;1053;p46"/>
          <p:cNvSpPr txBox="1">
            <a:spLocks noGrp="1"/>
          </p:cNvSpPr>
          <p:nvPr>
            <p:ph type="title"/>
          </p:nvPr>
        </p:nvSpPr>
        <p:spPr>
          <a:xfrm>
            <a:off x="669500" y="697949"/>
            <a:ext cx="6805887" cy="7792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Segoe UI" panose="020B0502040204020203" pitchFamily="34" charset="0"/>
                <a:cs typeface="Segoe UI" panose="020B0502040204020203" pitchFamily="34" charset="0"/>
              </a:rPr>
              <a:t>L</a:t>
            </a:r>
            <a:r>
              <a:rPr lang="en-US" b="1">
                <a:latin typeface="Segoe UI" panose="020B0502040204020203" pitchFamily="34" charset="0"/>
                <a:cs typeface="Segoe UI" panose="020B0502040204020203" pitchFamily="34" charset="0"/>
              </a:rPr>
              <a:t>DA cho bài toán với 2 class</a:t>
            </a:r>
            <a:endParaRPr b="1">
              <a:latin typeface="Segoe UI" panose="020B0502040204020203" pitchFamily="34" charset="0"/>
              <a:cs typeface="Segoe UI" panose="020B0502040204020203" pitchFamily="34" charset="0"/>
            </a:endParaRPr>
          </a:p>
        </p:txBody>
      </p:sp>
      <p:sp>
        <p:nvSpPr>
          <p:cNvPr id="1055" name="Google Shape;1055;p46"/>
          <p:cNvSpPr/>
          <p:nvPr/>
        </p:nvSpPr>
        <p:spPr>
          <a:xfrm>
            <a:off x="1973163" y="27846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4951838" y="38718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4323201" y="41754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rot="-1685758">
            <a:off x="4253003" y="3304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846238" y="25699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gradFill>
            <a:gsLst>
              <a:gs pos="0">
                <a:schemeClr val="accent1"/>
              </a:gs>
              <a:gs pos="100000">
                <a:schemeClr val="lt2"/>
              </a:gs>
            </a:gsLst>
            <a:lin ang="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rot="-1685758">
            <a:off x="746378" y="23489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1203076" y="28630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6"/>
          <p:cNvSpPr txBox="1"/>
          <p:nvPr/>
        </p:nvSpPr>
        <p:spPr>
          <a:xfrm>
            <a:off x="5873518" y="212749"/>
            <a:ext cx="2556182"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linear discriminant ANALYSIS</a:t>
            </a:r>
            <a:endParaRPr>
              <a:solidFill>
                <a:schemeClr val="lt2"/>
              </a:solidFill>
            </a:endParaRPr>
          </a:p>
        </p:txBody>
      </p:sp>
      <p:sp>
        <p:nvSpPr>
          <p:cNvPr id="1063" name="Google Shape;1063;p4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8" name="Google Shape;1068;p46"/>
          <p:cNvGrpSpPr/>
          <p:nvPr/>
        </p:nvGrpSpPr>
        <p:grpSpPr>
          <a:xfrm>
            <a:off x="706038" y="312972"/>
            <a:ext cx="140222" cy="140409"/>
            <a:chOff x="2741000" y="199475"/>
            <a:chExt cx="191953" cy="192210"/>
          </a:xfrm>
        </p:grpSpPr>
        <p:sp>
          <p:nvSpPr>
            <p:cNvPr id="1069" name="Google Shape;1069;p4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46">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CD00B787-34C9-4B67-99D4-31F7B38D9E40}"/>
              </a:ext>
            </a:extLst>
          </p:cNvPr>
          <p:cNvSpPr txBox="1"/>
          <p:nvPr/>
        </p:nvSpPr>
        <p:spPr>
          <a:xfrm>
            <a:off x="1176269" y="1661642"/>
            <a:ext cx="6132147" cy="2031325"/>
          </a:xfrm>
          <a:prstGeom prst="rect">
            <a:avLst/>
          </a:prstGeom>
          <a:noFill/>
        </p:spPr>
        <p:txBody>
          <a:bodyPr wrap="square" rtlCol="0">
            <a:spAutoFit/>
          </a:bodyPr>
          <a:lstStyle/>
          <a:p>
            <a:r>
              <a:rPr lang="en-US" sz="1800">
                <a:solidFill>
                  <a:schemeClr val="tx2"/>
                </a:solidFill>
                <a:latin typeface="Segoe UI" panose="020B0502040204020203" pitchFamily="34" charset="0"/>
                <a:cs typeface="Segoe UI" panose="020B0502040204020203" pitchFamily="34" charset="0"/>
              </a:rPr>
              <a:t>Ý tưởng: </a:t>
            </a:r>
            <a:r>
              <a:rPr lang="vi-VN" sz="1800" b="0" i="0">
                <a:solidFill>
                  <a:schemeClr val="accent5">
                    <a:lumMod val="95000"/>
                  </a:schemeClr>
                </a:solidFill>
                <a:effectLst/>
                <a:latin typeface="Segoe UI" panose="020B0502040204020203" pitchFamily="34" charset="0"/>
                <a:cs typeface="Segoe UI" panose="020B0502040204020203" pitchFamily="34" charset="0"/>
              </a:rPr>
              <a:t>Dữ liệu càng tập trung thì độ lệch chuẩn càng nhỏ, càng phân tán thì độ lệch chuẩn càng cao. Khi được chiếu lên d1, dữ liệu của hai classes bị phân tán quá nhiều, khiến cho chúng bị trộn lẫn vào nhau. Khi được chiếu lên d2, mỗi classes đều có độ lệch chuẩn nhỏ, khiến cho dữ liệu trong từng class tập trung hơn, dẫn đến kết quả tốt hơn.</a:t>
            </a:r>
            <a:endParaRPr lang="en-GB" sz="1800">
              <a:solidFill>
                <a:schemeClr val="accent5">
                  <a:lumMod val="95000"/>
                </a:schemeClr>
              </a:solidFill>
              <a:latin typeface="Segoe UI" panose="020B0502040204020203" pitchFamily="34" charset="0"/>
              <a:cs typeface="Segoe UI"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5" name="Google Shape;505;p38"/>
          <p:cNvSpPr txBox="1">
            <a:spLocks noGrp="1"/>
          </p:cNvSpPr>
          <p:nvPr>
            <p:ph type="title" idx="15"/>
          </p:nvPr>
        </p:nvSpPr>
        <p:spPr>
          <a:xfrm>
            <a:off x="706038" y="592821"/>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Segoe UI" panose="020B0502040204020203" pitchFamily="34" charset="0"/>
                <a:cs typeface="Segoe UI" panose="020B0502040204020203" pitchFamily="34" charset="0"/>
              </a:rPr>
              <a:t>VÍ DỤ MINH HỌA </a:t>
            </a:r>
            <a:endParaRPr b="1">
              <a:latin typeface="Segoe UI" panose="020B0502040204020203" pitchFamily="34" charset="0"/>
              <a:cs typeface="Segoe UI" panose="020B0502040204020203" pitchFamily="34" charset="0"/>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523" name="Google Shape;523;p38">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524" name="Google Shape;524;p38">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8383639" y="1408903"/>
            <a:ext cx="108327" cy="10909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829133" y="334361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2135102" y="3972010"/>
            <a:ext cx="108327" cy="10909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875641" y="160334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0E29BE6B-292A-4B22-AC92-2AFFAE5EC9FB}"/>
              </a:ext>
            </a:extLst>
          </p:cNvPr>
          <p:cNvSpPr/>
          <p:nvPr/>
        </p:nvSpPr>
        <p:spPr>
          <a:xfrm>
            <a:off x="1968394" y="1975663"/>
            <a:ext cx="5089888" cy="23367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a:extLst>
              <a:ext uri="{FF2B5EF4-FFF2-40B4-BE49-F238E27FC236}">
                <a16:creationId xmlns:a16="http://schemas.microsoft.com/office/drawing/2014/main" id="{487D8587-9E47-4F25-B554-E4C6582A07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9897" y="1995860"/>
            <a:ext cx="5049001" cy="2228222"/>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A0137EAC-AC56-4E2A-89EF-8D311D0DA420}"/>
              </a:ext>
            </a:extLst>
          </p:cNvPr>
          <p:cNvSpPr txBox="1"/>
          <p:nvPr/>
        </p:nvSpPr>
        <p:spPr>
          <a:xfrm>
            <a:off x="1124644" y="1327261"/>
            <a:ext cx="6868339" cy="523220"/>
          </a:xfrm>
          <a:prstGeom prst="rect">
            <a:avLst/>
          </a:prstGeom>
          <a:noFill/>
        </p:spPr>
        <p:txBody>
          <a:bodyPr wrap="square">
            <a:spAutoFit/>
          </a:bodyPr>
          <a:lstStyle/>
          <a:p>
            <a:r>
              <a:rPr lang="en-US" sz="1400">
                <a:solidFill>
                  <a:schemeClr val="tx1"/>
                </a:solidFill>
                <a:latin typeface="Segoe UI" panose="020B0502040204020203" pitchFamily="34" charset="0"/>
                <a:cs typeface="Segoe UI" panose="020B0502040204020203" pitchFamily="34" charset="0"/>
              </a:rPr>
              <a:t>Ở đây, </a:t>
            </a:r>
            <a:r>
              <a:rPr lang="vi-VN" sz="1400" b="0" i="0">
                <a:solidFill>
                  <a:schemeClr val="tx1"/>
                </a:solidFill>
                <a:effectLst/>
                <a:latin typeface="Segoe UI" panose="020B0502040204020203" pitchFamily="34" charset="0"/>
                <a:cs typeface="Segoe UI" panose="020B0502040204020203" pitchFamily="34" charset="0"/>
              </a:rPr>
              <a:t>Khoảng cách giữa các kỳ vọng và tổng các phương sai ảnh hưởng tới độ </a:t>
            </a:r>
            <a:r>
              <a:rPr lang="vi-VN" sz="1400" b="0" i="1">
                <a:solidFill>
                  <a:schemeClr val="tx1"/>
                </a:solidFill>
                <a:effectLst/>
                <a:latin typeface="Segoe UI" panose="020B0502040204020203" pitchFamily="34" charset="0"/>
                <a:cs typeface="Segoe UI" panose="020B0502040204020203" pitchFamily="34" charset="0"/>
              </a:rPr>
              <a:t>discriminant</a:t>
            </a:r>
            <a:r>
              <a:rPr lang="vi-VN" sz="1400" b="0" i="0">
                <a:solidFill>
                  <a:schemeClr val="tx1"/>
                </a:solidFill>
                <a:effectLst/>
                <a:latin typeface="Segoe UI" panose="020B0502040204020203" pitchFamily="34" charset="0"/>
                <a:cs typeface="Segoe UI" panose="020B0502040204020203" pitchFamily="34" charset="0"/>
              </a:rPr>
              <a:t> của dữ liệu.</a:t>
            </a:r>
            <a:r>
              <a:rPr lang="en-US" sz="1400" b="0" i="0">
                <a:solidFill>
                  <a:schemeClr val="tx1"/>
                </a:solidFill>
                <a:effectLst/>
                <a:latin typeface="Segoe UI" panose="020B0502040204020203" pitchFamily="34" charset="0"/>
                <a:cs typeface="Segoe UI" panose="020B0502040204020203" pitchFamily="34" charset="0"/>
              </a:rPr>
              <a:t> Phần màu xám thể hiện cho 2 phân phối chồng lên nhau.</a:t>
            </a:r>
          </a:p>
        </p:txBody>
      </p:sp>
      <p:sp>
        <p:nvSpPr>
          <p:cNvPr id="47" name="Google Shape;333;p35">
            <a:extLst>
              <a:ext uri="{FF2B5EF4-FFF2-40B4-BE49-F238E27FC236}">
                <a16:creationId xmlns:a16="http://schemas.microsoft.com/office/drawing/2014/main" id="{C41E08E4-8FC7-4073-BC38-CDD08F78D5E1}"/>
              </a:ext>
            </a:extLst>
          </p:cNvPr>
          <p:cNvSpPr txBox="1"/>
          <p:nvPr/>
        </p:nvSpPr>
        <p:spPr>
          <a:xfrm>
            <a:off x="6260636" y="212749"/>
            <a:ext cx="2169064"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Linear discriminant ANALYSIS</a:t>
            </a:r>
            <a:endParaRPr>
              <a:solidFill>
                <a:schemeClr val="lt2"/>
              </a:solidFill>
            </a:endParaRPr>
          </a:p>
        </p:txBody>
      </p:sp>
    </p:spTree>
    <p:extLst>
      <p:ext uri="{BB962C8B-B14F-4D97-AF65-F5344CB8AC3E}">
        <p14:creationId xmlns:p14="http://schemas.microsoft.com/office/powerpoint/2010/main" val="699249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5" name="Google Shape;505;p38"/>
          <p:cNvSpPr txBox="1">
            <a:spLocks noGrp="1"/>
          </p:cNvSpPr>
          <p:nvPr>
            <p:ph type="title" idx="15"/>
          </p:nvPr>
        </p:nvSpPr>
        <p:spPr>
          <a:xfrm>
            <a:off x="706038" y="592821"/>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Segoe UI" panose="020B0502040204020203" pitchFamily="34" charset="0"/>
                <a:cs typeface="Segoe UI" panose="020B0502040204020203" pitchFamily="34" charset="0"/>
              </a:rPr>
              <a:t>Hình a:</a:t>
            </a:r>
            <a:endParaRPr b="1">
              <a:latin typeface="Segoe UI" panose="020B0502040204020203" pitchFamily="34" charset="0"/>
              <a:cs typeface="Segoe UI" panose="020B0502040204020203" pitchFamily="34" charset="0"/>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523" name="Google Shape;523;p38">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524" name="Google Shape;524;p38">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829133" y="334361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875641" y="160334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59E86099-057A-4AA4-8493-BC4249C2CF35}"/>
              </a:ext>
            </a:extLst>
          </p:cNvPr>
          <p:cNvSpPr txBox="1"/>
          <p:nvPr/>
        </p:nvSpPr>
        <p:spPr>
          <a:xfrm>
            <a:off x="1244659" y="1307557"/>
            <a:ext cx="6427038" cy="1077218"/>
          </a:xfrm>
          <a:prstGeom prst="rect">
            <a:avLst/>
          </a:prstGeom>
          <a:noFill/>
        </p:spPr>
        <p:txBody>
          <a:bodyPr wrap="square" rtlCol="0">
            <a:spAutoFit/>
          </a:bodyPr>
          <a:lstStyle/>
          <a:p>
            <a:r>
              <a:rPr lang="vi-VN" sz="1600" b="0" i="0">
                <a:solidFill>
                  <a:schemeClr val="tx1"/>
                </a:solidFill>
                <a:effectLst/>
                <a:latin typeface="Segoe UI" panose="020B0502040204020203" pitchFamily="34" charset="0"/>
                <a:cs typeface="Segoe UI" panose="020B0502040204020203" pitchFamily="34" charset="0"/>
              </a:rPr>
              <a:t>Khoảng cách giữa hai kỳ vọng là lớn nhưng phương sai trong mỗi class cũng lớn, khiến cho hai phân phối chồng lấn lên nhau</a:t>
            </a:r>
            <a:r>
              <a:rPr lang="en-US" sz="1600" b="0" i="0">
                <a:solidFill>
                  <a:schemeClr val="tx1"/>
                </a:solidFill>
                <a:effectLst/>
                <a:latin typeface="Segoe UI" panose="020B0502040204020203" pitchFamily="34" charset="0"/>
                <a:cs typeface="Segoe UI" panose="020B0502040204020203" pitchFamily="34" charset="0"/>
              </a:rPr>
              <a:t>.</a:t>
            </a:r>
          </a:p>
          <a:p>
            <a:r>
              <a:rPr lang="vi-VN" sz="1600" b="0" i="0">
                <a:solidFill>
                  <a:schemeClr val="tx1"/>
                </a:solidFill>
                <a:effectLst/>
                <a:latin typeface="Segoe UI" panose="020B0502040204020203" pitchFamily="34" charset="0"/>
                <a:cs typeface="Segoe UI" panose="020B0502040204020203" pitchFamily="34" charset="0"/>
              </a:rPr>
              <a:t>Cả hai class đều quá phân tán khiến cho tỉ lệ chồng lấn (phần diện tích màu xám) là lớn, tức dữ liệu chưa thực sự </a:t>
            </a:r>
            <a:r>
              <a:rPr lang="vi-VN" sz="1600" b="0" i="1">
                <a:solidFill>
                  <a:schemeClr val="tx1"/>
                </a:solidFill>
                <a:effectLst/>
                <a:latin typeface="Segoe UI" panose="020B0502040204020203" pitchFamily="34" charset="0"/>
                <a:cs typeface="Segoe UI" panose="020B0502040204020203" pitchFamily="34" charset="0"/>
              </a:rPr>
              <a:t>discriminative</a:t>
            </a:r>
            <a:r>
              <a:rPr lang="vi-VN" sz="1600" b="0" i="0">
                <a:solidFill>
                  <a:schemeClr val="tx1"/>
                </a:solidFill>
                <a:effectLst/>
                <a:latin typeface="Segoe UI" panose="020B0502040204020203" pitchFamily="34" charset="0"/>
                <a:cs typeface="Segoe UI" panose="020B0502040204020203" pitchFamily="34" charset="0"/>
              </a:rPr>
              <a:t>.</a:t>
            </a:r>
            <a:endParaRPr lang="en-US" sz="1600" b="0" i="0">
              <a:solidFill>
                <a:schemeClr val="tx1"/>
              </a:solidFill>
              <a:effectLst/>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1852A5DE-83C0-40CD-A320-150783F8F2A1}"/>
              </a:ext>
            </a:extLst>
          </p:cNvPr>
          <p:cNvPicPr>
            <a:picLocks noChangeAspect="1"/>
          </p:cNvPicPr>
          <p:nvPr/>
        </p:nvPicPr>
        <p:blipFill>
          <a:blip r:embed="rId6"/>
          <a:stretch>
            <a:fillRect/>
          </a:stretch>
        </p:blipFill>
        <p:spPr>
          <a:xfrm>
            <a:off x="1351939" y="2798699"/>
            <a:ext cx="6103562" cy="1591447"/>
          </a:xfrm>
          <a:prstGeom prst="rect">
            <a:avLst/>
          </a:prstGeom>
        </p:spPr>
      </p:pic>
      <p:sp>
        <p:nvSpPr>
          <p:cNvPr id="41" name="Google Shape;333;p35">
            <a:extLst>
              <a:ext uri="{FF2B5EF4-FFF2-40B4-BE49-F238E27FC236}">
                <a16:creationId xmlns:a16="http://schemas.microsoft.com/office/drawing/2014/main" id="{399492BC-D9B4-4806-8CF5-C24360BC4D6E}"/>
              </a:ext>
            </a:extLst>
          </p:cNvPr>
          <p:cNvSpPr txBox="1"/>
          <p:nvPr/>
        </p:nvSpPr>
        <p:spPr>
          <a:xfrm>
            <a:off x="6260636" y="212749"/>
            <a:ext cx="2169064"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Linear discriminant ANALYSIS</a:t>
            </a:r>
            <a:endParaRPr>
              <a:solidFill>
                <a:schemeClr val="lt2"/>
              </a:solidFill>
            </a:endParaRPr>
          </a:p>
        </p:txBody>
      </p:sp>
    </p:spTree>
    <p:extLst>
      <p:ext uri="{BB962C8B-B14F-4D97-AF65-F5344CB8AC3E}">
        <p14:creationId xmlns:p14="http://schemas.microsoft.com/office/powerpoint/2010/main" val="2259989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5" name="Google Shape;505;p38"/>
          <p:cNvSpPr txBox="1">
            <a:spLocks noGrp="1"/>
          </p:cNvSpPr>
          <p:nvPr>
            <p:ph type="title" idx="15"/>
          </p:nvPr>
        </p:nvSpPr>
        <p:spPr>
          <a:xfrm>
            <a:off x="706038" y="592821"/>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Segoe UI" panose="020B0502040204020203" pitchFamily="34" charset="0"/>
                <a:cs typeface="Segoe UI" panose="020B0502040204020203" pitchFamily="34" charset="0"/>
              </a:rPr>
              <a:t>Hình b:</a:t>
            </a:r>
            <a:endParaRPr b="1">
              <a:latin typeface="Segoe UI" panose="020B0502040204020203" pitchFamily="34" charset="0"/>
              <a:cs typeface="Segoe UI" panose="020B0502040204020203" pitchFamily="34" charset="0"/>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523" name="Google Shape;523;p38">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524" name="Google Shape;524;p38">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829133" y="334361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875641" y="160334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59E86099-057A-4AA4-8493-BC4249C2CF35}"/>
              </a:ext>
            </a:extLst>
          </p:cNvPr>
          <p:cNvSpPr txBox="1"/>
          <p:nvPr/>
        </p:nvSpPr>
        <p:spPr>
          <a:xfrm>
            <a:off x="989187" y="1300767"/>
            <a:ext cx="3534249" cy="3046988"/>
          </a:xfrm>
          <a:prstGeom prst="rect">
            <a:avLst/>
          </a:prstGeom>
          <a:noFill/>
        </p:spPr>
        <p:txBody>
          <a:bodyPr wrap="square" rtlCol="0">
            <a:spAutoFit/>
          </a:bodyPr>
          <a:lstStyle/>
          <a:p>
            <a:pPr algn="just"/>
            <a:r>
              <a:rPr lang="vi-VN" sz="1600" b="0" i="0">
                <a:solidFill>
                  <a:schemeClr val="tx1"/>
                </a:solidFill>
                <a:effectLst/>
                <a:latin typeface="Segoe UI" panose="020B0502040204020203" pitchFamily="34" charset="0"/>
                <a:cs typeface="Segoe UI" panose="020B0502040204020203" pitchFamily="34" charset="0"/>
              </a:rPr>
              <a:t>Phương sai cho mỗi class là rất nhỏ nhưng hai kỳ vọng quá gần nhau, khiến khó phân biệt 2 class</a:t>
            </a:r>
            <a:r>
              <a:rPr lang="en-US" sz="1600" b="0" i="0">
                <a:solidFill>
                  <a:schemeClr val="tx1"/>
                </a:solidFill>
                <a:effectLst/>
                <a:latin typeface="Segoe UI" panose="020B0502040204020203" pitchFamily="34" charset="0"/>
                <a:cs typeface="Segoe UI" panose="020B0502040204020203" pitchFamily="34" charset="0"/>
              </a:rPr>
              <a:t>. Đây</a:t>
            </a:r>
            <a:r>
              <a:rPr lang="vi-VN" sz="1600" b="0" i="0">
                <a:solidFill>
                  <a:schemeClr val="tx1"/>
                </a:solidFill>
                <a:effectLst/>
                <a:latin typeface="Segoe UI" panose="020B0502040204020203" pitchFamily="34" charset="0"/>
                <a:cs typeface="Segoe UI" panose="020B0502040204020203" pitchFamily="34" charset="0"/>
              </a:rPr>
              <a:t> là trường hợp khi độ lệch chuẩn của hai class đều nhỏ, tức dữ liệu tập trung hơn. Tuy nhiên, vấn đề với trường hợp này là khoảng cách giữa hai class, được đo bằng khoảng cách giữa hai kỳ vọng m1 và m2, là quá nhỏ, khiến cho phần chồng lấn cũng chiếm môt tỉ lệ lớn, và tất nhiên, cũng không tốt cho classification.</a:t>
            </a:r>
            <a:endParaRPr lang="en-US" sz="1600" b="0" i="0">
              <a:solidFill>
                <a:schemeClr val="tx1"/>
              </a:solidFill>
              <a:effectLst/>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DDA4927A-1223-41E7-ACC7-C6BC4913715F}"/>
              </a:ext>
            </a:extLst>
          </p:cNvPr>
          <p:cNvPicPr>
            <a:picLocks noChangeAspect="1"/>
          </p:cNvPicPr>
          <p:nvPr/>
        </p:nvPicPr>
        <p:blipFill>
          <a:blip r:embed="rId6"/>
          <a:stretch>
            <a:fillRect/>
          </a:stretch>
        </p:blipFill>
        <p:spPr>
          <a:xfrm>
            <a:off x="4693332" y="1300767"/>
            <a:ext cx="2955245" cy="3108764"/>
          </a:xfrm>
          <a:prstGeom prst="rect">
            <a:avLst/>
          </a:prstGeom>
        </p:spPr>
      </p:pic>
      <p:sp>
        <p:nvSpPr>
          <p:cNvPr id="38" name="Google Shape;333;p35">
            <a:extLst>
              <a:ext uri="{FF2B5EF4-FFF2-40B4-BE49-F238E27FC236}">
                <a16:creationId xmlns:a16="http://schemas.microsoft.com/office/drawing/2014/main" id="{3DAC5EFE-A267-482C-BEEC-FCBD31CB1FB2}"/>
              </a:ext>
            </a:extLst>
          </p:cNvPr>
          <p:cNvSpPr txBox="1"/>
          <p:nvPr/>
        </p:nvSpPr>
        <p:spPr>
          <a:xfrm>
            <a:off x="6260636" y="212749"/>
            <a:ext cx="2169064"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Linear discriminant ANALYSIS</a:t>
            </a:r>
            <a:endParaRPr>
              <a:solidFill>
                <a:schemeClr val="lt2"/>
              </a:solidFill>
            </a:endParaRPr>
          </a:p>
        </p:txBody>
      </p:sp>
    </p:spTree>
    <p:extLst>
      <p:ext uri="{BB962C8B-B14F-4D97-AF65-F5344CB8AC3E}">
        <p14:creationId xmlns:p14="http://schemas.microsoft.com/office/powerpoint/2010/main" val="3334525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5" name="Google Shape;505;p38"/>
          <p:cNvSpPr txBox="1">
            <a:spLocks noGrp="1"/>
          </p:cNvSpPr>
          <p:nvPr>
            <p:ph type="title" idx="15"/>
          </p:nvPr>
        </p:nvSpPr>
        <p:spPr>
          <a:xfrm>
            <a:off x="706038" y="592821"/>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Segoe UI" panose="020B0502040204020203" pitchFamily="34" charset="0"/>
                <a:cs typeface="Segoe UI" panose="020B0502040204020203" pitchFamily="34" charset="0"/>
              </a:rPr>
              <a:t>Hình c:</a:t>
            </a:r>
            <a:endParaRPr b="1">
              <a:latin typeface="Segoe UI" panose="020B0502040204020203" pitchFamily="34" charset="0"/>
              <a:cs typeface="Segoe UI" panose="020B0502040204020203" pitchFamily="34" charset="0"/>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523" name="Google Shape;523;p38">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524" name="Google Shape;524;p38">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829133" y="334361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875641" y="160334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59E86099-057A-4AA4-8493-BC4249C2CF35}"/>
              </a:ext>
            </a:extLst>
          </p:cNvPr>
          <p:cNvSpPr txBox="1"/>
          <p:nvPr/>
        </p:nvSpPr>
        <p:spPr>
          <a:xfrm>
            <a:off x="4472804" y="1684194"/>
            <a:ext cx="3107959" cy="2062103"/>
          </a:xfrm>
          <a:prstGeom prst="rect">
            <a:avLst/>
          </a:prstGeom>
          <a:noFill/>
        </p:spPr>
        <p:txBody>
          <a:bodyPr wrap="square" rtlCol="0">
            <a:spAutoFit/>
          </a:bodyPr>
          <a:lstStyle/>
          <a:p>
            <a:pPr algn="r"/>
            <a:r>
              <a:rPr lang="vi-VN" sz="1600" b="0" i="0">
                <a:solidFill>
                  <a:schemeClr val="tx1"/>
                </a:solidFill>
                <a:effectLst/>
                <a:latin typeface="Segoe UI" panose="020B0502040204020203" pitchFamily="34" charset="0"/>
                <a:cs typeface="Segoe UI" panose="020B0502040204020203" pitchFamily="34" charset="0"/>
              </a:rPr>
              <a:t>Khi phương sai đủ nhỏ và khoảng cách giữa hai kỳ vọng đủ lớn, ta thấy rằng dữ liệu </a:t>
            </a:r>
            <a:r>
              <a:rPr lang="vi-VN" sz="1600" b="0" i="1">
                <a:solidFill>
                  <a:schemeClr val="tx1"/>
                </a:solidFill>
                <a:effectLst/>
                <a:latin typeface="Segoe UI" panose="020B0502040204020203" pitchFamily="34" charset="0"/>
                <a:cs typeface="Segoe UI" panose="020B0502040204020203" pitchFamily="34" charset="0"/>
              </a:rPr>
              <a:t>discriminant</a:t>
            </a:r>
            <a:r>
              <a:rPr lang="vi-VN" sz="1600" b="0" i="0">
                <a:solidFill>
                  <a:schemeClr val="tx1"/>
                </a:solidFill>
                <a:effectLst/>
                <a:latin typeface="Segoe UI" panose="020B0502040204020203" pitchFamily="34" charset="0"/>
                <a:cs typeface="Segoe UI" panose="020B0502040204020203" pitchFamily="34" charset="0"/>
              </a:rPr>
              <a:t> hơn.</a:t>
            </a:r>
            <a:r>
              <a:rPr lang="en-US" sz="1600" b="0" i="0">
                <a:solidFill>
                  <a:schemeClr val="tx1"/>
                </a:solidFill>
                <a:effectLst/>
                <a:latin typeface="Segoe UI" panose="020B0502040204020203" pitchFamily="34" charset="0"/>
                <a:cs typeface="Segoe UI" panose="020B0502040204020203" pitchFamily="34" charset="0"/>
              </a:rPr>
              <a:t> Đây </a:t>
            </a:r>
            <a:r>
              <a:rPr lang="vi-VN" sz="1600" b="0" i="0">
                <a:solidFill>
                  <a:schemeClr val="tx1"/>
                </a:solidFill>
                <a:effectLst/>
                <a:latin typeface="Segoe UI" panose="020B0502040204020203" pitchFamily="34" charset="0"/>
                <a:cs typeface="Segoe UI" panose="020B0502040204020203" pitchFamily="34" charset="0"/>
              </a:rPr>
              <a:t>là trường hợp khi hai độ lệch chuẩn là nhỏ và khoảng cách giữa hai kỳ vọng là lớn, phần chống lấn nhỏ không đáng kể.</a:t>
            </a:r>
            <a:endParaRPr lang="en-US" sz="1200" b="0" i="0">
              <a:solidFill>
                <a:schemeClr val="tx1"/>
              </a:solidFill>
              <a:effectLst/>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7A102BF6-14B4-4B33-B666-14300DF4A033}"/>
              </a:ext>
            </a:extLst>
          </p:cNvPr>
          <p:cNvPicPr>
            <a:picLocks noChangeAspect="1"/>
          </p:cNvPicPr>
          <p:nvPr/>
        </p:nvPicPr>
        <p:blipFill>
          <a:blip r:embed="rId6"/>
          <a:stretch>
            <a:fillRect/>
          </a:stretch>
        </p:blipFill>
        <p:spPr>
          <a:xfrm>
            <a:off x="1085363" y="1641905"/>
            <a:ext cx="3486637" cy="2269324"/>
          </a:xfrm>
          <a:prstGeom prst="rect">
            <a:avLst/>
          </a:prstGeom>
        </p:spPr>
      </p:pic>
      <p:sp>
        <p:nvSpPr>
          <p:cNvPr id="37" name="Google Shape;333;p35">
            <a:extLst>
              <a:ext uri="{FF2B5EF4-FFF2-40B4-BE49-F238E27FC236}">
                <a16:creationId xmlns:a16="http://schemas.microsoft.com/office/drawing/2014/main" id="{CEF0F4DD-8CAC-4EDF-A26C-68DBC9EB4AE0}"/>
              </a:ext>
            </a:extLst>
          </p:cNvPr>
          <p:cNvSpPr txBox="1"/>
          <p:nvPr/>
        </p:nvSpPr>
        <p:spPr>
          <a:xfrm>
            <a:off x="6260636" y="212749"/>
            <a:ext cx="2169064"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Linear discriminant ANALYSIS</a:t>
            </a:r>
            <a:endParaRPr>
              <a:solidFill>
                <a:schemeClr val="lt2"/>
              </a:solidFill>
            </a:endParaRPr>
          </a:p>
        </p:txBody>
      </p:sp>
    </p:spTree>
    <p:extLst>
      <p:ext uri="{BB962C8B-B14F-4D97-AF65-F5344CB8AC3E}">
        <p14:creationId xmlns:p14="http://schemas.microsoft.com/office/powerpoint/2010/main" val="3266296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5" name="Google Shape;505;p38"/>
          <p:cNvSpPr txBox="1">
            <a:spLocks noGrp="1"/>
          </p:cNvSpPr>
          <p:nvPr>
            <p:ph type="title" idx="15"/>
          </p:nvPr>
        </p:nvSpPr>
        <p:spPr>
          <a:xfrm>
            <a:off x="706038" y="512364"/>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Segoe UI" panose="020B0502040204020203" pitchFamily="34" charset="0"/>
                <a:cs typeface="Segoe UI" panose="020B0502040204020203" pitchFamily="34" charset="0"/>
              </a:rPr>
              <a:t>ĐỊNH NGHĨA:</a:t>
            </a:r>
            <a:endParaRPr b="1">
              <a:latin typeface="Segoe UI" panose="020B0502040204020203" pitchFamily="34" charset="0"/>
              <a:cs typeface="Segoe UI" panose="020B0502040204020203" pitchFamily="34" charset="0"/>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523" name="Google Shape;523;p38">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524" name="Google Shape;524;p38">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829133" y="334361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875641" y="160334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59E86099-057A-4AA4-8493-BC4249C2CF35}"/>
                  </a:ext>
                </a:extLst>
              </p:cNvPr>
              <p:cNvSpPr txBox="1"/>
              <p:nvPr/>
            </p:nvSpPr>
            <p:spPr>
              <a:xfrm>
                <a:off x="1264959" y="1255917"/>
                <a:ext cx="6336105" cy="3375219"/>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1600" b="0" i="0">
                    <a:solidFill>
                      <a:schemeClr val="tx1"/>
                    </a:solidFill>
                    <a:effectLst/>
                    <a:latin typeface="Segoe UI" panose="020B0502040204020203" pitchFamily="34" charset="0"/>
                    <a:cs typeface="Segoe UI" panose="020B0502040204020203" pitchFamily="34" charset="0"/>
                  </a:rPr>
                  <a:t>Đ</a:t>
                </a:r>
                <a:r>
                  <a:rPr lang="vi-VN" sz="1600" b="0" i="0">
                    <a:solidFill>
                      <a:schemeClr val="tx1"/>
                    </a:solidFill>
                    <a:effectLst/>
                    <a:latin typeface="Segoe UI" panose="020B0502040204020203" pitchFamily="34" charset="0"/>
                    <a:cs typeface="Segoe UI" panose="020B0502040204020203" pitchFamily="34" charset="0"/>
                  </a:rPr>
                  <a:t>ộ lệch chuẩn nhỏ thể hiện việc dữ liệu ít phân tán. Điều này có nghĩa là dữ liệu trong mỗi class có xu hướng giống nhau. Hai phương sai </a:t>
                </a:r>
                <a14:m>
                  <m:oMath xmlns:m="http://schemas.openxmlformats.org/officeDocument/2006/math">
                    <m:sSubSup>
                      <m:sSubSupPr>
                        <m:ctrlPr>
                          <a:rPr lang="vi-VN" sz="1600" b="0" i="1" smtClean="0">
                            <a:solidFill>
                              <a:schemeClr val="tx1"/>
                            </a:solidFill>
                            <a:effectLst/>
                            <a:latin typeface="Cambria Math" panose="02040503050406030204" pitchFamily="18" charset="0"/>
                            <a:cs typeface="Segoe UI" panose="020B0502040204020203" pitchFamily="34" charset="0"/>
                          </a:rPr>
                        </m:ctrlPr>
                      </m:sSubSupPr>
                      <m:e>
                        <m:r>
                          <a:rPr lang="en-US" sz="1600" b="0" i="1" smtClean="0">
                            <a:solidFill>
                              <a:schemeClr val="tx1"/>
                            </a:solidFill>
                            <a:effectLst/>
                            <a:latin typeface="Cambria Math" panose="02040503050406030204" pitchFamily="18" charset="0"/>
                            <a:cs typeface="Segoe UI" panose="020B0502040204020203" pitchFamily="34" charset="0"/>
                          </a:rPr>
                          <m:t>𝑆</m:t>
                        </m:r>
                      </m:e>
                      <m:sub>
                        <m:r>
                          <a:rPr lang="en-US" sz="1600" b="0" i="1" smtClean="0">
                            <a:solidFill>
                              <a:schemeClr val="tx1"/>
                            </a:solidFill>
                            <a:effectLst/>
                            <a:latin typeface="Cambria Math" panose="02040503050406030204" pitchFamily="18" charset="0"/>
                            <a:cs typeface="Segoe UI" panose="020B0502040204020203" pitchFamily="34" charset="0"/>
                          </a:rPr>
                          <m:t>1</m:t>
                        </m:r>
                      </m:sub>
                      <m:sup>
                        <m:r>
                          <a:rPr lang="en-US" sz="1600" b="0" i="1" smtClean="0">
                            <a:solidFill>
                              <a:schemeClr val="tx1"/>
                            </a:solidFill>
                            <a:effectLst/>
                            <a:latin typeface="Cambria Math" panose="02040503050406030204" pitchFamily="18" charset="0"/>
                            <a:cs typeface="Segoe UI" panose="020B0502040204020203" pitchFamily="34" charset="0"/>
                          </a:rPr>
                          <m:t>2</m:t>
                        </m:r>
                      </m:sup>
                    </m:sSubSup>
                    <m:r>
                      <a:rPr lang="en-US" sz="1600" b="0" i="1" smtClean="0">
                        <a:solidFill>
                          <a:schemeClr val="tx1"/>
                        </a:solidFill>
                        <a:effectLst/>
                        <a:latin typeface="Cambria Math" panose="02040503050406030204" pitchFamily="18" charset="0"/>
                        <a:cs typeface="Segoe UI" panose="020B0502040204020203" pitchFamily="34" charset="0"/>
                      </a:rPr>
                      <m:t>, </m:t>
                    </m:r>
                    <m:sSubSup>
                      <m:sSubSupPr>
                        <m:ctrlPr>
                          <a:rPr lang="vi-VN" sz="1600" b="0" i="1" smtClean="0">
                            <a:solidFill>
                              <a:schemeClr val="tx1"/>
                            </a:solidFill>
                            <a:effectLst/>
                            <a:latin typeface="Cambria Math" panose="02040503050406030204" pitchFamily="18" charset="0"/>
                            <a:cs typeface="Segoe UI" panose="020B0502040204020203" pitchFamily="34" charset="0"/>
                          </a:rPr>
                        </m:ctrlPr>
                      </m:sSubSupPr>
                      <m:e>
                        <m:r>
                          <a:rPr lang="en-US" sz="1600" b="0" i="1" smtClean="0">
                            <a:solidFill>
                              <a:schemeClr val="tx1"/>
                            </a:solidFill>
                            <a:effectLst/>
                            <a:latin typeface="Cambria Math" panose="02040503050406030204" pitchFamily="18" charset="0"/>
                            <a:cs typeface="Segoe UI" panose="020B0502040204020203" pitchFamily="34" charset="0"/>
                          </a:rPr>
                          <m:t>𝑆</m:t>
                        </m:r>
                      </m:e>
                      <m:sub>
                        <m:r>
                          <a:rPr lang="en-US" sz="1600" b="0" i="1" smtClean="0">
                            <a:solidFill>
                              <a:schemeClr val="tx1"/>
                            </a:solidFill>
                            <a:effectLst/>
                            <a:latin typeface="Cambria Math" panose="02040503050406030204" pitchFamily="18" charset="0"/>
                            <a:cs typeface="Segoe UI" panose="020B0502040204020203" pitchFamily="34" charset="0"/>
                          </a:rPr>
                          <m:t>2</m:t>
                        </m:r>
                      </m:sub>
                      <m:sup>
                        <m:r>
                          <a:rPr lang="en-US" sz="1600" b="0" i="1" smtClean="0">
                            <a:solidFill>
                              <a:schemeClr val="tx1"/>
                            </a:solidFill>
                            <a:effectLst/>
                            <a:latin typeface="Cambria Math" panose="02040503050406030204" pitchFamily="18" charset="0"/>
                            <a:cs typeface="Segoe UI" panose="020B0502040204020203" pitchFamily="34" charset="0"/>
                          </a:rPr>
                          <m:t>2</m:t>
                        </m:r>
                      </m:sup>
                    </m:sSubSup>
                  </m:oMath>
                </a14:m>
                <a:r>
                  <a:rPr lang="en-US" sz="1600" b="0" i="0">
                    <a:solidFill>
                      <a:schemeClr val="tx1"/>
                    </a:solidFill>
                    <a:effectLst/>
                    <a:latin typeface="Segoe UI" panose="020B0502040204020203" pitchFamily="34" charset="0"/>
                    <a:cs typeface="Segoe UI" panose="020B0502040204020203" pitchFamily="34" charset="0"/>
                  </a:rPr>
                  <a:t> </a:t>
                </a:r>
                <a:r>
                  <a:rPr lang="vi-VN" sz="1600" b="0" i="0">
                    <a:solidFill>
                      <a:schemeClr val="tx1"/>
                    </a:solidFill>
                    <a:effectLst/>
                    <a:latin typeface="Segoe UI" panose="020B0502040204020203" pitchFamily="34" charset="0"/>
                    <a:cs typeface="Segoe UI" panose="020B0502040204020203" pitchFamily="34" charset="0"/>
                  </a:rPr>
                  <a:t>còn được gọi là các </a:t>
                </a:r>
                <a:r>
                  <a:rPr lang="vi-VN" sz="1600" b="1" i="0">
                    <a:solidFill>
                      <a:schemeClr val="tx1"/>
                    </a:solidFill>
                    <a:effectLst/>
                    <a:latin typeface="Segoe UI" panose="020B0502040204020203" pitchFamily="34" charset="0"/>
                    <a:cs typeface="Segoe UI" panose="020B0502040204020203" pitchFamily="34" charset="0"/>
                  </a:rPr>
                  <a:t>within-class variances</a:t>
                </a:r>
                <a:r>
                  <a:rPr lang="vi-VN" sz="1600" b="0" i="0">
                    <a:solidFill>
                      <a:schemeClr val="tx1"/>
                    </a:solidFill>
                    <a:effectLst/>
                    <a:latin typeface="Segoe UI" panose="020B0502040204020203" pitchFamily="34" charset="0"/>
                    <a:cs typeface="Segoe UI" panose="020B0502040204020203" pitchFamily="34" charset="0"/>
                  </a:rPr>
                  <a:t>.</a:t>
                </a:r>
                <a:endParaRPr lang="en-US" sz="1600" b="0" i="0">
                  <a:solidFill>
                    <a:schemeClr val="tx1"/>
                  </a:solidFill>
                  <a:effectLst/>
                  <a:latin typeface="Segoe UI" panose="020B0502040204020203" pitchFamily="34" charset="0"/>
                  <a:cs typeface="Segoe UI" panose="020B0502040204020203" pitchFamily="34" charset="0"/>
                </a:endParaRPr>
              </a:p>
              <a:p>
                <a:pPr marL="285750" indent="-285750">
                  <a:buClr>
                    <a:schemeClr val="tx1"/>
                  </a:buClr>
                  <a:buFont typeface="Arial" panose="020B0604020202020204" pitchFamily="34" charset="0"/>
                  <a:buChar char="•"/>
                </a:pPr>
                <a:r>
                  <a:rPr lang="vi-VN" sz="1600" b="0" i="0">
                    <a:solidFill>
                      <a:schemeClr val="tx1"/>
                    </a:solidFill>
                    <a:effectLst/>
                    <a:latin typeface="Segoe UI" panose="020B0502040204020203" pitchFamily="34" charset="0"/>
                    <a:cs typeface="Segoe UI" panose="020B0502040204020203" pitchFamily="34" charset="0"/>
                  </a:rPr>
                  <a:t>Khoảng cách giữa các kỳ vọng là lớn chứng tỏ rằng hai classes nằm xa nhau, tức dữ liệu giữa các classes là khác nhau nhiều. Bình phương khoảng cách giữa hai kỳ vọng</a:t>
                </a:r>
                <a:r>
                  <a:rPr lang="en-US" sz="1600" b="0" i="0">
                    <a:solidFill>
                      <a:schemeClr val="tx1"/>
                    </a:solidFill>
                    <a:effectLst/>
                    <a:latin typeface="Segoe UI" panose="020B0502040204020203" pitchFamily="34" charset="0"/>
                    <a:cs typeface="Segoe UI" panose="020B0502040204020203" pitchFamily="34" charset="0"/>
                  </a:rPr>
                  <a:t> </a:t>
                </a:r>
                <a14:m>
                  <m:oMath xmlns:m="http://schemas.openxmlformats.org/officeDocument/2006/math">
                    <m:sSup>
                      <m:sSupPr>
                        <m:ctrlPr>
                          <a:rPr lang="en-US" sz="1600" b="0" i="1" smtClean="0">
                            <a:solidFill>
                              <a:schemeClr val="tx1"/>
                            </a:solidFill>
                            <a:effectLst/>
                            <a:latin typeface="Cambria Math" panose="02040503050406030204" pitchFamily="18" charset="0"/>
                            <a:cs typeface="Segoe UI" panose="020B0502040204020203" pitchFamily="34" charset="0"/>
                          </a:rPr>
                        </m:ctrlPr>
                      </m:sSupPr>
                      <m:e>
                        <m:r>
                          <m:rPr>
                            <m:nor/>
                          </m:rPr>
                          <a:rPr lang="en-US" sz="1600">
                            <a:solidFill>
                              <a:schemeClr val="tx1"/>
                            </a:solidFill>
                            <a:latin typeface="Segoe UI" panose="020B0502040204020203" pitchFamily="34" charset="0"/>
                            <a:cs typeface="Segoe UI" panose="020B0502040204020203" pitchFamily="34" charset="0"/>
                          </a:rPr>
                          <m:t>(</m:t>
                        </m:r>
                        <m:sSubSup>
                          <m:sSubSupPr>
                            <m:ctrlPr>
                              <a:rPr lang="en-US" sz="1600" i="1">
                                <a:solidFill>
                                  <a:schemeClr val="tx1"/>
                                </a:solidFill>
                                <a:latin typeface="Cambria Math" panose="02040503050406030204" pitchFamily="18" charset="0"/>
                                <a:cs typeface="Segoe UI" panose="020B0502040204020203" pitchFamily="34" charset="0"/>
                              </a:rPr>
                            </m:ctrlPr>
                          </m:sSubSupPr>
                          <m:e>
                            <m:r>
                              <a:rPr lang="en-US" sz="1600" i="1">
                                <a:solidFill>
                                  <a:schemeClr val="tx1"/>
                                </a:solidFill>
                                <a:latin typeface="Cambria Math" panose="02040503050406030204" pitchFamily="18" charset="0"/>
                                <a:cs typeface="Segoe UI" panose="020B0502040204020203" pitchFamily="34" charset="0"/>
                              </a:rPr>
                              <m:t>𝑚</m:t>
                            </m:r>
                          </m:e>
                          <m:sub>
                            <m:r>
                              <a:rPr lang="en-US" sz="1600" i="1">
                                <a:solidFill>
                                  <a:schemeClr val="tx1"/>
                                </a:solidFill>
                                <a:latin typeface="Cambria Math" panose="02040503050406030204" pitchFamily="18" charset="0"/>
                                <a:cs typeface="Segoe UI" panose="020B0502040204020203" pitchFamily="34" charset="0"/>
                              </a:rPr>
                              <m:t>1</m:t>
                            </m:r>
                          </m:sub>
                          <m:sup>
                            <m:r>
                              <a:rPr lang="en-US" sz="1600" i="1">
                                <a:solidFill>
                                  <a:schemeClr val="tx1"/>
                                </a:solidFill>
                                <a:latin typeface="Cambria Math" panose="02040503050406030204" pitchFamily="18" charset="0"/>
                                <a:cs typeface="Segoe UI" panose="020B0502040204020203" pitchFamily="34" charset="0"/>
                              </a:rPr>
                              <m:t> </m:t>
                            </m:r>
                          </m:sup>
                        </m:sSubSup>
                        <m:r>
                          <a:rPr lang="en-US" sz="1600" i="1">
                            <a:solidFill>
                              <a:schemeClr val="tx1"/>
                            </a:solidFill>
                            <a:latin typeface="Cambria Math" panose="02040503050406030204" pitchFamily="18" charset="0"/>
                            <a:cs typeface="Segoe UI" panose="020B0502040204020203" pitchFamily="34" charset="0"/>
                          </a:rPr>
                          <m:t>− </m:t>
                        </m:r>
                        <m:sSub>
                          <m:sSubPr>
                            <m:ctrlPr>
                              <a:rPr lang="en-US" sz="1600" i="1">
                                <a:solidFill>
                                  <a:schemeClr val="tx1"/>
                                </a:solidFill>
                                <a:latin typeface="Cambria Math" panose="02040503050406030204" pitchFamily="18" charset="0"/>
                                <a:cs typeface="Segoe UI" panose="020B0502040204020203" pitchFamily="34" charset="0"/>
                              </a:rPr>
                            </m:ctrlPr>
                          </m:sSubPr>
                          <m:e>
                            <m:r>
                              <a:rPr lang="en-US" sz="1600" i="1">
                                <a:solidFill>
                                  <a:schemeClr val="tx1"/>
                                </a:solidFill>
                                <a:latin typeface="Cambria Math" panose="02040503050406030204" pitchFamily="18" charset="0"/>
                                <a:cs typeface="Segoe UI" panose="020B0502040204020203" pitchFamily="34" charset="0"/>
                              </a:rPr>
                              <m:t>𝑚</m:t>
                            </m:r>
                          </m:e>
                          <m:sub>
                            <m:r>
                              <a:rPr lang="en-US" sz="1600" i="1">
                                <a:solidFill>
                                  <a:schemeClr val="tx1"/>
                                </a:solidFill>
                                <a:latin typeface="Cambria Math" panose="02040503050406030204" pitchFamily="18" charset="0"/>
                                <a:cs typeface="Segoe UI" panose="020B0502040204020203" pitchFamily="34" charset="0"/>
                              </a:rPr>
                              <m:t>2</m:t>
                            </m:r>
                          </m:sub>
                        </m:sSub>
                        <m:r>
                          <m:rPr>
                            <m:nor/>
                          </m:rPr>
                          <a:rPr lang="en-US" sz="1600">
                            <a:solidFill>
                              <a:schemeClr val="tx1"/>
                            </a:solidFill>
                            <a:latin typeface="Segoe UI" panose="020B0502040204020203" pitchFamily="34" charset="0"/>
                            <a:cs typeface="Segoe UI" panose="020B0502040204020203" pitchFamily="34" charset="0"/>
                          </a:rPr>
                          <m:t>)</m:t>
                        </m:r>
                        <m:r>
                          <m:rPr>
                            <m:nor/>
                          </m:rPr>
                          <a:rPr lang="vi-VN" sz="1600">
                            <a:solidFill>
                              <a:schemeClr val="tx1"/>
                            </a:solidFill>
                            <a:latin typeface="Segoe UI" panose="020B0502040204020203" pitchFamily="34" charset="0"/>
                            <a:cs typeface="Segoe UI" panose="020B0502040204020203" pitchFamily="34" charset="0"/>
                          </a:rPr>
                          <m:t> </m:t>
                        </m:r>
                      </m:e>
                      <m:sup>
                        <m:r>
                          <a:rPr lang="en-US" sz="1600" b="0" i="1" smtClean="0">
                            <a:solidFill>
                              <a:schemeClr val="tx1"/>
                            </a:solidFill>
                            <a:effectLst/>
                            <a:latin typeface="Cambria Math" panose="02040503050406030204" pitchFamily="18" charset="0"/>
                            <a:cs typeface="Segoe UI" panose="020B0502040204020203" pitchFamily="34" charset="0"/>
                          </a:rPr>
                          <m:t>2</m:t>
                        </m:r>
                      </m:sup>
                    </m:sSup>
                  </m:oMath>
                </a14:m>
                <a:r>
                  <a:rPr lang="vi-VN" sz="1600" b="0" i="0">
                    <a:solidFill>
                      <a:schemeClr val="tx1"/>
                    </a:solidFill>
                    <a:effectLst/>
                    <a:latin typeface="Segoe UI" panose="020B0502040204020203" pitchFamily="34" charset="0"/>
                    <a:cs typeface="Segoe UI" panose="020B0502040204020203" pitchFamily="34" charset="0"/>
                  </a:rPr>
                  <a:t>còn được gọi là </a:t>
                </a:r>
                <a:r>
                  <a:rPr lang="vi-VN" sz="1600" b="1" i="0">
                    <a:solidFill>
                      <a:schemeClr val="tx1"/>
                    </a:solidFill>
                    <a:effectLst/>
                    <a:latin typeface="Segoe UI" panose="020B0502040204020203" pitchFamily="34" charset="0"/>
                    <a:cs typeface="Segoe UI" panose="020B0502040204020203" pitchFamily="34" charset="0"/>
                  </a:rPr>
                  <a:t>between-class variance</a:t>
                </a:r>
                <a:r>
                  <a:rPr lang="vi-VN" sz="1600" b="0" i="0">
                    <a:solidFill>
                      <a:schemeClr val="tx1"/>
                    </a:solidFill>
                    <a:effectLst/>
                    <a:latin typeface="Segoe UI" panose="020B0502040204020203" pitchFamily="34" charset="0"/>
                    <a:cs typeface="Segoe UI" panose="020B0502040204020203" pitchFamily="34" charset="0"/>
                  </a:rPr>
                  <a:t>.</a:t>
                </a:r>
                <a:endParaRPr lang="en-US" sz="1600" b="0" i="0">
                  <a:solidFill>
                    <a:schemeClr val="tx1"/>
                  </a:solidFill>
                  <a:effectLst/>
                  <a:latin typeface="Segoe UI" panose="020B0502040204020203" pitchFamily="34" charset="0"/>
                  <a:cs typeface="Segoe UI" panose="020B0502040204020203" pitchFamily="34" charset="0"/>
                </a:endParaRPr>
              </a:p>
              <a:p>
                <a:pPr marL="285750" indent="-285750">
                  <a:buClr>
                    <a:schemeClr val="tx1"/>
                  </a:buClr>
                  <a:buFont typeface="Arial" panose="020B0604020202020204" pitchFamily="34" charset="0"/>
                  <a:buChar char="•"/>
                </a:pPr>
                <a:endParaRPr lang="vi-VN" sz="1600" b="0" i="0">
                  <a:solidFill>
                    <a:schemeClr val="tx1"/>
                  </a:solidFill>
                  <a:effectLst/>
                  <a:latin typeface="Segoe UI" panose="020B0502040204020203" pitchFamily="34" charset="0"/>
                  <a:cs typeface="Segoe UI" panose="020B0502040204020203" pitchFamily="34" charset="0"/>
                </a:endParaRPr>
              </a:p>
              <a:p>
                <a:r>
                  <a:rPr lang="vi-VN" sz="1600" b="0" i="0">
                    <a:solidFill>
                      <a:schemeClr val="tx1"/>
                    </a:solidFill>
                    <a:effectLst/>
                    <a:latin typeface="Segoe UI" panose="020B0502040204020203" pitchFamily="34" charset="0"/>
                    <a:cs typeface="Segoe UI" panose="020B0502040204020203" pitchFamily="34" charset="0"/>
                  </a:rPr>
                  <a:t>Hai classes được gọi là </a:t>
                </a:r>
                <a:r>
                  <a:rPr lang="vi-VN" sz="1600" b="0" i="1">
                    <a:solidFill>
                      <a:schemeClr val="tx1"/>
                    </a:solidFill>
                    <a:effectLst/>
                    <a:latin typeface="Segoe UI" panose="020B0502040204020203" pitchFamily="34" charset="0"/>
                    <a:cs typeface="Segoe UI" panose="020B0502040204020203" pitchFamily="34" charset="0"/>
                  </a:rPr>
                  <a:t>discriminative</a:t>
                </a:r>
                <a:r>
                  <a:rPr lang="vi-VN" sz="1600" b="0" i="0">
                    <a:solidFill>
                      <a:schemeClr val="tx1"/>
                    </a:solidFill>
                    <a:effectLst/>
                    <a:latin typeface="Segoe UI" panose="020B0502040204020203" pitchFamily="34" charset="0"/>
                    <a:cs typeface="Segoe UI" panose="020B0502040204020203" pitchFamily="34" charset="0"/>
                  </a:rPr>
                  <a:t> nếu hai class đó cách xa nhau (between-class variance lớn) và dữ liệu trong mỗi class có xu hướng giống nhau (within-class variance nhỏ). Linear Discriminant Analysis là thuật toán đi tìm một phép chiếu sao cho tỉ lệ giữa </a:t>
                </a:r>
                <a:r>
                  <a:rPr lang="vi-VN" sz="1600" b="0" i="1">
                    <a:solidFill>
                      <a:schemeClr val="tx1"/>
                    </a:solidFill>
                    <a:effectLst/>
                    <a:latin typeface="Segoe UI" panose="020B0502040204020203" pitchFamily="34" charset="0"/>
                    <a:cs typeface="Segoe UI" panose="020B0502040204020203" pitchFamily="34" charset="0"/>
                  </a:rPr>
                  <a:t>between-class variance</a:t>
                </a:r>
                <a:r>
                  <a:rPr lang="vi-VN" sz="1600" b="0" i="0">
                    <a:solidFill>
                      <a:schemeClr val="tx1"/>
                    </a:solidFill>
                    <a:effectLst/>
                    <a:latin typeface="Segoe UI" panose="020B0502040204020203" pitchFamily="34" charset="0"/>
                    <a:cs typeface="Segoe UI" panose="020B0502040204020203" pitchFamily="34" charset="0"/>
                  </a:rPr>
                  <a:t> và </a:t>
                </a:r>
                <a:r>
                  <a:rPr lang="vi-VN" sz="1600" b="0" i="1">
                    <a:solidFill>
                      <a:schemeClr val="tx1"/>
                    </a:solidFill>
                    <a:effectLst/>
                    <a:latin typeface="Segoe UI" panose="020B0502040204020203" pitchFamily="34" charset="0"/>
                    <a:cs typeface="Segoe UI" panose="020B0502040204020203" pitchFamily="34" charset="0"/>
                  </a:rPr>
                  <a:t>within-class variance</a:t>
                </a:r>
                <a:r>
                  <a:rPr lang="vi-VN" sz="1600" b="0" i="0">
                    <a:solidFill>
                      <a:schemeClr val="tx1"/>
                    </a:solidFill>
                    <a:effectLst/>
                    <a:latin typeface="Segoe UI" panose="020B0502040204020203" pitchFamily="34" charset="0"/>
                    <a:cs typeface="Segoe UI" panose="020B0502040204020203" pitchFamily="34" charset="0"/>
                  </a:rPr>
                  <a:t> lớn nhất có thể.</a:t>
                </a:r>
                <a:endParaRPr lang="en-US" sz="1200" b="0" i="0">
                  <a:solidFill>
                    <a:schemeClr val="tx1"/>
                  </a:solidFill>
                  <a:effectLst/>
                  <a:latin typeface="Segoe UI" panose="020B0502040204020203" pitchFamily="34" charset="0"/>
                  <a:cs typeface="Segoe UI" panose="020B0502040204020203" pitchFamily="34" charset="0"/>
                </a:endParaRPr>
              </a:p>
            </p:txBody>
          </p:sp>
        </mc:Choice>
        <mc:Fallback>
          <p:sp>
            <p:nvSpPr>
              <p:cNvPr id="3" name="TextBox 2">
                <a:extLst>
                  <a:ext uri="{FF2B5EF4-FFF2-40B4-BE49-F238E27FC236}">
                    <a16:creationId xmlns:a16="http://schemas.microsoft.com/office/drawing/2014/main" id="{59E86099-057A-4AA4-8493-BC4249C2CF35}"/>
                  </a:ext>
                </a:extLst>
              </p:cNvPr>
              <p:cNvSpPr txBox="1">
                <a:spLocks noRot="1" noChangeAspect="1" noMove="1" noResize="1" noEditPoints="1" noAdjustHandles="1" noChangeArrowheads="1" noChangeShapeType="1" noTextEdit="1"/>
              </p:cNvSpPr>
              <p:nvPr/>
            </p:nvSpPr>
            <p:spPr>
              <a:xfrm>
                <a:off x="1264959" y="1255917"/>
                <a:ext cx="6336105" cy="3375219"/>
              </a:xfrm>
              <a:prstGeom prst="rect">
                <a:avLst/>
              </a:prstGeom>
              <a:blipFill>
                <a:blip r:embed="rId6"/>
                <a:stretch>
                  <a:fillRect l="-577" t="-722" r="-1059" b="-1264"/>
                </a:stretch>
              </a:blipFill>
            </p:spPr>
            <p:txBody>
              <a:bodyPr/>
              <a:lstStyle/>
              <a:p>
                <a:r>
                  <a:rPr lang="en-GB">
                    <a:noFill/>
                  </a:rPr>
                  <a:t> </a:t>
                </a:r>
              </a:p>
            </p:txBody>
          </p:sp>
        </mc:Fallback>
      </mc:AlternateContent>
      <p:sp>
        <p:nvSpPr>
          <p:cNvPr id="35" name="Google Shape;333;p35">
            <a:extLst>
              <a:ext uri="{FF2B5EF4-FFF2-40B4-BE49-F238E27FC236}">
                <a16:creationId xmlns:a16="http://schemas.microsoft.com/office/drawing/2014/main" id="{D9A5EFA5-9BDF-499F-9810-27F17A5D391E}"/>
              </a:ext>
            </a:extLst>
          </p:cNvPr>
          <p:cNvSpPr txBox="1"/>
          <p:nvPr/>
        </p:nvSpPr>
        <p:spPr>
          <a:xfrm>
            <a:off x="6260636" y="212749"/>
            <a:ext cx="2169064"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Linear discriminant ANALYSIS</a:t>
            </a:r>
            <a:endParaRPr>
              <a:solidFill>
                <a:schemeClr val="lt2"/>
              </a:solidFill>
            </a:endParaRPr>
          </a:p>
        </p:txBody>
      </p:sp>
    </p:spTree>
    <p:extLst>
      <p:ext uri="{BB962C8B-B14F-4D97-AF65-F5344CB8AC3E}">
        <p14:creationId xmlns:p14="http://schemas.microsoft.com/office/powerpoint/2010/main" val="3729713761"/>
      </p:ext>
    </p:extLst>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1696</TotalTime>
  <Words>1493</Words>
  <Application>Microsoft Office PowerPoint</Application>
  <PresentationFormat>On-screen Show (16:9)</PresentationFormat>
  <Paragraphs>98</Paragraphs>
  <Slides>21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Times New Roman</vt:lpstr>
      <vt:lpstr>Segoe UI</vt:lpstr>
      <vt:lpstr>Cambria Math</vt:lpstr>
      <vt:lpstr>Anaheim</vt:lpstr>
      <vt:lpstr>Roboto Condensed Light</vt:lpstr>
      <vt:lpstr>Arial</vt:lpstr>
      <vt:lpstr>Arimo</vt:lpstr>
      <vt:lpstr>Bebas Neue</vt:lpstr>
      <vt:lpstr>Data Analysis for Business by Slidesgo</vt:lpstr>
      <vt:lpstr>           Discriminant Analysis</vt:lpstr>
      <vt:lpstr>GIỚI THIỆU THUẬT TOÁN</vt:lpstr>
      <vt:lpstr>CÔNG DỤNG</vt:lpstr>
      <vt:lpstr>LDA cho bài toán với 2 class</vt:lpstr>
      <vt:lpstr>VÍ DỤ MINH HỌA </vt:lpstr>
      <vt:lpstr>Hình a:</vt:lpstr>
      <vt:lpstr>Hình b:</vt:lpstr>
      <vt:lpstr>Hình c:</vt:lpstr>
      <vt:lpstr>ĐỊNH NGHĨA:</vt:lpstr>
      <vt:lpstr>Xây dựng hàm mục tiêu</vt:lpstr>
      <vt:lpstr>MÔ TẢ THUẬT TOÁN</vt:lpstr>
      <vt:lpstr>PowerPoint Presentation</vt:lpstr>
      <vt:lpstr>PowerPoint Presentation</vt:lpstr>
      <vt:lpstr>PowerPoint Presentation</vt:lpstr>
      <vt:lpstr>PowerPoint Presentation</vt:lpstr>
      <vt:lpstr>NGHIỆM CỦA THUẬT TOÁN</vt:lpstr>
      <vt:lpstr>LƯU Ý:</vt:lpstr>
      <vt:lpstr>GIẢI THÍCH:</vt:lpstr>
      <vt:lpstr>PowerPoint Presentation</vt:lpstr>
      <vt:lpstr>Minh họa với PYTHON: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Discriminant Analysis</dc:title>
  <dc:creator>Do Khanh</dc:creator>
  <cp:lastModifiedBy>PC</cp:lastModifiedBy>
  <cp:revision>3</cp:revision>
  <dcterms:modified xsi:type="dcterms:W3CDTF">2021-11-13T04:47:12Z</dcterms:modified>
</cp:coreProperties>
</file>