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8" d="100"/>
          <a:sy n="78"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6A6F88-3243-4697-A9B6-F7C38729A9D4}"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14499605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417566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92767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F90BBD-6DAF-4D72-B951-0CB99A514F1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1602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4227285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2607661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1337536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1390148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126290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86A6F88-3243-4697-A9B6-F7C38729A9D4}"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1901996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165654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223604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352686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39140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4566546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49167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F90BBD-6DAF-4D72-B951-0CB99A514F17}" type="slidenum">
              <a:rPr lang="en-US" smtClean="0"/>
              <a:t>‹#›</a:t>
            </a:fld>
            <a:endParaRPr lang="en-US"/>
          </a:p>
        </p:txBody>
      </p:sp>
    </p:spTree>
    <p:extLst>
      <p:ext uri="{BB962C8B-B14F-4D97-AF65-F5344CB8AC3E}">
        <p14:creationId xmlns:p14="http://schemas.microsoft.com/office/powerpoint/2010/main" val="142018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F90BBD-6DAF-4D72-B951-0CB99A514F17}" type="slidenum">
              <a:rPr lang="en-US" smtClean="0"/>
              <a:t>‹#›</a:t>
            </a:fld>
            <a:endParaRPr lang="en-US"/>
          </a:p>
        </p:txBody>
      </p:sp>
    </p:spTree>
    <p:extLst>
      <p:ext uri="{BB962C8B-B14F-4D97-AF65-F5344CB8AC3E}">
        <p14:creationId xmlns:p14="http://schemas.microsoft.com/office/powerpoint/2010/main" val="354814646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rgbClr val="FF0000"/>
                </a:solidFill>
              </a:rPr>
              <a:t>Nguyễn</a:t>
            </a:r>
            <a:r>
              <a:rPr lang="en-US" dirty="0" smtClean="0">
                <a:solidFill>
                  <a:srgbClr val="FF0000"/>
                </a:solidFill>
              </a:rPr>
              <a:t> </a:t>
            </a:r>
            <a:r>
              <a:rPr lang="en-US" dirty="0" err="1" smtClean="0">
                <a:solidFill>
                  <a:srgbClr val="FF0000"/>
                </a:solidFill>
              </a:rPr>
              <a:t>Đại</a:t>
            </a:r>
            <a:r>
              <a:rPr lang="en-US" dirty="0" smtClean="0">
                <a:solidFill>
                  <a:srgbClr val="FF0000"/>
                </a:solidFill>
              </a:rPr>
              <a:t> </a:t>
            </a:r>
            <a:r>
              <a:rPr lang="en-US" dirty="0" err="1" smtClean="0">
                <a:solidFill>
                  <a:srgbClr val="FF0000"/>
                </a:solidFill>
              </a:rPr>
              <a:t>Nhân</a:t>
            </a:r>
            <a:r>
              <a:rPr lang="en-US" dirty="0" smtClean="0">
                <a:solidFill>
                  <a:srgbClr val="FF0000"/>
                </a:solidFill>
              </a:rPr>
              <a:t> </a:t>
            </a:r>
            <a:br>
              <a:rPr lang="en-US" dirty="0" smtClean="0">
                <a:solidFill>
                  <a:srgbClr val="FF0000"/>
                </a:solidFill>
              </a:rPr>
            </a:br>
            <a:r>
              <a:rPr lang="en-US" dirty="0" smtClean="0">
                <a:solidFill>
                  <a:srgbClr val="FF0000"/>
                </a:solidFill>
              </a:rPr>
              <a:t>CNTT 14-05</a:t>
            </a:r>
            <a:endParaRPr lang="en-US" dirty="0">
              <a:solidFill>
                <a:srgbClr val="FF0000"/>
              </a:solidFill>
            </a:endParaRPr>
          </a:p>
        </p:txBody>
      </p:sp>
      <p:sp>
        <p:nvSpPr>
          <p:cNvPr id="3" name="Subtitle 2"/>
          <p:cNvSpPr>
            <a:spLocks noGrp="1"/>
          </p:cNvSpPr>
          <p:nvPr>
            <p:ph type="subTitle" idx="1"/>
          </p:nvPr>
        </p:nvSpPr>
        <p:spPr/>
        <p:txBody>
          <a:bodyPr/>
          <a:lstStyle/>
          <a:p>
            <a:r>
              <a:rPr lang="en-US" b="1" dirty="0">
                <a:solidFill>
                  <a:srgbClr val="FF0000"/>
                </a:solidFill>
              </a:rPr>
              <a:t>Logistic Regression - </a:t>
            </a:r>
            <a:r>
              <a:rPr lang="en-US" b="1" dirty="0" err="1">
                <a:solidFill>
                  <a:srgbClr val="FF0000"/>
                </a:solidFill>
              </a:rPr>
              <a:t>Bài</a:t>
            </a:r>
            <a:r>
              <a:rPr lang="en-US" b="1" dirty="0">
                <a:solidFill>
                  <a:srgbClr val="FF0000"/>
                </a:solidFill>
              </a:rPr>
              <a:t> </a:t>
            </a:r>
            <a:r>
              <a:rPr lang="en-US" b="1" dirty="0" err="1">
                <a:solidFill>
                  <a:srgbClr val="FF0000"/>
                </a:solidFill>
              </a:rPr>
              <a:t>toán</a:t>
            </a:r>
            <a:r>
              <a:rPr lang="en-US" b="1" dirty="0">
                <a:solidFill>
                  <a:srgbClr val="FF0000"/>
                </a:solidFill>
              </a:rPr>
              <a:t> </a:t>
            </a:r>
            <a:r>
              <a:rPr lang="en-US" b="1" dirty="0" err="1">
                <a:solidFill>
                  <a:srgbClr val="FF0000"/>
                </a:solidFill>
              </a:rPr>
              <a:t>cơ</a:t>
            </a:r>
            <a:r>
              <a:rPr lang="en-US" b="1" dirty="0">
                <a:solidFill>
                  <a:srgbClr val="FF0000"/>
                </a:solidFill>
              </a:rPr>
              <a:t> </a:t>
            </a:r>
            <a:r>
              <a:rPr lang="en-US" b="1" dirty="0" err="1">
                <a:solidFill>
                  <a:srgbClr val="FF0000"/>
                </a:solidFill>
              </a:rPr>
              <a:t>bản</a:t>
            </a:r>
            <a:r>
              <a:rPr lang="en-US" b="1" dirty="0">
                <a:solidFill>
                  <a:srgbClr val="FF0000"/>
                </a:solidFill>
              </a:rPr>
              <a:t> </a:t>
            </a:r>
            <a:r>
              <a:rPr lang="en-US" b="1" dirty="0" err="1">
                <a:solidFill>
                  <a:srgbClr val="FF0000"/>
                </a:solidFill>
              </a:rPr>
              <a:t>trong</a:t>
            </a:r>
            <a:r>
              <a:rPr lang="en-US" b="1" dirty="0">
                <a:solidFill>
                  <a:srgbClr val="FF0000"/>
                </a:solidFill>
              </a:rPr>
              <a:t> Machine Learning</a:t>
            </a:r>
          </a:p>
          <a:p>
            <a:endParaRPr lang="en-US" dirty="0"/>
          </a:p>
        </p:txBody>
      </p:sp>
    </p:spTree>
    <p:extLst>
      <p:ext uri="{BB962C8B-B14F-4D97-AF65-F5344CB8AC3E}">
        <p14:creationId xmlns:p14="http://schemas.microsoft.com/office/powerpoint/2010/main" val="29015706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2500" dirty="0">
                <a:latin typeface="+mj-lt"/>
              </a:rPr>
              <a:t>Khi biểu diễn theo Neural Networks, Linear Regression, PLA, và Logistic Regression có dạng như sau:</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312" y="3367274"/>
            <a:ext cx="8933935" cy="2578680"/>
          </a:xfrm>
          <a:prstGeom prst="rect">
            <a:avLst/>
          </a:prstGeom>
          <a:solidFill>
            <a:srgbClr val="EEEEEE"/>
          </a:solidFill>
        </p:spPr>
      </p:pic>
    </p:spTree>
    <p:extLst>
      <p:ext uri="{BB962C8B-B14F-4D97-AF65-F5344CB8AC3E}">
        <p14:creationId xmlns:p14="http://schemas.microsoft.com/office/powerpoint/2010/main" val="3866152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anim calcmode="lin" valueType="num">
                                      <p:cBhvr>
                                        <p:cTn id="15" dur="2000" fill="hold"/>
                                        <p:tgtEl>
                                          <p:spTgt spid="4"/>
                                        </p:tgtEl>
                                        <p:attrNameLst>
                                          <p:attrName>ppt_w</p:attrName>
                                        </p:attrNameLst>
                                      </p:cBhvr>
                                      <p:tavLst>
                                        <p:tav tm="0" fmla="#ppt_w*sin(2.5*pi*$)">
                                          <p:val>
                                            <p:fltVal val="0"/>
                                          </p:val>
                                        </p:tav>
                                        <p:tav tm="100000">
                                          <p:val>
                                            <p:fltVal val="1"/>
                                          </p:val>
                                        </p:tav>
                                      </p:tavLst>
                                    </p:anim>
                                    <p:anim calcmode="lin" valueType="num">
                                      <p:cBhvr>
                                        <p:cTn id="16"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5. </a:t>
            </a:r>
            <a:r>
              <a:rPr lang="en-US" dirty="0" err="1" smtClean="0">
                <a:solidFill>
                  <a:schemeClr val="bg1"/>
                </a:solidFill>
              </a:rPr>
              <a:t>Ứng</a:t>
            </a:r>
            <a:r>
              <a:rPr lang="en-US" dirty="0" smtClean="0">
                <a:solidFill>
                  <a:schemeClr val="bg1"/>
                </a:solidFill>
              </a:rPr>
              <a:t> </a:t>
            </a:r>
            <a:r>
              <a:rPr lang="en-US" dirty="0" err="1" smtClean="0">
                <a:solidFill>
                  <a:schemeClr val="bg1"/>
                </a:solidFill>
              </a:rPr>
              <a:t>dụng</a:t>
            </a:r>
            <a:endParaRPr lang="en-US" dirty="0">
              <a:solidFill>
                <a:schemeClr val="bg1"/>
              </a:solidFill>
            </a:endParaRPr>
          </a:p>
        </p:txBody>
      </p:sp>
      <p:sp>
        <p:nvSpPr>
          <p:cNvPr id="3" name="Content Placeholder 2"/>
          <p:cNvSpPr>
            <a:spLocks noGrp="1"/>
          </p:cNvSpPr>
          <p:nvPr>
            <p:ph idx="1"/>
          </p:nvPr>
        </p:nvSpPr>
        <p:spPr>
          <a:xfrm>
            <a:off x="1103312" y="1853249"/>
            <a:ext cx="8946541" cy="3151238"/>
          </a:xfrm>
        </p:spPr>
        <p:style>
          <a:lnRef idx="2">
            <a:schemeClr val="dk1"/>
          </a:lnRef>
          <a:fillRef idx="1">
            <a:schemeClr val="lt1"/>
          </a:fillRef>
          <a:effectRef idx="0">
            <a:schemeClr val="dk1"/>
          </a:effectRef>
          <a:fontRef idx="minor">
            <a:schemeClr val="dk1"/>
          </a:fontRef>
        </p:style>
        <p:txBody>
          <a:bodyPr/>
          <a:lstStyle/>
          <a:p>
            <a:endParaRPr lang="en-US" dirty="0" smtClean="0">
              <a:latin typeface="+mj-lt"/>
            </a:endParaRPr>
          </a:p>
          <a:p>
            <a:r>
              <a:rPr lang="vi-VN" sz="2200" dirty="0">
                <a:latin typeface="+mj-lt"/>
              </a:rPr>
              <a:t>Spam detection: Dự đoán mail gửi đến hòm thư của bạn có phải spam hay không.</a:t>
            </a:r>
          </a:p>
          <a:p>
            <a:r>
              <a:rPr lang="vi-VN" sz="2200" dirty="0">
                <a:latin typeface="+mj-lt"/>
              </a:rPr>
              <a:t>Credit card fraud: Dự đoán giao dịch ngân hàng có phải gian lận không.</a:t>
            </a:r>
          </a:p>
          <a:p>
            <a:r>
              <a:rPr lang="vi-VN" sz="2200" dirty="0">
                <a:latin typeface="+mj-lt"/>
              </a:rPr>
              <a:t>Health: Dự đoán 1 u là u lành hay u ác tính.</a:t>
            </a:r>
          </a:p>
          <a:p>
            <a:r>
              <a:rPr lang="vi-VN" sz="2200" dirty="0">
                <a:latin typeface="+mj-lt"/>
              </a:rPr>
              <a:t>Banking: Dự đoán khoản vay có trả được hay không.</a:t>
            </a:r>
          </a:p>
          <a:p>
            <a:r>
              <a:rPr lang="vi-VN" sz="2200" dirty="0">
                <a:latin typeface="+mj-lt"/>
              </a:rPr>
              <a:t>Investment: Dự đoán khoản đầu tư vào start-up có sinh lợi hay không</a:t>
            </a:r>
          </a:p>
          <a:p>
            <a:endParaRPr lang="en-US" dirty="0"/>
          </a:p>
        </p:txBody>
      </p:sp>
    </p:spTree>
    <p:extLst>
      <p:ext uri="{BB962C8B-B14F-4D97-AF65-F5344CB8AC3E}">
        <p14:creationId xmlns:p14="http://schemas.microsoft.com/office/powerpoint/2010/main" val="2363359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for watching</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031" y="1853248"/>
            <a:ext cx="9404723" cy="4090352"/>
          </a:xfrm>
        </p:spPr>
      </p:pic>
    </p:spTree>
    <p:extLst>
      <p:ext uri="{BB962C8B-B14F-4D97-AF65-F5344CB8AC3E}">
        <p14:creationId xmlns:p14="http://schemas.microsoft.com/office/powerpoint/2010/main" val="898139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1. </a:t>
            </a:r>
            <a:r>
              <a:rPr lang="en-US" sz="4000" dirty="0" err="1" smtClean="0">
                <a:solidFill>
                  <a:srgbClr val="FF0000"/>
                </a:solidFill>
                <a:latin typeface="Times New Roman" panose="02020603050405020304" pitchFamily="18" charset="0"/>
                <a:cs typeface="Times New Roman" panose="02020603050405020304" pitchFamily="18" charset="0"/>
              </a:rPr>
              <a:t>Giới</a:t>
            </a:r>
            <a:r>
              <a:rPr lang="en-US" sz="4000" dirty="0" smtClean="0">
                <a:solidFill>
                  <a:srgbClr val="FF0000"/>
                </a:solidFill>
                <a:latin typeface="Times New Roman" panose="02020603050405020304" pitchFamily="18" charset="0"/>
                <a:cs typeface="Times New Roman" panose="02020603050405020304" pitchFamily="18" charset="0"/>
              </a:rPr>
              <a:t> </a:t>
            </a:r>
            <a:r>
              <a:rPr lang="en-US" sz="4000" dirty="0" err="1" smtClean="0">
                <a:solidFill>
                  <a:srgbClr val="FF0000"/>
                </a:solidFill>
                <a:latin typeface="Times New Roman" panose="02020603050405020304" pitchFamily="18" charset="0"/>
                <a:cs typeface="Times New Roman" panose="02020603050405020304" pitchFamily="18" charset="0"/>
              </a:rPr>
              <a:t>thiệu</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r>
              <a:rPr lang="vi-VN" sz="2300" dirty="0">
                <a:solidFill>
                  <a:schemeClr val="bg1"/>
                </a:solidFill>
                <a:latin typeface="+mj-lt"/>
              </a:rPr>
              <a:t>Trong </a:t>
            </a:r>
            <a:r>
              <a:rPr lang="vi-VN" sz="2300" dirty="0" smtClean="0">
                <a:solidFill>
                  <a:schemeClr val="bg1"/>
                </a:solidFill>
                <a:latin typeface="+mj-lt"/>
              </a:rPr>
              <a:t>bài </a:t>
            </a:r>
            <a:r>
              <a:rPr lang="vi-VN" sz="2300" dirty="0">
                <a:solidFill>
                  <a:schemeClr val="bg1"/>
                </a:solidFill>
                <a:latin typeface="+mj-lt"/>
              </a:rPr>
              <a:t>này, chúng ta sẽ thảo luận các khái niệm Logistic Regression và xem nó có thể giúp chúng ta xử lý các vấn đề thế nào.</a:t>
            </a:r>
          </a:p>
          <a:p>
            <a:r>
              <a:rPr lang="vi-VN" sz="2300" dirty="0">
                <a:solidFill>
                  <a:schemeClr val="bg1"/>
                </a:solidFill>
                <a:latin typeface="+mj-lt"/>
              </a:rPr>
              <a:t>Logistic Regression là 1 thuật toán phân loại được dùng để gán các đối tượng cho 1 tập hợp giá trị rời rạc (như 0, 1, 2, ...). Một ví dụ điển hình là phân loại Email, gồm có email công việc, email gia đình, email spam, ... Giao dịch trực tuyến có là an toàn hay không an toàn, khối u lành tính hay ác tình. Thuật toán trên dùng hàm sigmoid logistic để đưa ra đánh giá theo xác suất. Ví dụ: Khối u này 80% là lành tính, giao dịch này 90% là gian lận, ...</a:t>
            </a:r>
          </a:p>
          <a:p>
            <a:endParaRPr lang="en-US" sz="2300" dirty="0">
              <a:solidFill>
                <a:srgbClr val="FF0000"/>
              </a:solidFill>
            </a:endParaRPr>
          </a:p>
        </p:txBody>
      </p:sp>
    </p:spTree>
    <p:extLst>
      <p:ext uri="{BB962C8B-B14F-4D97-AF65-F5344CB8AC3E}">
        <p14:creationId xmlns:p14="http://schemas.microsoft.com/office/powerpoint/2010/main" val="1662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2. </a:t>
            </a:r>
            <a:r>
              <a:rPr lang="en-US" dirty="0" err="1" smtClean="0">
                <a:solidFill>
                  <a:srgbClr val="FF0000"/>
                </a:solidFill>
              </a:rPr>
              <a:t>Đặt</a:t>
            </a:r>
            <a:r>
              <a:rPr lang="en-US" dirty="0" smtClean="0">
                <a:solidFill>
                  <a:srgbClr val="FF0000"/>
                </a:solidFill>
              </a:rPr>
              <a:t> </a:t>
            </a:r>
            <a:r>
              <a:rPr lang="en-US" dirty="0" err="1" smtClean="0">
                <a:solidFill>
                  <a:srgbClr val="FF0000"/>
                </a:solidFill>
              </a:rPr>
              <a:t>vấn</a:t>
            </a:r>
            <a:r>
              <a:rPr lang="en-US" dirty="0" smtClean="0">
                <a:solidFill>
                  <a:srgbClr val="FF0000"/>
                </a:solidFill>
              </a:rPr>
              <a:t> </a:t>
            </a:r>
            <a:r>
              <a:rPr lang="en-US" dirty="0" err="1" smtClean="0">
                <a:solidFill>
                  <a:srgbClr val="FF0000"/>
                </a:solidFill>
              </a:rPr>
              <a:t>đề</a:t>
            </a:r>
            <a:endParaRPr lang="en-US" dirty="0">
              <a:solidFill>
                <a:srgbClr val="FF0000"/>
              </a:solidFill>
            </a:endParaRPr>
          </a:p>
        </p:txBody>
      </p:sp>
      <p:sp>
        <p:nvSpPr>
          <p:cNvPr id="3" name="Content Placeholder 2"/>
          <p:cNvSpPr>
            <a:spLocks noGrp="1"/>
          </p:cNvSpPr>
          <p:nvPr>
            <p:ph idx="1"/>
          </p:nvPr>
        </p:nvSpPr>
        <p:spPr>
          <a:xfrm>
            <a:off x="1103312" y="2052919"/>
            <a:ext cx="8946541" cy="3730044"/>
          </a:xfrm>
        </p:spPr>
        <p:style>
          <a:lnRef idx="2">
            <a:schemeClr val="dk1"/>
          </a:lnRef>
          <a:fillRef idx="1">
            <a:schemeClr val="lt1"/>
          </a:fillRef>
          <a:effectRef idx="0">
            <a:schemeClr val="dk1"/>
          </a:effectRef>
          <a:fontRef idx="minor">
            <a:schemeClr val="dk1"/>
          </a:fontRef>
        </p:style>
        <p:txBody>
          <a:bodyPr>
            <a:normAutofit/>
          </a:bodyPr>
          <a:lstStyle/>
          <a:p>
            <a:r>
              <a:rPr lang="vi-VN" sz="2300" dirty="0">
                <a:solidFill>
                  <a:schemeClr val="bg1"/>
                </a:solidFill>
                <a:latin typeface="+mj-lt"/>
              </a:rPr>
              <a:t>Ngân hàng bạn đang làm có chương trình cho vay ưu đãi cho các đối tượng mua chung cư. Tuy nhiên gần đây có nhiều chung cư hấp dẫn nên lượng hồ sơ người nộp cho chương trình ưu đãi tăng lên nhiều. Bình thường bạn có thể duyệt 10-20 hồ sơ một ngày để quyết định hồ sơ có được cho vay hay không, tuy nhiên gần đây bạn nhận được 1000-2000 hồ sơ mỗi ngày. Bạn không thể xử lý hết hồ sơ và bạn cần có một giải pháp để có thể dự đoán hồ sơ mới là có nên cho vay hay không. Sau khi phân tích, bạn nhận thấy có 2 yếu tố quyết định đến việc hồ sơ có được chấp nhận hay không, đó là mức lương và kinh nghiệm làm việc. Dưới đây là 1 đồ thị ví dụ</a:t>
            </a:r>
            <a:endParaRPr lang="en-US" sz="2300" dirty="0" smtClean="0">
              <a:solidFill>
                <a:schemeClr val="bg1"/>
              </a:solidFill>
              <a:latin typeface="+mj-lt"/>
            </a:endParaRPr>
          </a:p>
        </p:txBody>
      </p:sp>
    </p:spTree>
    <p:extLst>
      <p:ext uri="{BB962C8B-B14F-4D97-AF65-F5344CB8AC3E}">
        <p14:creationId xmlns:p14="http://schemas.microsoft.com/office/powerpoint/2010/main" val="34203678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3800" y="2095500"/>
            <a:ext cx="6997700" cy="3619500"/>
          </a:xfrm>
        </p:spPr>
      </p:pic>
    </p:spTree>
    <p:extLst>
      <p:ext uri="{BB962C8B-B14F-4D97-AF65-F5344CB8AC3E}">
        <p14:creationId xmlns:p14="http://schemas.microsoft.com/office/powerpoint/2010/main" val="21291173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solidFill>
                  <a:srgbClr val="FF0000"/>
                </a:solidFill>
                <a:latin typeface="+mj-lt"/>
              </a:rPr>
              <a:t>Về mặt logic, chúng ta có thể nghĩ ngay đến việc vẽ 1 đường thẳng phân chia các điểm xanh và đó, rồi đưa ra quyết định cho 1 điểm mới dựa vào đường thẳng đó. Ví dụ thế này:</a:t>
            </a:r>
            <a:endParaRPr lang="en-US" dirty="0">
              <a:solidFill>
                <a:srgbClr val="FF0000"/>
              </a:solidFill>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0" y="3086100"/>
            <a:ext cx="5905500" cy="2933700"/>
          </a:xfrm>
          <a:prstGeom prst="rect">
            <a:avLst/>
          </a:prstGeom>
        </p:spPr>
      </p:pic>
    </p:spTree>
    <p:extLst>
      <p:ext uri="{BB962C8B-B14F-4D97-AF65-F5344CB8AC3E}">
        <p14:creationId xmlns:p14="http://schemas.microsoft.com/office/powerpoint/2010/main" val="14624514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z="2300" dirty="0" smtClean="0">
                <a:solidFill>
                  <a:srgbClr val="FF0000"/>
                </a:solidFill>
                <a:latin typeface="+mj-lt"/>
              </a:rPr>
              <a:t>Ví </a:t>
            </a:r>
            <a:r>
              <a:rPr lang="vi-VN" sz="2300" dirty="0">
                <a:solidFill>
                  <a:srgbClr val="FF0000"/>
                </a:solidFill>
                <a:latin typeface="+mj-lt"/>
              </a:rPr>
              <a:t>dụ đường xanh là đường phân chia. Dự đoán cho hồ sơ của người có mức lương 6 triệu và 1 năm kinh nghiệm là không chấp </a:t>
            </a:r>
            <a:r>
              <a:rPr lang="vi-VN" sz="2300" dirty="0" smtClean="0">
                <a:solidFill>
                  <a:srgbClr val="FF0000"/>
                </a:solidFill>
                <a:latin typeface="+mj-lt"/>
              </a:rPr>
              <a:t>nhận</a:t>
            </a:r>
            <a:r>
              <a:rPr lang="en-US" sz="2300" dirty="0" smtClean="0">
                <a:solidFill>
                  <a:srgbClr val="FF0000"/>
                </a:solidFill>
                <a:latin typeface="+mj-lt"/>
              </a:rPr>
              <a:t>.</a:t>
            </a:r>
            <a:endParaRPr lang="vi-VN" sz="2300" dirty="0">
              <a:solidFill>
                <a:srgbClr val="FF0000"/>
              </a:solidFill>
              <a:latin typeface="+mj-lt"/>
            </a:endParaRPr>
          </a:p>
          <a:p>
            <a:endParaRPr lang="en-US" sz="2300" dirty="0" smtClean="0">
              <a:solidFill>
                <a:srgbClr val="FF0000"/>
              </a:solidFill>
              <a:latin typeface="+mj-lt"/>
            </a:endParaRPr>
          </a:p>
          <a:p>
            <a:r>
              <a:rPr lang="vi-VN" sz="2300" dirty="0" smtClean="0">
                <a:solidFill>
                  <a:srgbClr val="FF0000"/>
                </a:solidFill>
                <a:latin typeface="+mj-lt"/>
              </a:rPr>
              <a:t>Tuy </a:t>
            </a:r>
            <a:r>
              <a:rPr lang="vi-VN" sz="2300" dirty="0">
                <a:solidFill>
                  <a:srgbClr val="FF0000"/>
                </a:solidFill>
                <a:latin typeface="+mj-lt"/>
              </a:rPr>
              <a:t>nhiên, do ngân hàng đang gặp khó khăn nên hạn chế cho vay, ngân hàng yêu cầu hồ sơ đạt trên 80% mới cho vay. Bây giờ không chỉ dừng lại ở việc quyết định cho vay hay không, mà phải tìm xác suất hồ sơ đó cho vay là bao nhiêu.</a:t>
            </a:r>
          </a:p>
          <a:p>
            <a:endParaRPr lang="en-US" dirty="0">
              <a:solidFill>
                <a:schemeClr val="accent2"/>
              </a:solidFill>
            </a:endParaRPr>
          </a:p>
        </p:txBody>
      </p:sp>
    </p:spTree>
    <p:extLst>
      <p:ext uri="{BB962C8B-B14F-4D97-AF65-F5344CB8AC3E}">
        <p14:creationId xmlns:p14="http://schemas.microsoft.com/office/powerpoint/2010/main" val="41145370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a:t>
            </a:r>
            <a:r>
              <a:rPr lang="en-US" b="1" dirty="0" err="1"/>
              <a:t>Hàm</a:t>
            </a:r>
            <a:r>
              <a:rPr lang="en-US" b="1" dirty="0"/>
              <a:t> </a:t>
            </a:r>
            <a:r>
              <a:rPr lang="en-US" b="1" dirty="0" smtClean="0"/>
              <a:t>sigmoid</a:t>
            </a:r>
            <a:endParaRPr lang="en-US" dirty="0"/>
          </a:p>
        </p:txBody>
      </p:sp>
      <p:sp>
        <p:nvSpPr>
          <p:cNvPr id="3" name="Content Placeholder 2"/>
          <p:cNvSpPr>
            <a:spLocks noGrp="1"/>
          </p:cNvSpPr>
          <p:nvPr>
            <p:ph idx="1"/>
          </p:nvPr>
        </p:nvSpPr>
        <p:spPr/>
        <p:txBody>
          <a:bodyPr>
            <a:normAutofit/>
          </a:bodyPr>
          <a:lstStyle/>
          <a:p>
            <a:r>
              <a:rPr lang="vi-VN" sz="2500" dirty="0">
                <a:latin typeface="+mj-lt"/>
              </a:rPr>
              <a:t>Giờ phải tìm xác suất cho vay của 1 hồ sơ, đương nhiên là giá trị trong đoạn [0, 1] rồi. Hàm mà luôn có giá trị trong đoạn [0, 1], liên tục mà lại dễ sử dụng thì đó là hàm sigmoid</a:t>
            </a:r>
            <a:r>
              <a:rPr lang="vi-VN" sz="2500" dirty="0" smtClean="0">
                <a:latin typeface="+mj-lt"/>
              </a:rPr>
              <a:t>.</a:t>
            </a:r>
            <a:endParaRPr lang="en-US" sz="2500" dirty="0" smtClean="0">
              <a:latin typeface="+mj-lt"/>
            </a:endParaRPr>
          </a:p>
          <a:p>
            <a:endParaRPr lang="en-US" sz="2500" dirty="0">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777" y="3300488"/>
            <a:ext cx="5869461" cy="2767915"/>
          </a:xfrm>
          <a:prstGeom prst="rect">
            <a:avLst/>
          </a:prstGeom>
          <a:blipFill>
            <a:blip r:embed="rId2"/>
            <a:stretch>
              <a:fillRect/>
            </a:stretch>
          </a:blipFill>
        </p:spPr>
      </p:pic>
    </p:spTree>
    <p:extLst>
      <p:ext uri="{BB962C8B-B14F-4D97-AF65-F5344CB8AC3E}">
        <p14:creationId xmlns:p14="http://schemas.microsoft.com/office/powerpoint/2010/main" val="6100670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646111" y="2563845"/>
            <a:ext cx="10515600" cy="16927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Nhận</a:t>
            </a:r>
            <a:r>
              <a:rPr kumimoji="0" lang="en-US" altLang="en-US" sz="240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1B1B1B"/>
                </a:solidFill>
                <a:effectLst/>
                <a:latin typeface="Times New Roman" panose="02020603050405020304" pitchFamily="18" charset="0"/>
                <a:cs typeface="Times New Roman" panose="02020603050405020304" pitchFamily="18" charset="0"/>
              </a:rPr>
              <a:t>xét</a:t>
            </a:r>
            <a:r>
              <a:rPr kumimoji="0" lang="en-US" altLang="en-US" sz="240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Hàm</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liên</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tục</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và</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luôn</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đưa</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ra</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giá</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trị</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trong</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khoảng</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(0, 1) </a:t>
            </a:r>
            <a:endParaRPr kumimoji="0" lang="en-US" altLang="en-US" sz="240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Có</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đạo</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hàm</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tại</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mọi</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điểm</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nên</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có</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thể</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smtClean="0">
                <a:ln>
                  <a:noFill/>
                </a:ln>
                <a:solidFill>
                  <a:srgbClr val="292B2C"/>
                </a:solidFill>
                <a:effectLst/>
                <a:latin typeface="Times New Roman" panose="02020603050405020304" pitchFamily="18" charset="0"/>
                <a:cs typeface="Times New Roman" panose="02020603050405020304" pitchFamily="18" charset="0"/>
              </a:rPr>
              <a:t>dùng</a:t>
            </a:r>
            <a:r>
              <a:rPr kumimoji="0" lang="en-US" altLang="en-US" sz="2400" i="0" u="none" strike="noStrike" cap="none" normalizeH="0" baseline="0" dirty="0" smtClean="0">
                <a:ln>
                  <a:noFill/>
                </a:ln>
                <a:solidFill>
                  <a:srgbClr val="292B2C"/>
                </a:solidFill>
                <a:effectLst/>
                <a:latin typeface="Times New Roman" panose="02020603050405020304" pitchFamily="18" charset="0"/>
                <a:cs typeface="Times New Roman" panose="02020603050405020304" pitchFamily="18" charset="0"/>
              </a:rPr>
              <a:t> gradient descent</a:t>
            </a:r>
            <a:endParaRPr kumimoji="0" lang="en-US" altLang="en-US" sz="240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5221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circle(in)">
                                      <p:cBhvr>
                                        <p:cTn id="7" dur="20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4. </a:t>
            </a:r>
            <a:r>
              <a:rPr lang="en-US" dirty="0" err="1" smtClean="0">
                <a:solidFill>
                  <a:srgbClr val="C00000"/>
                </a:solidFill>
              </a:rPr>
              <a:t>Thảo</a:t>
            </a:r>
            <a:r>
              <a:rPr lang="en-US" dirty="0" smtClean="0">
                <a:solidFill>
                  <a:srgbClr val="C00000"/>
                </a:solidFill>
              </a:rPr>
              <a:t> </a:t>
            </a:r>
            <a:r>
              <a:rPr lang="en-US" dirty="0" err="1" smtClean="0">
                <a:solidFill>
                  <a:srgbClr val="C00000"/>
                </a:solidFill>
              </a:rPr>
              <a:t>luận</a:t>
            </a:r>
            <a:r>
              <a:rPr lang="en-US" dirty="0">
                <a:solidFill>
                  <a:srgbClr val="C00000"/>
                </a:solidFill>
              </a:rPr>
              <a:t>.</a:t>
            </a: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vi-VN" sz="2600" dirty="0">
                <a:solidFill>
                  <a:schemeClr val="bg1"/>
                </a:solidFill>
                <a:latin typeface="+mj-lt"/>
              </a:rPr>
              <a:t>Một điểm cộng cho Logistic Regression so với PLA là nó không cần có giả thiết dữ liệu hai class là linearly separable. Tuy nhiên, boundary tìm được vẫn có dạng tuyến tính. Vậy nên mô hình này chỉ phù hợp với loại dữ liệu mà hai class là gần với linearly separable. Một kiểu dữ liệu mà Logistic Regression không làm việc được là dữ liệu mà một class chứa các điểm nằm trong 1 vòng tròn, class kia chứa các điểm bên ngoài đường tròn đó. Kiểu dữ liệu này được gọi là phi tuyến (non-linear). </a:t>
            </a:r>
            <a:endParaRPr lang="en-US" sz="2600" dirty="0" smtClean="0">
              <a:solidFill>
                <a:schemeClr val="bg1"/>
              </a:solidFill>
              <a:latin typeface="+mj-lt"/>
            </a:endParaRPr>
          </a:p>
          <a:p>
            <a:r>
              <a:rPr lang="vi-VN" sz="2600" dirty="0" smtClean="0">
                <a:solidFill>
                  <a:schemeClr val="bg1"/>
                </a:solidFill>
                <a:latin typeface="+mj-lt"/>
              </a:rPr>
              <a:t>Một </a:t>
            </a:r>
            <a:r>
              <a:rPr lang="vi-VN" sz="2600" dirty="0">
                <a:solidFill>
                  <a:schemeClr val="bg1"/>
                </a:solidFill>
                <a:latin typeface="+mj-lt"/>
              </a:rPr>
              <a:t>hạn chế nữa của Logistic Regression là nó yêu cầu các điểm dữ liệu được tạo ra một cách độc lập với nhau. Trên thực tế, các điểm dữ liệu có thể bị ảnh hưởng bởi nhau. Ví dụ: có một nhóm ôn tập với nhau trong 4 giờ, cả nhóm đều thi đỗ (giả sử các bạn này học rất tập trung), nhưng có một sinh viên học một mình cũng trong 4 giờ thì xác suất thi đỗ thấp hơn. Mặc dù vậy, để cho đơn giản, khi xây dựng mô hình, người ta vẫn thường giả sử các điểm dữ liệu là độc lập với nhau.</a:t>
            </a:r>
          </a:p>
          <a:p>
            <a:endParaRPr lang="en-US" dirty="0"/>
          </a:p>
        </p:txBody>
      </p:sp>
    </p:spTree>
    <p:extLst>
      <p:ext uri="{BB962C8B-B14F-4D97-AF65-F5344CB8AC3E}">
        <p14:creationId xmlns:p14="http://schemas.microsoft.com/office/powerpoint/2010/main" val="2867261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121</TotalTime>
  <Words>777</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Ion</vt:lpstr>
      <vt:lpstr>Nguyễn Đại Nhân  CNTT 14-05</vt:lpstr>
      <vt:lpstr>1. Giới thiệu</vt:lpstr>
      <vt:lpstr>2. Đặt vấn đề</vt:lpstr>
      <vt:lpstr>PowerPoint Presentation</vt:lpstr>
      <vt:lpstr>PowerPoint Presentation</vt:lpstr>
      <vt:lpstr>PowerPoint Presentation</vt:lpstr>
      <vt:lpstr>3. Hàm sigmoid</vt:lpstr>
      <vt:lpstr>PowerPoint Presentation</vt:lpstr>
      <vt:lpstr>4. Thảo luận.</vt:lpstr>
      <vt:lpstr>PowerPoint Presentation</vt:lpstr>
      <vt:lpstr>5. Ứng dụng</vt:lpstr>
      <vt:lpstr>Thank you for watching.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tiểu luận</dc:title>
  <dc:creator>laptop</dc:creator>
  <cp:lastModifiedBy>laptop</cp:lastModifiedBy>
  <cp:revision>30</cp:revision>
  <dcterms:created xsi:type="dcterms:W3CDTF">2021-11-04T06:12:35Z</dcterms:created>
  <dcterms:modified xsi:type="dcterms:W3CDTF">2021-11-13T01:44:55Z</dcterms:modified>
</cp:coreProperties>
</file>