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59" r:id="rId5"/>
    <p:sldId id="261" r:id="rId6"/>
    <p:sldId id="263" r:id="rId7"/>
    <p:sldId id="264" r:id="rId8"/>
    <p:sldId id="295" r:id="rId9"/>
    <p:sldId id="296" r:id="rId10"/>
    <p:sldId id="297" r:id="rId11"/>
    <p:sldId id="265" r:id="rId12"/>
    <p:sldId id="298" r:id="rId13"/>
    <p:sldId id="299" r:id="rId14"/>
    <p:sldId id="300" r:id="rId15"/>
    <p:sldId id="301" r:id="rId16"/>
    <p:sldId id="302" r:id="rId17"/>
    <p:sldId id="303" r:id="rId18"/>
    <p:sldId id="304" r:id="rId19"/>
    <p:sldId id="279" r:id="rId20"/>
    <p:sldId id="305" r:id="rId21"/>
    <p:sldId id="306" r:id="rId22"/>
    <p:sldId id="307" r:id="rId23"/>
    <p:sldId id="308" r:id="rId24"/>
    <p:sldId id="309" r:id="rId25"/>
  </p:sldIdLst>
  <p:sldSz cx="9144000" cy="5143500" type="screen16x9"/>
  <p:notesSz cx="6858000" cy="9144000"/>
  <p:embeddedFontLst>
    <p:embeddedFont>
      <p:font typeface="Cambria Math" panose="02040503050406030204" pitchFamily="18" charset="0"/>
      <p:regular r:id="rId27"/>
    </p:embeddedFont>
    <p:embeddedFont>
      <p:font typeface="Work Sans Light" panose="020B0604020202020204" charset="0"/>
      <p:regular r:id="rId28"/>
      <p:bold r:id="rId29"/>
      <p:italic r:id="rId30"/>
      <p:boldItalic r:id="rId31"/>
    </p:embeddedFont>
    <p:embeddedFont>
      <p:font typeface="Work Sans" panose="020B0604020202020204" charset="0"/>
      <p:regular r:id="rId32"/>
      <p:bold r:id="rId33"/>
      <p:italic r:id="rId34"/>
      <p:boldItalic r:id="rId35"/>
    </p:embeddedFont>
    <p:embeddedFont>
      <p:font typeface="Work Sans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90FDAC-A742-4E09-A8C4-95582CB3FDCB}">
  <a:tblStyle styleId="{0290FDAC-A742-4E09-A8C4-95582CB3FD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356E2F1-43C3-42DB-8792-1C05FE29B3C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atajobs.com/data-science-repo/Generalized-Linear-Models-%5bAndrew-Ng%5d.pdf" TargetMode="External"/><Relationship Id="rId2" Type="http://schemas.openxmlformats.org/officeDocument/2006/relationships/hyperlink" Target="http://users.isr.ist.utl.pt/~wurmd/Livros/school/Bishop%20-%20Pattern%20Recognition%20And%20Machine%20Learning%20-%20Springer%20%202006.pdf" TargetMode="External"/><Relationship Id="rId1" Type="http://schemas.openxmlformats.org/officeDocument/2006/relationships/slideLayout" Target="../slideLayouts/slideLayout3.xml"/><Relationship Id="rId4" Type="http://schemas.openxmlformats.org/officeDocument/2006/relationships/hyperlink" Target="https://statweb.stanford.edu/~tib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vi.wikipedia.org/wiki/H%C3%A0m_s%E1%BB%9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r>
              <a:rPr lang="vi-VN"/>
              <a:t>Logistic </a:t>
            </a:r>
            <a:r>
              <a:rPr lang="vi-VN" smtClean="0"/>
              <a:t>Regression</a:t>
            </a:r>
            <a:r>
              <a:rPr lang="vi-VN"/>
              <a:t/>
            </a:r>
            <a:br>
              <a:rPr lang="vi-VN"/>
            </a:br>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210033" y="3774478"/>
            <a:ext cx="2667573" cy="523220"/>
          </a:xfrm>
          <a:prstGeom prst="rect">
            <a:avLst/>
          </a:prstGeom>
          <a:noFill/>
        </p:spPr>
        <p:txBody>
          <a:bodyPr wrap="square" rtlCol="0">
            <a:spAutoFit/>
          </a:bodyPr>
          <a:lstStyle/>
          <a:p>
            <a:r>
              <a:rPr lang="vi-VN" smtClean="0"/>
              <a:t>Author : Hoang Duc Van</a:t>
            </a:r>
          </a:p>
          <a:p>
            <a:r>
              <a:rPr lang="vi-VN" smtClean="0"/>
              <a:t>Class  : cntt-1405</a:t>
            </a:r>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9149" y="880024"/>
            <a:ext cx="3792227" cy="3472901"/>
          </a:xfrm>
        </p:spPr>
        <p:txBody>
          <a:bodyPr/>
          <a:lstStyle/>
          <a:p>
            <a:pPr marL="139700" indent="0">
              <a:buNone/>
            </a:pPr>
            <a:r>
              <a:rPr lang="en-US" sz="1100" b="1" smtClean="0"/>
              <a:t>Ngược lại , nếu Y(i) = 0 =&gt; L=-log(1-Y`(i) . Ta có đồ thị như sau -&gt;</a:t>
            </a:r>
          </a:p>
          <a:p>
            <a:pPr marL="139700" indent="0">
              <a:buNone/>
            </a:pPr>
            <a:r>
              <a:rPr lang="vi-VN" sz="1100"/>
              <a:t>Nhận xét: </a:t>
            </a:r>
            <a:endParaRPr lang="vi-VN" sz="1100" smtClean="0"/>
          </a:p>
          <a:p>
            <a:pPr marL="139700" indent="0">
              <a:buNone/>
            </a:pPr>
            <a:r>
              <a:rPr lang="vi-VN" sz="1100" smtClean="0"/>
              <a:t>+ </a:t>
            </a:r>
            <a:r>
              <a:rPr lang="vi-VN" sz="1100"/>
              <a:t>Hàm L tăng từ 0 đến 1 + Khi model dự </a:t>
            </a:r>
            <a:r>
              <a:rPr lang="vi-VN" sz="1100" smtClean="0"/>
              <a:t>đoá</a:t>
            </a:r>
            <a:r>
              <a:rPr lang="en-US" sz="1100" smtClean="0"/>
              <a:t>n Y`(i) </a:t>
            </a:r>
            <a:r>
              <a:rPr lang="vi-VN" sz="1100"/>
              <a:t>gần 0, tức giá trị dự đoán gần với giá trị </a:t>
            </a:r>
            <a:r>
              <a:rPr lang="vi-VN" sz="1100" smtClean="0"/>
              <a:t>thật</a:t>
            </a:r>
            <a:r>
              <a:rPr lang="en-US" sz="1100" smtClean="0"/>
              <a:t> Y(i) </a:t>
            </a:r>
            <a:r>
              <a:rPr lang="vi-VN" sz="1100"/>
              <a:t>thì L nhỏ, xấp xỉ 0. </a:t>
            </a:r>
            <a:endParaRPr lang="vi-VN" sz="1100" smtClean="0"/>
          </a:p>
          <a:p>
            <a:pPr marL="139700" indent="0">
              <a:buNone/>
            </a:pPr>
            <a:r>
              <a:rPr lang="vi-VN" sz="1100"/>
              <a:t>+ Khi model dự </a:t>
            </a:r>
            <a:r>
              <a:rPr lang="vi-VN" sz="1100" smtClean="0"/>
              <a:t>đoán Y`(i) </a:t>
            </a:r>
            <a:r>
              <a:rPr lang="vi-VN" sz="1100"/>
              <a:t>gần 1, tức giá trị dự đoán ngược lại với giá trị </a:t>
            </a:r>
            <a:r>
              <a:rPr lang="vi-VN" sz="1100" smtClean="0"/>
              <a:t>thật Y(i) </a:t>
            </a:r>
            <a:r>
              <a:rPr lang="vi-VN" sz="1100"/>
              <a:t>thì L rất </a:t>
            </a:r>
            <a:r>
              <a:rPr lang="vi-VN" sz="1100" smtClean="0"/>
              <a:t>lớn</a:t>
            </a:r>
          </a:p>
          <a:p>
            <a:pPr>
              <a:buFont typeface="Symbol" panose="05050102010706020507" pitchFamily="18" charset="2"/>
              <a:buChar char="Þ"/>
            </a:pPr>
            <a:r>
              <a:rPr lang="vi-VN" sz="1100" smtClean="0"/>
              <a:t>Hàm </a:t>
            </a:r>
            <a:r>
              <a:rPr lang="vi-VN" sz="1100"/>
              <a:t>L nhỏ khi giá trị model gần với giá trị thật và rất lớn khi model dự đoán sai, hay nói cách khác L càng nhỏ thì model dự đoán càng gần với giá trị thật</a:t>
            </a:r>
            <a:r>
              <a:rPr lang="vi-VN" sz="1100" smtClean="0"/>
              <a:t>.</a:t>
            </a:r>
          </a:p>
          <a:p>
            <a:pPr>
              <a:buFont typeface="Symbol" panose="05050102010706020507" pitchFamily="18" charset="2"/>
              <a:buChar char="Þ"/>
            </a:pPr>
            <a:r>
              <a:rPr lang="vi-VN" sz="1100" smtClean="0"/>
              <a:t>Bài </a:t>
            </a:r>
            <a:r>
              <a:rPr lang="vi-VN" sz="1100"/>
              <a:t>toán toán quy về tìm giá trị nhỏ nhất của L</a:t>
            </a:r>
            <a:r>
              <a:rPr lang="vi-VN" sz="1100" smtClean="0"/>
              <a:t>.</a:t>
            </a:r>
            <a:endParaRPr lang="vi-VN" sz="1100" b="1" smtClean="0"/>
          </a:p>
          <a:p>
            <a:pPr marL="139700" indent="0">
              <a:buNone/>
            </a:pPr>
            <a:r>
              <a:rPr lang="vi-VN" sz="1100" b="1" smtClean="0"/>
              <a:t>Ta có hàm mất mát trên toàn bộ dữ liệu như sau </a:t>
            </a:r>
            <a:endParaRPr lang="vi-VN" sz="1100" b="1"/>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633" y="880024"/>
            <a:ext cx="3840566" cy="2998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673" y="3895509"/>
            <a:ext cx="3190825" cy="497769"/>
          </a:xfrm>
          <a:prstGeom prst="rect">
            <a:avLst/>
          </a:prstGeom>
        </p:spPr>
      </p:pic>
    </p:spTree>
    <p:extLst>
      <p:ext uri="{BB962C8B-B14F-4D97-AF65-F5344CB8AC3E}">
        <p14:creationId xmlns:p14="http://schemas.microsoft.com/office/powerpoint/2010/main" val="15958446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grpId="0"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1000"/>
                                        <p:tgtEl>
                                          <p:spTgt spid="3">
                                            <p:txEl>
                                              <p:pRg st="1" end="1"/>
                                            </p:txEl>
                                          </p:spTgt>
                                        </p:tgtEl>
                                      </p:cBhvr>
                                    </p:animEffect>
                                  </p:childTnLst>
                                </p:cTn>
                              </p:par>
                              <p:par>
                                <p:cTn id="11" presetID="21" presetClass="entr" presetSubtype="1" fill="hold" grpId="0" nodeType="with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1000"/>
                                        <p:tgtEl>
                                          <p:spTgt spid="3">
                                            <p:txEl>
                                              <p:pRg st="2" end="2"/>
                                            </p:txEl>
                                          </p:spTgt>
                                        </p:tgtEl>
                                      </p:cBhvr>
                                    </p:animEffect>
                                  </p:childTnLst>
                                </p:cTn>
                              </p:par>
                              <p:par>
                                <p:cTn id="14" presetID="21" presetClass="entr" presetSubtype="1" fill="hold" grpId="0" nodeType="with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1000"/>
                                        <p:tgtEl>
                                          <p:spTgt spid="3">
                                            <p:txEl>
                                              <p:pRg st="3" end="3"/>
                                            </p:txEl>
                                          </p:spTgt>
                                        </p:tgtEl>
                                      </p:cBhvr>
                                    </p:animEffect>
                                  </p:childTnLst>
                                </p:cTn>
                              </p:par>
                              <p:par>
                                <p:cTn id="17" presetID="21" presetClass="entr" presetSubtype="1" fill="hold" grpId="0" nodeType="withEffect">
                                  <p:stCondLst>
                                    <p:cond delay="25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1000"/>
                                        <p:tgtEl>
                                          <p:spTgt spid="3">
                                            <p:txEl>
                                              <p:pRg st="4" end="4"/>
                                            </p:txEl>
                                          </p:spTgt>
                                        </p:tgtEl>
                                      </p:cBhvr>
                                    </p:animEffect>
                                  </p:childTnLst>
                                </p:cTn>
                              </p:par>
                              <p:par>
                                <p:cTn id="20" presetID="21" presetClass="entr" presetSubtype="1" fill="hold" grpId="0" nodeType="withEffect">
                                  <p:stCondLst>
                                    <p:cond delay="25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1000"/>
                                        <p:tgtEl>
                                          <p:spTgt spid="3">
                                            <p:txEl>
                                              <p:pRg st="5" end="5"/>
                                            </p:txEl>
                                          </p:spTgt>
                                        </p:tgtEl>
                                      </p:cBhvr>
                                    </p:animEffect>
                                  </p:childTnLst>
                                </p:cTn>
                              </p:par>
                              <p:par>
                                <p:cTn id="23" presetID="21" presetClass="entr" presetSubtype="1" fill="hold" grpId="0" nodeType="withEffect">
                                  <p:stCondLst>
                                    <p:cond delay="25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heel(1)">
                                      <p:cBhvr>
                                        <p:cTn id="25" dur="1000"/>
                                        <p:tgtEl>
                                          <p:spTgt spid="3">
                                            <p:txEl>
                                              <p:pRg st="6" end="6"/>
                                            </p:txEl>
                                          </p:spTgt>
                                        </p:tgtEl>
                                      </p:cBhvr>
                                    </p:animEffect>
                                  </p:childTnLst>
                                </p:cTn>
                              </p:par>
                            </p:childTnLst>
                          </p:cTn>
                        </p:par>
                        <p:par>
                          <p:cTn id="26" fill="hold">
                            <p:stCondLst>
                              <p:cond delay="1250"/>
                            </p:stCondLst>
                            <p:childTnLst>
                              <p:par>
                                <p:cTn id="27" presetID="42" presetClass="entr" presetSubtype="0" fill="hold" nodeType="afterEffect">
                                  <p:stCondLst>
                                    <p:cond delay="20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1"/>
          <p:cNvSpPr txBox="1">
            <a:spLocks noGrp="1"/>
          </p:cNvSpPr>
          <p:nvPr>
            <p:ph type="title"/>
          </p:nvPr>
        </p:nvSpPr>
        <p:spPr>
          <a:xfrm>
            <a:off x="598523" y="631328"/>
            <a:ext cx="7560976" cy="458745"/>
          </a:xfrm>
          <a:prstGeom prst="rect">
            <a:avLst/>
          </a:prstGeom>
        </p:spPr>
        <p:txBody>
          <a:bodyPr spcFirstLastPara="1" wrap="square" lIns="91425" tIns="91425" rIns="91425" bIns="91425" anchor="b" anchorCtr="0">
            <a:noAutofit/>
          </a:bodyPr>
          <a:lstStyle/>
          <a:p>
            <a:r>
              <a:rPr lang="vi-VN" sz="2000"/>
              <a:t>Tính đạo hàm phức tạp bằng kỹ thuật Chain </a:t>
            </a:r>
            <a:r>
              <a:rPr lang="vi-VN" sz="2000" smtClean="0"/>
              <a:t>Rule</a:t>
            </a:r>
            <a:endParaRPr sz="1600"/>
          </a:p>
        </p:txBody>
      </p:sp>
      <p:grpSp>
        <p:nvGrpSpPr>
          <p:cNvPr id="163" name="Google Shape;163;p21"/>
          <p:cNvGrpSpPr/>
          <p:nvPr/>
        </p:nvGrpSpPr>
        <p:grpSpPr>
          <a:xfrm>
            <a:off x="7604244" y="711688"/>
            <a:ext cx="815570" cy="678894"/>
            <a:chOff x="1244325" y="314425"/>
            <a:chExt cx="444525" cy="370050"/>
          </a:xfrm>
        </p:grpSpPr>
        <p:sp>
          <p:nvSpPr>
            <p:cNvPr id="164" name="Google Shape;164;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5" name="Google Shape;165;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66" name="Google Shape;166;p2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505" y="1248309"/>
            <a:ext cx="4358309" cy="3080572"/>
          </a:xfrm>
          <a:prstGeom prst="rect">
            <a:avLst/>
          </a:prstGeom>
        </p:spPr>
      </p:pic>
      <p:sp>
        <p:nvSpPr>
          <p:cNvPr id="4" name="TextBox 3"/>
          <p:cNvSpPr txBox="1"/>
          <p:nvPr/>
        </p:nvSpPr>
        <p:spPr>
          <a:xfrm>
            <a:off x="598523" y="1555423"/>
            <a:ext cx="2949455" cy="2308324"/>
          </a:xfrm>
          <a:prstGeom prst="rect">
            <a:avLst/>
          </a:prstGeom>
          <a:noFill/>
        </p:spPr>
        <p:txBody>
          <a:bodyPr wrap="square" rtlCol="0">
            <a:spAutoFit/>
          </a:bodyPr>
          <a:lstStyle/>
          <a:p>
            <a:r>
              <a:rPr lang="vi-VN" sz="1200" b="1">
                <a:latin typeface="Work Sans Light" panose="020B0604020202020204" charset="0"/>
              </a:rPr>
              <a:t>Chain Rule</a:t>
            </a:r>
            <a:r>
              <a:rPr lang="vi-VN" sz="1200">
                <a:latin typeface="Work Sans Light" panose="020B0604020202020204" charset="0"/>
              </a:rPr>
              <a:t> nghĩa là Quy Tắc Dây Chuyền (Quy Tắc Hàm Của Hàm</a:t>
            </a:r>
            <a:r>
              <a:rPr lang="vi-VN" sz="1200" smtClean="0">
                <a:latin typeface="Work Sans Light" panose="020B0604020202020204" charset="0"/>
              </a:rPr>
              <a:t>).</a:t>
            </a:r>
          </a:p>
          <a:p>
            <a:endParaRPr lang="vi-VN" sz="1200" smtClean="0">
              <a:latin typeface="Work Sans Light" panose="020B0604020202020204" charset="0"/>
            </a:endParaRPr>
          </a:p>
          <a:p>
            <a:r>
              <a:rPr lang="vi-VN" sz="1200">
                <a:latin typeface="Work Sans Light" panose="020B0604020202020204" charset="0"/>
              </a:rPr>
              <a:t>Theo trực giác, đôi khi một chức năng sẽ có một chức năng khác “bên trong” nó liên quan đầu tiên đến biến đầu vào. Vì chúng ta biết đạo hàm của hàm là tốc độ thay đổi, chúng ta cần tính tốc độ thay đổi của hàm “bên trong” này cũng như toàn bộ hàm so với biến đầu vào. Quy tắc chuỗi cho phép chúng ta thực hiện điều này.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000"/>
                            </p:stCondLst>
                            <p:childTnLst>
                              <p:par>
                                <p:cTn id="9" presetID="42" presetClass="entr" presetSubtype="0" fill="hold" nodeType="afterEffect">
                                  <p:stCondLst>
                                    <p:cond delay="17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99" y="536264"/>
            <a:ext cx="5092200" cy="619632"/>
          </a:xfrm>
        </p:spPr>
        <p:txBody>
          <a:bodyPr/>
          <a:lstStyle/>
          <a:p>
            <a:r>
              <a:rPr lang="vi-VN" sz="2800"/>
              <a:t>Áp dụng gradient descent</a:t>
            </a:r>
          </a:p>
        </p:txBody>
      </p:sp>
      <p:sp>
        <p:nvSpPr>
          <p:cNvPr id="3" name="Text Placeholder 2"/>
          <p:cNvSpPr>
            <a:spLocks noGrp="1"/>
          </p:cNvSpPr>
          <p:nvPr>
            <p:ph type="body" idx="1"/>
          </p:nvPr>
        </p:nvSpPr>
        <p:spPr>
          <a:xfrm>
            <a:off x="623071" y="1027264"/>
            <a:ext cx="7405800" cy="3310979"/>
          </a:xfrm>
        </p:spPr>
        <p:txBody>
          <a:bodyPr/>
          <a:lstStyle/>
          <a:p>
            <a:pPr marL="101600" indent="0">
              <a:buNone/>
            </a:pPr>
            <a:r>
              <a:rPr lang="vi-VN" sz="1050"/>
              <a:t>Gradient Descent là gì?</a:t>
            </a:r>
          </a:p>
          <a:p>
            <a:pPr marL="101600" indent="0">
              <a:buNone/>
            </a:pPr>
            <a:r>
              <a:rPr lang="vi-VN" sz="1050"/>
              <a:t>Gradient Descent là một thuật toán tối ưu lặp (iterative optimization algorithm) được sử dụng trong các bài toán Machine Learning và Deep Learning (thường là các bài toán tối ưu lồi — Convex Optimization) với mục tiêu là tìm một tập các biến nội tại (internal parameters) cho việc tối ưu models. Trong đó:</a:t>
            </a:r>
          </a:p>
          <a:p>
            <a:pPr marL="101600" indent="0">
              <a:buNone/>
            </a:pPr>
            <a:r>
              <a:rPr lang="vi-VN" sz="1050" smtClean="0"/>
              <a:t>1. Gradient</a:t>
            </a:r>
            <a:r>
              <a:rPr lang="vi-VN" sz="1050"/>
              <a:t>: là tỷ lệ độ nghiêng của đường dốc (rate of inclination or declination of a slope). Về mặt toán học, Gradient của một hàm số là đạo hàm của hàm số đó tương ứng với mỗi biến của hàm. Đối với hàm số đơn biến, chúng ta sử dụng khái niệm Derivative thay cho Gradient.</a:t>
            </a:r>
          </a:p>
          <a:p>
            <a:pPr marL="101600" indent="0">
              <a:buNone/>
            </a:pPr>
            <a:r>
              <a:rPr lang="vi-VN" sz="1050" smtClean="0"/>
              <a:t>2. </a:t>
            </a:r>
            <a:r>
              <a:rPr lang="vi-VN" sz="1050"/>
              <a:t>Descent: là từ viết tắt của descending, nghĩa là giảm dần.</a:t>
            </a:r>
          </a:p>
          <a:p>
            <a:pPr marL="101600" indent="0">
              <a:buNone/>
            </a:pPr>
            <a:r>
              <a:rPr lang="vi-VN" sz="1050"/>
              <a:t>Gradient Descent có nhiều dạng khác nhau như Stochastic Gradient Descent (SGD), Mini-batch SDG. Nhưng về cơ bản thì đều được thực thi như sau:</a:t>
            </a:r>
          </a:p>
          <a:p>
            <a:pPr marL="101600" indent="0">
              <a:buNone/>
            </a:pPr>
            <a:r>
              <a:rPr lang="vi-VN" sz="1050"/>
              <a:t>Khởi tạo biến nội tại.</a:t>
            </a:r>
          </a:p>
          <a:p>
            <a:pPr marL="101600" indent="0">
              <a:buNone/>
            </a:pPr>
            <a:r>
              <a:rPr lang="vi-VN" sz="1050"/>
              <a:t>Đánh giá model dựa vào biến nội tại và hàm mất mát (Loss function).</a:t>
            </a:r>
          </a:p>
          <a:p>
            <a:pPr marL="101600" indent="0">
              <a:buNone/>
            </a:pPr>
            <a:r>
              <a:rPr lang="vi-VN" sz="1050"/>
              <a:t>Cập nhật các biến nội tại theo hướng tối ưu hàm mất mát (finding optimal points).</a:t>
            </a:r>
          </a:p>
          <a:p>
            <a:pPr marL="101600" indent="0">
              <a:buNone/>
            </a:pPr>
            <a:r>
              <a:rPr lang="vi-VN" sz="1050"/>
              <a:t>Lặp lại bước 2, 3 cho tới khi thỏa điều kiện dừng.</a:t>
            </a:r>
          </a:p>
          <a:p>
            <a:pPr marL="101600" indent="0">
              <a:buNone/>
            </a:pPr>
            <a:endParaRPr lang="vi-VN" sz="10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708185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76025" y="845648"/>
                <a:ext cx="3572222" cy="3471277"/>
              </a:xfrm>
            </p:spPr>
            <p:txBody>
              <a:bodyPr/>
              <a:lstStyle/>
              <a:p>
                <a:pPr marL="101600" indent="0">
                  <a:buNone/>
                </a:pPr>
                <a:r>
                  <a:rPr lang="vi-VN" smtClean="0"/>
                  <a:t>Với mỗi điểm </a:t>
                </a:r>
                <a14:m>
                  <m:oMath xmlns:m="http://schemas.openxmlformats.org/officeDocument/2006/math">
                    <m:r>
                      <a:rPr lang="vi-VN" b="0" i="0" smtClean="0">
                        <a:latin typeface="Cambria Math" panose="02040503050406030204" pitchFamily="18" charset="0"/>
                      </a:rPr>
                      <m:t>(</m:t>
                    </m:r>
                    <m:sSup>
                      <m:sSupPr>
                        <m:ctrlPr>
                          <a:rPr lang="vi-VN" i="1">
                            <a:latin typeface="Cambria Math" panose="02040503050406030204" pitchFamily="18" charset="0"/>
                          </a:rPr>
                        </m:ctrlPr>
                      </m:sSupPr>
                      <m:e>
                        <m:r>
                          <a:rPr lang="vi-VN" i="1">
                            <a:latin typeface="Cambria Math" panose="02040503050406030204" pitchFamily="18" charset="0"/>
                          </a:rPr>
                          <m:t>𝑥</m:t>
                        </m:r>
                        <m:r>
                          <a:rPr lang="vi-VN" i="1">
                            <a:latin typeface="Cambria Math" panose="02040503050406030204" pitchFamily="18" charset="0"/>
                          </a:rPr>
                          <m:t>1</m:t>
                        </m:r>
                      </m:e>
                      <m:sup>
                        <m:r>
                          <a:rPr lang="vi-VN" i="1">
                            <a:latin typeface="Cambria Math" panose="02040503050406030204" pitchFamily="18" charset="0"/>
                          </a:rPr>
                          <m:t>(</m:t>
                        </m:r>
                        <m:r>
                          <a:rPr lang="vi-VN" i="1">
                            <a:latin typeface="Cambria Math" panose="02040503050406030204" pitchFamily="18" charset="0"/>
                          </a:rPr>
                          <m:t>𝑖</m:t>
                        </m:r>
                        <m:r>
                          <a:rPr lang="vi-VN" i="1">
                            <a:latin typeface="Cambria Math" panose="02040503050406030204" pitchFamily="18" charset="0"/>
                          </a:rPr>
                          <m:t>)</m:t>
                        </m:r>
                      </m:sup>
                    </m:sSup>
                  </m:oMath>
                </a14:m>
                <a:r>
                  <a:rPr lang="vi-VN" smtClean="0"/>
                  <a:t>,Y(i)) ta gọi hàm mất mát :</a:t>
                </a:r>
              </a:p>
              <a:p>
                <a:pPr marL="101600" indent="0">
                  <a:buNone/>
                </a:pPr>
                <a:endParaRPr lang="vi-VN"/>
              </a:p>
              <a:p>
                <a:pPr marL="101600" indent="0">
                  <a:buNone/>
                </a:pPr>
                <a:endParaRPr lang="vi-VN" smtClean="0"/>
              </a:p>
              <a:p>
                <a:pPr marL="101600" indent="0">
                  <a:buNone/>
                </a:pPr>
                <a:endParaRPr lang="vi-VN"/>
              </a:p>
              <a:p>
                <a:pPr marL="101600" indent="0">
                  <a:buNone/>
                </a:pPr>
                <a:r>
                  <a:rPr lang="vi-VN"/>
                  <a:t>l</a:t>
                </a:r>
                <a:r>
                  <a:rPr lang="vi-VN" smtClean="0"/>
                  <a:t>à giá trị mà model dự đoán , còn Y(i) là giá trị thật của dữ liệu</a:t>
                </a:r>
              </a:p>
              <a:p>
                <a:pPr marL="101600" indent="0">
                  <a:buNone/>
                </a:pPr>
                <a:r>
                  <a:rPr lang="vi-VN" smtClean="0"/>
                  <a:t>Áp dụng Chain rule ta có :  </a:t>
                </a:r>
                <a:endParaRPr lang="vi-VN"/>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76025" y="845648"/>
                <a:ext cx="3572222" cy="3471277"/>
              </a:xfrm>
              <a:blipFill>
                <a:blip r:embed="rId2"/>
                <a:stretch>
                  <a:fillRect r="-3242"/>
                </a:stretch>
              </a:blipFill>
            </p:spPr>
            <p:txBody>
              <a:bodyPr/>
              <a:lstStyle/>
              <a:p>
                <a:r>
                  <a:rPr lang="vi-VN">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75" y="1619002"/>
            <a:ext cx="3146921" cy="122851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207" y="666893"/>
            <a:ext cx="3502031" cy="3410093"/>
          </a:xfrm>
          <a:prstGeom prst="rect">
            <a:avLst/>
          </a:prstGeom>
        </p:spPr>
      </p:pic>
      <p:sp>
        <p:nvSpPr>
          <p:cNvPr id="11" name="TextBox 10"/>
          <p:cNvSpPr txBox="1"/>
          <p:nvPr/>
        </p:nvSpPr>
        <p:spPr>
          <a:xfrm>
            <a:off x="2887579" y="4316925"/>
            <a:ext cx="2323813" cy="307777"/>
          </a:xfrm>
          <a:prstGeom prst="rect">
            <a:avLst/>
          </a:prstGeom>
          <a:noFill/>
        </p:spPr>
        <p:txBody>
          <a:bodyPr wrap="square" rtlCol="0">
            <a:spAutoFit/>
          </a:bodyPr>
          <a:lstStyle/>
          <a:p>
            <a:r>
              <a:rPr lang="vi-VN" smtClean="0">
                <a:solidFill>
                  <a:schemeClr val="tx2">
                    <a:lumMod val="75000"/>
                  </a:schemeClr>
                </a:solidFill>
                <a:latin typeface="Work Sans Light" panose="020B0604020202020204" charset="0"/>
              </a:rPr>
              <a:t>Chú thích : Y(i) = </a:t>
            </a:r>
            <a:endParaRPr lang="vi-VN">
              <a:solidFill>
                <a:schemeClr val="tx2">
                  <a:lumMod val="75000"/>
                </a:schemeClr>
              </a:solidFill>
              <a:latin typeface="Work Sans Light" panose="020B0604020202020204" charset="0"/>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46744" t="12255" r="49907" b="71412"/>
          <a:stretch/>
        </p:blipFill>
        <p:spPr>
          <a:xfrm>
            <a:off x="4448247" y="4274253"/>
            <a:ext cx="215280" cy="393122"/>
          </a:xfrm>
          <a:prstGeom prst="rect">
            <a:avLst/>
          </a:prstGeom>
        </p:spPr>
      </p:pic>
    </p:spTree>
    <p:extLst>
      <p:ext uri="{BB962C8B-B14F-4D97-AF65-F5344CB8AC3E}">
        <p14:creationId xmlns:p14="http://schemas.microsoft.com/office/powerpoint/2010/main" val="229368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p:stCondLst>
                              <p:cond delay="1500"/>
                            </p:stCondLst>
                            <p:childTnLst>
                              <p:par>
                                <p:cTn id="17" presetID="16" presetClass="entr" presetSubtype="21"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par>
                          <p:cTn id="20" fill="hold">
                            <p:stCondLst>
                              <p:cond delay="4000"/>
                            </p:stCondLst>
                            <p:childTnLst>
                              <p:par>
                                <p:cTn id="21" presetID="2" presetClass="entr" presetSubtype="4" fill="hold" nodeType="afterEffect">
                                  <p:stCondLst>
                                    <p:cond delay="25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9150" y="749395"/>
            <a:ext cx="7405800" cy="3567530"/>
          </a:xfrm>
        </p:spPr>
        <p:txBody>
          <a:bodyPr/>
          <a:lstStyle/>
          <a:p>
            <a:pPr marL="101600" indent="0">
              <a:buNone/>
            </a:pPr>
            <a:r>
              <a:rPr lang="vi-VN" smtClean="0"/>
              <a:t>Từ đồ thị trên ta thấy </a:t>
            </a:r>
          </a:p>
          <a:p>
            <a:pPr marL="101600" indent="0">
              <a:buNone/>
            </a:pPr>
            <a:endParaRPr lang="vi-VN"/>
          </a:p>
          <a:p>
            <a:pPr marL="101600" indent="0">
              <a:buNone/>
            </a:pPr>
            <a:endParaRPr lang="vi-VN" smtClean="0"/>
          </a:p>
          <a:p>
            <a:pPr marL="101600" indent="0">
              <a:buNone/>
            </a:pPr>
            <a:endParaRPr lang="vi-VN"/>
          </a:p>
          <a:p>
            <a:pPr marL="101600" indent="0">
              <a:buNone/>
            </a:pPr>
            <a:endParaRPr lang="vi-VN" smtClean="0"/>
          </a:p>
          <a:p>
            <a:pPr marL="101600" indent="0">
              <a:buNone/>
            </a:pPr>
            <a:r>
              <a:rPr lang="vi-VN" smtClean="0"/>
              <a:t>do đó : </a:t>
            </a:r>
          </a:p>
          <a:p>
            <a:pPr marL="101600" indent="0">
              <a:buNone/>
            </a:pPr>
            <a:r>
              <a:rPr lang="vi-VN" smtClean="0"/>
              <a:t> </a:t>
            </a:r>
          </a:p>
          <a:p>
            <a:pPr marL="101600" indent="0">
              <a:buNone/>
            </a:pPr>
            <a:endParaRPr lang="vi-V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20" y="1289573"/>
            <a:ext cx="2950785" cy="14880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20" y="3182865"/>
            <a:ext cx="3519332" cy="5159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259" y="851576"/>
            <a:ext cx="3596377" cy="3541702"/>
          </a:xfrm>
          <a:prstGeom prst="rect">
            <a:avLst/>
          </a:prstGeom>
        </p:spPr>
      </p:pic>
    </p:spTree>
    <p:extLst>
      <p:ext uri="{BB962C8B-B14F-4D97-AF65-F5344CB8AC3E}">
        <p14:creationId xmlns:p14="http://schemas.microsoft.com/office/powerpoint/2010/main" val="337604322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96" y="598141"/>
            <a:ext cx="7016691" cy="550880"/>
          </a:xfrm>
        </p:spPr>
        <p:txBody>
          <a:bodyPr/>
          <a:lstStyle/>
          <a:p>
            <a:r>
              <a:rPr lang="vi-VN" sz="2800" smtClean="0"/>
              <a:t>Biểu diễn bằng ma trận</a:t>
            </a:r>
            <a:endParaRPr lang="vi-VN" sz="280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2835" y="1149020"/>
                <a:ext cx="3792227" cy="3244257"/>
              </a:xfrm>
            </p:spPr>
            <p:txBody>
              <a:bodyPr/>
              <a:lstStyle/>
              <a:p>
                <a:pPr marL="101600" indent="0">
                  <a:buNone/>
                </a:pPr>
                <a:r>
                  <a:rPr lang="vi-VN" sz="1800" smtClean="0"/>
                  <a:t>Sau khi thực hiện gradient descent ta tìm được w0, w1, w2. Với mỗi hồ </a:t>
                </a:r>
                <a:r>
                  <a:rPr lang="vi-VN" sz="1800"/>
                  <a:t>sơ </a:t>
                </a:r>
                <a:r>
                  <a:rPr lang="vi-VN" sz="1800" smtClean="0"/>
                  <a:t>mới </a:t>
                </a:r>
                <a14:m>
                  <m:oMath xmlns:m="http://schemas.openxmlformats.org/officeDocument/2006/math">
                    <m:sSup>
                      <m:sSupPr>
                        <m:ctrlPr>
                          <a:rPr lang="vi-VN" sz="1800" i="1" smtClean="0">
                            <a:latin typeface="Cambria Math" panose="02040503050406030204" pitchFamily="18" charset="0"/>
                          </a:rPr>
                        </m:ctrlPr>
                      </m:sSupPr>
                      <m:e>
                        <m:r>
                          <a:rPr lang="vi-VN" sz="1800" i="1">
                            <a:latin typeface="Cambria Math" panose="02040503050406030204" pitchFamily="18" charset="0"/>
                          </a:rPr>
                          <m:t>𝑥</m:t>
                        </m:r>
                      </m:e>
                      <m:sup>
                        <m:r>
                          <a:rPr lang="vi-VN" sz="1800" i="1">
                            <a:latin typeface="Cambria Math" panose="02040503050406030204" pitchFamily="18" charset="0"/>
                          </a:rPr>
                          <m:t>(</m:t>
                        </m:r>
                        <m:r>
                          <a:rPr lang="vi-VN" sz="1800" b="0" i="1" smtClean="0">
                            <a:latin typeface="Cambria Math" panose="02040503050406030204" pitchFamily="18" charset="0"/>
                          </a:rPr>
                          <m:t>𝑡</m:t>
                        </m:r>
                        <m:r>
                          <a:rPr lang="vi-VN" sz="1800" i="1">
                            <a:latin typeface="Cambria Math" panose="02040503050406030204" pitchFamily="18" charset="0"/>
                          </a:rPr>
                          <m:t>)</m:t>
                        </m:r>
                      </m:sup>
                    </m:sSup>
                    <m:r>
                      <a:rPr lang="vi-VN" sz="1800" b="0" i="0" smtClean="0">
                        <a:latin typeface="Cambria Math" panose="02040503050406030204" pitchFamily="18" charset="0"/>
                      </a:rPr>
                      <m:t> </m:t>
                    </m:r>
                  </m:oMath>
                </a14:m>
                <a:r>
                  <a:rPr lang="vi-VN" sz="1800"/>
                  <a:t>ta tính được phần trăm nên cho </a:t>
                </a:r>
                <a:r>
                  <a:rPr lang="vi-VN" sz="1800" smtClean="0"/>
                  <a:t>vay</a:t>
                </a:r>
              </a:p>
              <a:p>
                <a:pPr marL="101600" indent="0">
                  <a:buNone/>
                </a:pPr>
                <a:r>
                  <a:rPr lang="vi-VN" sz="1800"/>
                  <a:t> </a:t>
                </a:r>
                <a:endParaRPr lang="vi-VN" sz="1800" smtClean="0"/>
              </a:p>
              <a:p>
                <a:pPr marL="101600" indent="0">
                  <a:buNone/>
                </a:pPr>
                <a:r>
                  <a:rPr lang="vi-VN" sz="1800" smtClean="0"/>
                  <a:t>rồi </a:t>
                </a:r>
                <a:r>
                  <a:rPr lang="vi-VN" sz="1800"/>
                  <a:t>so sánh với ngưỡng cho vay của công ty t (thường là 0.5, hoặc cao hơn là 0.8), </a:t>
                </a:r>
                <a:r>
                  <a:rPr lang="vi-VN" sz="1800" smtClean="0"/>
                  <a:t>nếu</a:t>
                </a:r>
              </a:p>
              <a:p>
                <a:pPr marL="101600" indent="0">
                  <a:buNone/>
                </a:pPr>
                <a:r>
                  <a:rPr lang="vi-VN" sz="1800" smtClean="0"/>
                  <a:t>Y`(t)&gt;=t thì cho vay , còn không thì khum cho vay   </a:t>
                </a:r>
                <a:endParaRPr lang="vi-VN" sz="180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2835" y="1149020"/>
                <a:ext cx="3792227" cy="3244257"/>
              </a:xfrm>
              <a:blipFill>
                <a:blip r:embed="rId2"/>
                <a:stretch>
                  <a:fillRect r="-1286" b="-1501"/>
                </a:stretch>
              </a:blipFill>
            </p:spPr>
            <p:txBody>
              <a:bodyPr/>
              <a:lstStyle/>
              <a:p>
                <a:r>
                  <a:rPr lang="vi-VN">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763" y="1051880"/>
            <a:ext cx="3537843" cy="2825725"/>
          </a:xfrm>
          <a:prstGeom prst="rect">
            <a:avLst/>
          </a:prstGeom>
        </p:spPr>
      </p:pic>
      <p:sp>
        <p:nvSpPr>
          <p:cNvPr id="7" name="AutoShape 4" descr="https://images.viblo.asia/d6f3634c-bdbb-4c8d-8fc2-2ffe7ec785da.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910" y="2464742"/>
            <a:ext cx="2849449" cy="343743"/>
          </a:xfrm>
          <a:prstGeom prst="rect">
            <a:avLst/>
          </a:prstGeom>
        </p:spPr>
      </p:pic>
    </p:spTree>
    <p:extLst>
      <p:ext uri="{BB962C8B-B14F-4D97-AF65-F5344CB8AC3E}">
        <p14:creationId xmlns:p14="http://schemas.microsoft.com/office/powerpoint/2010/main" val="3257414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5" fill="hold">
                            <p:stCondLst>
                              <p:cond delay="1250"/>
                            </p:stCondLst>
                            <p:childTnLst>
                              <p:par>
                                <p:cTn id="26" presetID="2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par>
                          <p:cTn id="29" fill="hold">
                            <p:stCondLst>
                              <p:cond delay="1750"/>
                            </p:stCondLst>
                            <p:childTnLst>
                              <p:par>
                                <p:cTn id="30" presetID="6" presetClass="entr" presetSubtype="16" fill="hold" nodeType="after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22" y="694392"/>
            <a:ext cx="5092200" cy="509629"/>
          </a:xfrm>
        </p:spPr>
        <p:txBody>
          <a:bodyPr/>
          <a:lstStyle/>
          <a:p>
            <a:r>
              <a:rPr lang="vi-VN" sz="2400" smtClean="0"/>
              <a:t>Xây dựng đường thẳng phân chia</a:t>
            </a:r>
            <a:endParaRPr lang="vi-VN" sz="2400"/>
          </a:p>
        </p:txBody>
      </p:sp>
      <p:sp>
        <p:nvSpPr>
          <p:cNvPr id="3" name="Text Placeholder 2"/>
          <p:cNvSpPr>
            <a:spLocks noGrp="1"/>
          </p:cNvSpPr>
          <p:nvPr>
            <p:ph type="body" idx="1"/>
          </p:nvPr>
        </p:nvSpPr>
        <p:spPr>
          <a:xfrm>
            <a:off x="869149" y="1320036"/>
            <a:ext cx="5099315" cy="2996889"/>
          </a:xfrm>
        </p:spPr>
        <p:txBody>
          <a:bodyPr/>
          <a:lstStyle/>
          <a:p>
            <a:pPr marL="101600" indent="0">
              <a:buNone/>
            </a:pPr>
            <a:r>
              <a:rPr lang="vi-VN" sz="1600"/>
              <a:t>Xét đường thẳng y = ax + b, thì f = y - (ax + b), ta có được 1 đường thẳng chia mặt phẳng là 2 phần, 1 phần f &gt; 0, 1 phần f &lt; 0 và các điểm trên đường thẳng thì f = 0</a:t>
            </a:r>
            <a:r>
              <a:rPr lang="vi-VN" sz="1600" smtClean="0"/>
              <a:t>.</a:t>
            </a:r>
          </a:p>
          <a:p>
            <a:pPr marL="101600" indent="0">
              <a:buNone/>
            </a:pPr>
            <a:r>
              <a:rPr lang="vi-VN" sz="1600" smtClean="0"/>
              <a:t>Giả sử mốc chính giữa là 0,5 thì Y`(i) &gt;= 0,5 thì cho vay , còn lại không cho </a:t>
            </a:r>
            <a:endParaRPr lang="vi-VN" sz="16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465" y="694392"/>
            <a:ext cx="2739734" cy="28385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84" y="3023009"/>
            <a:ext cx="3726222" cy="1498445"/>
          </a:xfrm>
          <a:prstGeom prst="rect">
            <a:avLst/>
          </a:prstGeom>
        </p:spPr>
      </p:pic>
    </p:spTree>
    <p:extLst>
      <p:ext uri="{BB962C8B-B14F-4D97-AF65-F5344CB8AC3E}">
        <p14:creationId xmlns:p14="http://schemas.microsoft.com/office/powerpoint/2010/main" val="2551542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1000"/>
                            </p:stCondLst>
                            <p:childTnLst>
                              <p:par>
                                <p:cTn id="12" presetID="16" presetClass="entr" presetSubtype="21" fill="hold" nodeType="afterEffect">
                                  <p:stCondLst>
                                    <p:cond delay="150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41649" y="605016"/>
                <a:ext cx="3379716" cy="3918164"/>
              </a:xfrm>
            </p:spPr>
            <p:txBody>
              <a:bodyPr/>
              <a:lstStyle/>
              <a:p>
                <a:pPr marL="101600" indent="0">
                  <a:buNone/>
                </a:pPr>
                <a:r>
                  <a:rPr lang="vi-VN" sz="1800" smtClean="0"/>
                  <a:t>Tương tự nêu Y`(i) &lt; 0,5 tức w0+w1*</a:t>
                </a:r>
                <a14:m>
                  <m:oMath xmlns:m="http://schemas.openxmlformats.org/officeDocument/2006/math">
                    <m:sSup>
                      <m:sSupPr>
                        <m:ctrlPr>
                          <a:rPr lang="vi-VN" sz="1800" i="1">
                            <a:latin typeface="Cambria Math" panose="02040503050406030204" pitchFamily="18" charset="0"/>
                          </a:rPr>
                        </m:ctrlPr>
                      </m:sSupPr>
                      <m:e>
                        <m:r>
                          <a:rPr lang="vi-VN" sz="1800" i="1">
                            <a:latin typeface="Cambria Math" panose="02040503050406030204" pitchFamily="18" charset="0"/>
                          </a:rPr>
                          <m:t>𝑥</m:t>
                        </m:r>
                        <m:r>
                          <a:rPr lang="vi-VN" sz="1800" i="1">
                            <a:latin typeface="Cambria Math" panose="02040503050406030204" pitchFamily="18" charset="0"/>
                          </a:rPr>
                          <m:t>1</m:t>
                        </m:r>
                      </m:e>
                      <m:sup>
                        <m:r>
                          <a:rPr lang="vi-VN" sz="1800" i="1">
                            <a:latin typeface="Cambria Math" panose="02040503050406030204" pitchFamily="18" charset="0"/>
                          </a:rPr>
                          <m:t>(</m:t>
                        </m:r>
                        <m:r>
                          <a:rPr lang="vi-VN" sz="1800" i="1">
                            <a:latin typeface="Cambria Math" panose="02040503050406030204" pitchFamily="18" charset="0"/>
                          </a:rPr>
                          <m:t>𝑖</m:t>
                        </m:r>
                        <m:r>
                          <a:rPr lang="vi-VN" sz="1800" i="1">
                            <a:latin typeface="Cambria Math" panose="02040503050406030204" pitchFamily="18" charset="0"/>
                          </a:rPr>
                          <m:t>)</m:t>
                        </m:r>
                      </m:sup>
                    </m:sSup>
                  </m:oMath>
                </a14:m>
                <a:r>
                  <a:rPr lang="vi-VN" sz="1800" smtClean="0"/>
                  <a:t>+w2*</a:t>
                </a:r>
                <a14:m>
                  <m:oMath xmlns:m="http://schemas.openxmlformats.org/officeDocument/2006/math">
                    <m:sSup>
                      <m:sSupPr>
                        <m:ctrlPr>
                          <a:rPr lang="vi-VN" sz="1800" i="1">
                            <a:latin typeface="Cambria Math" panose="02040503050406030204" pitchFamily="18" charset="0"/>
                          </a:rPr>
                        </m:ctrlPr>
                      </m:sSupPr>
                      <m:e>
                        <m:r>
                          <a:rPr lang="vi-VN" sz="1800" b="0" i="1" smtClean="0">
                            <a:latin typeface="Cambria Math" panose="02040503050406030204" pitchFamily="18" charset="0"/>
                          </a:rPr>
                          <m:t>𝑥</m:t>
                        </m:r>
                        <m:r>
                          <a:rPr lang="vi-VN" sz="1800" b="0" i="1" smtClean="0">
                            <a:latin typeface="Cambria Math" panose="02040503050406030204" pitchFamily="18" charset="0"/>
                          </a:rPr>
                          <m:t>2</m:t>
                        </m:r>
                      </m:e>
                      <m:sup>
                        <m:r>
                          <a:rPr lang="vi-VN" sz="1800" i="1">
                            <a:latin typeface="Cambria Math" panose="02040503050406030204" pitchFamily="18" charset="0"/>
                          </a:rPr>
                          <m:t>(</m:t>
                        </m:r>
                        <m:r>
                          <a:rPr lang="vi-VN" sz="1800" i="1">
                            <a:latin typeface="Cambria Math" panose="02040503050406030204" pitchFamily="18" charset="0"/>
                          </a:rPr>
                          <m:t>𝑖</m:t>
                        </m:r>
                        <m:r>
                          <a:rPr lang="vi-VN" sz="1800" i="1">
                            <a:latin typeface="Cambria Math" panose="02040503050406030204" pitchFamily="18" charset="0"/>
                          </a:rPr>
                          <m:t>)</m:t>
                        </m:r>
                      </m:sup>
                    </m:sSup>
                    <m:r>
                      <a:rPr lang="vi-VN" sz="1800" b="0" i="1" smtClean="0">
                        <a:latin typeface="Cambria Math" panose="02040503050406030204" pitchFamily="18" charset="0"/>
                      </a:rPr>
                      <m:t>&lt;0</m:t>
                    </m:r>
                  </m:oMath>
                </a14:m>
                <a:endParaRPr lang="vi-VN" sz="1800" smtClean="0"/>
              </a:p>
              <a:p>
                <a:pPr marL="101600" indent="0">
                  <a:buNone/>
                </a:pPr>
                <a:r>
                  <a:rPr lang="vi-VN" sz="1800" smtClean="0"/>
                  <a:t>=&gt;đường thẳng w0 +w1*x+w2*y =0 là đường phân cách giữa các điểm cho vay và từ chối </a:t>
                </a:r>
                <a:endParaRPr lang="vi-VN" sz="180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41649" y="605016"/>
                <a:ext cx="3379716" cy="3918164"/>
              </a:xfrm>
              <a:blipFill>
                <a:blip r:embed="rId2"/>
                <a:stretch>
                  <a:fillRect/>
                </a:stretch>
              </a:blipFill>
            </p:spPr>
            <p:txBody>
              <a:bodyPr/>
              <a:lstStyle/>
              <a:p>
                <a:r>
                  <a:rPr lang="vi-VN">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60" y="2564098"/>
            <a:ext cx="2782866" cy="2138958"/>
          </a:xfrm>
          <a:prstGeom prst="rect">
            <a:avLst/>
          </a:prstGeom>
        </p:spPr>
      </p:pic>
      <p:sp>
        <p:nvSpPr>
          <p:cNvPr id="7" name="TextBox 6"/>
          <p:cNvSpPr txBox="1"/>
          <p:nvPr/>
        </p:nvSpPr>
        <p:spPr>
          <a:xfrm>
            <a:off x="4372620" y="831898"/>
            <a:ext cx="3786879" cy="461665"/>
          </a:xfrm>
          <a:prstGeom prst="rect">
            <a:avLst/>
          </a:prstGeom>
          <a:noFill/>
        </p:spPr>
        <p:txBody>
          <a:bodyPr wrap="square" rtlCol="0">
            <a:spAutoFit/>
          </a:bodyPr>
          <a:lstStyle/>
          <a:p>
            <a:r>
              <a:rPr lang="vi-VN" sz="1200">
                <a:latin typeface="Work Sans Light" panose="020B0604020202020204" charset="0"/>
              </a:rPr>
              <a:t>Trong trường hợp tổng quát t bất kỳ</a:t>
            </a:r>
            <a:r>
              <a:rPr lang="vi-VN" sz="1200" smtClean="0">
                <a:latin typeface="Work Sans Light" panose="020B0604020202020204" charset="0"/>
              </a:rPr>
              <a:t>, Y`(i) &gt;t</a:t>
            </a:r>
          </a:p>
          <a:p>
            <a:r>
              <a:rPr lang="vi-VN" sz="1200" smtClean="0">
                <a:latin typeface="Work Sans Light" panose="020B0604020202020204" charset="0"/>
              </a:rPr>
              <a:t> </a:t>
            </a:r>
            <a:r>
              <a:rPr lang="vi-VN" sz="1200" smtClean="0">
                <a:latin typeface="Work Sans Light" panose="020B0604020202020204" charset="0"/>
                <a:sym typeface="Wingdings" panose="05000000000000000000" pitchFamily="2" charset="2"/>
              </a:rPr>
              <a:t> </a:t>
            </a:r>
            <a:r>
              <a:rPr lang="vi-VN" sz="1200" b="1" smtClean="0">
                <a:latin typeface="Work Sans Light" panose="020B0604020202020204" charset="0"/>
                <a:sym typeface="Wingdings" panose="05000000000000000000" pitchFamily="2" charset="2"/>
              </a:rPr>
              <a:t>w0</a:t>
            </a:r>
            <a:r>
              <a:rPr lang="vi-VN" sz="1200" b="1"/>
              <a:t> </a:t>
            </a:r>
            <a:r>
              <a:rPr lang="vi-VN" sz="1200"/>
              <a:t>+w1*x+w2*y &gt; -ln((1/t)-1)</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636" y="1473023"/>
            <a:ext cx="3870731" cy="3117055"/>
          </a:xfrm>
          <a:prstGeom prst="rect">
            <a:avLst/>
          </a:prstGeom>
        </p:spPr>
      </p:pic>
    </p:spTree>
    <p:extLst>
      <p:ext uri="{BB962C8B-B14F-4D97-AF65-F5344CB8AC3E}">
        <p14:creationId xmlns:p14="http://schemas.microsoft.com/office/powerpoint/2010/main" val="33649444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1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250"/>
                            </p:stCondLst>
                            <p:childTnLst>
                              <p:par>
                                <p:cTn id="22" presetID="2" presetClass="entr" presetSubtype="4" fill="hold" nodeType="afterEffect">
                                  <p:stCondLst>
                                    <p:cond delay="20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0" y="742519"/>
            <a:ext cx="7511704" cy="509629"/>
          </a:xfrm>
        </p:spPr>
        <p:txBody>
          <a:bodyPr/>
          <a:lstStyle/>
          <a:p>
            <a:r>
              <a:rPr lang="vi-VN" sz="2400" smtClean="0"/>
              <a:t>Ứng dụng của thuật toán logistic regresstion</a:t>
            </a:r>
            <a:endParaRPr lang="vi-VN" sz="2400"/>
          </a:p>
        </p:txBody>
      </p:sp>
      <p:sp>
        <p:nvSpPr>
          <p:cNvPr id="3" name="Text Placeholder 2"/>
          <p:cNvSpPr>
            <a:spLocks noGrp="1"/>
          </p:cNvSpPr>
          <p:nvPr>
            <p:ph type="body" idx="1"/>
          </p:nvPr>
        </p:nvSpPr>
        <p:spPr>
          <a:xfrm>
            <a:off x="853400" y="1618531"/>
            <a:ext cx="7405800" cy="2004000"/>
          </a:xfrm>
        </p:spPr>
        <p:txBody>
          <a:bodyPr/>
          <a:lstStyle/>
          <a:p>
            <a:r>
              <a:rPr lang="vi-VN" sz="1800"/>
              <a:t>Dự đoán email có phải spam hay không</a:t>
            </a:r>
          </a:p>
          <a:p>
            <a:r>
              <a:rPr lang="vi-VN" sz="1800"/>
              <a:t>Dự đoán giao dịch ngân hàng là gian lận hay không</a:t>
            </a:r>
          </a:p>
          <a:p>
            <a:r>
              <a:rPr lang="vi-VN" sz="1800"/>
              <a:t>Dự đoán khối u lành hay ác tính</a:t>
            </a:r>
          </a:p>
          <a:p>
            <a:r>
              <a:rPr lang="vi-VN" sz="1800"/>
              <a:t>Dự đoán khoản vay có trả được không</a:t>
            </a:r>
          </a:p>
          <a:p>
            <a:r>
              <a:rPr lang="vi-VN" sz="1800"/>
              <a:t>Dự đoán khoản đầu tư vào start-up có sinh lãi hay không.</a:t>
            </a:r>
          </a:p>
          <a:p>
            <a:pPr marL="101600" indent="0">
              <a:buNone/>
            </a:pPr>
            <a:r>
              <a:rPr lang="vi-VN" smtClean="0"/>
              <a:t>..........</a:t>
            </a:r>
            <a:endParaRPr lang="vi-V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2397620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txBox="1">
            <a:spLocks noGrp="1"/>
          </p:cNvSpPr>
          <p:nvPr>
            <p:ph type="title"/>
          </p:nvPr>
        </p:nvSpPr>
        <p:spPr>
          <a:xfrm>
            <a:off x="807274" y="718061"/>
            <a:ext cx="5092200" cy="5926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smtClean="0"/>
              <a:t>Code LR với ngôn ngữ python</a:t>
            </a:r>
            <a:endParaRPr sz="2400"/>
          </a:p>
        </p:txBody>
      </p:sp>
      <p:sp>
        <p:nvSpPr>
          <p:cNvPr id="350" name="Google Shape;350;p3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47" y="1365700"/>
            <a:ext cx="4182006" cy="225521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3266" y="1540042"/>
            <a:ext cx="3162587" cy="2080876"/>
          </a:xfrm>
          <a:prstGeom prst="rect">
            <a:avLst/>
          </a:prstGeom>
        </p:spPr>
      </p:pic>
      <p:sp>
        <p:nvSpPr>
          <p:cNvPr id="4" name="TextBox 3"/>
          <p:cNvSpPr txBox="1"/>
          <p:nvPr/>
        </p:nvSpPr>
        <p:spPr>
          <a:xfrm>
            <a:off x="1718797" y="3987609"/>
            <a:ext cx="5452024" cy="307777"/>
          </a:xfrm>
          <a:prstGeom prst="rect">
            <a:avLst/>
          </a:prstGeom>
          <a:noFill/>
        </p:spPr>
        <p:txBody>
          <a:bodyPr wrap="square" rtlCol="0">
            <a:spAutoFit/>
          </a:bodyPr>
          <a:lstStyle/>
          <a:p>
            <a:pPr algn="ctr"/>
            <a:r>
              <a:rPr lang="vi-VN" smtClean="0">
                <a:solidFill>
                  <a:schemeClr val="tx2">
                    <a:lumMod val="75000"/>
                  </a:schemeClr>
                </a:solidFill>
                <a:latin typeface="Work Sans Light" panose="020B0604020202020204" charset="0"/>
              </a:rPr>
              <a:t>Mình ví dụ với một bài toán giờ học của sinh viên</a:t>
            </a:r>
            <a:endParaRPr lang="vi-VN">
              <a:solidFill>
                <a:schemeClr val="tx2">
                  <a:lumMod val="75000"/>
                </a:schemeClr>
              </a:solidFill>
              <a:latin typeface="Work Sans Light"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125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752270" y="264577"/>
            <a:ext cx="6542304"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600" smtClean="0"/>
              <a:t>Giới thiệu về thuật toán LR</a:t>
            </a:r>
            <a:endParaRPr sz="3600"/>
          </a:p>
        </p:txBody>
      </p:sp>
      <p:sp>
        <p:nvSpPr>
          <p:cNvPr id="70" name="Google Shape;70;p13"/>
          <p:cNvSpPr txBox="1">
            <a:spLocks noGrp="1"/>
          </p:cNvSpPr>
          <p:nvPr>
            <p:ph type="body" idx="2"/>
          </p:nvPr>
        </p:nvSpPr>
        <p:spPr>
          <a:xfrm>
            <a:off x="4116461" y="1681763"/>
            <a:ext cx="3594600" cy="1553400"/>
          </a:xfrm>
          <a:prstGeom prst="rect">
            <a:avLst/>
          </a:prstGeom>
        </p:spPr>
        <p:txBody>
          <a:bodyPr spcFirstLastPara="1" wrap="square" lIns="91425" tIns="91425" rIns="91425" bIns="91425" anchor="t" anchorCtr="0">
            <a:noAutofit/>
          </a:bodyPr>
          <a:lstStyle/>
          <a:p>
            <a:pPr marL="127000" indent="0">
              <a:buNone/>
            </a:pPr>
            <a:r>
              <a:rPr lang="vi-VN" sz="1100" smtClean="0"/>
              <a:t>2.Logistic </a:t>
            </a:r>
            <a:r>
              <a:rPr lang="vi-VN" sz="1100"/>
              <a:t>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p>
          <a:p>
            <a:pPr marL="0" lvl="0" indent="0" algn="l" rtl="0">
              <a:spcBef>
                <a:spcPts val="600"/>
              </a:spcBef>
              <a:spcAft>
                <a:spcPts val="0"/>
              </a:spcAft>
              <a:buClr>
                <a:schemeClr val="dk1"/>
              </a:buClr>
              <a:buSzPts val="1100"/>
              <a:buFont typeface="Arial"/>
              <a:buNone/>
            </a:pPr>
            <a:endParaRPr sz="700">
              <a:solidFill>
                <a:srgbClr val="000000"/>
              </a:solidFill>
            </a:endParaRPr>
          </a:p>
          <a:p>
            <a:pPr marL="0" lvl="0" indent="0" algn="l" rtl="0">
              <a:spcBef>
                <a:spcPts val="600"/>
              </a:spcBef>
              <a:spcAft>
                <a:spcPts val="0"/>
              </a:spcAft>
              <a:buNone/>
            </a:pPr>
            <a:endParaRPr sz="700">
              <a:solidFill>
                <a:srgbClr val="000000"/>
              </a:solidFill>
            </a:endParaRPr>
          </a:p>
        </p:txBody>
      </p:sp>
      <p:sp>
        <p:nvSpPr>
          <p:cNvPr id="71" name="Google Shape;71;p13"/>
          <p:cNvSpPr txBox="1">
            <a:spLocks noGrp="1"/>
          </p:cNvSpPr>
          <p:nvPr>
            <p:ph type="body" idx="2"/>
          </p:nvPr>
        </p:nvSpPr>
        <p:spPr>
          <a:xfrm>
            <a:off x="869150" y="3829725"/>
            <a:ext cx="7405800" cy="501013"/>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Clr>
                <a:schemeClr val="dk1"/>
              </a:buClr>
              <a:buSzPts val="1100"/>
              <a:buFont typeface="Arial"/>
              <a:buNone/>
            </a:pPr>
            <a:r>
              <a:rPr lang="vi-VN" sz="800" i="1" smtClean="0">
                <a:solidFill>
                  <a:srgbClr val="666666"/>
                </a:solidFill>
              </a:rPr>
              <a:t>Slice có sử dụng hình ảnh và tài liệu trên goole !</a:t>
            </a:r>
            <a:endParaRPr sz="800" i="1">
              <a:solidFill>
                <a:srgbClr val="666666"/>
              </a:solidFill>
            </a:endParaRPr>
          </a:p>
          <a:p>
            <a:pPr marL="0" lvl="0" indent="0" algn="ctr" rtl="0">
              <a:spcBef>
                <a:spcPts val="1000"/>
              </a:spcBef>
              <a:spcAft>
                <a:spcPts val="1000"/>
              </a:spcAft>
              <a:buNone/>
            </a:pPr>
            <a:endParaRPr sz="800" i="1">
              <a:solidFill>
                <a:srgbClr val="666666"/>
              </a:solidFill>
            </a:endParaRPr>
          </a:p>
        </p:txBody>
      </p:sp>
      <p:sp>
        <p:nvSpPr>
          <p:cNvPr id="72" name="Google Shape;72;p13"/>
          <p:cNvSpPr txBox="1">
            <a:spLocks noGrp="1"/>
          </p:cNvSpPr>
          <p:nvPr>
            <p:ph type="body" idx="1"/>
          </p:nvPr>
        </p:nvSpPr>
        <p:spPr>
          <a:xfrm>
            <a:off x="807272" y="1748531"/>
            <a:ext cx="2602822" cy="1553400"/>
          </a:xfrm>
          <a:prstGeom prst="rect">
            <a:avLst/>
          </a:prstGeom>
        </p:spPr>
        <p:txBody>
          <a:bodyPr spcFirstLastPara="1" wrap="square" lIns="91425" tIns="91425" rIns="91425" bIns="91425" anchor="t" anchorCtr="0">
            <a:noAutofit/>
          </a:bodyPr>
          <a:lstStyle/>
          <a:p>
            <a:pPr marL="127000" indent="0">
              <a:buNone/>
            </a:pPr>
            <a:r>
              <a:rPr lang="vi-VN" sz="1000" smtClean="0">
                <a:solidFill>
                  <a:srgbClr val="000000"/>
                </a:solidFill>
                <a:latin typeface="Work Sans Medium"/>
                <a:sym typeface="Work Sans Medium"/>
              </a:rPr>
              <a:t>1.</a:t>
            </a:r>
            <a:r>
              <a:rPr lang="vi-VN" sz="1400" smtClean="0"/>
              <a:t>Trong slice này , tôi sẽ đề cập các </a:t>
            </a:r>
            <a:r>
              <a:rPr lang="vi-VN" sz="1400"/>
              <a:t>khái niệm Logistic Regression và xem nó có thể giúp chúng ta xử lý các vấn đề thế nào.</a:t>
            </a:r>
          </a:p>
          <a:p>
            <a:pPr marL="0" lvl="0" indent="0" algn="l" rtl="0">
              <a:spcBef>
                <a:spcPts val="1000"/>
              </a:spcBef>
              <a:spcAft>
                <a:spcPts val="1000"/>
              </a:spcAft>
              <a:buNone/>
            </a:pPr>
            <a:r>
              <a:rPr lang="vi-VN" sz="1000" smtClean="0">
                <a:solidFill>
                  <a:srgbClr val="000000"/>
                </a:solidFill>
                <a:latin typeface="Work Sans Medium"/>
                <a:ea typeface="Work Sans Medium"/>
                <a:cs typeface="Work Sans Medium"/>
                <a:sym typeface="Work Sans Medium"/>
              </a:rPr>
              <a:t>Bạn có thể năm vững và hiểu thuật toán lr và áp dụng nó ?</a:t>
            </a:r>
            <a:r>
              <a:rPr lang="en" sz="1000">
                <a:solidFill>
                  <a:srgbClr val="000000"/>
                </a:solidFill>
                <a:latin typeface="Work Sans Medium"/>
                <a:ea typeface="Work Sans Medium"/>
                <a:cs typeface="Work Sans Medium"/>
                <a:sym typeface="Work Sans Medium"/>
              </a:rPr>
              <a:t/>
            </a:r>
            <a:br>
              <a:rPr lang="en" sz="1000">
                <a:solidFill>
                  <a:srgbClr val="000000"/>
                </a:solidFill>
                <a:latin typeface="Work Sans Medium"/>
                <a:ea typeface="Work Sans Medium"/>
                <a:cs typeface="Work Sans Medium"/>
                <a:sym typeface="Work Sans Medium"/>
              </a:rPr>
            </a:br>
            <a:endParaRPr sz="100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randombar(horizontal)">
                                      <p:cBhvr>
                                        <p:cTn id="7" dur="500"/>
                                        <p:tgtEl>
                                          <p:spTgt spid="70">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1">
                                            <p:txEl>
                                              <p:pRg st="0" end="0"/>
                                            </p:txEl>
                                          </p:spTgt>
                                        </p:tgtEl>
                                        <p:attrNameLst>
                                          <p:attrName>style.visibility</p:attrName>
                                        </p:attrNameLst>
                                      </p:cBhvr>
                                      <p:to>
                                        <p:strVal val="visible"/>
                                      </p:to>
                                    </p:set>
                                    <p:animEffect transition="in" filter="randombar(horizontal)">
                                      <p:cBhvr>
                                        <p:cTn id="11" dur="500"/>
                                        <p:tgtEl>
                                          <p:spTgt spid="71">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72">
                                            <p:txEl>
                                              <p:pRg st="0" end="0"/>
                                            </p:txEl>
                                          </p:spTgt>
                                        </p:tgtEl>
                                        <p:attrNameLst>
                                          <p:attrName>style.visibility</p:attrName>
                                        </p:attrNameLst>
                                      </p:cBhvr>
                                      <p:to>
                                        <p:strVal val="visible"/>
                                      </p:to>
                                    </p:set>
                                    <p:animEffect transition="in" filter="randombar(horizontal)">
                                      <p:cBhvr>
                                        <p:cTn id="14" dur="500"/>
                                        <p:tgtEl>
                                          <p:spTgt spid="7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72">
                                            <p:txEl>
                                              <p:pRg st="1" end="1"/>
                                            </p:txEl>
                                          </p:spTgt>
                                        </p:tgtEl>
                                        <p:attrNameLst>
                                          <p:attrName>style.visibility</p:attrName>
                                        </p:attrNameLst>
                                      </p:cBhvr>
                                      <p:to>
                                        <p:strVal val="visible"/>
                                      </p:to>
                                    </p:set>
                                    <p:animEffect transition="in" filter="randombar(horizontal)">
                                      <p:cBhvr>
                                        <p:cTn id="17"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bldP spid="71" grpId="0" build="p"/>
      <p:bldP spid="7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159499" y="4393278"/>
            <a:ext cx="548700" cy="393600"/>
          </a:xfrm>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7" name="Rectangle 2"/>
          <p:cNvSpPr>
            <a:spLocks noChangeArrowheads="1"/>
          </p:cNvSpPr>
          <p:nvPr/>
        </p:nvSpPr>
        <p:spPr bwMode="auto">
          <a:xfrm>
            <a:off x="4395695" y="3427647"/>
            <a:ext cx="65" cy="334689"/>
          </a:xfrm>
          <a:prstGeom prst="rect">
            <a:avLst/>
          </a:prstGeom>
          <a:solidFill>
            <a:srgbClr val="23344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713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1313161" y="637907"/>
            <a:ext cx="6297672" cy="369332"/>
          </a:xfrm>
          <a:prstGeom prst="rect">
            <a:avLst/>
          </a:prstGeom>
          <a:noFill/>
        </p:spPr>
        <p:txBody>
          <a:bodyPr wrap="square" rtlCol="0">
            <a:spAutoFit/>
          </a:bodyPr>
          <a:lstStyle/>
          <a:p>
            <a:r>
              <a:rPr lang="vi-VN" sz="1800" b="1" smtClean="0">
                <a:latin typeface="Work Sans Light" panose="020B0604020202020204" charset="0"/>
              </a:rPr>
              <a:t>Import các thư viện hỗ trợ và data vào python</a:t>
            </a:r>
            <a:endParaRPr lang="vi-VN" sz="1800" b="1">
              <a:latin typeface="Work Sans Light" panose="020B0604020202020204" charset="0"/>
            </a:endParaRPr>
          </a:p>
        </p:txBody>
      </p:sp>
      <p:sp>
        <p:nvSpPr>
          <p:cNvPr id="10" name="TextBox 9"/>
          <p:cNvSpPr txBox="1"/>
          <p:nvPr/>
        </p:nvSpPr>
        <p:spPr>
          <a:xfrm>
            <a:off x="1498791" y="1779109"/>
            <a:ext cx="5926412" cy="1815882"/>
          </a:xfrm>
          <a:prstGeom prst="rect">
            <a:avLst/>
          </a:prstGeom>
          <a:noFill/>
        </p:spPr>
        <p:txBody>
          <a:bodyPr wrap="square" rtlCol="0">
            <a:spAutoFit/>
          </a:bodyPr>
          <a:lstStyle/>
          <a:p>
            <a:r>
              <a:rPr lang="vi-VN" smtClean="0">
                <a:solidFill>
                  <a:srgbClr val="00B0F0"/>
                </a:solidFill>
                <a:latin typeface="Work Sans Light" panose="020B0604020202020204" charset="0"/>
              </a:rPr>
              <a:t>from</a:t>
            </a:r>
            <a:r>
              <a:rPr lang="vi-VN" smtClean="0">
                <a:latin typeface="Work Sans Light" panose="020B0604020202020204" charset="0"/>
              </a:rPr>
              <a:t> __future__ import division , print_function , unicode_literals</a:t>
            </a:r>
          </a:p>
          <a:p>
            <a:r>
              <a:rPr lang="vi-VN" smtClean="0">
                <a:solidFill>
                  <a:srgbClr val="00B0F0"/>
                </a:solidFill>
                <a:latin typeface="Work Sans Light" panose="020B0604020202020204" charset="0"/>
              </a:rPr>
              <a:t>import</a:t>
            </a:r>
            <a:r>
              <a:rPr lang="vi-VN" smtClean="0">
                <a:latin typeface="Work Sans Light" panose="020B0604020202020204" charset="0"/>
              </a:rPr>
              <a:t> numpy as np</a:t>
            </a:r>
          </a:p>
          <a:p>
            <a:r>
              <a:rPr lang="vi-VN" smtClean="0">
                <a:solidFill>
                  <a:srgbClr val="00B0F0"/>
                </a:solidFill>
                <a:latin typeface="Work Sans Light" panose="020B0604020202020204" charset="0"/>
              </a:rPr>
              <a:t>import</a:t>
            </a:r>
            <a:r>
              <a:rPr lang="vi-VN" smtClean="0">
                <a:latin typeface="Work Sans Light" panose="020B0604020202020204" charset="0"/>
              </a:rPr>
              <a:t> matplotlib.pyplot </a:t>
            </a:r>
            <a:r>
              <a:rPr lang="vi-VN" smtClean="0">
                <a:solidFill>
                  <a:srgbClr val="00B0F0"/>
                </a:solidFill>
                <a:latin typeface="Work Sans Light" panose="020B0604020202020204" charset="0"/>
              </a:rPr>
              <a:t>as</a:t>
            </a:r>
            <a:r>
              <a:rPr lang="vi-VN" smtClean="0">
                <a:latin typeface="Work Sans Light" panose="020B0604020202020204" charset="0"/>
              </a:rPr>
              <a:t> plt np random seed(</a:t>
            </a:r>
            <a:r>
              <a:rPr lang="vi-VN" smtClean="0">
                <a:solidFill>
                  <a:srgbClr val="00B0F0"/>
                </a:solidFill>
                <a:latin typeface="Work Sans Light" panose="020B0604020202020204" charset="0"/>
              </a:rPr>
              <a:t>2</a:t>
            </a:r>
            <a:r>
              <a:rPr lang="vi-VN" smtClean="0">
                <a:latin typeface="Work Sans Light" panose="020B0604020202020204" charset="0"/>
              </a:rPr>
              <a:t>)</a:t>
            </a:r>
          </a:p>
          <a:p>
            <a:r>
              <a:rPr lang="vi-VN" smtClean="0">
                <a:latin typeface="Work Sans Light" panose="020B0604020202020204" charset="0"/>
              </a:rPr>
              <a:t>X=np.array([[</a:t>
            </a:r>
            <a:r>
              <a:rPr lang="vi-VN" smtClean="0">
                <a:solidFill>
                  <a:srgbClr val="00B0F0"/>
                </a:solidFill>
                <a:latin typeface="Work Sans Light" panose="020B0604020202020204" charset="0"/>
              </a:rPr>
              <a:t>0.50,0.75,1.00,1,25,1.50,1.75,1.75,2.00,2.25,2.50,2.75,3.00,3.25,2.50,4.00,4.25,4.50,4.75,5.00,5.50</a:t>
            </a:r>
            <a:r>
              <a:rPr lang="vi-VN" smtClean="0">
                <a:latin typeface="Work Sans Light" panose="020B0604020202020204" charset="0"/>
              </a:rPr>
              <a:t>]])</a:t>
            </a:r>
          </a:p>
          <a:p>
            <a:r>
              <a:rPr lang="vi-VN" smtClean="0">
                <a:latin typeface="Work Sans Light" panose="020B0604020202020204" charset="0"/>
              </a:rPr>
              <a:t>Y=np.array([</a:t>
            </a:r>
            <a:r>
              <a:rPr lang="vi-VN" smtClean="0">
                <a:solidFill>
                  <a:srgbClr val="00B0F0"/>
                </a:solidFill>
                <a:latin typeface="Work Sans Light" panose="020B0604020202020204" charset="0"/>
              </a:rPr>
              <a:t>0,0,0,0,0,0,1,0,1,0,1,0,1,0,1,1,1,1,1,1</a:t>
            </a:r>
            <a:r>
              <a:rPr lang="vi-VN" smtClean="0">
                <a:latin typeface="Work Sans Light" panose="020B0604020202020204" charset="0"/>
              </a:rPr>
              <a:t>])</a:t>
            </a:r>
          </a:p>
          <a:p>
            <a:r>
              <a:rPr lang="vi-VN" smtClean="0">
                <a:latin typeface="Work Sans Light" panose="020B0604020202020204" charset="0"/>
              </a:rPr>
              <a:t>#trich xuat du lieu</a:t>
            </a:r>
          </a:p>
          <a:p>
            <a:r>
              <a:rPr lang="vi-VN" smtClean="0">
                <a:latin typeface="Work Sans Light" panose="020B0604020202020204" charset="0"/>
              </a:rPr>
              <a:t> x= np.concatenate ((np.ones((1,X.shape[1])),X),axis=0)</a:t>
            </a:r>
            <a:endParaRPr lang="vi-VN">
              <a:latin typeface="Work Sans Light" panose="020B0604020202020204" charset="0"/>
            </a:endParaRPr>
          </a:p>
        </p:txBody>
      </p:sp>
      <p:sp>
        <p:nvSpPr>
          <p:cNvPr id="11" name="TextBox 10"/>
          <p:cNvSpPr txBox="1"/>
          <p:nvPr/>
        </p:nvSpPr>
        <p:spPr>
          <a:xfrm>
            <a:off x="2825702" y="4049486"/>
            <a:ext cx="2777576" cy="307777"/>
          </a:xfrm>
          <a:prstGeom prst="rect">
            <a:avLst/>
          </a:prstGeom>
          <a:noFill/>
        </p:spPr>
        <p:txBody>
          <a:bodyPr wrap="square" rtlCol="0">
            <a:spAutoFit/>
          </a:bodyPr>
          <a:lstStyle/>
          <a:p>
            <a:pPr algn="ctr"/>
            <a:r>
              <a:rPr lang="vi-VN" smtClean="0">
                <a:solidFill>
                  <a:schemeClr val="bg1">
                    <a:lumMod val="75000"/>
                  </a:schemeClr>
                </a:solidFill>
                <a:latin typeface="Work Sans Light" panose="020B0604020202020204" charset="0"/>
              </a:rPr>
              <a:t>Author : hoang duc van</a:t>
            </a:r>
            <a:endParaRPr lang="vi-VN">
              <a:solidFill>
                <a:schemeClr val="bg1">
                  <a:lumMod val="75000"/>
                </a:schemeClr>
              </a:solidFill>
              <a:latin typeface="Work Sans Light" panose="020B0604020202020204" charset="0"/>
            </a:endParaRPr>
          </a:p>
        </p:txBody>
      </p:sp>
    </p:spTree>
    <p:extLst>
      <p:ext uri="{BB962C8B-B14F-4D97-AF65-F5344CB8AC3E}">
        <p14:creationId xmlns:p14="http://schemas.microsoft.com/office/powerpoint/2010/main" val="37129632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267" y="381866"/>
            <a:ext cx="7532330" cy="530254"/>
          </a:xfrm>
        </p:spPr>
        <p:txBody>
          <a:bodyPr/>
          <a:lstStyle/>
          <a:p>
            <a:r>
              <a:rPr lang="vi-VN" sz="2400" smtClean="0"/>
              <a:t>Các hàm cần thiết cho lr sigmond regesstion</a:t>
            </a:r>
            <a:endParaRPr lang="vi-VN"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Rectangle 2"/>
          <p:cNvSpPr>
            <a:spLocks noGrp="1" noChangeArrowheads="1"/>
          </p:cNvSpPr>
          <p:nvPr>
            <p:ph type="body" idx="1"/>
          </p:nvPr>
        </p:nvSpPr>
        <p:spPr bwMode="auto">
          <a:xfrm>
            <a:off x="843516" y="850565"/>
            <a:ext cx="4281377"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eaLnBrk="0" fontAlgn="base" hangingPunct="0">
              <a:spcBef>
                <a:spcPct val="0"/>
              </a:spcBef>
              <a:spcAft>
                <a:spcPct val="0"/>
              </a:spcAft>
              <a:buClrTx/>
              <a:buSzTx/>
              <a:buFontTx/>
              <a:buNone/>
            </a:pPr>
            <a:r>
              <a:rPr kumimoji="0" lang="vi-VN" altLang="vi-VN" sz="800" b="1" i="0" u="none" strike="noStrike" cap="none" normalizeH="0" baseline="0" smtClean="0">
                <a:ln>
                  <a:noFill/>
                </a:ln>
                <a:solidFill>
                  <a:srgbClr val="000080"/>
                </a:solidFill>
                <a:effectLst/>
                <a:latin typeface="Work Sans Light" panose="020B0604020202020204" charset="0"/>
              </a:rPr>
              <a:t>def </a:t>
            </a:r>
            <a:r>
              <a:rPr kumimoji="0" lang="vi-VN" altLang="vi-VN" sz="800" b="0" i="0" u="none" strike="noStrike" cap="none" normalizeH="0" baseline="0" smtClean="0">
                <a:ln>
                  <a:noFill/>
                </a:ln>
                <a:solidFill>
                  <a:srgbClr val="000000"/>
                </a:solidFill>
                <a:effectLst/>
                <a:latin typeface="Work Sans Light" panose="020B0604020202020204" charset="0"/>
              </a:rPr>
              <a:t>sigmoid(s):</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return </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a:t>
            </a:r>
            <a:r>
              <a:rPr kumimoji="0" lang="vi-VN" altLang="vi-VN" sz="800" b="0" i="0" u="none" strike="noStrike" cap="none" normalizeH="0" baseline="0" smtClean="0">
                <a:ln>
                  <a:noFill/>
                </a:ln>
                <a:solidFill>
                  <a:srgbClr val="0000FF"/>
                </a:solidFill>
                <a:effectLst/>
                <a:latin typeface="Work Sans Light" panose="020B0604020202020204" charset="0"/>
              </a:rPr>
              <a:t>1 </a:t>
            </a:r>
            <a:r>
              <a:rPr kumimoji="0" lang="vi-VN" altLang="vi-VN" sz="800" b="0" i="0" u="none" strike="noStrike" cap="none" normalizeH="0" baseline="0" smtClean="0">
                <a:ln>
                  <a:noFill/>
                </a:ln>
                <a:solidFill>
                  <a:srgbClr val="000000"/>
                </a:solidFill>
                <a:effectLst/>
                <a:latin typeface="Work Sans Light" panose="020B0604020202020204" charset="0"/>
              </a:rPr>
              <a:t>+ np.exp(-s))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1" i="0" u="none" strike="noStrike" cap="none" normalizeH="0" baseline="0" smtClean="0">
                <a:ln>
                  <a:noFill/>
                </a:ln>
                <a:solidFill>
                  <a:srgbClr val="000080"/>
                </a:solidFill>
                <a:effectLst/>
                <a:latin typeface="Work Sans Light" panose="020B0604020202020204" charset="0"/>
              </a:rPr>
              <a:t>def </a:t>
            </a:r>
            <a:r>
              <a:rPr kumimoji="0" lang="vi-VN" altLang="vi-VN" sz="800" b="0" i="0" u="none" strike="noStrike" cap="none" normalizeH="0" baseline="0" smtClean="0">
                <a:ln>
                  <a:noFill/>
                </a:ln>
                <a:solidFill>
                  <a:srgbClr val="000000"/>
                </a:solidFill>
                <a:effectLst/>
                <a:latin typeface="Work Sans Light" panose="020B0604020202020204" charset="0"/>
              </a:rPr>
              <a:t>logistic_sigmoid_regression(X, </a:t>
            </a:r>
            <a:r>
              <a:rPr kumimoji="0" lang="vi-VN" altLang="vi-VN" sz="800" b="0" i="0" u="none" strike="noStrike" cap="none" normalizeH="0" baseline="0" smtClean="0">
                <a:ln>
                  <a:noFill/>
                </a:ln>
                <a:solidFill>
                  <a:srgbClr val="808080"/>
                </a:solidFill>
                <a:effectLst/>
                <a:latin typeface="Work Sans Light" panose="020B0604020202020204" charset="0"/>
              </a:rPr>
              <a:t>y</a:t>
            </a:r>
            <a:r>
              <a:rPr kumimoji="0" lang="vi-VN" altLang="vi-VN" sz="800" b="0" i="0" u="none" strike="noStrike" cap="none" normalizeH="0" baseline="0" smtClean="0">
                <a:ln>
                  <a:noFill/>
                </a:ln>
                <a:solidFill>
                  <a:srgbClr val="000000"/>
                </a:solidFill>
                <a:effectLst/>
                <a:latin typeface="Work Sans Light" panose="020B0604020202020204" charset="0"/>
              </a:rPr>
              <a:t>, w_init, </a:t>
            </a:r>
            <a:r>
              <a:rPr kumimoji="0" lang="vi-VN" altLang="vi-VN" sz="800" b="0" i="0" u="none" strike="noStrike" cap="none" normalizeH="0" baseline="0" smtClean="0">
                <a:ln>
                  <a:noFill/>
                </a:ln>
                <a:solidFill>
                  <a:srgbClr val="808080"/>
                </a:solidFill>
                <a:effectLst/>
                <a:latin typeface="Work Sans Light" panose="020B0604020202020204" charset="0"/>
              </a:rPr>
              <a:t>eta</a:t>
            </a: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0" i="0" u="none" strike="noStrike" cap="none" normalizeH="0" baseline="0" smtClean="0">
                <a:ln>
                  <a:noFill/>
                </a:ln>
                <a:solidFill>
                  <a:srgbClr val="808080"/>
                </a:solidFill>
                <a:effectLst/>
                <a:latin typeface="Work Sans Light" panose="020B0604020202020204" charset="0"/>
              </a:rPr>
              <a:t>tol = 1e-4</a:t>
            </a: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0" i="0" u="none" strike="noStrike" cap="none" normalizeH="0" baseline="0" smtClean="0">
                <a:ln>
                  <a:noFill/>
                </a:ln>
                <a:solidFill>
                  <a:srgbClr val="808080"/>
                </a:solidFill>
                <a:effectLst/>
                <a:latin typeface="Work Sans Light" panose="020B0604020202020204" charset="0"/>
              </a:rPr>
              <a:t>max_count = 10000</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0" i="0" u="none" strike="noStrike" cap="none" normalizeH="0" baseline="0" smtClean="0">
                <a:ln>
                  <a:noFill/>
                </a:ln>
                <a:solidFill>
                  <a:srgbClr val="808080"/>
                </a:solidFill>
                <a:effectLst/>
                <a:latin typeface="Work Sans Light" panose="020B0604020202020204" charset="0"/>
              </a:rPr>
              <a:t>w </a:t>
            </a:r>
            <a:r>
              <a:rPr kumimoji="0" lang="vi-VN" altLang="vi-VN" sz="800" b="0" i="0" u="none" strike="noStrike" cap="none" normalizeH="0" baseline="0" smtClean="0">
                <a:ln>
                  <a:noFill/>
                </a:ln>
                <a:solidFill>
                  <a:srgbClr val="000000"/>
                </a:solidFill>
                <a:effectLst/>
                <a:latin typeface="Work Sans Light" panose="020B0604020202020204" charset="0"/>
              </a:rPr>
              <a:t>= [w_init]</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0" i="0" u="none" strike="noStrike" cap="none" normalizeH="0" baseline="0" smtClean="0">
                <a:ln>
                  <a:noFill/>
                </a:ln>
                <a:solidFill>
                  <a:srgbClr val="808080"/>
                </a:solidFill>
                <a:effectLst/>
                <a:latin typeface="Work Sans Light" panose="020B0604020202020204" charset="0"/>
              </a:rPr>
              <a:t>it </a:t>
            </a: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0" i="0" u="none" strike="noStrike" cap="none" normalizeH="0" baseline="0" smtClean="0">
                <a:ln>
                  <a:noFill/>
                </a:ln>
                <a:solidFill>
                  <a:srgbClr val="0000FF"/>
                </a:solidFill>
                <a:effectLst/>
                <a:latin typeface="Work Sans Light" panose="020B0604020202020204" charset="0"/>
              </a:rPr>
              <a:t>0</a:t>
            </a:r>
            <a:br>
              <a:rPr kumimoji="0" lang="vi-VN" altLang="vi-VN" sz="800" b="0" i="0" u="none" strike="noStrike" cap="none" normalizeH="0" baseline="0" smtClean="0">
                <a:ln>
                  <a:noFill/>
                </a:ln>
                <a:solidFill>
                  <a:srgbClr val="0000FF"/>
                </a:solidFill>
                <a:effectLst/>
                <a:latin typeface="Work Sans Light" panose="020B0604020202020204" charset="0"/>
              </a:rPr>
            </a:br>
            <a:r>
              <a:rPr kumimoji="0" lang="vi-VN" altLang="vi-VN" sz="800" b="0" i="0" u="none" strike="noStrike" cap="none" normalizeH="0" baseline="0" smtClean="0">
                <a:ln>
                  <a:noFill/>
                </a:ln>
                <a:solidFill>
                  <a:srgbClr val="0000FF"/>
                </a:solidFill>
                <a:effectLst/>
                <a:latin typeface="Work Sans Light" panose="020B0604020202020204" charset="0"/>
              </a:rPr>
              <a:t>    </a:t>
            </a:r>
            <a:r>
              <a:rPr kumimoji="0" lang="vi-VN" altLang="vi-VN" sz="800" b="0" i="0" u="none" strike="noStrike" cap="none" normalizeH="0" baseline="0" smtClean="0">
                <a:ln>
                  <a:noFill/>
                </a:ln>
                <a:solidFill>
                  <a:srgbClr val="808080"/>
                </a:solidFill>
                <a:effectLst/>
                <a:latin typeface="Work Sans Light" panose="020B0604020202020204" charset="0"/>
              </a:rPr>
              <a:t>N </a:t>
            </a:r>
            <a:r>
              <a:rPr kumimoji="0" lang="vi-VN" altLang="vi-VN" sz="800" b="0" i="0" u="none" strike="noStrike" cap="none" normalizeH="0" baseline="0" smtClean="0">
                <a:ln>
                  <a:noFill/>
                </a:ln>
                <a:solidFill>
                  <a:srgbClr val="000000"/>
                </a:solidFill>
                <a:effectLst/>
                <a:latin typeface="Work Sans Light" panose="020B0604020202020204" charset="0"/>
              </a:rPr>
              <a:t>= X.shape[</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d = X.shape[</a:t>
            </a:r>
            <a:r>
              <a:rPr kumimoji="0" lang="vi-VN" altLang="vi-VN" sz="800" b="0" i="0" u="none" strike="noStrike" cap="none" normalizeH="0" baseline="0" smtClean="0">
                <a:ln>
                  <a:noFill/>
                </a:ln>
                <a:solidFill>
                  <a:srgbClr val="0000FF"/>
                </a:solidFill>
                <a:effectLst/>
                <a:latin typeface="Work Sans Light" panose="020B0604020202020204" charset="0"/>
              </a:rPr>
              <a:t>0</a:t>
            </a:r>
            <a:r>
              <a:rPr kumimoji="0" lang="vi-VN" altLang="vi-VN" sz="800" b="0" i="0" u="none" strike="noStrike" cap="none" normalizeH="0" baseline="0" smtClean="0">
                <a:ln>
                  <a:noFill/>
                </a:ln>
                <a:solidFill>
                  <a:srgbClr val="000000"/>
                </a:solidFill>
                <a:effectLst/>
                <a:latin typeface="Work Sans Light" panose="020B0604020202020204" charset="0"/>
              </a:rPr>
              <a:t>]</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count = </a:t>
            </a:r>
            <a:r>
              <a:rPr kumimoji="0" lang="vi-VN" altLang="vi-VN" sz="800" b="0" i="0" u="none" strike="noStrike" cap="none" normalizeH="0" baseline="0" smtClean="0">
                <a:ln>
                  <a:noFill/>
                </a:ln>
                <a:solidFill>
                  <a:srgbClr val="0000FF"/>
                </a:solidFill>
                <a:effectLst/>
                <a:latin typeface="Work Sans Light" panose="020B0604020202020204" charset="0"/>
              </a:rPr>
              <a:t>0 </a:t>
            </a:r>
            <a:br>
              <a:rPr kumimoji="0" lang="vi-VN" altLang="vi-VN" sz="800" b="0" i="0" u="none" strike="noStrike" cap="none" normalizeH="0" baseline="0" smtClean="0">
                <a:ln>
                  <a:noFill/>
                </a:ln>
                <a:solidFill>
                  <a:srgbClr val="0000FF"/>
                </a:solidFill>
                <a:effectLst/>
                <a:latin typeface="Work Sans Light" panose="020B0604020202020204" charset="0"/>
              </a:rPr>
            </a:br>
            <a:r>
              <a:rPr kumimoji="0" lang="vi-VN" altLang="vi-VN" sz="800" b="0" i="0" u="none" strike="noStrike" cap="none" normalizeH="0" baseline="0" smtClean="0">
                <a:ln>
                  <a:noFill/>
                </a:ln>
                <a:solidFill>
                  <a:srgbClr val="0000FF"/>
                </a:solidFill>
                <a:effectLst/>
                <a:latin typeface="Work Sans Light" panose="020B0604020202020204" charset="0"/>
              </a:rPr>
              <a:t>   </a:t>
            </a:r>
            <a:r>
              <a:rPr kumimoji="0" lang="vi-VN" altLang="vi-VN" sz="800" b="0" i="0" u="none" strike="noStrike" cap="none" normalizeH="0" baseline="0" smtClean="0">
                <a:ln>
                  <a:noFill/>
                </a:ln>
                <a:solidFill>
                  <a:srgbClr val="000000"/>
                </a:solidFill>
                <a:effectLst/>
                <a:latin typeface="Work Sans Light" panose="020B0604020202020204" charset="0"/>
              </a:rPr>
              <a:t>check_w_after = </a:t>
            </a:r>
            <a:r>
              <a:rPr kumimoji="0" lang="vi-VN" altLang="vi-VN" sz="800" b="0" i="0" u="none" strike="noStrike" cap="none" normalizeH="0" baseline="0" smtClean="0">
                <a:ln>
                  <a:noFill/>
                </a:ln>
                <a:solidFill>
                  <a:srgbClr val="0000FF"/>
                </a:solidFill>
                <a:effectLst/>
                <a:latin typeface="Work Sans Light" panose="020B0604020202020204" charset="0"/>
              </a:rPr>
              <a:t>20</a:t>
            </a:r>
            <a:br>
              <a:rPr kumimoji="0" lang="vi-VN" altLang="vi-VN" sz="800" b="0" i="0" u="none" strike="noStrike" cap="none" normalizeH="0" baseline="0" smtClean="0">
                <a:ln>
                  <a:noFill/>
                </a:ln>
                <a:solidFill>
                  <a:srgbClr val="0000FF"/>
                </a:solidFill>
                <a:effectLst/>
                <a:latin typeface="Work Sans Light" panose="020B0604020202020204" charset="0"/>
              </a:rPr>
            </a:br>
            <a:r>
              <a:rPr kumimoji="0" lang="vi-VN" altLang="vi-VN" sz="800" b="0" i="0" u="none" strike="noStrike" cap="none" normalizeH="0" baseline="0" smtClean="0">
                <a:ln>
                  <a:noFill/>
                </a:ln>
                <a:solidFill>
                  <a:srgbClr val="0000FF"/>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while </a:t>
            </a:r>
            <a:r>
              <a:rPr kumimoji="0" lang="vi-VN" altLang="vi-VN" sz="800" b="0" i="0" u="none" strike="noStrike" cap="none" normalizeH="0" baseline="0" smtClean="0">
                <a:ln>
                  <a:noFill/>
                </a:ln>
                <a:solidFill>
                  <a:srgbClr val="000000"/>
                </a:solidFill>
                <a:effectLst/>
                <a:latin typeface="Work Sans Light" panose="020B0604020202020204" charset="0"/>
              </a:rPr>
              <a:t>count &lt; max_count:</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0" i="1" u="none" strike="noStrike" cap="none" normalizeH="0" baseline="0" smtClean="0">
                <a:ln>
                  <a:noFill/>
                </a:ln>
                <a:solidFill>
                  <a:srgbClr val="808080"/>
                </a:solidFill>
                <a:effectLst/>
                <a:latin typeface="Work Sans Light" panose="020B0604020202020204" charset="0"/>
              </a:rPr>
              <a:t># mix</a:t>
            </a:r>
            <a:r>
              <a:rPr kumimoji="0" lang="vi-VN" altLang="vi-VN" sz="800" b="0" i="1" u="none" strike="noStrike" cap="none" normalizeH="0" smtClean="0">
                <a:ln>
                  <a:noFill/>
                </a:ln>
                <a:solidFill>
                  <a:srgbClr val="808080"/>
                </a:solidFill>
                <a:effectLst/>
                <a:latin typeface="Work Sans Light" panose="020B0604020202020204" charset="0"/>
              </a:rPr>
              <a:t> dữ liệu</a:t>
            </a:r>
            <a:r>
              <a:rPr kumimoji="0" lang="vi-VN" altLang="vi-VN" sz="800" b="0" i="1" u="none" strike="noStrike" cap="none" normalizeH="0" baseline="0" smtClean="0">
                <a:ln>
                  <a:noFill/>
                </a:ln>
                <a:solidFill>
                  <a:srgbClr val="808080"/>
                </a:solidFill>
                <a:effectLst/>
                <a:latin typeface="Work Sans Light" panose="020B0604020202020204" charset="0"/>
              </a:rPr>
              <a:t/>
            </a:r>
            <a:br>
              <a:rPr kumimoji="0" lang="vi-VN" altLang="vi-VN" sz="800" b="0" i="1" u="none" strike="noStrike" cap="none" normalizeH="0" baseline="0" smtClean="0">
                <a:ln>
                  <a:noFill/>
                </a:ln>
                <a:solidFill>
                  <a:srgbClr val="808080"/>
                </a:solidFill>
                <a:effectLst/>
                <a:latin typeface="Work Sans Light" panose="020B0604020202020204" charset="0"/>
              </a:rPr>
            </a:br>
            <a:r>
              <a:rPr kumimoji="0" lang="vi-VN" altLang="vi-VN" sz="800" b="0" i="1" u="none" strike="noStrike" cap="none" normalizeH="0" baseline="0" smtClean="0">
                <a:ln>
                  <a:noFill/>
                </a:ln>
                <a:solidFill>
                  <a:srgbClr val="808080"/>
                </a:solidFill>
                <a:effectLst/>
                <a:latin typeface="Work Sans Light" panose="020B0604020202020204" charset="0"/>
              </a:rPr>
              <a:t>      </a:t>
            </a:r>
            <a:r>
              <a:rPr kumimoji="0" lang="vi-VN" altLang="vi-VN" sz="800" b="0" i="0" u="none" strike="noStrike" cap="none" normalizeH="0" baseline="0" smtClean="0">
                <a:ln>
                  <a:noFill/>
                </a:ln>
                <a:solidFill>
                  <a:srgbClr val="000000"/>
                </a:solidFill>
                <a:effectLst/>
                <a:latin typeface="Work Sans Light" panose="020B0604020202020204" charset="0"/>
              </a:rPr>
              <a:t>mix_id = np.random.permutation(N)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for </a:t>
            </a:r>
            <a:r>
              <a:rPr kumimoji="0" lang="vi-VN" altLang="vi-VN" sz="800" b="0" i="0" u="none" strike="noStrike" cap="none" normalizeH="0" baseline="0" smtClean="0">
                <a:ln>
                  <a:noFill/>
                </a:ln>
                <a:solidFill>
                  <a:srgbClr val="000000"/>
                </a:solidFill>
                <a:effectLst/>
                <a:latin typeface="Work Sans Light" panose="020B0604020202020204" charset="0"/>
              </a:rPr>
              <a:t>i </a:t>
            </a:r>
            <a:r>
              <a:rPr kumimoji="0" lang="vi-VN" altLang="vi-VN" sz="800" b="1" i="0" u="none" strike="noStrike" cap="none" normalizeH="0" baseline="0" smtClean="0">
                <a:ln>
                  <a:noFill/>
                </a:ln>
                <a:solidFill>
                  <a:srgbClr val="000080"/>
                </a:solidFill>
                <a:effectLst/>
                <a:latin typeface="Work Sans Light" panose="020B0604020202020204" charset="0"/>
              </a:rPr>
              <a:t>in </a:t>
            </a:r>
            <a:r>
              <a:rPr kumimoji="0" lang="vi-VN" altLang="vi-VN" sz="800" b="0" i="0" u="none" strike="noStrike" cap="none" normalizeH="0" baseline="0" smtClean="0">
                <a:ln>
                  <a:noFill/>
                </a:ln>
                <a:solidFill>
                  <a:srgbClr val="000000"/>
                </a:solidFill>
                <a:effectLst/>
                <a:latin typeface="Work Sans Light" panose="020B0604020202020204" charset="0"/>
              </a:rPr>
              <a:t>mix_id: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xi = X[:, i].reshape(d, </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yi = y[i] zi = sigmoid(np.dot(w[-</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].T, xi))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w_new = w[-</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 + eta*(yi - zi)*xi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count += </a:t>
            </a:r>
            <a:r>
              <a:rPr kumimoji="0" lang="vi-VN" altLang="vi-VN" sz="800" b="0" i="0" u="none" strike="noStrike" cap="none" normalizeH="0" baseline="0" smtClean="0">
                <a:ln>
                  <a:noFill/>
                </a:ln>
                <a:solidFill>
                  <a:srgbClr val="0000FF"/>
                </a:solidFill>
                <a:effectLst/>
                <a:latin typeface="Work Sans Light" panose="020B0604020202020204" charset="0"/>
              </a:rPr>
              <a:t>1 </a:t>
            </a:r>
            <a:br>
              <a:rPr kumimoji="0" lang="vi-VN" altLang="vi-VN" sz="800" b="0" i="0" u="none" strike="noStrike" cap="none" normalizeH="0" baseline="0" smtClean="0">
                <a:ln>
                  <a:noFill/>
                </a:ln>
                <a:solidFill>
                  <a:srgbClr val="0000FF"/>
                </a:solidFill>
                <a:effectLst/>
                <a:latin typeface="Work Sans Light" panose="020B0604020202020204" charset="0"/>
              </a:rPr>
            </a:br>
            <a:r>
              <a:rPr kumimoji="0" lang="vi-VN" altLang="vi-VN" sz="800" b="0" i="0" u="none" strike="noStrike" cap="none" normalizeH="0" baseline="0" smtClean="0">
                <a:ln>
                  <a:noFill/>
                </a:ln>
                <a:solidFill>
                  <a:srgbClr val="0000FF"/>
                </a:solidFill>
                <a:effectLst/>
                <a:latin typeface="Work Sans Light" panose="020B0604020202020204" charset="0"/>
              </a:rPr>
              <a:t>         </a:t>
            </a:r>
            <a:r>
              <a:rPr kumimoji="0" lang="vi-VN" altLang="vi-VN" sz="800" b="0" i="1" u="none" strike="noStrike" cap="none" normalizeH="0" baseline="0" smtClean="0">
                <a:ln>
                  <a:noFill/>
                </a:ln>
                <a:solidFill>
                  <a:srgbClr val="808080"/>
                </a:solidFill>
                <a:effectLst/>
                <a:latin typeface="Work Sans Light" panose="020B0604020202020204" charset="0"/>
              </a:rPr>
              <a:t># dừng</a:t>
            </a:r>
            <a:r>
              <a:rPr kumimoji="0" lang="vi-VN" altLang="vi-VN" sz="800" b="0" i="1" u="none" strike="noStrike" cap="none" normalizeH="0" smtClean="0">
                <a:ln>
                  <a:noFill/>
                </a:ln>
                <a:solidFill>
                  <a:srgbClr val="808080"/>
                </a:solidFill>
                <a:effectLst/>
                <a:latin typeface="Work Sans Light" panose="020B0604020202020204" charset="0"/>
              </a:rPr>
              <a:t> điều kiện</a:t>
            </a:r>
            <a:r>
              <a:rPr kumimoji="0" lang="vi-VN" altLang="vi-VN" sz="800" b="0" i="1" u="none" strike="noStrike" cap="none" normalizeH="0" baseline="0" smtClean="0">
                <a:ln>
                  <a:noFill/>
                </a:ln>
                <a:solidFill>
                  <a:srgbClr val="808080"/>
                </a:solidFill>
                <a:effectLst/>
                <a:latin typeface="Work Sans Light" panose="020B0604020202020204" charset="0"/>
              </a:rPr>
              <a:t> </a:t>
            </a:r>
            <a:br>
              <a:rPr kumimoji="0" lang="vi-VN" altLang="vi-VN" sz="800" b="0" i="1" u="none" strike="noStrike" cap="none" normalizeH="0" baseline="0" smtClean="0">
                <a:ln>
                  <a:noFill/>
                </a:ln>
                <a:solidFill>
                  <a:srgbClr val="808080"/>
                </a:solidFill>
                <a:effectLst/>
                <a:latin typeface="Work Sans Light" panose="020B0604020202020204" charset="0"/>
              </a:rPr>
            </a:br>
            <a:r>
              <a:rPr kumimoji="0" lang="vi-VN" altLang="vi-VN" sz="800" b="0" i="1" u="none" strike="noStrike" cap="none" normalizeH="0" baseline="0" smtClean="0">
                <a:ln>
                  <a:noFill/>
                </a:ln>
                <a:solidFill>
                  <a:srgbClr val="808080"/>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if </a:t>
            </a:r>
            <a:r>
              <a:rPr kumimoji="0" lang="vi-VN" altLang="vi-VN" sz="800" b="0" i="0" u="none" strike="noStrike" cap="none" normalizeH="0" baseline="0" smtClean="0">
                <a:ln>
                  <a:noFill/>
                </a:ln>
                <a:solidFill>
                  <a:srgbClr val="000000"/>
                </a:solidFill>
                <a:effectLst/>
                <a:latin typeface="Work Sans Light" panose="020B0604020202020204" charset="0"/>
              </a:rPr>
              <a:t>count%check_w_after == </a:t>
            </a:r>
            <a:r>
              <a:rPr kumimoji="0" lang="vi-VN" altLang="vi-VN" sz="800" b="0" i="0" u="none" strike="noStrike" cap="none" normalizeH="0" baseline="0" smtClean="0">
                <a:ln>
                  <a:noFill/>
                </a:ln>
                <a:solidFill>
                  <a:srgbClr val="0000FF"/>
                </a:solidFill>
                <a:effectLst/>
                <a:latin typeface="Work Sans Light" panose="020B0604020202020204" charset="0"/>
              </a:rPr>
              <a:t>0</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if </a:t>
            </a:r>
            <a:r>
              <a:rPr kumimoji="0" lang="vi-VN" altLang="vi-VN" sz="800" b="0" i="0" u="none" strike="noStrike" cap="none" normalizeH="0" baseline="0" smtClean="0">
                <a:ln>
                  <a:noFill/>
                </a:ln>
                <a:solidFill>
                  <a:srgbClr val="000000"/>
                </a:solidFill>
                <a:effectLst/>
                <a:latin typeface="Work Sans Light" panose="020B0604020202020204" charset="0"/>
              </a:rPr>
              <a:t>np.linalg.norm(w_new - w[-check_w_after]) &lt; tol: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return </a:t>
            </a:r>
            <a:r>
              <a:rPr kumimoji="0" lang="vi-VN" altLang="vi-VN" sz="800" b="0" i="0" u="none" strike="noStrike" cap="none" normalizeH="0" baseline="0" smtClean="0">
                <a:ln>
                  <a:noFill/>
                </a:ln>
                <a:solidFill>
                  <a:srgbClr val="000000"/>
                </a:solidFill>
                <a:effectLst/>
                <a:latin typeface="Work Sans Light" panose="020B0604020202020204" charset="0"/>
              </a:rPr>
              <a:t>w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w.append(w_new)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   </a:t>
            </a:r>
            <a:r>
              <a:rPr kumimoji="0" lang="vi-VN" altLang="vi-VN" sz="800" b="1" i="0" u="none" strike="noStrike" cap="none" normalizeH="0" baseline="0" smtClean="0">
                <a:ln>
                  <a:noFill/>
                </a:ln>
                <a:solidFill>
                  <a:srgbClr val="000080"/>
                </a:solidFill>
                <a:effectLst/>
                <a:latin typeface="Work Sans Light" panose="020B0604020202020204" charset="0"/>
              </a:rPr>
              <a:t>return </a:t>
            </a:r>
            <a:r>
              <a:rPr kumimoji="0" lang="vi-VN" altLang="vi-VN" sz="800" b="0" i="0" u="none" strike="noStrike" cap="none" normalizeH="0" baseline="0" smtClean="0">
                <a:ln>
                  <a:noFill/>
                </a:ln>
                <a:solidFill>
                  <a:srgbClr val="000000"/>
                </a:solidFill>
                <a:effectLst/>
                <a:latin typeface="Work Sans Light" panose="020B0604020202020204" charset="0"/>
              </a:rPr>
              <a:t>w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eta = </a:t>
            </a:r>
            <a:r>
              <a:rPr kumimoji="0" lang="vi-VN" altLang="vi-VN" sz="800" b="0" i="0" u="none" strike="noStrike" cap="none" normalizeH="0" baseline="0" smtClean="0">
                <a:ln>
                  <a:noFill/>
                </a:ln>
                <a:solidFill>
                  <a:srgbClr val="0000FF"/>
                </a:solidFill>
                <a:effectLst/>
                <a:latin typeface="Work Sans Light" panose="020B0604020202020204" charset="0"/>
              </a:rPr>
              <a:t>.05 </a:t>
            </a:r>
            <a:br>
              <a:rPr kumimoji="0" lang="vi-VN" altLang="vi-VN" sz="800" b="0" i="0" u="none" strike="noStrike" cap="none" normalizeH="0" baseline="0" smtClean="0">
                <a:ln>
                  <a:noFill/>
                </a:ln>
                <a:solidFill>
                  <a:srgbClr val="0000FF"/>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d = X.shape[</a:t>
            </a:r>
            <a:r>
              <a:rPr kumimoji="0" lang="vi-VN" altLang="vi-VN" sz="800" b="0" i="0" u="none" strike="noStrike" cap="none" normalizeH="0" baseline="0" smtClean="0">
                <a:ln>
                  <a:noFill/>
                </a:ln>
                <a:solidFill>
                  <a:srgbClr val="0000FF"/>
                </a:solidFill>
                <a:effectLst/>
                <a:latin typeface="Work Sans Light" panose="020B0604020202020204" charset="0"/>
              </a:rPr>
              <a:t>0</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w_init = np.random.randn(d, </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00"/>
                </a:solidFill>
                <a:effectLst/>
                <a:latin typeface="Work Sans Light" panose="020B0604020202020204" charset="0"/>
              </a:rPr>
              <a:t>w = logistic_sigmoid_regression(X, y, w_init, eta) </a:t>
            </a:r>
            <a:br>
              <a:rPr kumimoji="0" lang="vi-VN" altLang="vi-VN" sz="800" b="0" i="0" u="none" strike="noStrike" cap="none" normalizeH="0" baseline="0" smtClean="0">
                <a:ln>
                  <a:noFill/>
                </a:ln>
                <a:solidFill>
                  <a:srgbClr val="000000"/>
                </a:solidFill>
                <a:effectLst/>
                <a:latin typeface="Work Sans Light" panose="020B0604020202020204" charset="0"/>
              </a:rPr>
            </a:br>
            <a:r>
              <a:rPr kumimoji="0" lang="vi-VN" altLang="vi-VN" sz="800" b="0" i="0" u="none" strike="noStrike" cap="none" normalizeH="0" baseline="0" smtClean="0">
                <a:ln>
                  <a:noFill/>
                </a:ln>
                <a:solidFill>
                  <a:srgbClr val="000080"/>
                </a:solidFill>
                <a:effectLst/>
                <a:latin typeface="Work Sans Light" panose="020B0604020202020204" charset="0"/>
              </a:rPr>
              <a:t>print</a:t>
            </a:r>
            <a:r>
              <a:rPr kumimoji="0" lang="vi-VN" altLang="vi-VN" sz="800" b="0" i="0" u="none" strike="noStrike" cap="none" normalizeH="0" baseline="0" smtClean="0">
                <a:ln>
                  <a:noFill/>
                </a:ln>
                <a:solidFill>
                  <a:srgbClr val="000000"/>
                </a:solidFill>
                <a:effectLst/>
                <a:latin typeface="Work Sans Light" panose="020B0604020202020204" charset="0"/>
              </a:rPr>
              <a:t>(w[-</a:t>
            </a:r>
            <a:r>
              <a:rPr kumimoji="0" lang="vi-VN" altLang="vi-VN" sz="800" b="0" i="0" u="none" strike="noStrike" cap="none" normalizeH="0" baseline="0" smtClean="0">
                <a:ln>
                  <a:noFill/>
                </a:ln>
                <a:solidFill>
                  <a:srgbClr val="0000FF"/>
                </a:solidFill>
                <a:effectLst/>
                <a:latin typeface="Work Sans Light" panose="020B0604020202020204" charset="0"/>
              </a:rPr>
              <a:t>1</a:t>
            </a:r>
            <a:r>
              <a:rPr kumimoji="0" lang="vi-VN" altLang="vi-VN" sz="800" b="0" i="0" u="none" strike="noStrike" cap="none" normalizeH="0" baseline="0" smtClean="0">
                <a:ln>
                  <a:noFill/>
                </a:ln>
                <a:solidFill>
                  <a:srgbClr val="000000"/>
                </a:solidFill>
                <a:effectLst/>
                <a:latin typeface="Work Sans Light" panose="020B0604020202020204" charset="0"/>
              </a:rPr>
              <a:t>]) </a:t>
            </a:r>
            <a:br>
              <a:rPr kumimoji="0" lang="vi-VN" altLang="vi-VN" sz="800" b="0" i="0" u="none" strike="noStrike" cap="none" normalizeH="0" baseline="0" smtClean="0">
                <a:ln>
                  <a:noFill/>
                </a:ln>
                <a:solidFill>
                  <a:srgbClr val="000000"/>
                </a:solidFill>
                <a:effectLst/>
                <a:latin typeface="Work Sans Light" panose="020B0604020202020204" charset="0"/>
              </a:rPr>
            </a:br>
            <a:endParaRPr kumimoji="0" lang="vi-VN" altLang="vi-VN" sz="800" b="0" i="0" u="none" strike="noStrike" cap="none" normalizeH="0" baseline="0" smtClean="0">
              <a:ln>
                <a:noFill/>
              </a:ln>
              <a:solidFill>
                <a:schemeClr val="tx1"/>
              </a:solidFill>
              <a:effectLst/>
              <a:latin typeface="Work Sans Light" panose="020B0604020202020204" charset="0"/>
            </a:endParaRPr>
          </a:p>
        </p:txBody>
      </p:sp>
      <p:sp>
        <p:nvSpPr>
          <p:cNvPr id="7" name="TextBox 6"/>
          <p:cNvSpPr txBox="1"/>
          <p:nvPr/>
        </p:nvSpPr>
        <p:spPr>
          <a:xfrm>
            <a:off x="4834270" y="912120"/>
            <a:ext cx="3487479" cy="1169551"/>
          </a:xfrm>
          <a:prstGeom prst="rect">
            <a:avLst/>
          </a:prstGeom>
          <a:noFill/>
        </p:spPr>
        <p:txBody>
          <a:bodyPr wrap="square" rtlCol="0">
            <a:spAutoFit/>
          </a:bodyPr>
          <a:lstStyle/>
          <a:p>
            <a:r>
              <a:rPr lang="vi-VN">
                <a:latin typeface="Work Sans Light" panose="020B0604020202020204" charset="0"/>
              </a:rPr>
              <a:t>Với kết quả tìm được, đầu </a:t>
            </a:r>
            <a:r>
              <a:rPr lang="vi-VN" smtClean="0">
                <a:latin typeface="Work Sans Light" panose="020B0604020202020204" charset="0"/>
              </a:rPr>
              <a:t>ra y </a:t>
            </a:r>
            <a:r>
              <a:rPr lang="vi-VN">
                <a:latin typeface="Work Sans Light" panose="020B0604020202020204" charset="0"/>
              </a:rPr>
              <a:t>có thể được dự đoán theo công </a:t>
            </a:r>
            <a:r>
              <a:rPr lang="vi-VN" smtClean="0">
                <a:latin typeface="Work Sans Light" panose="020B0604020202020204" charset="0"/>
              </a:rPr>
              <a:t>thức </a:t>
            </a:r>
          </a:p>
          <a:p>
            <a:r>
              <a:rPr lang="vi-VN" smtClean="0">
                <a:latin typeface="Work Sans Light" panose="020B0604020202020204" charset="0"/>
              </a:rPr>
              <a:t>Y=sigmoid(-4.1 + 1.55*x) với dữ liệu trong tập kết quả là </a:t>
            </a:r>
          </a:p>
          <a:p>
            <a:endParaRPr lang="vi-VN">
              <a:latin typeface="Work Sans Light" panose="020B060402020202020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432" y="2142727"/>
            <a:ext cx="4189044" cy="1720328"/>
          </a:xfrm>
          <a:prstGeom prst="rect">
            <a:avLst/>
          </a:prstGeom>
        </p:spPr>
      </p:pic>
      <p:sp>
        <p:nvSpPr>
          <p:cNvPr id="17" name="TextBox 16"/>
          <p:cNvSpPr txBox="1"/>
          <p:nvPr/>
        </p:nvSpPr>
        <p:spPr>
          <a:xfrm>
            <a:off x="2660697" y="4393278"/>
            <a:ext cx="3052583" cy="307777"/>
          </a:xfrm>
          <a:prstGeom prst="rect">
            <a:avLst/>
          </a:prstGeom>
          <a:noFill/>
        </p:spPr>
        <p:txBody>
          <a:bodyPr wrap="square" rtlCol="0">
            <a:spAutoFit/>
          </a:bodyPr>
          <a:lstStyle/>
          <a:p>
            <a:r>
              <a:rPr lang="vi-VN" smtClean="0">
                <a:solidFill>
                  <a:schemeClr val="bg1">
                    <a:lumMod val="75000"/>
                  </a:schemeClr>
                </a:solidFill>
                <a:latin typeface="Work Sans Light" panose="020B0604020202020204" charset="0"/>
              </a:rPr>
              <a:t>Có thể copy code vào pycham</a:t>
            </a:r>
            <a:endParaRPr lang="vi-VN">
              <a:solidFill>
                <a:schemeClr val="bg1">
                  <a:lumMod val="75000"/>
                </a:schemeClr>
              </a:solidFill>
              <a:latin typeface="Work Sans Light" panose="020B0604020202020204" charset="0"/>
            </a:endParaRPr>
          </a:p>
        </p:txBody>
      </p:sp>
    </p:spTree>
    <p:extLst>
      <p:ext uri="{BB962C8B-B14F-4D97-AF65-F5344CB8AC3E}">
        <p14:creationId xmlns:p14="http://schemas.microsoft.com/office/powerpoint/2010/main" val="4241081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6" presetClass="entr" presetSubtype="16" fill="hold" grpId="0" nodeType="after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1500"/>
                                        <p:tgtEl>
                                          <p:spTgt spid="7"/>
                                        </p:tgtEl>
                                      </p:cBhvr>
                                    </p:animEffect>
                                  </p:childTnLst>
                                </p:cTn>
                              </p:par>
                            </p:childTnLst>
                          </p:cTn>
                        </p:par>
                        <p:par>
                          <p:cTn id="19" fill="hold">
                            <p:stCondLst>
                              <p:cond delay="3750"/>
                            </p:stCondLst>
                            <p:childTnLst>
                              <p:par>
                                <p:cTn id="20" presetID="42" presetClass="entr" presetSubtype="0" fill="hold" nodeType="after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9150" y="687519"/>
            <a:ext cx="3097833" cy="948776"/>
          </a:xfrm>
        </p:spPr>
        <p:txBody>
          <a:bodyPr/>
          <a:lstStyle/>
          <a:p>
            <a:pPr marL="101600" indent="0">
              <a:buNone/>
            </a:pPr>
            <a:r>
              <a:rPr lang="vi-VN"/>
              <a:t>B</a:t>
            </a:r>
            <a:r>
              <a:rPr lang="vi-VN" smtClean="0"/>
              <a:t>iểu diễn kết quả này trên đồ thị ta có:</a:t>
            </a:r>
          </a:p>
          <a:p>
            <a:pPr marL="101600" indent="0">
              <a:buNone/>
            </a:pPr>
            <a:r>
              <a:rPr lang="vi-VN" smtClean="0"/>
              <a:t> </a:t>
            </a:r>
            <a:endParaRPr lang="vi-V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10" name="Rectangle 4"/>
          <p:cNvSpPr>
            <a:spLocks noChangeArrowheads="1"/>
          </p:cNvSpPr>
          <p:nvPr/>
        </p:nvSpPr>
        <p:spPr bwMode="auto">
          <a:xfrm>
            <a:off x="1017543" y="1587448"/>
            <a:ext cx="2695074"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00" b="0" i="0" u="none" strike="noStrike" cap="none" normalizeH="0" baseline="0" smtClean="0">
                <a:ln>
                  <a:noFill/>
                </a:ln>
                <a:solidFill>
                  <a:srgbClr val="000000"/>
                </a:solidFill>
                <a:effectLst/>
                <a:latin typeface="Work Sans Light" panose="020B0604020202020204" charset="0"/>
              </a:rPr>
              <a:t>X0 = X[</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 np.where(y == </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y0 = y[np.where(y == </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X1 = X[</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 np.where(y == </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y1 = y[np.where(y == </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plt.plot(X0, y0, </a:t>
            </a:r>
            <a:r>
              <a:rPr kumimoji="0" lang="vi-VN" altLang="vi-VN" sz="1000" b="1" i="0" u="none" strike="noStrike" cap="none" normalizeH="0" baseline="0" smtClean="0">
                <a:ln>
                  <a:noFill/>
                </a:ln>
                <a:solidFill>
                  <a:srgbClr val="008000"/>
                </a:solidFill>
                <a:effectLst/>
                <a:latin typeface="Work Sans Light" panose="020B0604020202020204" charset="0"/>
              </a:rPr>
              <a:t>'ro'</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660099"/>
                </a:solidFill>
                <a:effectLst/>
                <a:latin typeface="Work Sans Light" panose="020B0604020202020204" charset="0"/>
              </a:rPr>
              <a:t>markersize </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8</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plt.plot(X1, y1, </a:t>
            </a:r>
            <a:r>
              <a:rPr kumimoji="0" lang="vi-VN" altLang="vi-VN" sz="1000" b="1" i="0" u="none" strike="noStrike" cap="none" normalizeH="0" baseline="0" smtClean="0">
                <a:ln>
                  <a:noFill/>
                </a:ln>
                <a:solidFill>
                  <a:srgbClr val="008000"/>
                </a:solidFill>
                <a:effectLst/>
                <a:latin typeface="Work Sans Light" panose="020B0604020202020204" charset="0"/>
              </a:rPr>
              <a:t>'bs'</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660099"/>
                </a:solidFill>
                <a:effectLst/>
                <a:latin typeface="Work Sans Light" panose="020B0604020202020204" charset="0"/>
              </a:rPr>
              <a:t>markersize </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8</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xx = np.linspace(</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6</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1000</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w0 = w[-</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w1 = w[-</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a:t>
            </a:r>
            <a:r>
              <a:rPr kumimoji="0" lang="vi-VN" altLang="vi-VN" sz="1000" b="0" i="0" u="none" strike="noStrike" cap="none" normalizeH="0" baseline="0" smtClean="0">
                <a:ln>
                  <a:noFill/>
                </a:ln>
                <a:solidFill>
                  <a:srgbClr val="0000FF"/>
                </a:solidFill>
                <a:effectLst/>
                <a:latin typeface="Work Sans Light" panose="020B0604020202020204" charset="0"/>
              </a:rPr>
              <a:t>0</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threshold = -w0/w1</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yy = sigmoid(w0 + w1*xx)</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plt.axis([-</a:t>
            </a:r>
            <a:r>
              <a:rPr kumimoji="0" lang="vi-VN" altLang="vi-VN" sz="1000" b="0" i="0" u="none" strike="noStrike" cap="none" normalizeH="0" baseline="0" smtClean="0">
                <a:ln>
                  <a:noFill/>
                </a:ln>
                <a:solidFill>
                  <a:srgbClr val="0000FF"/>
                </a:solidFill>
                <a:effectLst/>
                <a:latin typeface="Work Sans Light" panose="020B0604020202020204" charset="0"/>
              </a:rPr>
              <a:t>2</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8</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1</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2</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plt.plot(xx, yy, </a:t>
            </a:r>
            <a:r>
              <a:rPr kumimoji="0" lang="vi-VN" altLang="vi-VN" sz="1000" b="1" i="0" u="none" strike="noStrike" cap="none" normalizeH="0" baseline="0" smtClean="0">
                <a:ln>
                  <a:noFill/>
                </a:ln>
                <a:solidFill>
                  <a:srgbClr val="008000"/>
                </a:solidFill>
                <a:effectLst/>
                <a:latin typeface="Work Sans Light" panose="020B0604020202020204" charset="0"/>
              </a:rPr>
              <a:t>'g-'</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660099"/>
                </a:solidFill>
                <a:effectLst/>
                <a:latin typeface="Work Sans Light" panose="020B0604020202020204" charset="0"/>
              </a:rPr>
              <a:t>linewidth </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2</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plt.plot(threshold, </a:t>
            </a:r>
            <a:r>
              <a:rPr kumimoji="0" lang="vi-VN" altLang="vi-VN" sz="1000" b="0" i="0" u="none" strike="noStrike" cap="none" normalizeH="0" baseline="0" smtClean="0">
                <a:ln>
                  <a:noFill/>
                </a:ln>
                <a:solidFill>
                  <a:srgbClr val="0000FF"/>
                </a:solidFill>
                <a:effectLst/>
                <a:latin typeface="Work Sans Light" panose="020B0604020202020204" charset="0"/>
              </a:rPr>
              <a:t>.5</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1" i="0" u="none" strike="noStrike" cap="none" normalizeH="0" baseline="0" smtClean="0">
                <a:ln>
                  <a:noFill/>
                </a:ln>
                <a:solidFill>
                  <a:srgbClr val="008000"/>
                </a:solidFill>
                <a:effectLst/>
                <a:latin typeface="Work Sans Light" panose="020B0604020202020204" charset="0"/>
              </a:rPr>
              <a:t>'y^'</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660099"/>
                </a:solidFill>
                <a:effectLst/>
                <a:latin typeface="Work Sans Light" panose="020B0604020202020204" charset="0"/>
              </a:rPr>
              <a:t>markersize </a:t>
            </a:r>
            <a:r>
              <a:rPr kumimoji="0" lang="vi-VN" altLang="vi-VN" sz="1000" b="0" i="0" u="none" strike="noStrike" cap="none" normalizeH="0" baseline="0" smtClean="0">
                <a:ln>
                  <a:noFill/>
                </a:ln>
                <a:solidFill>
                  <a:srgbClr val="000000"/>
                </a:solidFill>
                <a:effectLst/>
                <a:latin typeface="Work Sans Light" panose="020B0604020202020204" charset="0"/>
              </a:rPr>
              <a:t>= </a:t>
            </a:r>
            <a:r>
              <a:rPr kumimoji="0" lang="vi-VN" altLang="vi-VN" sz="1000" b="0" i="0" u="none" strike="noStrike" cap="none" normalizeH="0" baseline="0" smtClean="0">
                <a:ln>
                  <a:noFill/>
                </a:ln>
                <a:solidFill>
                  <a:srgbClr val="0000FF"/>
                </a:solidFill>
                <a:effectLst/>
                <a:latin typeface="Work Sans Light" panose="020B0604020202020204" charset="0"/>
              </a:rPr>
              <a:t>8</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plt.xlabel(</a:t>
            </a:r>
            <a:r>
              <a:rPr kumimoji="0" lang="vi-VN" altLang="vi-VN" sz="1000" b="1" i="0" u="none" strike="noStrike" cap="none" normalizeH="0" baseline="0" smtClean="0">
                <a:ln>
                  <a:noFill/>
                </a:ln>
                <a:solidFill>
                  <a:srgbClr val="008000"/>
                </a:solidFill>
                <a:effectLst/>
                <a:latin typeface="Work Sans Light" panose="020B0604020202020204" charset="0"/>
              </a:rPr>
              <a:t>‘giờ</a:t>
            </a:r>
            <a:r>
              <a:rPr kumimoji="0" lang="vi-VN" altLang="vi-VN" sz="1000" b="1" i="0" u="none" strike="noStrike" cap="none" normalizeH="0" smtClean="0">
                <a:ln>
                  <a:noFill/>
                </a:ln>
                <a:solidFill>
                  <a:srgbClr val="008000"/>
                </a:solidFill>
                <a:effectLst/>
                <a:latin typeface="Work Sans Light" panose="020B0604020202020204" charset="0"/>
              </a:rPr>
              <a:t> học </a:t>
            </a:r>
            <a:r>
              <a:rPr kumimoji="0" lang="vi-VN" altLang="vi-VN" sz="1000" b="1" i="0" u="none" strike="noStrike" cap="none" normalizeH="0" baseline="0" smtClean="0">
                <a:ln>
                  <a:noFill/>
                </a:ln>
                <a:solidFill>
                  <a:srgbClr val="008000"/>
                </a:solidFill>
                <a:effectLst/>
                <a:latin typeface="Work Sans Light" panose="020B0604020202020204" charset="0"/>
              </a:rPr>
              <a:t>'</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plt.ylabel(</a:t>
            </a:r>
            <a:r>
              <a:rPr kumimoji="0" lang="vi-VN" altLang="vi-VN" sz="1000" b="1" i="0" u="none" strike="noStrike" cap="none" normalizeH="0" baseline="0" smtClean="0">
                <a:ln>
                  <a:noFill/>
                </a:ln>
                <a:solidFill>
                  <a:srgbClr val="008000"/>
                </a:solidFill>
                <a:effectLst/>
                <a:latin typeface="Work Sans Light" panose="020B0604020202020204" charset="0"/>
              </a:rPr>
              <a:t>‘dự</a:t>
            </a:r>
            <a:r>
              <a:rPr kumimoji="0" lang="vi-VN" altLang="vi-VN" sz="1000" b="1" i="0" u="none" strike="noStrike" cap="none" normalizeH="0" smtClean="0">
                <a:ln>
                  <a:noFill/>
                </a:ln>
                <a:solidFill>
                  <a:srgbClr val="008000"/>
                </a:solidFill>
                <a:effectLst/>
                <a:latin typeface="Work Sans Light" panose="020B0604020202020204" charset="0"/>
              </a:rPr>
              <a:t> đoán xác xuất đỗ</a:t>
            </a:r>
            <a:r>
              <a:rPr kumimoji="0" lang="vi-VN" altLang="vi-VN" sz="1000" b="1" i="0" u="none" strike="noStrike" cap="none" normalizeH="0" baseline="0" smtClean="0">
                <a:ln>
                  <a:noFill/>
                </a:ln>
                <a:solidFill>
                  <a:srgbClr val="008000"/>
                </a:solidFill>
                <a:effectLst/>
                <a:latin typeface="Work Sans Light" panose="020B0604020202020204" charset="0"/>
              </a:rPr>
              <a:t>'</a:t>
            </a:r>
            <a:r>
              <a:rPr kumimoji="0" lang="vi-VN" altLang="vi-VN" sz="1000" b="0" i="0" u="none" strike="noStrike" cap="none" normalizeH="0" baseline="0" smtClean="0">
                <a:ln>
                  <a:noFill/>
                </a:ln>
                <a:solidFill>
                  <a:srgbClr val="000000"/>
                </a:solidFill>
                <a:effectLst/>
                <a:latin typeface="Work Sans Light" panose="020B0604020202020204" charset="0"/>
              </a:rPr>
              <a:t>)</a:t>
            </a:r>
            <a:br>
              <a:rPr kumimoji="0" lang="vi-VN" altLang="vi-VN" sz="1000" b="0" i="0" u="none" strike="noStrike" cap="none" normalizeH="0" baseline="0" smtClean="0">
                <a:ln>
                  <a:noFill/>
                </a:ln>
                <a:solidFill>
                  <a:srgbClr val="000000"/>
                </a:solidFill>
                <a:effectLst/>
                <a:latin typeface="Work Sans Light" panose="020B0604020202020204" charset="0"/>
              </a:rPr>
            </a:br>
            <a:r>
              <a:rPr kumimoji="0" lang="vi-VN" altLang="vi-VN" sz="1000" b="0" i="0" u="none" strike="noStrike" cap="none" normalizeH="0" baseline="0" smtClean="0">
                <a:ln>
                  <a:noFill/>
                </a:ln>
                <a:solidFill>
                  <a:srgbClr val="000000"/>
                </a:solidFill>
                <a:effectLst/>
                <a:latin typeface="Work Sans Light" panose="020B0604020202020204" charset="0"/>
              </a:rPr>
              <a:t>plt.show()</a:t>
            </a:r>
            <a:endParaRPr kumimoji="0" lang="vi-VN" altLang="vi-VN" sz="1800" b="0" i="0" u="none" strike="noStrike" cap="none" normalizeH="0" baseline="0" smtClean="0">
              <a:ln>
                <a:noFill/>
              </a:ln>
              <a:solidFill>
                <a:schemeClr val="tx1"/>
              </a:solidFill>
              <a:effectLst/>
              <a:latin typeface="Work Sans Light" panose="020B060402020202020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010" y="687519"/>
            <a:ext cx="4745913" cy="2897745"/>
          </a:xfrm>
          <a:prstGeom prst="rect">
            <a:avLst/>
          </a:prstGeom>
        </p:spPr>
      </p:pic>
      <p:sp>
        <p:nvSpPr>
          <p:cNvPr id="12" name="TextBox 11"/>
          <p:cNvSpPr txBox="1"/>
          <p:nvPr/>
        </p:nvSpPr>
        <p:spPr>
          <a:xfrm>
            <a:off x="4248866" y="3753853"/>
            <a:ext cx="3910633" cy="769441"/>
          </a:xfrm>
          <a:prstGeom prst="rect">
            <a:avLst/>
          </a:prstGeom>
          <a:noFill/>
        </p:spPr>
        <p:txBody>
          <a:bodyPr wrap="square" rtlCol="0">
            <a:spAutoFit/>
          </a:bodyPr>
          <a:lstStyle/>
          <a:p>
            <a:r>
              <a:rPr lang="vi-VN" sz="1100">
                <a:latin typeface="Work Sans Light" panose="020B0604020202020204" charset="0"/>
              </a:rPr>
              <a:t>Nếu như chỉ có hai output là ‘fail’ hoặc ‘pass’, điểm trên đồ thị của hàm sigmoid tương ứng với xác suất 0.5 được chọn làm </a:t>
            </a:r>
            <a:r>
              <a:rPr lang="vi-VN" sz="1100" i="1">
                <a:latin typeface="Work Sans Light" panose="020B0604020202020204" charset="0"/>
              </a:rPr>
              <a:t>hard threshold</a:t>
            </a:r>
            <a:r>
              <a:rPr lang="vi-VN" sz="1100">
                <a:latin typeface="Work Sans Light" panose="020B0604020202020204" charset="0"/>
              </a:rPr>
              <a:t> (ngưỡng cứng). Việc này có thể chứng minh khá dễ dàng </a:t>
            </a:r>
          </a:p>
        </p:txBody>
      </p:sp>
    </p:spTree>
    <p:extLst>
      <p:ext uri="{BB962C8B-B14F-4D97-AF65-F5344CB8AC3E}">
        <p14:creationId xmlns:p14="http://schemas.microsoft.com/office/powerpoint/2010/main" val="14250314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2500"/>
                            </p:stCondLst>
                            <p:childTnLst>
                              <p:par>
                                <p:cTn id="21" presetID="2" presetClass="entr" presetSubtype="4" fill="hold" nodeType="afterEffect">
                                  <p:stCondLst>
                                    <p:cond delay="125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4250"/>
                            </p:stCondLst>
                            <p:childTnLst>
                              <p:par>
                                <p:cTn id="26" presetID="2" presetClass="entr" presetSubtype="4" fill="hold" grpId="0" nodeType="afterEffect">
                                  <p:stCondLst>
                                    <p:cond delay="125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20" y="618766"/>
            <a:ext cx="7607957" cy="626507"/>
          </a:xfrm>
        </p:spPr>
        <p:txBody>
          <a:bodyPr/>
          <a:lstStyle/>
          <a:p>
            <a:r>
              <a:rPr lang="vi-VN" sz="3200" smtClean="0">
                <a:latin typeface="Work Sans Light" panose="020B0604020202020204" charset="0"/>
              </a:rPr>
              <a:t>Một số tài liệu tham khảo</a:t>
            </a:r>
            <a:endParaRPr lang="vi-VN" sz="3200">
              <a:latin typeface="Work Sans Light" panose="020B0604020202020204" charset="0"/>
            </a:endParaRPr>
          </a:p>
        </p:txBody>
      </p:sp>
      <p:sp>
        <p:nvSpPr>
          <p:cNvPr id="3" name="Text Placeholder 2"/>
          <p:cNvSpPr>
            <a:spLocks noGrp="1"/>
          </p:cNvSpPr>
          <p:nvPr>
            <p:ph type="body" idx="1"/>
          </p:nvPr>
        </p:nvSpPr>
        <p:spPr>
          <a:xfrm>
            <a:off x="642269" y="932019"/>
            <a:ext cx="7405800" cy="2004000"/>
          </a:xfrm>
        </p:spPr>
        <p:txBody>
          <a:bodyPr/>
          <a:lstStyle/>
          <a:p>
            <a:pPr marL="101600" indent="0">
              <a:buNone/>
            </a:pPr>
            <a:endParaRPr lang="vi-VN" sz="1400" smtClean="0"/>
          </a:p>
          <a:p>
            <a:pPr marL="101600" indent="0">
              <a:buNone/>
            </a:pPr>
            <a:r>
              <a:rPr lang="vi-VN" sz="1400">
                <a:latin typeface="+mj-lt"/>
              </a:rPr>
              <a:t>[1] Cox, David R. “The regression analysis of binary sequences.” Journal of the Royal Statistical Society. Series B (Methodological) (1958): 215-242.</a:t>
            </a:r>
          </a:p>
          <a:p>
            <a:pPr marL="101600" indent="0">
              <a:buNone/>
            </a:pPr>
            <a:r>
              <a:rPr lang="vi-VN" sz="1400">
                <a:latin typeface="+mj-lt"/>
              </a:rPr>
              <a:t>[2] Cramer, Jan Salomon. “The origins of logistic regression.” (2002).</a:t>
            </a:r>
          </a:p>
          <a:p>
            <a:pPr marL="101600" indent="0">
              <a:buNone/>
            </a:pPr>
            <a:r>
              <a:rPr lang="vi-VN" sz="1400">
                <a:latin typeface="+mj-lt"/>
              </a:rPr>
              <a:t>[3] Abu-Mostafa, Yaser S., Malik Magdon-Ismail, and Hsuan-Tien Lin. Learning from data. Vol. 4. New York, NY, USA:: AMLBook, 2012. </a:t>
            </a:r>
          </a:p>
          <a:p>
            <a:pPr marL="101600" indent="0">
              <a:buNone/>
            </a:pPr>
            <a:r>
              <a:rPr lang="vi-VN" sz="1400">
                <a:latin typeface="+mj-lt"/>
              </a:rPr>
              <a:t>[4] Bishop, Christopher M. “Pattern recognition and Machine Learning.”, Springer (2006). (</a:t>
            </a:r>
            <a:r>
              <a:rPr lang="vi-VN" sz="1400">
                <a:latin typeface="+mj-lt"/>
                <a:hlinkClick r:id="rId2"/>
              </a:rPr>
              <a:t>book</a:t>
            </a:r>
            <a:r>
              <a:rPr lang="vi-VN" sz="1400">
                <a:latin typeface="+mj-lt"/>
              </a:rPr>
              <a:t>)</a:t>
            </a:r>
          </a:p>
          <a:p>
            <a:pPr marL="101600" indent="0">
              <a:buNone/>
            </a:pPr>
            <a:r>
              <a:rPr lang="vi-VN" sz="1400">
                <a:latin typeface="+mj-lt"/>
              </a:rPr>
              <a:t>[5] Duda, Richard O., Peter E. Hart, and David G. Stork. Pattern classification. John Wiley &amp; Sons, 2012.</a:t>
            </a:r>
          </a:p>
          <a:p>
            <a:pPr marL="101600" indent="0">
              <a:buNone/>
            </a:pPr>
            <a:r>
              <a:rPr lang="vi-VN" sz="1400">
                <a:latin typeface="+mj-lt"/>
              </a:rPr>
              <a:t>[6] Andrer Ng. CS229 Lecture notes. </a:t>
            </a:r>
            <a:r>
              <a:rPr lang="vi-VN" sz="1400">
                <a:latin typeface="+mj-lt"/>
                <a:hlinkClick r:id="rId3"/>
              </a:rPr>
              <a:t>Part II: Classification and logistic regression</a:t>
            </a:r>
            <a:endParaRPr lang="vi-VN" sz="1400">
              <a:latin typeface="+mj-lt"/>
            </a:endParaRPr>
          </a:p>
          <a:p>
            <a:pPr marL="101600" indent="0">
              <a:buNone/>
            </a:pPr>
            <a:r>
              <a:rPr lang="vi-VN" sz="1400">
                <a:latin typeface="+mj-lt"/>
              </a:rPr>
              <a:t>[7] Jerome H. Friedman, Robert Tibshirani, and Trevor Hastie. </a:t>
            </a:r>
            <a:r>
              <a:rPr lang="vi-VN" sz="1400">
                <a:latin typeface="+mj-lt"/>
                <a:hlinkClick r:id="rId4"/>
              </a:rPr>
              <a:t>The Elements of Statistical Learning</a:t>
            </a:r>
            <a:r>
              <a:rPr lang="vi-VN" sz="1400">
                <a:latin typeface="+mj-lt"/>
              </a:rPr>
              <a:t>.</a:t>
            </a:r>
          </a:p>
          <a:p>
            <a:pPr marL="101600" indent="0">
              <a:buNone/>
            </a:pPr>
            <a:r>
              <a:rPr lang="vi-VN" sz="1400"/>
              <a:t/>
            </a:r>
            <a:br>
              <a:rPr lang="vi-VN" sz="1400"/>
            </a:br>
            <a:endParaRPr lang="vi-VN" sz="1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448260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74" y="80407"/>
            <a:ext cx="6982315" cy="2308111"/>
          </a:xfrm>
        </p:spPr>
        <p:txBody>
          <a:bodyPr/>
          <a:lstStyle/>
          <a:p>
            <a:pPr algn="ctr"/>
            <a:r>
              <a:rPr lang="vi-VN" sz="3600" smtClean="0">
                <a:solidFill>
                  <a:schemeClr val="accent6">
                    <a:lumMod val="75000"/>
                  </a:schemeClr>
                </a:solidFill>
              </a:rPr>
              <a:t>Thank for watching </a:t>
            </a:r>
            <a:br>
              <a:rPr lang="vi-VN" sz="3600" smtClean="0">
                <a:solidFill>
                  <a:schemeClr val="accent6">
                    <a:lumMod val="75000"/>
                  </a:schemeClr>
                </a:solidFill>
              </a:rPr>
            </a:br>
            <a:r>
              <a:rPr lang="vi-VN" sz="3600" smtClean="0">
                <a:solidFill>
                  <a:schemeClr val="accent6">
                    <a:lumMod val="75000"/>
                  </a:schemeClr>
                </a:solidFill>
              </a:rPr>
              <a:t>let’s discuss together</a:t>
            </a:r>
            <a:endParaRPr lang="vi-VN" sz="3600">
              <a:solidFill>
                <a:schemeClr val="accent6">
                  <a:lumMod val="75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649" y="2560398"/>
            <a:ext cx="3799564" cy="2135355"/>
          </a:xfrm>
          <a:prstGeom prst="rect">
            <a:avLst/>
          </a:prstGeom>
        </p:spPr>
      </p:pic>
    </p:spTree>
    <p:extLst>
      <p:ext uri="{BB962C8B-B14F-4D97-AF65-F5344CB8AC3E}">
        <p14:creationId xmlns:p14="http://schemas.microsoft.com/office/powerpoint/2010/main" val="6984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250"/>
                                  </p:stCondLst>
                                  <p:childTnLst>
                                    <p:animEffect transition="out" filter="fade">
                                      <p:cBhvr>
                                        <p:cTn id="6" dur="250" tmFilter="0, 0; .2, .5; .8, .5; 1, 0"/>
                                        <p:tgtEl>
                                          <p:spTgt spid="2"/>
                                        </p:tgtEl>
                                      </p:cBhvr>
                                    </p:animEffect>
                                    <p:animScale>
                                      <p:cBhvr>
                                        <p:cTn id="7" dur="125"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685800" y="625642"/>
            <a:ext cx="4223084" cy="858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5400" smtClean="0"/>
              <a:t>Đặt vấn đề</a:t>
            </a:r>
            <a:endParaRPr sz="5400"/>
          </a:p>
        </p:txBody>
      </p:sp>
      <p:sp>
        <p:nvSpPr>
          <p:cNvPr id="84" name="Google Shape;84;p14"/>
          <p:cNvSpPr txBox="1">
            <a:spLocks noGrp="1"/>
          </p:cNvSpPr>
          <p:nvPr>
            <p:ph type="subTitle" idx="4294967295"/>
          </p:nvPr>
        </p:nvSpPr>
        <p:spPr>
          <a:xfrm>
            <a:off x="685800" y="2415372"/>
            <a:ext cx="3748696" cy="2015700"/>
          </a:xfrm>
          <a:prstGeom prst="rect">
            <a:avLst/>
          </a:prstGeom>
        </p:spPr>
        <p:txBody>
          <a:bodyPr spcFirstLastPara="1" wrap="square" lIns="91425" tIns="91425" rIns="91425" bIns="91425" anchor="b" anchorCtr="0">
            <a:noAutofit/>
          </a:bodyPr>
          <a:lstStyle/>
          <a:p>
            <a:pPr marL="0" lvl="0" indent="0">
              <a:buNone/>
            </a:pPr>
            <a:r>
              <a:rPr lang="vi-VN" sz="1200"/>
              <a:t>Ngân hàng bạn đang làm có chương trình cho vay ưu đãi cho các đối tượng mua chung cư. Tuy nhiên gần đây có nhiều chung cư hấp dẫn nên lượng hồ sơ người nộp cho chương trình ưu đãi tăng lên nhiều. Bình thường bạn có thể duyệt 10-20 hồ sơ một ngày để quyết định hồ sơ có được cho vay hay không, tuy nhiên gần đây bạn nhận được 1000-2000 hồ sơ mỗi ngày. </a:t>
            </a:r>
            <a:r>
              <a:rPr lang="vi-VN" sz="1200" smtClean="0"/>
              <a:t>“Bạn </a:t>
            </a:r>
            <a:r>
              <a:rPr lang="vi-VN" sz="1200" i="1"/>
              <a:t>không thể </a:t>
            </a:r>
            <a:r>
              <a:rPr lang="vi-VN" sz="1200"/>
              <a:t>xử lý hết hồ sơ và bạn cần có một giải pháp để có thể dự đoán hồ sơ mới là có nên cho vay hay </a:t>
            </a:r>
            <a:r>
              <a:rPr lang="vi-VN" sz="1200" smtClean="0"/>
              <a:t>không”. </a:t>
            </a:r>
            <a:r>
              <a:rPr lang="vi-VN" sz="1200"/>
              <a:t>Sau khi phân tích, bạn nhận thấy có 2 yếu tố quyết định đến việc hồ sơ có được chấp nhận hay không, đó là mức lương và kinh nghiệm làm việc</a:t>
            </a:r>
            <a:r>
              <a:rPr lang="vi-VN" sz="1200" smtClean="0"/>
              <a:t>. Bên cạnh </a:t>
            </a:r>
            <a:r>
              <a:rPr lang="vi-VN" sz="1200"/>
              <a:t>là 1 đồ thị ví dụ</a:t>
            </a:r>
            <a:endParaRPr sz="1200" b="1"/>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878" y="1055029"/>
            <a:ext cx="4127299" cy="31626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anim calcmode="lin" valueType="num">
                                      <p:cBhvr>
                                        <p:cTn id="8"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5"/>
          <p:cNvSpPr txBox="1">
            <a:spLocks noGrp="1"/>
          </p:cNvSpPr>
          <p:nvPr>
            <p:ph type="subTitle" idx="1"/>
          </p:nvPr>
        </p:nvSpPr>
        <p:spPr>
          <a:xfrm>
            <a:off x="682791" y="598167"/>
            <a:ext cx="3779206" cy="1024377"/>
          </a:xfrm>
          <a:prstGeom prst="rect">
            <a:avLst/>
          </a:prstGeom>
        </p:spPr>
        <p:txBody>
          <a:bodyPr spcFirstLastPara="1" wrap="square" lIns="91425" tIns="91425" rIns="91425" bIns="91425" anchor="t" anchorCtr="0">
            <a:noAutofit/>
          </a:bodyPr>
          <a:lstStyle/>
          <a:p>
            <a:pPr marL="0" lvl="0" indent="0"/>
            <a:r>
              <a:rPr lang="vi-VN" sz="1400" smtClean="0"/>
              <a:t>~Về </a:t>
            </a:r>
            <a:r>
              <a:rPr lang="vi-VN" sz="1400"/>
              <a:t>mặt logic, chúng ta có thể nghĩ ngay đến việc vẽ 1 đường thẳng phân chia các điểm xanh và đó, rồi đưa ra quyết định cho 1 điểm mới dựa vào đường thẳng đó. Ví dụ </a:t>
            </a:r>
            <a:r>
              <a:rPr lang="vi-VN" sz="1400" smtClean="0"/>
              <a:t>minh họa như này 	-&gt;</a:t>
            </a:r>
          </a:p>
          <a:p>
            <a:pPr marL="0" lvl="0" indent="0"/>
            <a:endParaRPr lang="vi-VN" sz="1400" smtClean="0"/>
          </a:p>
        </p:txBody>
      </p:sp>
      <p:sp>
        <p:nvSpPr>
          <p:cNvPr id="3" name="TextBox 2"/>
          <p:cNvSpPr txBox="1"/>
          <p:nvPr/>
        </p:nvSpPr>
        <p:spPr>
          <a:xfrm>
            <a:off x="682791" y="1780675"/>
            <a:ext cx="3570386" cy="2893100"/>
          </a:xfrm>
          <a:prstGeom prst="rect">
            <a:avLst/>
          </a:prstGeom>
          <a:noFill/>
        </p:spPr>
        <p:txBody>
          <a:bodyPr wrap="square" rtlCol="0">
            <a:spAutoFit/>
          </a:bodyPr>
          <a:lstStyle/>
          <a:p>
            <a:r>
              <a:rPr lang="vi-VN" smtClean="0">
                <a:latin typeface="Work Sans Light" panose="020B0604020202020204" charset="0"/>
              </a:rPr>
              <a:t>~Ví </a:t>
            </a:r>
            <a:r>
              <a:rPr lang="vi-VN">
                <a:latin typeface="Work Sans Light" panose="020B0604020202020204" charset="0"/>
              </a:rPr>
              <a:t>dụ đường xanh là đường phân chia. Dự đoáncho hồ sơ của người có mức lương 6 triệu và 1 năm kinh nghiệm là không chấp </a:t>
            </a:r>
            <a:r>
              <a:rPr lang="vi-VN" smtClean="0">
                <a:latin typeface="Work Sans Light" panose="020B0604020202020204" charset="0"/>
              </a:rPr>
              <a:t>nhận</a:t>
            </a:r>
          </a:p>
          <a:p>
            <a:endParaRPr lang="vi-VN">
              <a:latin typeface="Work Sans Light" panose="020B0604020202020204" charset="0"/>
            </a:endParaRPr>
          </a:p>
          <a:p>
            <a:r>
              <a:rPr lang="vi-VN" smtClean="0">
                <a:latin typeface="Work Sans Light" panose="020B0604020202020204" charset="0"/>
              </a:rPr>
              <a:t>~Tuy </a:t>
            </a:r>
            <a:r>
              <a:rPr lang="vi-VN">
                <a:latin typeface="Work Sans Light" panose="020B0604020202020204" charset="0"/>
              </a:rPr>
              <a:t>nhiên, do ngân hàng đang gặp khó khăn nên hạn chế cho vay, ngân hàng yêu cầu hồ sơ đạt trên 80% mới cho vay. Bây giờ không chỉ dừng lại ở việc quyết định cho vay hay không, mà phải tìm xác suất hồ sơ đó cho vay là bao nhiêu</a:t>
            </a:r>
          </a:p>
          <a:p>
            <a:endParaRPr lang="vi-VN">
              <a:latin typeface="Work Sans Light"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08" y="878421"/>
            <a:ext cx="4370455" cy="32659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500"/>
                                        <p:tgtEl>
                                          <p:spTgt spid="9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4" presetClass="entr" presetSubtype="10" fill="hold" grpId="0" nodeType="after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7895" y="562743"/>
            <a:ext cx="3661599" cy="592665"/>
          </a:xfrm>
          <a:prstGeom prst="rect">
            <a:avLst/>
          </a:prstGeom>
        </p:spPr>
        <p:txBody>
          <a:bodyPr spcFirstLastPara="1" wrap="square" lIns="91425" tIns="91425" rIns="91425" bIns="91425" anchor="b" anchorCtr="0">
            <a:noAutofit/>
          </a:bodyPr>
          <a:lstStyle/>
          <a:p>
            <a:r>
              <a:rPr lang="vi-VN" sz="3200"/>
              <a:t>Hàm sigmoid</a:t>
            </a:r>
          </a:p>
        </p:txBody>
      </p:sp>
      <p:sp>
        <p:nvSpPr>
          <p:cNvPr id="105" name="Google Shape;105;p17"/>
          <p:cNvSpPr txBox="1">
            <a:spLocks noGrp="1"/>
          </p:cNvSpPr>
          <p:nvPr>
            <p:ph type="body" idx="1"/>
          </p:nvPr>
        </p:nvSpPr>
        <p:spPr>
          <a:xfrm>
            <a:off x="387836" y="1223076"/>
            <a:ext cx="3647899" cy="3563802"/>
          </a:xfrm>
          <a:prstGeom prst="rect">
            <a:avLst/>
          </a:prstGeom>
        </p:spPr>
        <p:txBody>
          <a:bodyPr spcFirstLastPara="1" wrap="square" lIns="91425" tIns="91425" rIns="91425" bIns="91425" anchor="t" anchorCtr="0">
            <a:noAutofit/>
          </a:bodyPr>
          <a:lstStyle/>
          <a:p>
            <a:pPr marL="101600" lvl="0" indent="0">
              <a:buNone/>
            </a:pPr>
            <a:r>
              <a:rPr lang="vi-VN" sz="1600" smtClean="0"/>
              <a:t>~Việc đầu tiên là phải tìm </a:t>
            </a:r>
            <a:r>
              <a:rPr lang="vi-VN" sz="1600"/>
              <a:t>xác suất cho vay của 1 hồ sơ, đương nhiên là giá trị trong đoạn [0, 1] rồi. Hàm mà luôn có giá trị trong đoạn [0, 1], liên tục mà lại dễ sử dụng thì đó là hàm sigmoid</a:t>
            </a:r>
            <a:r>
              <a:rPr lang="vi-VN" sz="1600" smtClean="0"/>
              <a:t>. Minh họa -&gt;</a:t>
            </a:r>
          </a:p>
          <a:p>
            <a:pPr marL="101600" lvl="0" indent="0">
              <a:buNone/>
            </a:pPr>
            <a:endParaRPr sz="1600"/>
          </a:p>
          <a:p>
            <a:pPr marL="101600" indent="0">
              <a:spcBef>
                <a:spcPts val="0"/>
              </a:spcBef>
              <a:buNone/>
            </a:pPr>
            <a:r>
              <a:rPr lang="vi-VN" sz="1600" smtClean="0"/>
              <a:t>~Nhận </a:t>
            </a:r>
            <a:r>
              <a:rPr lang="vi-VN" sz="1600"/>
              <a:t>xét</a:t>
            </a:r>
            <a:r>
              <a:rPr lang="vi-VN" sz="1600" smtClean="0"/>
              <a:t>:</a:t>
            </a:r>
          </a:p>
          <a:p>
            <a:pPr marL="101600" indent="0">
              <a:spcBef>
                <a:spcPts val="0"/>
              </a:spcBef>
              <a:buNone/>
            </a:pPr>
            <a:r>
              <a:rPr lang="vi-VN" sz="1400" i="1" smtClean="0"/>
              <a:t>1.Hàm liên tục và luôn đưa ra giá trị trong khoảng (0,1)</a:t>
            </a:r>
          </a:p>
          <a:p>
            <a:pPr marL="101600" indent="0">
              <a:spcBef>
                <a:spcPts val="0"/>
              </a:spcBef>
              <a:buNone/>
            </a:pPr>
            <a:r>
              <a:rPr lang="vi-VN" sz="1400" i="1" smtClean="0"/>
              <a:t>2.Có đạo hàm tại mọi điểm nên có thể dùng gradient descent (sẽ trình bày ở phần tiếp ) </a:t>
            </a:r>
          </a:p>
          <a:p>
            <a:pPr marL="101600" indent="0">
              <a:spcBef>
                <a:spcPts val="0"/>
              </a:spcBef>
              <a:buNone/>
            </a:pPr>
            <a:endParaRPr lang="vi-VN" sz="1600"/>
          </a:p>
          <a:p>
            <a:pPr marL="101600" lvl="0" indent="0" algn="l" rtl="0">
              <a:spcBef>
                <a:spcPts val="0"/>
              </a:spcBef>
              <a:spcAft>
                <a:spcPts val="0"/>
              </a:spcAft>
              <a:buSzPts val="2000"/>
              <a:buNone/>
            </a:pPr>
            <a:r>
              <a:rPr lang="vi-VN" sz="1600"/>
              <a:t>	</a:t>
            </a:r>
            <a:r>
              <a:rPr lang="en" sz="1600" smtClean="0"/>
              <a:t> </a:t>
            </a:r>
            <a:endParaRPr sz="160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691" y="1155408"/>
            <a:ext cx="3901808" cy="2712640"/>
          </a:xfrm>
          <a:prstGeom prst="rect">
            <a:avLst/>
          </a:prstGeom>
        </p:spPr>
      </p:pic>
      <p:sp>
        <p:nvSpPr>
          <p:cNvPr id="6" name="TextBox 5"/>
          <p:cNvSpPr txBox="1"/>
          <p:nvPr/>
        </p:nvSpPr>
        <p:spPr>
          <a:xfrm>
            <a:off x="4826382" y="4008235"/>
            <a:ext cx="3691976" cy="430887"/>
          </a:xfrm>
          <a:prstGeom prst="rect">
            <a:avLst/>
          </a:prstGeom>
          <a:noFill/>
        </p:spPr>
        <p:txBody>
          <a:bodyPr wrap="square" rtlCol="0">
            <a:spAutoFit/>
          </a:bodyPr>
          <a:lstStyle/>
          <a:p>
            <a:r>
              <a:rPr lang="vi-VN" sz="1100" b="1">
                <a:solidFill>
                  <a:schemeClr val="tx2">
                    <a:lumMod val="75000"/>
                  </a:schemeClr>
                </a:solidFill>
                <a:latin typeface="Work Sans Light" panose="020B0604020202020204" charset="0"/>
              </a:rPr>
              <a:t>Hàm sigmoid</a:t>
            </a:r>
            <a:r>
              <a:rPr lang="vi-VN" sz="1100">
                <a:solidFill>
                  <a:schemeClr val="tx2">
                    <a:lumMod val="75000"/>
                  </a:schemeClr>
                </a:solidFill>
                <a:latin typeface="Work Sans Light" panose="020B0604020202020204" charset="0"/>
              </a:rPr>
              <a:t> là một </a:t>
            </a:r>
            <a:r>
              <a:rPr lang="vi-VN" sz="1100">
                <a:solidFill>
                  <a:schemeClr val="tx2">
                    <a:lumMod val="75000"/>
                  </a:schemeClr>
                </a:solidFill>
                <a:latin typeface="Work Sans Light" panose="020B0604020202020204" charset="0"/>
                <a:hlinkClick r:id="rId4" tooltip="Hàm số"/>
              </a:rPr>
              <a:t>hàm số</a:t>
            </a:r>
            <a:r>
              <a:rPr lang="vi-VN" sz="1100">
                <a:solidFill>
                  <a:schemeClr val="tx2">
                    <a:lumMod val="75000"/>
                  </a:schemeClr>
                </a:solidFill>
                <a:latin typeface="Work Sans Light" panose="020B0604020202020204" charset="0"/>
              </a:rPr>
              <a:t> có dạng đường cong hình "S" hay còn gọi là </a:t>
            </a:r>
            <a:r>
              <a:rPr lang="vi-VN" sz="1100" b="1">
                <a:solidFill>
                  <a:schemeClr val="tx2">
                    <a:lumMod val="75000"/>
                  </a:schemeClr>
                </a:solidFill>
                <a:latin typeface="Work Sans Light" panose="020B0604020202020204" charset="0"/>
              </a:rPr>
              <a:t>đường cong sigmoid</a:t>
            </a:r>
            <a:endParaRPr lang="en-US" sz="1100" b="0" i="0" u="none" strike="noStrike" cap="none">
              <a:solidFill>
                <a:schemeClr val="tx2">
                  <a:lumMod val="75000"/>
                </a:schemeClr>
              </a:solidFill>
              <a:latin typeface="Work Sans Light" panose="020B060402020202020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5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wipe(down)">
                                      <p:cBhvr>
                                        <p:cTn id="7" dur="500"/>
                                        <p:tgtEl>
                                          <p:spTgt spid="105">
                                            <p:txEl>
                                              <p:pRg st="0" end="0"/>
                                            </p:txEl>
                                          </p:spTgt>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05">
                                            <p:txEl>
                                              <p:pRg st="2" end="2"/>
                                            </p:txEl>
                                          </p:spTgt>
                                        </p:tgtEl>
                                        <p:attrNameLst>
                                          <p:attrName>style.visibility</p:attrName>
                                        </p:attrNameLst>
                                      </p:cBhvr>
                                      <p:to>
                                        <p:strVal val="visible"/>
                                      </p:to>
                                    </p:set>
                                    <p:animEffect transition="in" filter="wipe(down)">
                                      <p:cBhvr>
                                        <p:cTn id="10" dur="500"/>
                                        <p:tgtEl>
                                          <p:spTgt spid="105">
                                            <p:txEl>
                                              <p:pRg st="2" end="2"/>
                                            </p:txEl>
                                          </p:spTgt>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105">
                                            <p:txEl>
                                              <p:pRg st="3" end="3"/>
                                            </p:txEl>
                                          </p:spTgt>
                                        </p:tgtEl>
                                        <p:attrNameLst>
                                          <p:attrName>style.visibility</p:attrName>
                                        </p:attrNameLst>
                                      </p:cBhvr>
                                      <p:to>
                                        <p:strVal val="visible"/>
                                      </p:to>
                                    </p:set>
                                    <p:animEffect transition="in" filter="wipe(down)">
                                      <p:cBhvr>
                                        <p:cTn id="13" dur="500"/>
                                        <p:tgtEl>
                                          <p:spTgt spid="105">
                                            <p:txEl>
                                              <p:pRg st="3" end="3"/>
                                            </p:txEl>
                                          </p:spTgt>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05">
                                            <p:txEl>
                                              <p:pRg st="4" end="4"/>
                                            </p:txEl>
                                          </p:spTgt>
                                        </p:tgtEl>
                                        <p:attrNameLst>
                                          <p:attrName>style.visibility</p:attrName>
                                        </p:attrNameLst>
                                      </p:cBhvr>
                                      <p:to>
                                        <p:strVal val="visible"/>
                                      </p:to>
                                    </p:set>
                                    <p:animEffect transition="in" filter="wipe(down)">
                                      <p:cBhvr>
                                        <p:cTn id="16" dur="500"/>
                                        <p:tgtEl>
                                          <p:spTgt spid="105">
                                            <p:txEl>
                                              <p:pRg st="4" end="4"/>
                                            </p:txEl>
                                          </p:spTgt>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105">
                                            <p:txEl>
                                              <p:pRg st="6" end="6"/>
                                            </p:txEl>
                                          </p:spTgt>
                                        </p:tgtEl>
                                        <p:attrNameLst>
                                          <p:attrName>style.visibility</p:attrName>
                                        </p:attrNameLst>
                                      </p:cBhvr>
                                      <p:to>
                                        <p:strVal val="visible"/>
                                      </p:to>
                                    </p:set>
                                    <p:animEffect transition="in" filter="wipe(down)">
                                      <p:cBhvr>
                                        <p:cTn id="19" dur="500"/>
                                        <p:tgtEl>
                                          <p:spTgt spid="105">
                                            <p:txEl>
                                              <p:pRg st="6" end="6"/>
                                            </p:txEl>
                                          </p:spTgt>
                                        </p:tgtEl>
                                      </p:cBhvr>
                                    </p:animEffect>
                                  </p:childTnLst>
                                </p:cTn>
                              </p:par>
                            </p:childTnLst>
                          </p:cTn>
                        </p:par>
                        <p:par>
                          <p:cTn id="20" fill="hold">
                            <p:stCondLst>
                              <p:cond delay="750"/>
                            </p:stCondLst>
                            <p:childTnLst>
                              <p:par>
                                <p:cTn id="21" presetID="2" presetClass="entr" presetSubtype="4" fill="hold" nodeType="afterEffect">
                                  <p:stCondLst>
                                    <p:cond delay="7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698975" y="1169693"/>
            <a:ext cx="7566677" cy="21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a:latin typeface="Work Sans"/>
              <a:ea typeface="Work Sans"/>
              <a:cs typeface="Work Sans"/>
              <a:sym typeface="Work Sans"/>
            </a:endParaRPr>
          </a:p>
          <a:p>
            <a:pPr marL="127000" indent="0">
              <a:buNone/>
            </a:pPr>
            <a:r>
              <a:rPr lang="vi-VN"/>
              <a:t>Về cơ bản thì chúng ta sẽ có các bước sau cho 1 bài toán Machine learning</a:t>
            </a:r>
            <a:r>
              <a:rPr lang="vi-VN" smtClean="0"/>
              <a:t>:</a:t>
            </a:r>
          </a:p>
          <a:p>
            <a:pPr marL="127000" indent="0">
              <a:buNone/>
            </a:pPr>
            <a:endParaRPr lang="vi-VN"/>
          </a:p>
          <a:p>
            <a:pPr marL="127000" indent="0">
              <a:buNone/>
            </a:pPr>
            <a:r>
              <a:rPr lang="vi-VN" smtClean="0"/>
              <a:t>1.Thiết </a:t>
            </a:r>
            <a:r>
              <a:rPr lang="vi-VN"/>
              <a:t>lập model</a:t>
            </a:r>
          </a:p>
          <a:p>
            <a:pPr marL="127000" indent="0">
              <a:buNone/>
            </a:pPr>
            <a:r>
              <a:rPr lang="vi-VN" smtClean="0"/>
              <a:t>2.Thiết </a:t>
            </a:r>
            <a:r>
              <a:rPr lang="vi-VN"/>
              <a:t>lập hàm mất mát Loss Function</a:t>
            </a:r>
          </a:p>
          <a:p>
            <a:pPr marL="127000" indent="0">
              <a:buNone/>
            </a:pPr>
            <a:r>
              <a:rPr lang="vi-VN" smtClean="0"/>
              <a:t>3.Tìm </a:t>
            </a:r>
            <a:r>
              <a:rPr lang="vi-VN"/>
              <a:t>tham số bằng việc tối ưu loss function</a:t>
            </a:r>
          </a:p>
          <a:p>
            <a:pPr marL="127000" indent="0">
              <a:buNone/>
            </a:pPr>
            <a:r>
              <a:rPr lang="vi-VN" smtClean="0"/>
              <a:t>4.Dự </a:t>
            </a:r>
            <a:r>
              <a:rPr lang="vi-VN"/>
              <a:t>đoán dữ liệu mới dựa vào loss function mới tìm được</a:t>
            </a:r>
          </a:p>
          <a:p>
            <a:pPr marL="0" lvl="0" indent="0" algn="l" rtl="0">
              <a:spcBef>
                <a:spcPts val="600"/>
              </a:spcBef>
              <a:spcAft>
                <a:spcPts val="0"/>
              </a:spcAft>
              <a:buNone/>
            </a:pPr>
            <a:endParaRPr/>
          </a:p>
        </p:txBody>
      </p:sp>
      <p:sp>
        <p:nvSpPr>
          <p:cNvPr id="136" name="Google Shape;136;p19"/>
          <p:cNvSpPr txBox="1">
            <a:spLocks noGrp="1"/>
          </p:cNvSpPr>
          <p:nvPr>
            <p:ph type="title"/>
          </p:nvPr>
        </p:nvSpPr>
        <p:spPr>
          <a:xfrm>
            <a:off x="869150" y="550015"/>
            <a:ext cx="5092200" cy="8190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mtClean="0"/>
              <a:t>Thiết lập bài toán</a:t>
            </a:r>
            <a:endParaRPr/>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p:cNvSpPr txBox="1"/>
          <p:nvPr/>
        </p:nvSpPr>
        <p:spPr>
          <a:xfrm>
            <a:off x="3162586" y="4056361"/>
            <a:ext cx="2090057" cy="276999"/>
          </a:xfrm>
          <a:prstGeom prst="rect">
            <a:avLst/>
          </a:prstGeom>
          <a:noFill/>
        </p:spPr>
        <p:txBody>
          <a:bodyPr wrap="square" rtlCol="0">
            <a:spAutoFit/>
          </a:bodyPr>
          <a:lstStyle/>
          <a:p>
            <a:r>
              <a:rPr lang="vi-VN" sz="1200" smtClean="0">
                <a:solidFill>
                  <a:schemeClr val="tx2">
                    <a:lumMod val="75000"/>
                  </a:schemeClr>
                </a:solidFill>
                <a:latin typeface="Work Sans Light" panose="020B0604020202020204" charset="0"/>
              </a:rPr>
              <a:t>Author: Hoang Duc Van</a:t>
            </a:r>
            <a:endParaRPr lang="vi-VN" sz="1200">
              <a:solidFill>
                <a:schemeClr val="tx2">
                  <a:lumMod val="75000"/>
                </a:schemeClr>
              </a:solidFill>
              <a:latin typeface="Work Sans Light"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52129" y="534483"/>
            <a:ext cx="5092200" cy="7340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mtClean="0"/>
              <a:t>Thiết lập model</a:t>
            </a:r>
            <a:endParaRPr/>
          </a:p>
        </p:txBody>
      </p:sp>
      <mc:AlternateContent xmlns:mc="http://schemas.openxmlformats.org/markup-compatibility/2006" xmlns:a14="http://schemas.microsoft.com/office/drawing/2010/main">
        <mc:Choice Requires="a14">
          <p:sp>
            <p:nvSpPr>
              <p:cNvPr id="150" name="Google Shape;150;p20"/>
              <p:cNvSpPr txBox="1">
                <a:spLocks noGrp="1"/>
              </p:cNvSpPr>
              <p:nvPr>
                <p:ph type="body" idx="3"/>
              </p:nvPr>
            </p:nvSpPr>
            <p:spPr>
              <a:xfrm>
                <a:off x="752129" y="1268500"/>
                <a:ext cx="3214854" cy="2863488"/>
              </a:xfrm>
              <a:prstGeom prst="rect">
                <a:avLst/>
              </a:prstGeom>
            </p:spPr>
            <p:txBody>
              <a:bodyPr spcFirstLastPara="1" wrap="square" lIns="91425" tIns="91425" rIns="91425" bIns="91425" anchor="t" anchorCtr="0">
                <a:noAutofit/>
              </a:bodyPr>
              <a:lstStyle/>
              <a:p>
                <a:pPr marL="0" lvl="0" indent="0">
                  <a:buNone/>
                </a:pPr>
                <a:r>
                  <a:rPr lang="vi-VN" smtClean="0"/>
                  <a:t>Với dòng thức i trong dữ liệu ,ta gọi:</a:t>
                </a:r>
              </a:p>
              <a:p>
                <a:pPr marL="0" lvl="0" indent="0">
                  <a:buNone/>
                </a:pPr>
                <a:r>
                  <a:rPr lang="vi-VN" smtClean="0"/>
                  <a:t> </a:t>
                </a:r>
                <a:endParaRPr lang="vi-VN" i="1" smtClean="0">
                  <a:latin typeface="Cambria Math" panose="02040503050406030204" pitchFamily="18" charset="0"/>
                </a:endParaRPr>
              </a:p>
              <a:p>
                <a:pPr marL="0" lvl="0" indent="0">
                  <a:buNone/>
                </a:pPr>
                <a:r>
                  <a:rPr lang="vi-VN" sz="1200" smtClean="0"/>
                  <a:t>1, </a:t>
                </a:r>
                <a14:m>
                  <m:oMath xmlns:m="http://schemas.openxmlformats.org/officeDocument/2006/math">
                    <m:sSup>
                      <m:sSupPr>
                        <m:ctrlPr>
                          <a:rPr lang="vi-VN" sz="1200" i="1" smtClean="0">
                            <a:latin typeface="Cambria Math" panose="02040503050406030204" pitchFamily="18" charset="0"/>
                          </a:rPr>
                        </m:ctrlPr>
                      </m:sSupPr>
                      <m:e>
                        <m:r>
                          <a:rPr lang="vi-VN" sz="1200" b="0" i="1" smtClean="0">
                            <a:latin typeface="Cambria Math" panose="02040503050406030204" pitchFamily="18" charset="0"/>
                          </a:rPr>
                          <m:t>𝑥</m:t>
                        </m:r>
                        <m:r>
                          <a:rPr lang="vi-VN" sz="1200" b="0" i="1" smtClean="0">
                            <a:latin typeface="Cambria Math" panose="02040503050406030204" pitchFamily="18" charset="0"/>
                          </a:rPr>
                          <m:t>1</m:t>
                        </m:r>
                      </m:e>
                      <m:sup>
                        <m:r>
                          <a:rPr lang="vi-VN" sz="1200" b="0" i="1" smtClean="0">
                            <a:latin typeface="Cambria Math" panose="02040503050406030204" pitchFamily="18" charset="0"/>
                          </a:rPr>
                          <m:t>(</m:t>
                        </m:r>
                        <m:r>
                          <a:rPr lang="vi-VN" sz="1200" b="0" i="1" smtClean="0">
                            <a:latin typeface="Cambria Math" panose="02040503050406030204" pitchFamily="18" charset="0"/>
                          </a:rPr>
                          <m:t>𝑖</m:t>
                        </m:r>
                        <m:r>
                          <a:rPr lang="vi-VN" sz="1200" b="0" i="1" smtClean="0">
                            <a:latin typeface="Cambria Math" panose="02040503050406030204" pitchFamily="18" charset="0"/>
                          </a:rPr>
                          <m:t>)</m:t>
                        </m:r>
                      </m:sup>
                    </m:sSup>
                  </m:oMath>
                </a14:m>
                <a:r>
                  <a:rPr lang="vi-VN" sz="1200" smtClean="0"/>
                  <a:t> là lương và </a:t>
                </a:r>
                <a14:m>
                  <m:oMath xmlns:m="http://schemas.openxmlformats.org/officeDocument/2006/math">
                    <m:sSup>
                      <m:sSupPr>
                        <m:ctrlPr>
                          <a:rPr lang="vi-VN" sz="1200" i="1">
                            <a:latin typeface="Cambria Math" panose="02040503050406030204" pitchFamily="18" charset="0"/>
                          </a:rPr>
                        </m:ctrlPr>
                      </m:sSupPr>
                      <m:e>
                        <m:r>
                          <a:rPr lang="vi-VN" sz="1200" i="1">
                            <a:latin typeface="Cambria Math" panose="02040503050406030204" pitchFamily="18" charset="0"/>
                          </a:rPr>
                          <m:t>𝑥</m:t>
                        </m:r>
                        <m:r>
                          <a:rPr lang="vi-VN" sz="1200" b="0" i="1" smtClean="0">
                            <a:latin typeface="Cambria Math" panose="02040503050406030204" pitchFamily="18" charset="0"/>
                          </a:rPr>
                          <m:t>2</m:t>
                        </m:r>
                      </m:e>
                      <m:sup>
                        <m:r>
                          <a:rPr lang="vi-VN" sz="1200" i="1">
                            <a:latin typeface="Cambria Math" panose="02040503050406030204" pitchFamily="18" charset="0"/>
                          </a:rPr>
                          <m:t>(</m:t>
                        </m:r>
                        <m:r>
                          <a:rPr lang="vi-VN" sz="1200" i="1">
                            <a:latin typeface="Cambria Math" panose="02040503050406030204" pitchFamily="18" charset="0"/>
                          </a:rPr>
                          <m:t>𝑖</m:t>
                        </m:r>
                        <m:r>
                          <a:rPr lang="vi-VN" sz="1200" i="1">
                            <a:latin typeface="Cambria Math" panose="02040503050406030204" pitchFamily="18" charset="0"/>
                          </a:rPr>
                          <m:t>)</m:t>
                        </m:r>
                      </m:sup>
                    </m:sSup>
                  </m:oMath>
                </a14:m>
                <a:r>
                  <a:rPr lang="vi-VN" sz="1200" smtClean="0"/>
                  <a:t> là kinh nghiệm làm việc của hồ sơ thứ i</a:t>
                </a:r>
              </a:p>
              <a:p>
                <a:pPr marL="0" indent="0">
                  <a:buNone/>
                </a:pPr>
                <a:r>
                  <a:rPr lang="vi-VN" sz="1200" smtClean="0"/>
                  <a:t>2,P(</a:t>
                </a:r>
                <a14:m>
                  <m:oMath xmlns:m="http://schemas.openxmlformats.org/officeDocument/2006/math">
                    <m:sSup>
                      <m:sSupPr>
                        <m:ctrlPr>
                          <a:rPr lang="ar-AE" sz="1200" i="1" smtClean="0">
                            <a:latin typeface="Cambria Math" panose="02040503050406030204" pitchFamily="18" charset="0"/>
                          </a:rPr>
                        </m:ctrlPr>
                      </m:sSupPr>
                      <m:e>
                        <m:r>
                          <a:rPr lang="ar-AE" sz="1200" i="1">
                            <a:latin typeface="Cambria Math" panose="02040503050406030204" pitchFamily="18" charset="0"/>
                          </a:rPr>
                          <m:t>𝑥</m:t>
                        </m:r>
                      </m:e>
                      <m:sup>
                        <m:r>
                          <a:rPr lang="ar-AE" sz="1200" i="1">
                            <a:latin typeface="Cambria Math" panose="02040503050406030204" pitchFamily="18" charset="0"/>
                          </a:rPr>
                          <m:t>(</m:t>
                        </m:r>
                        <m:r>
                          <a:rPr lang="ar-AE" sz="1200" i="1">
                            <a:latin typeface="Cambria Math" panose="02040503050406030204" pitchFamily="18" charset="0"/>
                          </a:rPr>
                          <m:t>𝑖</m:t>
                        </m:r>
                        <m:r>
                          <a:rPr lang="ar-AE" sz="1200" i="1">
                            <a:latin typeface="Cambria Math" panose="02040503050406030204" pitchFamily="18" charset="0"/>
                          </a:rPr>
                          <m:t>)</m:t>
                        </m:r>
                      </m:sup>
                    </m:sSup>
                  </m:oMath>
                </a14:m>
                <a:r>
                  <a:rPr lang="vi-VN" sz="1200" smtClean="0"/>
                  <a:t>=1)= Y(i) là xác suất dự đoán hồ sơ i cho vay </a:t>
                </a:r>
              </a:p>
              <a:p>
                <a:pPr marL="0" lvl="0" indent="0">
                  <a:buNone/>
                </a:pPr>
                <a:r>
                  <a:rPr lang="vi-VN" sz="1200" smtClean="0"/>
                  <a:t>3,P(</a:t>
                </a:r>
                <a14:m>
                  <m:oMath xmlns:m="http://schemas.openxmlformats.org/officeDocument/2006/math">
                    <m:sSup>
                      <m:sSupPr>
                        <m:ctrlPr>
                          <a:rPr lang="vi-VN" sz="1200" i="1">
                            <a:latin typeface="Cambria Math" panose="02040503050406030204" pitchFamily="18" charset="0"/>
                          </a:rPr>
                        </m:ctrlPr>
                      </m:sSupPr>
                      <m:e>
                        <m:r>
                          <a:rPr lang="vi-VN" sz="1200" i="1">
                            <a:latin typeface="Cambria Math" panose="02040503050406030204" pitchFamily="18" charset="0"/>
                          </a:rPr>
                          <m:t>𝑥</m:t>
                        </m:r>
                      </m:e>
                      <m:sup>
                        <m:r>
                          <a:rPr lang="vi-VN" sz="1200" i="1">
                            <a:latin typeface="Cambria Math" panose="02040503050406030204" pitchFamily="18" charset="0"/>
                          </a:rPr>
                          <m:t>(</m:t>
                        </m:r>
                        <m:r>
                          <a:rPr lang="vi-VN" sz="1200" i="1">
                            <a:latin typeface="Cambria Math" panose="02040503050406030204" pitchFamily="18" charset="0"/>
                          </a:rPr>
                          <m:t>𝑖</m:t>
                        </m:r>
                        <m:r>
                          <a:rPr lang="vi-VN" sz="1200" i="1">
                            <a:latin typeface="Cambria Math" panose="02040503050406030204" pitchFamily="18" charset="0"/>
                          </a:rPr>
                          <m:t>)</m:t>
                        </m:r>
                      </m:sup>
                    </m:sSup>
                  </m:oMath>
                </a14:m>
                <a:r>
                  <a:rPr lang="vi-VN" sz="1200" smtClean="0"/>
                  <a:t>=0) = 1-Y(i) là xác suất dự đoán hồ sơ i không cho vay </a:t>
                </a:r>
              </a:p>
              <a:p>
                <a:pPr marL="0" lvl="0" indent="0">
                  <a:buNone/>
                </a:pPr>
                <a:r>
                  <a:rPr lang="vi-VN" sz="1200" smtClean="0"/>
                  <a:t> </a:t>
                </a:r>
                <a:r>
                  <a:rPr lang="vi-VN" sz="1200" b="1" smtClean="0"/>
                  <a:t>-&gt;Ta </a:t>
                </a:r>
                <a:r>
                  <a:rPr lang="vi-VN" sz="1200" b="1"/>
                  <a:t>sẽ có ngay :</a:t>
                </a:r>
                <a:r>
                  <a:rPr lang="vi-VN" sz="1200"/>
                  <a:t> </a:t>
                </a:r>
                <a:r>
                  <a:rPr lang="vi-VN" sz="1200" smtClean="0"/>
                  <a:t>P</a:t>
                </a:r>
                <a:r>
                  <a:rPr lang="vi-VN" sz="1200"/>
                  <a:t>(</a:t>
                </a:r>
                <a14:m>
                  <m:oMath xmlns:m="http://schemas.openxmlformats.org/officeDocument/2006/math">
                    <m:sSup>
                      <m:sSupPr>
                        <m:ctrlPr>
                          <a:rPr lang="ar-AE" sz="1200" i="1">
                            <a:latin typeface="Cambria Math" panose="02040503050406030204" pitchFamily="18" charset="0"/>
                          </a:rPr>
                        </m:ctrlPr>
                      </m:sSupPr>
                      <m:e>
                        <m:r>
                          <a:rPr lang="ar-AE" sz="1200" i="1">
                            <a:latin typeface="Cambria Math" panose="02040503050406030204" pitchFamily="18" charset="0"/>
                          </a:rPr>
                          <m:t>𝑥</m:t>
                        </m:r>
                      </m:e>
                      <m:sup>
                        <m:r>
                          <a:rPr lang="ar-AE" sz="1200" i="1">
                            <a:latin typeface="Cambria Math" panose="02040503050406030204" pitchFamily="18" charset="0"/>
                          </a:rPr>
                          <m:t>(</m:t>
                        </m:r>
                        <m:r>
                          <a:rPr lang="ar-AE" sz="1200" i="1">
                            <a:latin typeface="Cambria Math" panose="02040503050406030204" pitchFamily="18" charset="0"/>
                          </a:rPr>
                          <m:t>𝑖</m:t>
                        </m:r>
                        <m:r>
                          <a:rPr lang="ar-AE" sz="1200" i="1">
                            <a:latin typeface="Cambria Math" panose="02040503050406030204" pitchFamily="18" charset="0"/>
                          </a:rPr>
                          <m:t>)</m:t>
                        </m:r>
                      </m:sup>
                    </m:sSup>
                  </m:oMath>
                </a14:m>
                <a:r>
                  <a:rPr lang="vi-VN" sz="1200"/>
                  <a:t>=1</a:t>
                </a:r>
                <a:r>
                  <a:rPr lang="vi-VN" sz="1200" smtClean="0"/>
                  <a:t>)  +</a:t>
                </a:r>
                <a:r>
                  <a:rPr lang="vi-VN" sz="1200"/>
                  <a:t> </a:t>
                </a:r>
                <a:r>
                  <a:rPr lang="vi-VN" sz="1200" smtClean="0"/>
                  <a:t>P</a:t>
                </a:r>
                <a:r>
                  <a:rPr lang="vi-VN" sz="1200"/>
                  <a:t>(</a:t>
                </a:r>
                <a14:m>
                  <m:oMath xmlns:m="http://schemas.openxmlformats.org/officeDocument/2006/math">
                    <m:sSup>
                      <m:sSupPr>
                        <m:ctrlPr>
                          <a:rPr lang="vi-VN" sz="1200" i="1">
                            <a:latin typeface="Cambria Math" panose="02040503050406030204" pitchFamily="18" charset="0"/>
                          </a:rPr>
                        </m:ctrlPr>
                      </m:sSupPr>
                      <m:e>
                        <m:r>
                          <a:rPr lang="vi-VN" sz="1200" i="1">
                            <a:latin typeface="Cambria Math" panose="02040503050406030204" pitchFamily="18" charset="0"/>
                          </a:rPr>
                          <m:t>𝑥</m:t>
                        </m:r>
                      </m:e>
                      <m:sup>
                        <m:r>
                          <a:rPr lang="vi-VN" sz="1200" i="1">
                            <a:latin typeface="Cambria Math" panose="02040503050406030204" pitchFamily="18" charset="0"/>
                          </a:rPr>
                          <m:t>(</m:t>
                        </m:r>
                        <m:r>
                          <a:rPr lang="vi-VN" sz="1200" i="1">
                            <a:latin typeface="Cambria Math" panose="02040503050406030204" pitchFamily="18" charset="0"/>
                          </a:rPr>
                          <m:t>𝑖</m:t>
                        </m:r>
                        <m:r>
                          <a:rPr lang="vi-VN" sz="1200" i="1">
                            <a:latin typeface="Cambria Math" panose="02040503050406030204" pitchFamily="18" charset="0"/>
                          </a:rPr>
                          <m:t>)</m:t>
                        </m:r>
                      </m:sup>
                    </m:sSup>
                  </m:oMath>
                </a14:m>
                <a:r>
                  <a:rPr lang="vi-VN" sz="1200"/>
                  <a:t>=0</a:t>
                </a:r>
                <a:r>
                  <a:rPr lang="vi-VN" sz="1200" smtClean="0"/>
                  <a:t>) =1</a:t>
                </a:r>
              </a:p>
              <a:p>
                <a:pPr marL="0" lvl="0" indent="0">
                  <a:buNone/>
                </a:pPr>
                <a:endParaRPr lang="vi-VN" smtClean="0"/>
              </a:p>
              <a:p>
                <a:pPr marL="0" lvl="0" indent="0">
                  <a:buNone/>
                </a:pPr>
                <a:endParaRPr lang="vi-VN" smtClean="0"/>
              </a:p>
              <a:p>
                <a:pPr marL="0" lvl="0" indent="0">
                  <a:buNone/>
                </a:pPr>
                <a:endParaRPr/>
              </a:p>
            </p:txBody>
          </p:sp>
        </mc:Choice>
        <mc:Fallback xmlns="">
          <p:sp>
            <p:nvSpPr>
              <p:cNvPr id="150" name="Google Shape;150;p20"/>
              <p:cNvSpPr txBox="1">
                <a:spLocks noGrp="1" noRot="1" noChangeAspect="1" noMove="1" noResize="1" noEditPoints="1" noAdjustHandles="1" noChangeArrowheads="1" noChangeShapeType="1" noTextEdit="1"/>
              </p:cNvSpPr>
              <p:nvPr>
                <p:ph type="body" idx="3"/>
              </p:nvPr>
            </p:nvSpPr>
            <p:spPr>
              <a:xfrm>
                <a:off x="752129" y="1268500"/>
                <a:ext cx="3214854" cy="2863488"/>
              </a:xfrm>
              <a:prstGeom prst="rect">
                <a:avLst/>
              </a:prstGeom>
              <a:blipFill>
                <a:blip r:embed="rId3"/>
                <a:stretch>
                  <a:fillRect l="-568" r="-947"/>
                </a:stretch>
              </a:blipFill>
            </p:spPr>
            <p:txBody>
              <a:bodyPr/>
              <a:lstStyle/>
              <a:p>
                <a:r>
                  <a:rPr lang="vi-VN">
                    <a:noFill/>
                  </a:rPr>
                  <a:t> </a:t>
                </a:r>
              </a:p>
            </p:txBody>
          </p:sp>
        </mc:Fallback>
      </mc:AlternateContent>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955" y="1268499"/>
            <a:ext cx="4130506" cy="2918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
                                            <p:txEl>
                                              <p:pRg st="5" end="5"/>
                                            </p:txEl>
                                          </p:spTgt>
                                        </p:tgtEl>
                                        <p:attrNameLst>
                                          <p:attrName>style.visibility</p:attrName>
                                        </p:attrNameLst>
                                      </p:cBhvr>
                                      <p:to>
                                        <p:strVal val="visible"/>
                                      </p:to>
                                    </p:set>
                                  </p:childTnLst>
                                </p:cTn>
                              </p:par>
                            </p:childTnLst>
                          </p:cTn>
                        </p:par>
                        <p:par>
                          <p:cTn id="17" fill="hold">
                            <p:stCondLst>
                              <p:cond delay="0"/>
                            </p:stCondLst>
                            <p:childTnLst>
                              <p:par>
                                <p:cTn id="18" presetID="6" presetClass="entr" presetSubtype="16" fill="hold" nodeType="afterEffect">
                                  <p:stCondLst>
                                    <p:cond delay="125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0" y="611893"/>
            <a:ext cx="5092200" cy="838772"/>
          </a:xfrm>
        </p:spPr>
        <p:txBody>
          <a:bodyPr/>
          <a:lstStyle/>
          <a:p>
            <a:r>
              <a:rPr lang="en-US" sz="2400"/>
              <a:t> Loss Function - Hàm mất mát</a:t>
            </a:r>
            <a:br>
              <a:rPr lang="en-US" sz="2400"/>
            </a:br>
            <a:endParaRPr lang="vi-VN" sz="240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76025" y="1031279"/>
                <a:ext cx="3757852" cy="3111598"/>
              </a:xfrm>
            </p:spPr>
            <p:txBody>
              <a:bodyPr/>
              <a:lstStyle/>
              <a:p>
                <a:pPr marL="139700" indent="0">
                  <a:buNone/>
                </a:pPr>
                <a:r>
                  <a:rPr lang="vi-VN" smtClean="0"/>
                  <a:t>Bây giờ chúng ta cần 1 hàm để đánh giá độ tốt của model (tức làm dự đoán tỉ lệ chính xác ).</a:t>
                </a:r>
              </a:p>
              <a:p>
                <a:pPr marL="139700" indent="0">
                  <a:buNone/>
                </a:pPr>
                <a:r>
                  <a:rPr lang="vi-VN" sz="1200"/>
                  <a:t>Ta có nhận xét như sau: </a:t>
                </a:r>
                <a:endParaRPr lang="vi-VN" sz="1200" smtClean="0"/>
              </a:p>
              <a:p>
                <a:pPr marL="139700" indent="0">
                  <a:buNone/>
                </a:pPr>
                <a:r>
                  <a:rPr lang="vi-VN" sz="1200" smtClean="0"/>
                  <a:t>1,Nếu </a:t>
                </a:r>
                <a:r>
                  <a:rPr lang="vi-VN" sz="1200"/>
                  <a:t>hồ sơ thứ i là cho vay, </a:t>
                </a:r>
                <a:r>
                  <a:rPr lang="vi-VN" sz="1200" smtClean="0"/>
                  <a:t>tức Y(i) </a:t>
                </a:r>
                <a:r>
                  <a:rPr lang="vi-VN" sz="1200"/>
                  <a:t>= 0 thì ta mong </a:t>
                </a:r>
                <a:r>
                  <a:rPr lang="vi-VN" sz="1200" smtClean="0"/>
                  <a:t>muốn thì -&gt; Y`(i) </a:t>
                </a:r>
                <a:r>
                  <a:rPr lang="vi-VN" sz="1200"/>
                  <a:t>càng gần 0 càng tốt </a:t>
                </a:r>
                <a:r>
                  <a:rPr lang="vi-VN" sz="1200" smtClean="0"/>
                  <a:t>hay là model </a:t>
                </a:r>
                <a:r>
                  <a:rPr lang="vi-VN" sz="1200"/>
                  <a:t>dự đoán xác suất cho hồ sơ thứ i vay càng thấp càng tốt.</a:t>
                </a:r>
              </a:p>
              <a:p>
                <a:pPr marL="139700" indent="0">
                  <a:buNone/>
                </a:pPr>
                <a:r>
                  <a:rPr lang="vi-VN" sz="1200" smtClean="0"/>
                  <a:t>2.Vơi mỗi điểm (</a:t>
                </a:r>
                <a14:m>
                  <m:oMath xmlns:m="http://schemas.openxmlformats.org/officeDocument/2006/math">
                    <m:sSup>
                      <m:sSupPr>
                        <m:ctrlPr>
                          <a:rPr lang="vi-VN" sz="1200" i="1">
                            <a:latin typeface="Cambria Math" panose="02040503050406030204" pitchFamily="18" charset="0"/>
                          </a:rPr>
                        </m:ctrlPr>
                      </m:sSupPr>
                      <m:e>
                        <m:r>
                          <a:rPr lang="vi-VN" sz="1200" i="1">
                            <a:latin typeface="Cambria Math" panose="02040503050406030204" pitchFamily="18" charset="0"/>
                          </a:rPr>
                          <m:t>𝑥</m:t>
                        </m:r>
                      </m:e>
                      <m:sup>
                        <m:r>
                          <a:rPr lang="vi-VN" sz="1200" i="1">
                            <a:latin typeface="Cambria Math" panose="02040503050406030204" pitchFamily="18" charset="0"/>
                          </a:rPr>
                          <m:t>(</m:t>
                        </m:r>
                        <m:r>
                          <a:rPr lang="vi-VN" sz="1200" i="1">
                            <a:latin typeface="Cambria Math" panose="02040503050406030204" pitchFamily="18" charset="0"/>
                          </a:rPr>
                          <m:t>𝑖</m:t>
                        </m:r>
                        <m:r>
                          <a:rPr lang="vi-VN" sz="1200" i="1">
                            <a:latin typeface="Cambria Math" panose="02040503050406030204" pitchFamily="18" charset="0"/>
                          </a:rPr>
                          <m:t>)</m:t>
                        </m:r>
                      </m:sup>
                    </m:sSup>
                    <m:r>
                      <a:rPr lang="vi-VN" sz="1200" b="0" i="0" smtClean="0">
                        <a:latin typeface="Cambria Math" panose="02040503050406030204" pitchFamily="18" charset="0"/>
                      </a:rPr>
                      <m:t>, </m:t>
                    </m:r>
                    <m:r>
                      <m:rPr>
                        <m:sty m:val="p"/>
                      </m:rPr>
                      <a:rPr lang="vi-VN" sz="1200" b="0" i="0" smtClean="0">
                        <a:latin typeface="Cambria Math" panose="02040503050406030204" pitchFamily="18" charset="0"/>
                      </a:rPr>
                      <m:t>y</m:t>
                    </m:r>
                    <m:d>
                      <m:dPr>
                        <m:ctrlPr>
                          <a:rPr lang="vi-VN" sz="1200" b="0" i="1" smtClean="0">
                            <a:latin typeface="Cambria Math" panose="02040503050406030204" pitchFamily="18" charset="0"/>
                          </a:rPr>
                        </m:ctrlPr>
                      </m:dPr>
                      <m:e>
                        <m:r>
                          <m:rPr>
                            <m:sty m:val="p"/>
                          </m:rPr>
                          <a:rPr lang="vi-VN" sz="1200" b="0" i="0" smtClean="0">
                            <a:latin typeface="Cambria Math" panose="02040503050406030204" pitchFamily="18" charset="0"/>
                          </a:rPr>
                          <m:t>i</m:t>
                        </m:r>
                      </m:e>
                    </m:d>
                  </m:oMath>
                </a14:m>
                <a:r>
                  <a:rPr lang="vi-VN" sz="1200" smtClean="0"/>
                  <a:t>) ta gọi hàm loss function như sau</a:t>
                </a:r>
              </a:p>
              <a:p>
                <a:pPr marL="139700" indent="0">
                  <a:buNone/>
                </a:pPr>
                <a:r>
                  <a:rPr lang="vi-VN" sz="1200" b="1" smtClean="0"/>
                  <a:t>L=-( </a:t>
                </a:r>
                <a:r>
                  <a:rPr lang="vi-VN" sz="1200" smtClean="0"/>
                  <a:t>Y</a:t>
                </a:r>
                <a:r>
                  <a:rPr lang="vi-VN" sz="1200" i="1" smtClean="0"/>
                  <a:t>(i)</a:t>
                </a:r>
                <a:r>
                  <a:rPr lang="vi-VN" sz="1200" smtClean="0"/>
                  <a:t>*log( Y`(i))+(1- Y(i))*log(1-Y`(i)</a:t>
                </a:r>
                <a:r>
                  <a:rPr lang="vi-VN" sz="1200" b="1" smtClean="0"/>
                  <a:t>)</a:t>
                </a:r>
              </a:p>
              <a:p>
                <a:pPr marL="139700" indent="0">
                  <a:buNone/>
                </a:pPr>
                <a:r>
                  <a:rPr lang="vi-VN" sz="1200" smtClean="0"/>
                  <a:t>3.Nếu Y(i)=1 =&gt; L = -log(Y`(i) . Bên cạnh là đồ thị biểu diễn nếu Y(i) =1</a:t>
                </a:r>
              </a:p>
              <a:p>
                <a:pPr marL="139700" indent="0">
                  <a:buNone/>
                </a:pPr>
                <a:endParaRPr lang="vi-VN" sz="1200" b="1" i="1"/>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76025" y="1031279"/>
                <a:ext cx="3757852" cy="3111598"/>
              </a:xfrm>
              <a:blipFill>
                <a:blip r:embed="rId2"/>
                <a:stretch>
                  <a:fillRect r="-325" b="-196"/>
                </a:stretch>
              </a:blipFill>
            </p:spPr>
            <p:txBody>
              <a:bodyPr/>
              <a:lstStyle/>
              <a:p>
                <a:r>
                  <a:rPr lang="vi-VN">
                    <a:noFill/>
                  </a:rPr>
                  <a:t> </a:t>
                </a:r>
              </a:p>
            </p:txBody>
          </p:sp>
        </mc:Fallback>
      </mc:AlternateContent>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322" y="1031279"/>
            <a:ext cx="3766251" cy="3069789"/>
          </a:xfrm>
          <a:prstGeom prst="rect">
            <a:avLst/>
          </a:prstGeom>
        </p:spPr>
      </p:pic>
    </p:spTree>
    <p:extLst>
      <p:ext uri="{BB962C8B-B14F-4D97-AF65-F5344CB8AC3E}">
        <p14:creationId xmlns:p14="http://schemas.microsoft.com/office/powerpoint/2010/main" val="2302513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nodeType="afterEffect">
                                  <p:stCondLst>
                                    <p:cond delay="7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52271" y="1162772"/>
            <a:ext cx="3922857" cy="3018274"/>
          </a:xfrm>
        </p:spPr>
        <p:txBody>
          <a:bodyPr/>
          <a:lstStyle/>
          <a:p>
            <a:pPr marL="139700" indent="0">
              <a:buNone/>
            </a:pPr>
            <a:r>
              <a:rPr lang="en-US" sz="1800" b="1" smtClean="0"/>
              <a:t>Ta có nhận xét đồ thị như sau</a:t>
            </a:r>
          </a:p>
          <a:p>
            <a:pPr marL="139700" indent="0">
              <a:buNone/>
            </a:pPr>
            <a:r>
              <a:rPr lang="en-US" smtClean="0"/>
              <a:t>Hàm L giảm từ 0 -&gt; 1 </a:t>
            </a:r>
          </a:p>
          <a:p>
            <a:pPr marL="139700" indent="0">
              <a:buNone/>
            </a:pPr>
            <a:r>
              <a:rPr lang="en-US" smtClean="0"/>
              <a:t>1.khi model dự đoán bằng 1 ,tức giá trị dự đoán gần với giá trị thật Y(i) thì L nhỏ ,xấp xỉ bằng 0 </a:t>
            </a:r>
          </a:p>
          <a:p>
            <a:pPr marL="139700" indent="0">
              <a:buNone/>
            </a:pPr>
            <a:r>
              <a:rPr lang="en-US" smtClean="0"/>
              <a:t>2.Khi model dự đoán =0 ,tức giá trị dự đoán ngược lại với giá trị thật Y(i) thì L sẽ rất lớn</a:t>
            </a:r>
            <a:endParaRPr lang="vi-VN"/>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811" y="780317"/>
            <a:ext cx="3732511" cy="3042288"/>
          </a:xfrm>
          <a:prstGeom prst="rect">
            <a:avLst/>
          </a:prstGeom>
        </p:spPr>
      </p:pic>
      <p:sp>
        <p:nvSpPr>
          <p:cNvPr id="9" name="TextBox 8"/>
          <p:cNvSpPr txBox="1"/>
          <p:nvPr/>
        </p:nvSpPr>
        <p:spPr>
          <a:xfrm>
            <a:off x="2124433" y="4181046"/>
            <a:ext cx="3898232" cy="261610"/>
          </a:xfrm>
          <a:prstGeom prst="rect">
            <a:avLst/>
          </a:prstGeom>
          <a:noFill/>
        </p:spPr>
        <p:txBody>
          <a:bodyPr wrap="square" rtlCol="0">
            <a:spAutoFit/>
          </a:bodyPr>
          <a:lstStyle/>
          <a:p>
            <a:pPr algn="ctr"/>
            <a:r>
              <a:rPr lang="en-US" sz="1100" smtClean="0">
                <a:solidFill>
                  <a:schemeClr val="tx2">
                    <a:lumMod val="75000"/>
                  </a:schemeClr>
                </a:solidFill>
                <a:latin typeface="Work Sans Light" panose="020B0604020202020204" charset="0"/>
              </a:rPr>
              <a:t>*L là hàm mất mát</a:t>
            </a:r>
            <a:endParaRPr lang="vi-VN" sz="1100">
              <a:solidFill>
                <a:schemeClr val="tx2">
                  <a:lumMod val="75000"/>
                </a:schemeClr>
              </a:solidFill>
              <a:latin typeface="Work Sans Light" panose="020B0604020202020204" charset="0"/>
            </a:endParaRPr>
          </a:p>
        </p:txBody>
      </p:sp>
    </p:spTree>
    <p:extLst>
      <p:ext uri="{BB962C8B-B14F-4D97-AF65-F5344CB8AC3E}">
        <p14:creationId xmlns:p14="http://schemas.microsoft.com/office/powerpoint/2010/main" val="17470451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250"/>
                                        <p:tgtEl>
                                          <p:spTgt spid="3">
                                            <p:txEl>
                                              <p:pRg st="0" end="0"/>
                                            </p:txEl>
                                          </p:spTgt>
                                        </p:tgtEl>
                                      </p:cBhvr>
                                    </p:animEffect>
                                  </p:childTnLst>
                                </p:cTn>
                              </p:par>
                              <p:par>
                                <p:cTn id="8" presetID="6" presetClass="entr" presetSubtype="16" fill="hold" grpId="0"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1250"/>
                                        <p:tgtEl>
                                          <p:spTgt spid="3">
                                            <p:txEl>
                                              <p:pRg st="1" end="1"/>
                                            </p:txEl>
                                          </p:spTgt>
                                        </p:tgtEl>
                                      </p:cBhvr>
                                    </p:animEffect>
                                  </p:childTnLst>
                                </p:cTn>
                              </p:par>
                              <p:par>
                                <p:cTn id="11" presetID="6" presetClass="entr" presetSubtype="16" fill="hold" grpId="0"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1250"/>
                                        <p:tgtEl>
                                          <p:spTgt spid="3">
                                            <p:txEl>
                                              <p:pRg st="2" end="2"/>
                                            </p:txEl>
                                          </p:spTgt>
                                        </p:tgtEl>
                                      </p:cBhvr>
                                    </p:animEffect>
                                  </p:childTnLst>
                                </p:cTn>
                              </p:par>
                              <p:par>
                                <p:cTn id="14" presetID="6" presetClass="entr" presetSubtype="16" fill="hold" grpId="0" nodeType="with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1250"/>
                                        <p:tgtEl>
                                          <p:spTgt spid="3">
                                            <p:txEl>
                                              <p:pRg st="3" end="3"/>
                                            </p:txEl>
                                          </p:spTgt>
                                        </p:tgtEl>
                                      </p:cBhvr>
                                    </p:animEffect>
                                  </p:childTnLst>
                                </p:cTn>
                              </p:par>
                            </p:childTnLst>
                          </p:cTn>
                        </p:par>
                        <p:par>
                          <p:cTn id="17" fill="hold">
                            <p:stCondLst>
                              <p:cond delay="1750"/>
                            </p:stCondLst>
                            <p:childTnLst>
                              <p:par>
                                <p:cTn id="18" presetID="31" presetClass="entr" presetSubtype="0" fill="hold" nodeType="afterEffect">
                                  <p:stCondLst>
                                    <p:cond delay="150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style.rotation</p:attrName>
                                        </p:attrNameLst>
                                      </p:cBhvr>
                                      <p:tavLst>
                                        <p:tav tm="0">
                                          <p:val>
                                            <p:fltVal val="90"/>
                                          </p:val>
                                        </p:tav>
                                        <p:tav tm="100000">
                                          <p:val>
                                            <p:fltVal val="0"/>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1716</Words>
  <Application>Microsoft Office PowerPoint</Application>
  <PresentationFormat>On-screen Show (16:9)</PresentationFormat>
  <Paragraphs>159</Paragraphs>
  <Slides>24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Cambria Math</vt:lpstr>
      <vt:lpstr>Wingdings</vt:lpstr>
      <vt:lpstr>Work Sans Light</vt:lpstr>
      <vt:lpstr>Work Sans</vt:lpstr>
      <vt:lpstr>Times New Roman</vt:lpstr>
      <vt:lpstr>Work Sans Medium</vt:lpstr>
      <vt:lpstr>Symbol</vt:lpstr>
      <vt:lpstr>Jacquenetta template</vt:lpstr>
      <vt:lpstr>Logistic Regression </vt:lpstr>
      <vt:lpstr>Giới thiệu về thuật toán LR</vt:lpstr>
      <vt:lpstr>Đặt vấn đề</vt:lpstr>
      <vt:lpstr>PowerPoint Presentation</vt:lpstr>
      <vt:lpstr>Hàm sigmoid</vt:lpstr>
      <vt:lpstr>Thiết lập bài toán</vt:lpstr>
      <vt:lpstr>Thiết lập model</vt:lpstr>
      <vt:lpstr> Loss Function - Hàm mất mát </vt:lpstr>
      <vt:lpstr>PowerPoint Presentation</vt:lpstr>
      <vt:lpstr>PowerPoint Presentation</vt:lpstr>
      <vt:lpstr>Tính đạo hàm phức tạp bằng kỹ thuật Chain Rule</vt:lpstr>
      <vt:lpstr>Áp dụng gradient descent</vt:lpstr>
      <vt:lpstr>PowerPoint Presentation</vt:lpstr>
      <vt:lpstr>PowerPoint Presentation</vt:lpstr>
      <vt:lpstr>Biểu diễn bằng ma trận</vt:lpstr>
      <vt:lpstr>Xây dựng đường thẳng phân chia</vt:lpstr>
      <vt:lpstr>PowerPoint Presentation</vt:lpstr>
      <vt:lpstr>Ứng dụng của thuật toán logistic regresstion</vt:lpstr>
      <vt:lpstr>Code LR với ngôn ngữ python</vt:lpstr>
      <vt:lpstr>PowerPoint Presentation</vt:lpstr>
      <vt:lpstr>Các hàm cần thiết cho lr sigmond regesstion</vt:lpstr>
      <vt:lpstr>PowerPoint Presentation</vt:lpstr>
      <vt:lpstr>Một số tài liệu tham khảo</vt:lpstr>
      <vt:lpstr>Thank for watching  let’s discuss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dc:title>
  <cp:lastModifiedBy>ADMIN</cp:lastModifiedBy>
  <cp:revision>45</cp:revision>
  <dcterms:modified xsi:type="dcterms:W3CDTF">2021-11-13T04:07:26Z</dcterms:modified>
</cp:coreProperties>
</file>