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5143500" type="screen16x9"/>
  <p:notesSz cx="6858000" cy="9144000"/>
  <p:embeddedFontLst>
    <p:embeddedFont>
      <p:font typeface="Oswald" charset="-93"/>
      <p:regular r:id="rId16"/>
      <p:bold r:id="rId17"/>
    </p:embeddedFont>
    <p:embeddedFont>
      <p:font typeface="Tinos" charset="0"/>
      <p:regular r:id="rId18"/>
      <p:bold r:id="rId19"/>
      <p:italic r:id="rId20"/>
      <p:boldItalic r:id="rId21"/>
    </p:embeddedFont>
    <p:embeddedFont>
      <p:font typeface="Work Sans Ligh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01B09E2-9B68-467C-853D-8E87353C9EEB}">
  <a:tblStyle styleId="{B01B09E2-9B68-467C-853D-8E87353C9E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90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No book">
  <p:cSld name="BLANK_1">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413350" y="4627001"/>
            <a:ext cx="548700" cy="393600"/>
          </a:xfrm>
          <a:prstGeom prst="rect">
            <a:avLst/>
          </a:prstGeom>
        </p:spPr>
        <p:txBody>
          <a:bodyPr spcFirstLastPara="1" wrap="square" lIns="91425" tIns="91425" rIns="91425" bIns="91425" anchor="ctr" anchorCtr="0">
            <a:noAutofit/>
          </a:bodyPr>
          <a:lstStyle>
            <a:lvl1pPr lvl="0" rtl="0">
              <a:buNone/>
              <a:defRPr>
                <a:solidFill>
                  <a:schemeClr val="accent6"/>
                </a:solidFill>
              </a:defRPr>
            </a:lvl1pPr>
            <a:lvl2pPr lvl="1" rtl="0">
              <a:buNone/>
              <a:defRPr>
                <a:solidFill>
                  <a:schemeClr val="accent6"/>
                </a:solidFill>
              </a:defRPr>
            </a:lvl2pPr>
            <a:lvl3pPr lvl="2" rtl="0">
              <a:buNone/>
              <a:defRPr>
                <a:solidFill>
                  <a:schemeClr val="accent6"/>
                </a:solidFill>
              </a:defRPr>
            </a:lvl3pPr>
            <a:lvl4pPr lvl="3" rtl="0">
              <a:buNone/>
              <a:defRPr>
                <a:solidFill>
                  <a:schemeClr val="accent6"/>
                </a:solidFill>
              </a:defRPr>
            </a:lvl4pPr>
            <a:lvl5pPr lvl="4" rtl="0">
              <a:buNone/>
              <a:defRPr>
                <a:solidFill>
                  <a:schemeClr val="accent6"/>
                </a:solidFill>
              </a:defRPr>
            </a:lvl5pPr>
            <a:lvl6pPr lvl="5" rtl="0">
              <a:buNone/>
              <a:defRPr>
                <a:solidFill>
                  <a:schemeClr val="accent6"/>
                </a:solidFill>
              </a:defRPr>
            </a:lvl6pPr>
            <a:lvl7pPr lvl="6" rtl="0">
              <a:buNone/>
              <a:defRPr>
                <a:solidFill>
                  <a:schemeClr val="accent6"/>
                </a:solidFill>
              </a:defRPr>
            </a:lvl7pPr>
            <a:lvl8pPr lvl="7" rtl="0">
              <a:buNone/>
              <a:defRPr>
                <a:solidFill>
                  <a:schemeClr val="accent6"/>
                </a:solidFill>
              </a:defRPr>
            </a:lvl8pPr>
            <a:lvl9pPr lvl="8" rtl="0">
              <a:buNone/>
              <a:defRPr>
                <a:solidFill>
                  <a:schemeClr val="accent6"/>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6" name="Google Shape;16;p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809500" y="1476000"/>
            <a:ext cx="6128100" cy="819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a:spcBef>
                <a:spcPts val="0"/>
              </a:spcBef>
              <a:spcAft>
                <a:spcPts val="0"/>
              </a:spcAft>
              <a:buSzPts val="1800"/>
              <a:buChar char="⬦"/>
              <a:defRPr b="1" i="1"/>
            </a:lvl9pPr>
          </a:lstStyle>
          <a:p>
            <a:endParaRPr/>
          </a:p>
        </p:txBody>
      </p:sp>
      <p:sp>
        <p:nvSpPr>
          <p:cNvPr id="20" name="Google Shape;20;p4"/>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21" name="Google Shape;21;p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 name="Google Shape;25;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6" name="Google Shape;26;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 name="Google Shape;38;p7"/>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2" name="Google Shape;42;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8"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8"/>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7" name="Google Shape;47;p8"/>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right">
  <p:cSld name="CAPTION_ONLY_1">
    <p:spTree>
      <p:nvGrpSpPr>
        <p:cNvPr id="1" name="Shape 53"/>
        <p:cNvGrpSpPr/>
        <p:nvPr/>
      </p:nvGrpSpPr>
      <p:grpSpPr>
        <a:xfrm>
          <a:off x="0" y="0"/>
          <a:ext cx="0" cy="0"/>
          <a:chOff x="0" y="0"/>
          <a:chExt cx="0" cy="0"/>
        </a:xfrm>
      </p:grpSpPr>
      <p:pic>
        <p:nvPicPr>
          <p:cNvPr id="54" name="Google Shape;54;p10"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5" name="Google Shape;55;p10"/>
          <p:cNvSpPr txBox="1">
            <a:spLocks noGrp="1"/>
          </p:cNvSpPr>
          <p:nvPr>
            <p:ph type="body" idx="1"/>
          </p:nvPr>
        </p:nvSpPr>
        <p:spPr>
          <a:xfrm>
            <a:off x="6657400" y="838500"/>
            <a:ext cx="1497600" cy="3321300"/>
          </a:xfrm>
          <a:prstGeom prst="rect">
            <a:avLst/>
          </a:prstGeom>
        </p:spPr>
        <p:txBody>
          <a:bodyPr spcFirstLastPara="1" wrap="square" lIns="91425" tIns="91425" rIns="91425" bIns="91425" anchor="t" anchorCtr="0">
            <a:noAutofit/>
          </a:bodyPr>
          <a:lstStyle>
            <a:lvl1pPr marL="457200" lvl="0" indent="-228600" rtl="0">
              <a:spcBef>
                <a:spcPts val="360"/>
              </a:spcBef>
              <a:spcAft>
                <a:spcPts val="0"/>
              </a:spcAft>
              <a:buClr>
                <a:srgbClr val="666666"/>
              </a:buClr>
              <a:buSzPts val="1600"/>
              <a:buNone/>
              <a:defRPr sz="1600" i="1">
                <a:solidFill>
                  <a:srgbClr val="666666"/>
                </a:solidFill>
              </a:defRPr>
            </a:lvl1pPr>
          </a:lstStyle>
          <a:p>
            <a:endParaRPr/>
          </a:p>
        </p:txBody>
      </p:sp>
      <p:sp>
        <p:nvSpPr>
          <p:cNvPr id="56" name="Google Shape;56;p1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57" name="Google Shape;57;p10"/>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Title 2"/>
          <p:cNvSpPr>
            <a:spLocks noGrp="1"/>
          </p:cNvSpPr>
          <p:nvPr>
            <p:ph type="ctrTitle"/>
          </p:nvPr>
        </p:nvSpPr>
        <p:spPr/>
        <p:txBody>
          <a:bodyPr/>
          <a:lstStyle/>
          <a:p>
            <a:pPr algn="ctr"/>
            <a:r>
              <a:rPr lang="vi-VN" smtClean="0"/>
              <a:t/>
            </a:r>
            <a:br>
              <a:rPr lang="vi-VN" smtClean="0"/>
            </a:br>
            <a:r>
              <a:rPr lang="vi-VN" smtClean="0"/>
              <a:t>Logistic Regression</a:t>
            </a:r>
            <a:r>
              <a:rPr lang="en-US" smtClean="0"/>
              <a:t/>
            </a:r>
            <a:br>
              <a:rPr lang="en-US" smtClean="0"/>
            </a:br>
            <a:r>
              <a:rPr lang="en-US" smtClean="0"/>
              <a:t/>
            </a:r>
            <a:br>
              <a:rPr lang="en-US" smtClean="0"/>
            </a:br>
            <a:r>
              <a:rPr lang="en-US" sz="4000" smtClean="0"/>
              <a:t>Nguyễn Văn Tiến</a:t>
            </a:r>
            <a:br>
              <a:rPr lang="en-US" sz="4000" smtClean="0"/>
            </a:br>
            <a:r>
              <a:rPr lang="en-US" sz="4000" smtClean="0"/>
              <a:t>CNTT 14-05</a:t>
            </a:r>
            <a:endParaRPr lang="vi-VN" sz="4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idx="4294967295"/>
          </p:nvPr>
        </p:nvSpPr>
        <p:spPr>
          <a:xfrm>
            <a:off x="1643042" y="571486"/>
            <a:ext cx="6559574" cy="428628"/>
          </a:xfrm>
          <a:prstGeom prst="rect">
            <a:avLst/>
          </a:prstGeom>
        </p:spPr>
        <p:txBody>
          <a:bodyPr spcFirstLastPara="1" wrap="square" lIns="91425" tIns="91425" rIns="91425" bIns="91425" anchor="t" anchorCtr="0">
            <a:noAutofit/>
          </a:bodyPr>
          <a:lstStyle/>
          <a:p>
            <a:pPr lvl="0" algn="ctr"/>
            <a:r>
              <a:rPr lang="vi-VN" sz="1800" smtClean="0"/>
              <a:t>Xây dựng đường thẳng phân chia</a:t>
            </a:r>
            <a:endParaRPr sz="1800" b="0" i="1">
              <a:latin typeface="Tinos"/>
              <a:ea typeface="Tinos"/>
              <a:cs typeface="Tinos"/>
              <a:sym typeface="Tinos"/>
            </a:endParaRPr>
          </a:p>
        </p:txBody>
      </p:sp>
      <p:sp>
        <p:nvSpPr>
          <p:cNvPr id="148" name="Google Shape;148;p2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cxnSp>
        <p:nvCxnSpPr>
          <p:cNvPr id="8" name="Straight Connector 7"/>
          <p:cNvCxnSpPr/>
          <p:nvPr/>
        </p:nvCxnSpPr>
        <p:spPr>
          <a:xfrm>
            <a:off x="2000232" y="1071552"/>
            <a:ext cx="60007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00166" y="1357304"/>
            <a:ext cx="3786214" cy="1600438"/>
          </a:xfrm>
          <a:prstGeom prst="rect">
            <a:avLst/>
          </a:prstGeom>
          <a:noFill/>
        </p:spPr>
        <p:txBody>
          <a:bodyPr wrap="square" rtlCol="0">
            <a:spAutoFit/>
          </a:bodyPr>
          <a:lstStyle/>
          <a:p>
            <a:pPr marL="101600" indent="0">
              <a:buNone/>
            </a:pPr>
            <a:r>
              <a:rPr lang="vi-VN" smtClean="0"/>
              <a:t>Xét đường thẳng y = ax + b, thì f = y - (ax + b), ta có được 1 đường thẳng chia mặt phẳng là 2 phần, 1 phần f &gt; 0, 1 phần f &lt; 0 và các điểm trên đường thẳng thì f = 0.</a:t>
            </a:r>
          </a:p>
          <a:p>
            <a:pPr marL="101600" indent="0">
              <a:buNone/>
            </a:pPr>
            <a:r>
              <a:rPr lang="vi-VN" smtClean="0"/>
              <a:t>Giả sử mốc chính giữa là 0,5 thì Y`(i) &gt;= 0,5 thì cho vay , còn lại không cho </a:t>
            </a:r>
          </a:p>
          <a:p>
            <a:endParaRPr lang="vi-VN"/>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71604" y="2786064"/>
            <a:ext cx="3726222" cy="149844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715008" y="1142990"/>
            <a:ext cx="2739734" cy="2838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50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9" name="Google Shape;159;p2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8" name="Text Placeholder 2"/>
          <p:cNvSpPr txBox="1">
            <a:spLocks noRot="1" noChangeAspect="1" noMove="1" noResize="1" noEditPoints="1" noAdjustHandles="1" noChangeArrowheads="1" noChangeShapeType="1" noTextEdit="1"/>
          </p:cNvSpPr>
          <p:nvPr/>
        </p:nvSpPr>
        <p:spPr>
          <a:xfrm>
            <a:off x="841649" y="605016"/>
            <a:ext cx="3379716" cy="3918164"/>
          </a:xfrm>
          <a:prstGeom prst="rect">
            <a:avLst/>
          </a:pr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smtClean="0">
                <a:ln>
                  <a:noFill/>
                </a:ln>
                <a:noFill/>
                <a:effectLst/>
                <a:uLnTx/>
                <a:uFillTx/>
                <a:latin typeface="Arial"/>
                <a:ea typeface="Arial"/>
                <a:cs typeface="Arial"/>
                <a:sym typeface="Arial"/>
              </a:rPr>
              <a:t> </a:t>
            </a:r>
            <a:endParaRPr kumimoji="0" lang="vi-VN" sz="1400" b="0" i="0" u="none" strike="noStrike" kern="0" cap="none" spc="0" normalizeH="0" baseline="0" noProof="0">
              <a:ln>
                <a:noFill/>
              </a:ln>
              <a:noFill/>
              <a:effectLst/>
              <a:uLnTx/>
              <a:uFillTx/>
              <a:latin typeface="Arial"/>
              <a:ea typeface="Arial"/>
              <a:cs typeface="Arial"/>
              <a:sym typeface="Arial"/>
            </a:endParaRPr>
          </a:p>
        </p:txBody>
      </p:sp>
      <p:sp>
        <p:nvSpPr>
          <p:cNvPr id="9" name="Slide Number Placeholder 3"/>
          <p:cNvSpPr txBox="1">
            <a:spLocks/>
          </p:cNvSpPr>
          <p:nvPr/>
        </p:nvSpPr>
        <p:spPr>
          <a:xfrm>
            <a:off x="8333525" y="4254780"/>
            <a:ext cx="548700" cy="393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smtClean="0">
                <a:ln>
                  <a:noFill/>
                </a:ln>
                <a:solidFill>
                  <a:schemeClr val="dk2"/>
                </a:solidFill>
                <a:effectLst/>
                <a:uLnTx/>
                <a:uFillTx/>
                <a:latin typeface="Tinos"/>
                <a:ea typeface="Tinos"/>
                <a:cs typeface="Tinos"/>
                <a:sym typeface="Tino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200" b="0" i="0" u="none" strike="noStrike" kern="0" cap="none" spc="0" normalizeH="0" baseline="0" noProof="0">
              <a:ln>
                <a:noFill/>
              </a:ln>
              <a:solidFill>
                <a:schemeClr val="dk2"/>
              </a:solidFill>
              <a:effectLst/>
              <a:uLnTx/>
              <a:uFillTx/>
              <a:latin typeface="Tinos"/>
              <a:ea typeface="Tinos"/>
              <a:cs typeface="Tinos"/>
              <a:sym typeface="Tinos"/>
            </a:endParaRPr>
          </a:p>
        </p:txBody>
      </p:sp>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69386" y="2425600"/>
            <a:ext cx="2782866" cy="2138958"/>
          </a:xfrm>
          <a:prstGeom prst="rect">
            <a:avLst/>
          </a:prstGeom>
        </p:spPr>
      </p:pic>
      <p:sp>
        <p:nvSpPr>
          <p:cNvPr id="11" name="TextBox 10"/>
          <p:cNvSpPr txBox="1"/>
          <p:nvPr/>
        </p:nvSpPr>
        <p:spPr>
          <a:xfrm>
            <a:off x="4546646" y="693400"/>
            <a:ext cx="3786879" cy="461665"/>
          </a:xfrm>
          <a:prstGeom prst="rect">
            <a:avLst/>
          </a:prstGeom>
          <a:noFill/>
        </p:spPr>
        <p:txBody>
          <a:bodyPr wrap="square" rtlCol="0">
            <a:spAutoFit/>
          </a:bodyPr>
          <a:lstStyle/>
          <a:p>
            <a:r>
              <a:rPr lang="vi-VN" sz="1200">
                <a:latin typeface="Work Sans Light" panose="020B0604020202020204" charset="0"/>
              </a:rPr>
              <a:t>Trong trường hợp tổng quát t bất kỳ</a:t>
            </a:r>
            <a:r>
              <a:rPr lang="vi-VN" sz="1200" smtClean="0">
                <a:latin typeface="Work Sans Light" panose="020B0604020202020204" charset="0"/>
              </a:rPr>
              <a:t>, Y`(i) &gt;t</a:t>
            </a:r>
          </a:p>
          <a:p>
            <a:r>
              <a:rPr lang="vi-VN" sz="1200" smtClean="0">
                <a:latin typeface="Work Sans Light" panose="020B0604020202020204" charset="0"/>
              </a:rPr>
              <a:t> </a:t>
            </a:r>
            <a:r>
              <a:rPr lang="vi-VN" sz="1200" smtClean="0">
                <a:latin typeface="Work Sans Light" panose="020B0604020202020204" charset="0"/>
                <a:sym typeface="Wingdings" panose="05000000000000000000" pitchFamily="2" charset="2"/>
              </a:rPr>
              <a:t> </a:t>
            </a:r>
            <a:r>
              <a:rPr lang="vi-VN" sz="1200" b="1" smtClean="0">
                <a:latin typeface="Work Sans Light" panose="020B0604020202020204" charset="0"/>
                <a:sym typeface="Wingdings" panose="05000000000000000000" pitchFamily="2" charset="2"/>
              </a:rPr>
              <a:t>w0</a:t>
            </a:r>
            <a:r>
              <a:rPr lang="vi-VN" sz="1200" b="1"/>
              <a:t> </a:t>
            </a:r>
            <a:r>
              <a:rPr lang="vi-VN" sz="1200"/>
              <a:t>+w1*x+w2*y &gt; -ln((1/t)-1)</a:t>
            </a:r>
          </a:p>
        </p:txBody>
      </p:sp>
      <p:pic>
        <p:nvPicPr>
          <p:cNvPr id="12"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700662" y="1334525"/>
            <a:ext cx="3870731" cy="311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8">
                                            <p:txEl>
                                              <p:charRg st="2" end="2"/>
                                            </p:txEl>
                                          </p:spTgt>
                                        </p:tgtEl>
                                        <p:attrNameLst>
                                          <p:attrName>style.visibility</p:attrName>
                                        </p:attrNameLst>
                                      </p:cBhvr>
                                      <p:to>
                                        <p:strVal val="visible"/>
                                      </p:to>
                                    </p:set>
                                    <p:animEffect transition="in" filter="barn(inVertical)">
                                      <p:cBhvr>
                                        <p:cTn id="10" dur="500"/>
                                        <p:tgtEl>
                                          <p:spTgt spid="8">
                                            <p:txEl>
                                              <p:char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1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fill="hold" nodeType="afterEffect">
                                  <p:stCondLst>
                                    <p:cond delay="20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571604" y="500048"/>
            <a:ext cx="6616800" cy="428628"/>
          </a:xfrm>
          <a:prstGeom prst="rect">
            <a:avLst/>
          </a:prstGeom>
        </p:spPr>
        <p:txBody>
          <a:bodyPr spcFirstLastPara="1" wrap="square" lIns="91425" tIns="91425" rIns="91425" bIns="91425" anchor="b" anchorCtr="0">
            <a:noAutofit/>
          </a:bodyPr>
          <a:lstStyle/>
          <a:p>
            <a:pPr algn="ctr"/>
            <a:r>
              <a:rPr lang="vi-VN" b="0" smtClean="0"/>
              <a:t>Ứng dụng</a:t>
            </a:r>
            <a:endParaRPr lang="vi-VN" b="0"/>
          </a:p>
        </p:txBody>
      </p:sp>
      <p:sp>
        <p:nvSpPr>
          <p:cNvPr id="166" name="Google Shape;166;p2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3074" name="Picture 2"/>
          <p:cNvPicPr>
            <a:picLocks noChangeAspect="1" noChangeArrowheads="1"/>
          </p:cNvPicPr>
          <p:nvPr/>
        </p:nvPicPr>
        <p:blipFill>
          <a:blip r:embed="rId3"/>
          <a:srcRect/>
          <a:stretch>
            <a:fillRect/>
          </a:stretch>
        </p:blipFill>
        <p:spPr bwMode="auto">
          <a:xfrm>
            <a:off x="214282" y="1000114"/>
            <a:ext cx="4214842" cy="33432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500562" y="1000114"/>
            <a:ext cx="4021561" cy="3349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3" name="TextBox 2"/>
          <p:cNvSpPr txBox="1"/>
          <p:nvPr/>
        </p:nvSpPr>
        <p:spPr>
          <a:xfrm>
            <a:off x="2500298" y="785800"/>
            <a:ext cx="5072098" cy="1015663"/>
          </a:xfrm>
          <a:prstGeom prst="rect">
            <a:avLst/>
          </a:prstGeom>
          <a:noFill/>
        </p:spPr>
        <p:txBody>
          <a:bodyPr wrap="square" rtlCol="0">
            <a:spAutoFit/>
          </a:bodyPr>
          <a:lstStyle/>
          <a:p>
            <a:pPr algn="ctr"/>
            <a:r>
              <a:rPr lang="vi-VN" sz="2000" b="1" smtClean="0"/>
              <a:t>Link github</a:t>
            </a:r>
          </a:p>
          <a:p>
            <a:pPr algn="ctr"/>
            <a:r>
              <a:rPr lang="vi-VN" sz="2000" b="1" smtClean="0"/>
              <a:t>https</a:t>
            </a:r>
            <a:r>
              <a:rPr lang="vi-VN" sz="2000" b="1" smtClean="0"/>
              <a:t>://github.com/nguyenvantien123123/Logistic-Regression-</a:t>
            </a:r>
            <a:endParaRPr lang="vi-VN"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GiỚI THIỆU </a:t>
            </a:r>
            <a:endParaRPr/>
          </a:p>
        </p:txBody>
      </p:sp>
      <p:sp>
        <p:nvSpPr>
          <p:cNvPr id="75" name="Google Shape;75;p15"/>
          <p:cNvSpPr txBox="1">
            <a:spLocks noGrp="1"/>
          </p:cNvSpPr>
          <p:nvPr>
            <p:ph type="body" idx="2"/>
          </p:nvPr>
        </p:nvSpPr>
        <p:spPr>
          <a:xfrm>
            <a:off x="1556174" y="1578150"/>
            <a:ext cx="6373411" cy="2207100"/>
          </a:xfrm>
          <a:prstGeom prst="rect">
            <a:avLst/>
          </a:prstGeom>
        </p:spPr>
        <p:txBody>
          <a:bodyPr spcFirstLastPara="1" wrap="square" lIns="91425" tIns="91425" rIns="91425" bIns="91425" anchor="t" anchorCtr="0">
            <a:noAutofit/>
          </a:bodyPr>
          <a:lstStyle/>
          <a:p>
            <a:r>
              <a:rPr lang="vi-VN" sz="1400" smtClean="0">
                <a:latin typeface="+mj-lt"/>
              </a:rPr>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endParaRPr lang="vi-VN" sz="1400">
              <a:latin typeface="+mj-lt"/>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ctrTitle" idx="4294967295"/>
          </p:nvPr>
        </p:nvSpPr>
        <p:spPr>
          <a:xfrm>
            <a:off x="1357290" y="1214428"/>
            <a:ext cx="3377176" cy="1857388"/>
          </a:xfrm>
          <a:prstGeom prst="rect">
            <a:avLst/>
          </a:prstGeom>
        </p:spPr>
        <p:txBody>
          <a:bodyPr spcFirstLastPara="1" wrap="square" lIns="91425" tIns="91425" rIns="91425" bIns="91425" anchor="b" anchorCtr="0">
            <a:noAutofit/>
          </a:bodyPr>
          <a:lstStyle/>
          <a:p>
            <a:pPr lvl="0"/>
            <a:r>
              <a:rPr lang="vi-VN" sz="1600" b="0" smtClean="0">
                <a:latin typeface="+mj-lt"/>
              </a:rPr>
              <a:t>Giờ mình cần tìm xác xuất của hồ sơ mới nên cho vay. Hay giá trị của hàm cần trong khoảng [0,1]. Rõ ràng là giá trị của phương trình đường thẳng như bài trước có thể ra ngoài khoảng [0,1] nên cần một hàm mới luôn có giá trị trong khoảng [0,1]. Đó là hàm sigmoid.</a:t>
            </a:r>
            <a:endParaRPr sz="1600">
              <a:latin typeface="+mj-lt"/>
            </a:endParaRPr>
          </a:p>
        </p:txBody>
      </p:sp>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6" name="TextBox 5"/>
          <p:cNvSpPr txBox="1"/>
          <p:nvPr/>
        </p:nvSpPr>
        <p:spPr>
          <a:xfrm>
            <a:off x="2857488" y="642924"/>
            <a:ext cx="4572032" cy="707886"/>
          </a:xfrm>
          <a:prstGeom prst="rect">
            <a:avLst/>
          </a:prstGeom>
          <a:noFill/>
        </p:spPr>
        <p:txBody>
          <a:bodyPr wrap="square" rtlCol="0">
            <a:spAutoFit/>
          </a:bodyPr>
          <a:lstStyle/>
          <a:p>
            <a:pPr algn="ctr"/>
            <a:r>
              <a:rPr lang="vi-VN" sz="2000" b="1" smtClean="0"/>
              <a:t>Hàm sigmoid</a:t>
            </a:r>
          </a:p>
          <a:p>
            <a:pPr algn="ctr"/>
            <a:endParaRPr lang="vi-VN" sz="2000" b="1"/>
          </a:p>
        </p:txBody>
      </p:sp>
      <p:pic>
        <p:nvPicPr>
          <p:cNvPr id="7" name="Picture 6" descr="logistic-1.png"/>
          <p:cNvPicPr>
            <a:picLocks noChangeAspect="1"/>
          </p:cNvPicPr>
          <p:nvPr/>
        </p:nvPicPr>
        <p:blipFill>
          <a:blip r:embed="rId3"/>
          <a:stretch>
            <a:fillRect/>
          </a:stretch>
        </p:blipFill>
        <p:spPr>
          <a:xfrm>
            <a:off x="5000628" y="1285866"/>
            <a:ext cx="3504294" cy="2857520"/>
          </a:xfrm>
          <a:prstGeom prst="rect">
            <a:avLst/>
          </a:prstGeom>
        </p:spPr>
      </p:pic>
      <p:sp>
        <p:nvSpPr>
          <p:cNvPr id="8" name="TextBox 7"/>
          <p:cNvSpPr txBox="1"/>
          <p:nvPr/>
        </p:nvSpPr>
        <p:spPr>
          <a:xfrm>
            <a:off x="1214414" y="3071816"/>
            <a:ext cx="3429024" cy="1384995"/>
          </a:xfrm>
          <a:prstGeom prst="rect">
            <a:avLst/>
          </a:prstGeom>
          <a:noFill/>
        </p:spPr>
        <p:txBody>
          <a:bodyPr wrap="square" rtlCol="0">
            <a:spAutoFit/>
          </a:bodyPr>
          <a:lstStyle/>
          <a:p>
            <a:r>
              <a:rPr lang="vi-VN" smtClean="0"/>
              <a:t>Nhận xét:</a:t>
            </a:r>
          </a:p>
          <a:p>
            <a:r>
              <a:rPr lang="vi-VN" smtClean="0"/>
              <a:t>         Hàm số liên tục, nhận giá trị thực trong khoảng (0,1).</a:t>
            </a:r>
          </a:p>
          <a:p>
            <a:r>
              <a:rPr lang="vi-VN" smtClean="0"/>
              <a:t>         Hàm có đạo hàm tại mọi điểm (để áp dụng gradient descent)</a:t>
            </a:r>
          </a:p>
          <a:p>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2000232" y="571486"/>
            <a:ext cx="5802600" cy="1159800"/>
          </a:xfrm>
          <a:prstGeom prst="rect">
            <a:avLst/>
          </a:prstGeom>
        </p:spPr>
        <p:txBody>
          <a:bodyPr spcFirstLastPara="1" wrap="square" lIns="91425" tIns="91425" rIns="91425" bIns="91425" anchor="b" anchorCtr="0">
            <a:noAutofit/>
          </a:bodyPr>
          <a:lstStyle/>
          <a:p>
            <a:pPr algn="ctr"/>
            <a:r>
              <a:rPr lang="vi-VN" b="0" smtClean="0"/>
              <a:t>Thiết lập bài toán</a:t>
            </a:r>
            <a:endParaRPr lang="vi-VN" b="0"/>
          </a:p>
        </p:txBody>
      </p:sp>
      <p:sp>
        <p:nvSpPr>
          <p:cNvPr id="92" name="Google Shape;92;p17"/>
          <p:cNvSpPr txBox="1">
            <a:spLocks noGrp="1"/>
          </p:cNvSpPr>
          <p:nvPr>
            <p:ph type="subTitle" idx="1"/>
          </p:nvPr>
        </p:nvSpPr>
        <p:spPr>
          <a:xfrm>
            <a:off x="1928794" y="2000246"/>
            <a:ext cx="5802600" cy="1857388"/>
          </a:xfrm>
          <a:prstGeom prst="rect">
            <a:avLst/>
          </a:prstGeom>
        </p:spPr>
        <p:txBody>
          <a:bodyPr spcFirstLastPara="1" wrap="square" lIns="91425" tIns="91425" rIns="91425" bIns="91425" anchor="t" anchorCtr="0">
            <a:noAutofit/>
          </a:bodyPr>
          <a:lstStyle/>
          <a:p>
            <a:r>
              <a:rPr lang="vi-VN" i="0" smtClean="0"/>
              <a:t>  - 	Thiết lập model</a:t>
            </a:r>
          </a:p>
          <a:p>
            <a:r>
              <a:rPr lang="vi-VN" i="0" smtClean="0"/>
              <a:t>  -	Thiết lập loss function</a:t>
            </a:r>
          </a:p>
          <a:p>
            <a:r>
              <a:rPr lang="vi-VN" i="0" smtClean="0"/>
              <a:t>  -	Tìm tham số bằng việc tối ưu loss function</a:t>
            </a:r>
          </a:p>
          <a:p>
            <a:r>
              <a:rPr lang="vi-VN" i="0" smtClean="0"/>
              <a:t>  -	Dự đoán dữ liệu mới bằng model vừa tìm được</a:t>
            </a:r>
          </a:p>
          <a:p>
            <a:endParaRPr lang="vi-VN" i="0" smtClean="0"/>
          </a:p>
          <a:p>
            <a:pPr algn="ctr"/>
            <a:r>
              <a:rPr lang="vi-VN" i="0" smtClean="0"/>
              <a:t>Đây là hô hình chung cho bài toán trong series này.</a:t>
            </a:r>
            <a:endParaRPr lang="vi-VN" i="0"/>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1809500" y="1476000"/>
            <a:ext cx="3334004" cy="2881700"/>
          </a:xfrm>
          <a:prstGeom prst="rect">
            <a:avLst/>
          </a:prstGeom>
        </p:spPr>
        <p:txBody>
          <a:bodyPr spcFirstLastPara="1" wrap="square" lIns="91425" tIns="91425" rIns="91425" bIns="91425" anchor="t" anchorCtr="0">
            <a:noAutofit/>
          </a:bodyPr>
          <a:lstStyle/>
          <a:p>
            <a:pPr marL="0" lvl="0" indent="0">
              <a:buNone/>
            </a:pPr>
            <a:r>
              <a:rPr lang="vi-VN" sz="1400" b="0" i="0" smtClean="0">
                <a:latin typeface="+mj-lt"/>
              </a:rPr>
              <a:t>Với dòng thứ i trong bảng dữ liệu:</a:t>
            </a:r>
          </a:p>
          <a:p>
            <a:pPr marL="0" lvl="0" indent="0">
              <a:buFontTx/>
              <a:buChar char="-"/>
            </a:pPr>
            <a:r>
              <a:rPr lang="vi-VN" sz="1400" b="0" i="0" smtClean="0"/>
              <a:t>p(x^{(i)}=1) = \hat{y_i}</a:t>
            </a:r>
            <a:r>
              <a:rPr lang="vi-VN" sz="1400" b="0" smtClean="0"/>
              <a:t>x</a:t>
            </a:r>
            <a:r>
              <a:rPr lang="vi-VN" sz="1400" b="0" i="0" smtClean="0"/>
              <a:t>(</a:t>
            </a:r>
            <a:r>
              <a:rPr lang="vi-VN" sz="1400" b="0" smtClean="0"/>
              <a:t>i</a:t>
            </a:r>
            <a:r>
              <a:rPr lang="vi-VN" sz="1400" b="0" i="0" smtClean="0"/>
              <a:t>)=1)=</a:t>
            </a:r>
            <a:r>
              <a:rPr lang="vi-VN" sz="1400" b="0" smtClean="0"/>
              <a:t>yi</a:t>
            </a:r>
            <a:r>
              <a:rPr lang="vi-VN" sz="1400" b="0" i="0" smtClean="0"/>
              <a:t>​^​ là xác xuất mà model dự đoán hồ sơ thứ i được cho vay.</a:t>
            </a:r>
          </a:p>
          <a:p>
            <a:r>
              <a:rPr lang="vi-VN" sz="1400" b="0" i="0" smtClean="0"/>
              <a:t>p(x^{(i)}=0) = 1 - \hat{y_i}</a:t>
            </a:r>
            <a:r>
              <a:rPr lang="vi-VN" sz="1400" b="0" smtClean="0"/>
              <a:t>x</a:t>
            </a:r>
            <a:r>
              <a:rPr lang="vi-VN" sz="1400" b="0" i="0" smtClean="0"/>
              <a:t>(</a:t>
            </a:r>
            <a:r>
              <a:rPr lang="vi-VN" sz="1400" b="0" smtClean="0"/>
              <a:t>i</a:t>
            </a:r>
            <a:r>
              <a:rPr lang="vi-VN" sz="1400" b="0" i="0" smtClean="0"/>
              <a:t>)=0)=1−</a:t>
            </a:r>
            <a:r>
              <a:rPr lang="vi-VN" sz="1400" b="0" smtClean="0"/>
              <a:t>yi</a:t>
            </a:r>
            <a:r>
              <a:rPr lang="vi-VN" sz="1400" b="0" i="0" smtClean="0"/>
              <a:t>​^​ là xác xuất mà model dự đoán hồ sơ thứ i không được cho vay.</a:t>
            </a:r>
          </a:p>
          <a:p>
            <a:r>
              <a:rPr lang="vi-VN" sz="1400" b="0" i="0" smtClean="0"/>
              <a:t>=&gt; p(x^{(i)}=1)</a:t>
            </a:r>
            <a:r>
              <a:rPr lang="vi-VN" sz="1400" b="0" smtClean="0"/>
              <a:t>x</a:t>
            </a:r>
            <a:r>
              <a:rPr lang="vi-VN" sz="1400" b="0" i="0" smtClean="0"/>
              <a:t>(</a:t>
            </a:r>
            <a:r>
              <a:rPr lang="vi-VN" sz="1400" b="0" smtClean="0"/>
              <a:t>i</a:t>
            </a:r>
            <a:r>
              <a:rPr lang="vi-VN" sz="1400" b="0" i="0" smtClean="0"/>
              <a:t>)=1) + p(x^{(i)}=0)</a:t>
            </a:r>
            <a:r>
              <a:rPr lang="vi-VN" sz="1400" b="0" smtClean="0"/>
              <a:t>x</a:t>
            </a:r>
            <a:r>
              <a:rPr lang="vi-VN" sz="1400" b="0" i="0" smtClean="0"/>
              <a:t>(</a:t>
            </a:r>
            <a:r>
              <a:rPr lang="vi-VN" sz="1400" b="0" smtClean="0"/>
              <a:t>i</a:t>
            </a:r>
            <a:r>
              <a:rPr lang="vi-VN" sz="1400" b="0" i="0" smtClean="0"/>
              <a:t>)=0) = 1</a:t>
            </a:r>
          </a:p>
          <a:p>
            <a:pPr marL="0" lvl="0" indent="0">
              <a:buFontTx/>
              <a:buChar char="-"/>
            </a:pPr>
            <a:endParaRPr sz="1400">
              <a:latin typeface="+mj-lt"/>
            </a:endParaRPr>
          </a:p>
        </p:txBody>
      </p:sp>
      <p:sp>
        <p:nvSpPr>
          <p:cNvPr id="99" name="Google Shape;99;p1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4" name="TextBox 3"/>
          <p:cNvSpPr txBox="1"/>
          <p:nvPr/>
        </p:nvSpPr>
        <p:spPr>
          <a:xfrm>
            <a:off x="3643306" y="714362"/>
            <a:ext cx="3143272" cy="707886"/>
          </a:xfrm>
          <a:prstGeom prst="rect">
            <a:avLst/>
          </a:prstGeom>
          <a:noFill/>
        </p:spPr>
        <p:txBody>
          <a:bodyPr wrap="square" rtlCol="0">
            <a:spAutoFit/>
          </a:bodyPr>
          <a:lstStyle/>
          <a:p>
            <a:pPr algn="ctr"/>
            <a:r>
              <a:rPr lang="vi-VN" sz="2000" b="1" smtClean="0">
                <a:latin typeface="+mj-lt"/>
              </a:rPr>
              <a:t>Model</a:t>
            </a:r>
            <a:endParaRPr lang="vi-VN" sz="2000" smtClean="0">
              <a:latin typeface="+mj-lt"/>
            </a:endParaRPr>
          </a:p>
          <a:p>
            <a:pPr algn="ctr"/>
            <a:endParaRPr lang="vi-VN" sz="2000">
              <a:latin typeface="+mj-lt"/>
            </a:endParaRPr>
          </a:p>
        </p:txBody>
      </p:sp>
      <p:sp>
        <p:nvSpPr>
          <p:cNvPr id="5" name="TextBox 4"/>
          <p:cNvSpPr txBox="1"/>
          <p:nvPr/>
        </p:nvSpPr>
        <p:spPr>
          <a:xfrm>
            <a:off x="5214942" y="1285866"/>
            <a:ext cx="3143272" cy="307777"/>
          </a:xfrm>
          <a:prstGeom prst="rect">
            <a:avLst/>
          </a:prstGeom>
          <a:noFill/>
        </p:spPr>
        <p:txBody>
          <a:bodyPr wrap="square" rtlCol="0">
            <a:spAutoFit/>
          </a:bodyPr>
          <a:lstStyle/>
          <a:p>
            <a:pPr algn="ctr"/>
            <a:r>
              <a:rPr lang="vi-VN" smtClean="0"/>
              <a:t>Hàm sigmoid: .</a:t>
            </a:r>
            <a:endParaRPr lang="vi-VN"/>
          </a:p>
        </p:txBody>
      </p:sp>
      <p:sp>
        <p:nvSpPr>
          <p:cNvPr id="6" name="TextBox 5"/>
          <p:cNvSpPr txBox="1"/>
          <p:nvPr/>
        </p:nvSpPr>
        <p:spPr>
          <a:xfrm>
            <a:off x="5357818" y="1785932"/>
            <a:ext cx="2786082" cy="307777"/>
          </a:xfrm>
          <a:prstGeom prst="rect">
            <a:avLst/>
          </a:prstGeom>
          <a:noFill/>
        </p:spPr>
        <p:txBody>
          <a:bodyPr wrap="square" rtlCol="0">
            <a:spAutoFit/>
          </a:bodyPr>
          <a:lstStyle/>
          <a:p>
            <a:pPr algn="ctr"/>
            <a:r>
              <a:rPr lang="el-GR" i="1" smtClean="0"/>
              <a:t>σ</a:t>
            </a:r>
            <a:r>
              <a:rPr lang="el-GR" smtClean="0"/>
              <a:t>(</a:t>
            </a:r>
            <a:r>
              <a:rPr lang="vi-VN" i="1" smtClean="0"/>
              <a:t>x</a:t>
            </a:r>
            <a:r>
              <a:rPr lang="vi-VN" smtClean="0"/>
              <a:t>)=1+</a:t>
            </a:r>
            <a:r>
              <a:rPr lang="vi-VN" i="1" smtClean="0"/>
              <a:t>e</a:t>
            </a:r>
            <a:r>
              <a:rPr lang="vi-VN" smtClean="0"/>
              <a:t>−</a:t>
            </a:r>
            <a:r>
              <a:rPr lang="vi-VN" i="1" smtClean="0"/>
              <a:t>x</a:t>
            </a:r>
            <a:r>
              <a:rPr lang="vi-VN" smtClean="0"/>
              <a:t>1​.</a:t>
            </a:r>
            <a:endParaRPr lang="vi-VN"/>
          </a:p>
        </p:txBody>
      </p:sp>
      <p:sp>
        <p:nvSpPr>
          <p:cNvPr id="7" name="TextBox 6"/>
          <p:cNvSpPr txBox="1"/>
          <p:nvPr/>
        </p:nvSpPr>
        <p:spPr>
          <a:xfrm>
            <a:off x="5286380" y="2071684"/>
            <a:ext cx="3000396" cy="523220"/>
          </a:xfrm>
          <a:prstGeom prst="rect">
            <a:avLst/>
          </a:prstGeom>
          <a:noFill/>
        </p:spPr>
        <p:txBody>
          <a:bodyPr wrap="square" rtlCol="0">
            <a:spAutoFit/>
          </a:bodyPr>
          <a:lstStyle/>
          <a:p>
            <a:pPr algn="ctr"/>
            <a:r>
              <a:rPr lang="fr-FR" smtClean="0"/>
              <a:t>công thức của logistic regression là:</a:t>
            </a:r>
            <a:endParaRPr lang="vi-VN"/>
          </a:p>
        </p:txBody>
      </p:sp>
      <p:sp>
        <p:nvSpPr>
          <p:cNvPr id="8" name="TextBox 7"/>
          <p:cNvSpPr txBox="1"/>
          <p:nvPr/>
        </p:nvSpPr>
        <p:spPr>
          <a:xfrm>
            <a:off x="5072066" y="2928940"/>
            <a:ext cx="3357586" cy="738664"/>
          </a:xfrm>
          <a:prstGeom prst="rect">
            <a:avLst/>
          </a:prstGeom>
          <a:noFill/>
        </p:spPr>
        <p:txBody>
          <a:bodyPr wrap="square" rtlCol="0">
            <a:spAutoFit/>
          </a:bodyPr>
          <a:lstStyle/>
          <a:p>
            <a:pPr algn="ctr"/>
            <a:r>
              <a:rPr lang="pl-PL" i="1" smtClean="0"/>
              <a:t>yi</a:t>
            </a:r>
            <a:r>
              <a:rPr lang="pl-PL" smtClean="0"/>
              <a:t>​^​=</a:t>
            </a:r>
            <a:r>
              <a:rPr lang="pl-PL" i="1" smtClean="0"/>
              <a:t>σ</a:t>
            </a:r>
            <a:r>
              <a:rPr lang="pl-PL" smtClean="0"/>
              <a:t>(</a:t>
            </a:r>
            <a:r>
              <a:rPr lang="pl-PL" i="1" smtClean="0"/>
              <a:t>w</a:t>
            </a:r>
            <a:r>
              <a:rPr lang="pl-PL" smtClean="0"/>
              <a:t>0​+</a:t>
            </a:r>
            <a:r>
              <a:rPr lang="pl-PL" i="1" smtClean="0"/>
              <a:t>w</a:t>
            </a:r>
            <a:r>
              <a:rPr lang="pl-PL" smtClean="0"/>
              <a:t>1​∗</a:t>
            </a:r>
            <a:r>
              <a:rPr lang="pl-PL" i="1" smtClean="0"/>
              <a:t>x</a:t>
            </a:r>
            <a:r>
              <a:rPr lang="pl-PL" smtClean="0"/>
              <a:t>1(</a:t>
            </a:r>
            <a:r>
              <a:rPr lang="pl-PL" i="1" smtClean="0"/>
              <a:t>i</a:t>
            </a:r>
            <a:r>
              <a:rPr lang="pl-PL" smtClean="0"/>
              <a:t>)​+</a:t>
            </a:r>
            <a:r>
              <a:rPr lang="pl-PL" i="1" smtClean="0"/>
              <a:t>w</a:t>
            </a:r>
            <a:r>
              <a:rPr lang="pl-PL" smtClean="0"/>
              <a:t>2​∗</a:t>
            </a:r>
            <a:r>
              <a:rPr lang="pl-PL" i="1" smtClean="0"/>
              <a:t>x</a:t>
            </a:r>
            <a:r>
              <a:rPr lang="pl-PL" smtClean="0"/>
              <a:t>2(</a:t>
            </a:r>
            <a:r>
              <a:rPr lang="pl-PL" i="1" smtClean="0"/>
              <a:t>i</a:t>
            </a:r>
            <a:r>
              <a:rPr lang="pl-PL" smtClean="0"/>
              <a:t>)​)=1+</a:t>
            </a:r>
            <a:r>
              <a:rPr lang="pl-PL" i="1" smtClean="0"/>
              <a:t>e</a:t>
            </a:r>
            <a:r>
              <a:rPr lang="pl-PL" smtClean="0"/>
              <a:t>−(</a:t>
            </a:r>
            <a:r>
              <a:rPr lang="pl-PL" i="1" smtClean="0"/>
              <a:t>w</a:t>
            </a:r>
            <a:r>
              <a:rPr lang="pl-PL" smtClean="0"/>
              <a:t>0​+</a:t>
            </a:r>
            <a:r>
              <a:rPr lang="pl-PL" i="1" smtClean="0"/>
              <a:t>w</a:t>
            </a:r>
            <a:r>
              <a:rPr lang="pl-PL" smtClean="0"/>
              <a:t>1​∗</a:t>
            </a:r>
            <a:r>
              <a:rPr lang="pl-PL" i="1" smtClean="0"/>
              <a:t>x</a:t>
            </a:r>
            <a:r>
              <a:rPr lang="pl-PL" smtClean="0"/>
              <a:t>1(</a:t>
            </a:r>
            <a:r>
              <a:rPr lang="pl-PL" i="1" smtClean="0"/>
              <a:t>i</a:t>
            </a:r>
            <a:r>
              <a:rPr lang="pl-PL" smtClean="0"/>
              <a:t>)​+</a:t>
            </a:r>
            <a:r>
              <a:rPr lang="pl-PL" i="1" smtClean="0"/>
              <a:t>w</a:t>
            </a:r>
            <a:r>
              <a:rPr lang="pl-PL" smtClean="0"/>
              <a:t>2​∗</a:t>
            </a:r>
            <a:r>
              <a:rPr lang="pl-PL" i="1" smtClean="0"/>
              <a:t>x</a:t>
            </a:r>
            <a:r>
              <a:rPr lang="pl-PL" smtClean="0"/>
              <a:t>2(</a:t>
            </a:r>
            <a:r>
              <a:rPr lang="pl-PL" i="1" smtClean="0"/>
              <a:t>i</a:t>
            </a:r>
            <a:r>
              <a:rPr lang="pl-PL" smtClean="0"/>
              <a:t>)​)1​</a:t>
            </a:r>
            <a:br>
              <a:rPr lang="pl-PL" smtClean="0"/>
            </a:br>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571604" y="500048"/>
            <a:ext cx="6616800" cy="699900"/>
          </a:xfrm>
          <a:prstGeom prst="rect">
            <a:avLst/>
          </a:prstGeom>
        </p:spPr>
        <p:txBody>
          <a:bodyPr spcFirstLastPara="1" wrap="square" lIns="91425" tIns="91425" rIns="91425" bIns="91425" anchor="b" anchorCtr="0">
            <a:noAutofit/>
          </a:bodyPr>
          <a:lstStyle/>
          <a:p>
            <a:pPr algn="ctr"/>
            <a:r>
              <a:rPr lang="vi-VN" b="0" smtClean="0"/>
              <a:t>Loss function</a:t>
            </a:r>
            <a:endParaRPr lang="vi-VN" b="0"/>
          </a:p>
        </p:txBody>
      </p:sp>
      <p:sp>
        <p:nvSpPr>
          <p:cNvPr id="105" name="Google Shape;105;p19"/>
          <p:cNvSpPr txBox="1">
            <a:spLocks noGrp="1"/>
          </p:cNvSpPr>
          <p:nvPr>
            <p:ph type="body" idx="1"/>
          </p:nvPr>
        </p:nvSpPr>
        <p:spPr>
          <a:xfrm>
            <a:off x="1357290" y="1214428"/>
            <a:ext cx="4286280" cy="3042300"/>
          </a:xfrm>
          <a:prstGeom prst="rect">
            <a:avLst/>
          </a:prstGeom>
        </p:spPr>
        <p:txBody>
          <a:bodyPr spcFirstLastPara="1" wrap="square" lIns="91425" tIns="91425" rIns="91425" bIns="91425" anchor="t" anchorCtr="0">
            <a:noAutofit/>
          </a:bodyPr>
          <a:lstStyle/>
          <a:p>
            <a:pPr lvl="0"/>
            <a:r>
              <a:rPr lang="vi-VN" sz="1400" smtClean="0"/>
              <a:t>Giờ cũng cần một hàm để đánh giá độ tốt của model. Như bài trước là \hat{y}</a:t>
            </a:r>
            <a:r>
              <a:rPr lang="vi-VN" sz="1400" i="1" smtClean="0"/>
              <a:t>y</a:t>
            </a:r>
            <a:r>
              <a:rPr lang="vi-VN" sz="1400" smtClean="0"/>
              <a:t>^​ càng gần y càng tốt, giờ cũng vậy:</a:t>
            </a:r>
          </a:p>
          <a:p>
            <a:r>
              <a:rPr lang="vi-VN" sz="1400" smtClean="0"/>
              <a:t>Với mỗi điểm (x^{(i)}, y_i)(</a:t>
            </a:r>
            <a:r>
              <a:rPr lang="vi-VN" sz="1400" i="1" smtClean="0"/>
              <a:t>x</a:t>
            </a:r>
            <a:r>
              <a:rPr lang="vi-VN" sz="1400" smtClean="0"/>
              <a:t>(</a:t>
            </a:r>
            <a:r>
              <a:rPr lang="vi-VN" sz="1400" i="1" smtClean="0"/>
              <a:t>i</a:t>
            </a:r>
            <a:r>
              <a:rPr lang="vi-VN" sz="1400" smtClean="0"/>
              <a:t>),</a:t>
            </a:r>
            <a:r>
              <a:rPr lang="vi-VN" sz="1400" i="1" smtClean="0"/>
              <a:t>yi</a:t>
            </a:r>
            <a:r>
              <a:rPr lang="vi-VN" sz="1400" smtClean="0"/>
              <a:t>​), gọi hàm loss function </a:t>
            </a:r>
          </a:p>
          <a:p>
            <a:pPr lvl="0"/>
            <a:r>
              <a:rPr lang="vi-VN" sz="1400" smtClean="0"/>
              <a:t>L = -(y_i * log(\hat{y_i}) + (1 - y_i) * log(1 - \hat{y_i}))−(</a:t>
            </a:r>
            <a:r>
              <a:rPr lang="vi-VN" sz="1400" i="1" smtClean="0"/>
              <a:t>yi</a:t>
            </a:r>
            <a:r>
              <a:rPr lang="vi-VN" sz="1400" smtClean="0"/>
              <a:t>​∗</a:t>
            </a:r>
            <a:r>
              <a:rPr lang="vi-VN" sz="1400" i="1" smtClean="0"/>
              <a:t>log</a:t>
            </a:r>
            <a:r>
              <a:rPr lang="vi-VN" sz="1400" smtClean="0"/>
              <a:t>(</a:t>
            </a:r>
            <a:r>
              <a:rPr lang="vi-VN" sz="1400" i="1" smtClean="0"/>
              <a:t>yi</a:t>
            </a:r>
            <a:r>
              <a:rPr lang="vi-VN" sz="1400" smtClean="0"/>
              <a:t>​^​)+(1−</a:t>
            </a:r>
            <a:r>
              <a:rPr lang="vi-VN" sz="1400" i="1" smtClean="0"/>
              <a:t>yi</a:t>
            </a:r>
            <a:r>
              <a:rPr lang="vi-VN" sz="1400" smtClean="0"/>
              <a:t>​)∗</a:t>
            </a:r>
            <a:r>
              <a:rPr lang="vi-VN" sz="1400" i="1" smtClean="0"/>
              <a:t>log</a:t>
            </a:r>
            <a:r>
              <a:rPr lang="vi-VN" sz="1400" smtClean="0"/>
              <a:t>(1−</a:t>
            </a:r>
            <a:r>
              <a:rPr lang="vi-VN" sz="1400" i="1" smtClean="0"/>
              <a:t>yi</a:t>
            </a:r>
            <a:r>
              <a:rPr lang="vi-VN" sz="1400" smtClean="0"/>
              <a:t>​^​))</a:t>
            </a:r>
          </a:p>
          <a:p>
            <a:r>
              <a:rPr lang="vi-VN" sz="1400" smtClean="0"/>
              <a:t>Thử đánh giá làm L nhé</a:t>
            </a:r>
          </a:p>
          <a:p>
            <a:pPr algn="ctr">
              <a:buNone/>
            </a:pPr>
            <a:r>
              <a:rPr lang="vi-VN" sz="1400" smtClean="0"/>
              <a:t>  Nếu y_i</a:t>
            </a:r>
            <a:r>
              <a:rPr lang="vi-VN" sz="1400" i="1" smtClean="0"/>
              <a:t>yi</a:t>
            </a:r>
            <a:r>
              <a:rPr lang="vi-VN" sz="1400" smtClean="0"/>
              <a:t>​ = 1 =&gt; L = -log(\hat{y_i})−</a:t>
            </a:r>
            <a:r>
              <a:rPr lang="vi-VN" sz="1400" i="1" smtClean="0"/>
              <a:t>log</a:t>
            </a:r>
            <a:r>
              <a:rPr lang="vi-VN" sz="1400" smtClean="0"/>
              <a:t>(</a:t>
            </a:r>
            <a:r>
              <a:rPr lang="vi-VN" sz="1400" i="1" smtClean="0"/>
              <a:t>yi</a:t>
            </a:r>
            <a:r>
              <a:rPr lang="vi-VN" sz="1400" smtClean="0"/>
              <a:t>​^​)</a:t>
            </a:r>
          </a:p>
          <a:p>
            <a:pPr lvl="0"/>
            <a:endParaRPr sz="1400"/>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Picture 4" descr="l1-1.png"/>
          <p:cNvPicPr>
            <a:picLocks noChangeAspect="1"/>
          </p:cNvPicPr>
          <p:nvPr/>
        </p:nvPicPr>
        <p:blipFill>
          <a:blip r:embed="rId3"/>
          <a:stretch>
            <a:fillRect/>
          </a:stretch>
        </p:blipFill>
        <p:spPr>
          <a:xfrm>
            <a:off x="5572132" y="1428742"/>
            <a:ext cx="2981469" cy="2368912"/>
          </a:xfrm>
          <a:prstGeom prst="rect">
            <a:avLst/>
          </a:prstGeom>
        </p:spPr>
      </p:pic>
      <p:sp>
        <p:nvSpPr>
          <p:cNvPr id="6" name="TextBox 5"/>
          <p:cNvSpPr txBox="1"/>
          <p:nvPr/>
        </p:nvSpPr>
        <p:spPr>
          <a:xfrm>
            <a:off x="1785918" y="3571882"/>
            <a:ext cx="5500726" cy="1200329"/>
          </a:xfrm>
          <a:prstGeom prst="rect">
            <a:avLst/>
          </a:prstGeom>
          <a:noFill/>
        </p:spPr>
        <p:txBody>
          <a:bodyPr wrap="square" rtlCol="0">
            <a:spAutoFit/>
          </a:bodyPr>
          <a:lstStyle/>
          <a:p>
            <a:r>
              <a:rPr lang="vi-VN" sz="1200" smtClean="0"/>
              <a:t>Hàm L tăng dần từ 0 đến 1</a:t>
            </a:r>
          </a:p>
          <a:p>
            <a:r>
              <a:rPr lang="vi-VN" sz="1200" smtClean="0"/>
              <a:t>Khi model dự đoán \hat{y_i}</a:t>
            </a:r>
            <a:r>
              <a:rPr lang="vi-VN" sz="1200" i="1" smtClean="0"/>
              <a:t>yi</a:t>
            </a:r>
            <a:r>
              <a:rPr lang="vi-VN" sz="1200" smtClean="0"/>
              <a:t>​^​ gần 0, tức giá trị dự đoán gần với giá trị thật y_i</a:t>
            </a:r>
            <a:r>
              <a:rPr lang="vi-VN" sz="1200" i="1" smtClean="0"/>
              <a:t>yi</a:t>
            </a:r>
            <a:r>
              <a:rPr lang="vi-VN" sz="1200" smtClean="0"/>
              <a:t>​ thì L nhỏ, xấp xỉ 0</a:t>
            </a:r>
          </a:p>
          <a:p>
            <a:r>
              <a:rPr lang="vi-VN" sz="1200" smtClean="0"/>
              <a:t>Khi model dự đoán \hat{y_i}</a:t>
            </a:r>
            <a:r>
              <a:rPr lang="vi-VN" sz="1200" i="1" smtClean="0"/>
              <a:t>yi</a:t>
            </a:r>
            <a:r>
              <a:rPr lang="vi-VN" sz="1200" smtClean="0"/>
              <a:t>​^​ gần 1, tức giá trị dự đoán ngược lại giá trị thật y_i</a:t>
            </a:r>
            <a:r>
              <a:rPr lang="vi-VN" sz="1200" i="1" smtClean="0"/>
              <a:t>yi</a:t>
            </a:r>
            <a:r>
              <a:rPr lang="vi-VN" sz="1200" smtClean="0"/>
              <a:t>​ thì L rất lớn</a:t>
            </a:r>
          </a:p>
          <a:p>
            <a:endParaRPr lang="vi-VN"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ctrTitle" idx="4294967295"/>
          </p:nvPr>
        </p:nvSpPr>
        <p:spPr>
          <a:xfrm>
            <a:off x="1571604" y="1142990"/>
            <a:ext cx="3390429" cy="2438360"/>
          </a:xfrm>
          <a:prstGeom prst="rect">
            <a:avLst/>
          </a:prstGeom>
        </p:spPr>
        <p:txBody>
          <a:bodyPr spcFirstLastPara="1" wrap="square" lIns="91425" tIns="91425" rIns="91425" bIns="91425" anchor="b" anchorCtr="0">
            <a:noAutofit/>
          </a:bodyPr>
          <a:lstStyle/>
          <a:p>
            <a:r>
              <a:rPr lang="vi-VN" sz="1200" smtClean="0">
                <a:latin typeface="Work Sans Light" panose="020B0604020202020204" charset="0"/>
              </a:rPr>
              <a:t>Chain Rule nghĩa là Quy Tắc Dây Chuyền (Quy Tắc Hàm Của Hàm).</a:t>
            </a:r>
            <a:br>
              <a:rPr lang="vi-VN" sz="1200" smtClean="0">
                <a:latin typeface="Work Sans Light" panose="020B0604020202020204" charset="0"/>
              </a:rPr>
            </a:br>
            <a:r>
              <a:rPr lang="vi-VN" sz="1200" smtClean="0">
                <a:latin typeface="Work Sans Light" panose="020B0604020202020204" charset="0"/>
              </a:rPr>
              <a:t/>
            </a:r>
            <a:br>
              <a:rPr lang="vi-VN" sz="1200" smtClean="0">
                <a:latin typeface="Work Sans Light" panose="020B0604020202020204" charset="0"/>
              </a:rPr>
            </a:br>
            <a:r>
              <a:rPr lang="vi-VN" sz="1200" smtClean="0">
                <a:latin typeface="Work Sans Light" panose="020B0604020202020204" charset="0"/>
              </a:rPr>
              <a:t>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a:t>
            </a:r>
            <a:endParaRPr lang="vi-VN" sz="1200">
              <a:latin typeface="Work Sans Light" panose="020B0604020202020204" charset="0"/>
            </a:endParaRPr>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cxnSp>
        <p:nvCxnSpPr>
          <p:cNvPr id="10" name="Straight Connector 9"/>
          <p:cNvCxnSpPr/>
          <p:nvPr/>
        </p:nvCxnSpPr>
        <p:spPr>
          <a:xfrm>
            <a:off x="2143108" y="1000114"/>
            <a:ext cx="607223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1868" y="571486"/>
            <a:ext cx="2428892" cy="707886"/>
          </a:xfrm>
          <a:prstGeom prst="rect">
            <a:avLst/>
          </a:prstGeom>
          <a:noFill/>
        </p:spPr>
        <p:txBody>
          <a:bodyPr wrap="square" rtlCol="0">
            <a:spAutoFit/>
          </a:bodyPr>
          <a:lstStyle/>
          <a:p>
            <a:pPr algn="ctr"/>
            <a:r>
              <a:rPr lang="vi-VN" sz="2000" b="1" smtClean="0"/>
              <a:t>Chain rule</a:t>
            </a:r>
          </a:p>
          <a:p>
            <a:pPr algn="ctr"/>
            <a:endParaRPr lang="vi-VN" sz="2000" b="1"/>
          </a:p>
        </p:txBody>
      </p:sp>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29190" y="1142990"/>
            <a:ext cx="3429024" cy="30805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p>
            <a:pPr marL="0" lvl="0" indent="0">
              <a:buNone/>
            </a:pPr>
            <a:r>
              <a:rPr lang="vi-VN" sz="1400" smtClean="0"/>
              <a:t>Với mỗi điểm (x^{(i)}, y_i)(</a:t>
            </a:r>
            <a:r>
              <a:rPr lang="vi-VN" sz="1400" i="1" smtClean="0"/>
              <a:t>x</a:t>
            </a:r>
            <a:r>
              <a:rPr lang="vi-VN" sz="1400" smtClean="0"/>
              <a:t>(</a:t>
            </a:r>
            <a:r>
              <a:rPr lang="vi-VN" sz="1400" i="1" smtClean="0"/>
              <a:t>i</a:t>
            </a:r>
            <a:r>
              <a:rPr lang="vi-VN" sz="1400" smtClean="0"/>
              <a:t>),</a:t>
            </a:r>
            <a:r>
              <a:rPr lang="vi-VN" sz="1400" i="1" smtClean="0"/>
              <a:t>yi</a:t>
            </a:r>
            <a:r>
              <a:rPr lang="vi-VN" sz="1400" smtClean="0"/>
              <a:t>​), gọi hàm loss function</a:t>
            </a:r>
          </a:p>
          <a:p>
            <a:pPr marL="0" lvl="0" indent="0">
              <a:buNone/>
            </a:pPr>
            <a:r>
              <a:rPr lang="vi-VN" sz="1200" smtClean="0"/>
              <a:t>Áp dụng chain rule ta có: </a:t>
            </a:r>
          </a:p>
          <a:p>
            <a:pPr marL="0" lvl="0" indent="0">
              <a:buNone/>
            </a:pPr>
            <a:r>
              <a:rPr lang="vi-VN" sz="1200" smtClean="0"/>
              <a:t/>
            </a:r>
            <a:br>
              <a:rPr lang="vi-VN" sz="1200" smtClean="0"/>
            </a:br>
            <a:endParaRPr sz="1200"/>
          </a:p>
        </p:txBody>
      </p:sp>
      <p:sp>
        <p:nvSpPr>
          <p:cNvPr id="123" name="Google Shape;123;p21"/>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algn="ctr"/>
            <a:r>
              <a:rPr lang="vi-VN" b="0" smtClean="0"/>
              <a:t>Áp dụng gradient descent</a:t>
            </a:r>
            <a:endParaRPr lang="vi-VN" b="0"/>
          </a:p>
        </p:txBody>
      </p:sp>
      <p:sp>
        <p:nvSpPr>
          <p:cNvPr id="125" name="Google Shape;125;p2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2050" name="Picture 2"/>
          <p:cNvPicPr>
            <a:picLocks noChangeAspect="1" noChangeArrowheads="1"/>
          </p:cNvPicPr>
          <p:nvPr/>
        </p:nvPicPr>
        <p:blipFill>
          <a:blip r:embed="rId3"/>
          <a:srcRect/>
          <a:stretch>
            <a:fillRect/>
          </a:stretch>
        </p:blipFill>
        <p:spPr bwMode="auto">
          <a:xfrm>
            <a:off x="2143108" y="2357436"/>
            <a:ext cx="1400175" cy="533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285853" y="3071816"/>
            <a:ext cx="3357586" cy="590550"/>
          </a:xfrm>
          <a:prstGeom prst="rect">
            <a:avLst/>
          </a:prstGeom>
          <a:noFill/>
          <a:ln w="9525">
            <a:noFill/>
            <a:miter lim="800000"/>
            <a:headEnd/>
            <a:tailEnd/>
          </a:ln>
          <a:effectLst/>
        </p:spPr>
      </p:pic>
      <p:pic>
        <p:nvPicPr>
          <p:cNvPr id="9" name="Picture 8" descr="chain_rule_3.png"/>
          <p:cNvPicPr>
            <a:picLocks noChangeAspect="1"/>
          </p:cNvPicPr>
          <p:nvPr/>
        </p:nvPicPr>
        <p:blipFill>
          <a:blip r:embed="rId5"/>
          <a:stretch>
            <a:fillRect/>
          </a:stretch>
        </p:blipFill>
        <p:spPr>
          <a:xfrm>
            <a:off x="4714876" y="1428742"/>
            <a:ext cx="3541295" cy="2928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571604" y="500048"/>
            <a:ext cx="6616800" cy="699900"/>
          </a:xfrm>
          <a:prstGeom prst="rect">
            <a:avLst/>
          </a:prstGeom>
        </p:spPr>
        <p:txBody>
          <a:bodyPr spcFirstLastPara="1" wrap="square" lIns="91425" tIns="91425" rIns="91425" bIns="91425" anchor="b" anchorCtr="0">
            <a:noAutofit/>
          </a:bodyPr>
          <a:lstStyle/>
          <a:p>
            <a:pPr algn="ctr"/>
            <a:r>
              <a:rPr lang="vi-VN" b="0" smtClean="0"/>
              <a:t>Biểu diễn bài toán dưới ma trận</a:t>
            </a:r>
            <a:endParaRPr lang="vi-VN" b="0"/>
          </a:p>
        </p:txBody>
      </p:sp>
      <p:sp>
        <p:nvSpPr>
          <p:cNvPr id="131" name="Google Shape;131;p22"/>
          <p:cNvSpPr txBox="1">
            <a:spLocks noGrp="1"/>
          </p:cNvSpPr>
          <p:nvPr>
            <p:ph type="body" idx="1"/>
          </p:nvPr>
        </p:nvSpPr>
        <p:spPr>
          <a:xfrm>
            <a:off x="1142976" y="1500180"/>
            <a:ext cx="4230272" cy="2866604"/>
          </a:xfrm>
          <a:prstGeom prst="rect">
            <a:avLst/>
          </a:prstGeom>
        </p:spPr>
        <p:txBody>
          <a:bodyPr spcFirstLastPara="1" wrap="square" lIns="91425" tIns="91425" rIns="91425" bIns="91425" anchor="t" anchorCtr="0">
            <a:noAutofit/>
          </a:bodyPr>
          <a:lstStyle/>
          <a:p>
            <a:pPr marL="0" lvl="0" indent="0">
              <a:buNone/>
            </a:pPr>
            <a:r>
              <a:rPr lang="vi-VN" sz="1300" smtClean="0"/>
              <a:t>Nếu mọi người thấy các công thức biểu diễn dưới ma trận vẫn lạ lạ thì nên xem lại bài 1 và lấy giấy bút tự tính và biểu diễn lại.</a:t>
            </a:r>
          </a:p>
          <a:p>
            <a:pPr marL="0" lvl="0" indent="0">
              <a:buNone/>
            </a:pPr>
            <a:r>
              <a:rPr lang="vi-VN" sz="1300" smtClean="0"/>
              <a:t>Sau khi thực hiện thuật toán gradient descent ta sẽ tìm được w_0, w_1, w_2</a:t>
            </a:r>
            <a:r>
              <a:rPr lang="vi-VN" sz="1300" i="1" smtClean="0"/>
              <a:t>w</a:t>
            </a:r>
            <a:r>
              <a:rPr lang="vi-VN" sz="1300" smtClean="0"/>
              <a:t>0​,</a:t>
            </a:r>
            <a:r>
              <a:rPr lang="vi-VN" sz="1300" i="1" smtClean="0"/>
              <a:t>w</a:t>
            </a:r>
            <a:r>
              <a:rPr lang="vi-VN" sz="1300" smtClean="0"/>
              <a:t>1​,</a:t>
            </a:r>
            <a:r>
              <a:rPr lang="vi-VN" sz="1300" i="1" smtClean="0"/>
              <a:t>w</a:t>
            </a:r>
            <a:r>
              <a:rPr lang="vi-VN" sz="1300" smtClean="0"/>
              <a:t>2​.</a:t>
            </a:r>
          </a:p>
          <a:p>
            <a:pPr marL="0" lvl="0" indent="0">
              <a:buNone/>
            </a:pPr>
            <a:r>
              <a:rPr lang="vi-VN" sz="1300" smtClean="0"/>
              <a:t>Với mỗi hồ sơ mới x^{(t)}</a:t>
            </a:r>
            <a:r>
              <a:rPr lang="vi-VN" sz="1300" i="1" smtClean="0"/>
              <a:t>x</a:t>
            </a:r>
            <a:r>
              <a:rPr lang="vi-VN" sz="1300" smtClean="0"/>
              <a:t>(</a:t>
            </a:r>
            <a:r>
              <a:rPr lang="vi-VN" sz="1300" i="1" smtClean="0"/>
              <a:t>t</a:t>
            </a:r>
            <a:r>
              <a:rPr lang="vi-VN" sz="1300" smtClean="0"/>
              <a:t>) ta sẽ tính được phần trăm nên cho vay \hat{y_t} = \sigma(w_0 + w_1 * x_1^{(t)} + w_2 * x_2^{(t)})</a:t>
            </a:r>
            <a:r>
              <a:rPr lang="vi-VN" sz="1300" i="1" smtClean="0"/>
              <a:t>yt</a:t>
            </a:r>
            <a:r>
              <a:rPr lang="vi-VN" sz="1300" smtClean="0"/>
              <a:t>​^​=</a:t>
            </a:r>
            <a:r>
              <a:rPr lang="el-GR" sz="1300" i="1" smtClean="0"/>
              <a:t>σ</a:t>
            </a:r>
            <a:r>
              <a:rPr lang="el-GR" sz="1300" smtClean="0"/>
              <a:t>(</a:t>
            </a:r>
            <a:r>
              <a:rPr lang="vi-VN" sz="1300" i="1" smtClean="0"/>
              <a:t>w</a:t>
            </a:r>
            <a:r>
              <a:rPr lang="vi-VN" sz="1300" smtClean="0"/>
              <a:t>0​+</a:t>
            </a:r>
            <a:r>
              <a:rPr lang="vi-VN" sz="1300" i="1" smtClean="0"/>
              <a:t>w</a:t>
            </a:r>
            <a:r>
              <a:rPr lang="vi-VN" sz="1300" smtClean="0"/>
              <a:t>1​∗</a:t>
            </a:r>
            <a:r>
              <a:rPr lang="vi-VN" sz="1300" i="1" smtClean="0"/>
              <a:t>x</a:t>
            </a:r>
            <a:r>
              <a:rPr lang="vi-VN" sz="1300" smtClean="0"/>
              <a:t>1(</a:t>
            </a:r>
            <a:r>
              <a:rPr lang="vi-VN" sz="1300" i="1" smtClean="0"/>
              <a:t>t</a:t>
            </a:r>
            <a:r>
              <a:rPr lang="vi-VN" sz="1300" smtClean="0"/>
              <a:t>)​+</a:t>
            </a:r>
            <a:r>
              <a:rPr lang="vi-VN" sz="1300" i="1" smtClean="0"/>
              <a:t>w</a:t>
            </a:r>
            <a:r>
              <a:rPr lang="vi-VN" sz="1300" smtClean="0"/>
              <a:t>2​∗</a:t>
            </a:r>
            <a:r>
              <a:rPr lang="vi-VN" sz="1300" i="1" smtClean="0"/>
              <a:t>x</a:t>
            </a:r>
            <a:r>
              <a:rPr lang="vi-VN" sz="1300" smtClean="0"/>
              <a:t>2(</a:t>
            </a:r>
            <a:r>
              <a:rPr lang="vi-VN" sz="1300" i="1" smtClean="0"/>
              <a:t>t</a:t>
            </a:r>
            <a:r>
              <a:rPr lang="vi-VN" sz="1300" smtClean="0"/>
              <a:t>)​)</a:t>
            </a:r>
          </a:p>
          <a:p>
            <a:pPr marL="0" lvl="0" indent="0">
              <a:buNone/>
            </a:pPr>
            <a:r>
              <a:rPr lang="vi-VN" sz="1300" smtClean="0"/>
              <a:t>rồi so sánh với ngưỡng cho vay của công ty t (bình thường là t = 0.5, thời kì thiết chặt thì là t = 0.8) nếu \hat{y_t}&gt;= t</a:t>
            </a:r>
            <a:r>
              <a:rPr lang="vi-VN" sz="1300" i="1" smtClean="0"/>
              <a:t>yt</a:t>
            </a:r>
            <a:r>
              <a:rPr lang="vi-VN" sz="1300" smtClean="0"/>
              <a:t>​^​&gt;=</a:t>
            </a:r>
            <a:r>
              <a:rPr lang="vi-VN" sz="1300" i="1" smtClean="0"/>
              <a:t>t</a:t>
            </a:r>
            <a:r>
              <a:rPr lang="vi-VN" sz="1300" smtClean="0"/>
              <a:t> thì cho vay, không thì không cho vay.</a:t>
            </a:r>
          </a:p>
          <a:p>
            <a:pPr marL="0" lvl="0" indent="0">
              <a:buNone/>
            </a:pPr>
            <a:endParaRPr sz="1200"/>
          </a:p>
        </p:txBody>
      </p:sp>
      <p:sp>
        <p:nvSpPr>
          <p:cNvPr id="134" name="Google Shape;134;p22"/>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0" name="Picture 9" descr="CodeCogsEqn-5.gif"/>
          <p:cNvPicPr>
            <a:picLocks noChangeAspect="1"/>
          </p:cNvPicPr>
          <p:nvPr/>
        </p:nvPicPr>
        <p:blipFill>
          <a:blip r:embed="rId3"/>
          <a:stretch>
            <a:fillRect/>
          </a:stretch>
        </p:blipFill>
        <p:spPr>
          <a:xfrm>
            <a:off x="5332856" y="1785932"/>
            <a:ext cx="3241288" cy="2428892"/>
          </a:xfrm>
          <a:prstGeom prst="rect">
            <a:avLst/>
          </a:prstGeom>
        </p:spPr>
      </p:pic>
    </p:spTree>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530</Words>
  <PresentationFormat>On-screen Show (16:9)</PresentationFormat>
  <Paragraphs>66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Oswald</vt:lpstr>
      <vt:lpstr>Times New Roman</vt:lpstr>
      <vt:lpstr>Tinos</vt:lpstr>
      <vt:lpstr>Work Sans Light</vt:lpstr>
      <vt:lpstr>Wingdings</vt:lpstr>
      <vt:lpstr>Quintus template</vt:lpstr>
      <vt:lpstr> Logistic Regression  Nguyễn Văn Tiến CNTT 14-05</vt:lpstr>
      <vt:lpstr>GiỚI THIỆU </vt:lpstr>
      <vt:lpstr>Giờ mình cần tìm xác xuất của hồ sơ mới nên cho vay. Hay giá trị của hàm cần trong khoảng [0,1]. Rõ ràng là giá trị của phương trình đường thẳng như bài trước có thể ra ngoài khoảng [0,1] nên cần một hàm mới luôn có giá trị trong khoảng [0,1]. Đó là hàm sigmoid.</vt:lpstr>
      <vt:lpstr>Thiết lập bài toán</vt:lpstr>
      <vt:lpstr>Slide 5</vt:lpstr>
      <vt:lpstr>Loss function</vt:lpstr>
      <vt:lpstr>Chain Rule nghĩa là Quy Tắc Dây Chuyền (Quy Tắc Hàm Của Hàm).  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vt:lpstr>
      <vt:lpstr>Áp dụng gradient descent</vt:lpstr>
      <vt:lpstr>Biểu diễn bài toán dưới ma trận</vt:lpstr>
      <vt:lpstr>Xây dựng đường thẳng phân chia</vt:lpstr>
      <vt:lpstr>Slide 11</vt:lpstr>
      <vt:lpstr>Ứng dụng</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Logistic Regression  Nguyễn Văn Tiến CNTT 14-05</dc:title>
  <cp:lastModifiedBy>nguyen tien</cp:lastModifiedBy>
  <cp:revision>8</cp:revision>
  <dcterms:modified xsi:type="dcterms:W3CDTF">2021-11-28T06:19:59Z</dcterms:modified>
</cp:coreProperties>
</file>