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8" r:id="rId11"/>
    <p:sldId id="269" r:id="rId12"/>
    <p:sldId id="283" r:id="rId13"/>
    <p:sldId id="293" r:id="rId14"/>
    <p:sldId id="289" r:id="rId15"/>
    <p:sldId id="265" r:id="rId16"/>
    <p:sldId id="291"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AE602A-127A-4264-8E0C-BE3CFAF5FAA1}">
          <p14:sldIdLst>
            <p14:sldId id="256"/>
            <p14:sldId id="257"/>
            <p14:sldId id="258"/>
            <p14:sldId id="259"/>
            <p14:sldId id="260"/>
            <p14:sldId id="261"/>
            <p14:sldId id="263"/>
            <p14:sldId id="262"/>
            <p14:sldId id="264"/>
            <p14:sldId id="268"/>
            <p14:sldId id="269"/>
          </p14:sldIdLst>
        </p14:section>
        <p14:section name="Welcome" id="{E75E278A-FF0E-49A4-B170-79828D63BBAD}">
          <p14:sldIdLst/>
        </p14:section>
        <p14:section name="Design, Morph, Annotate, Work Together, Tell Me" id="{B9B51309-D148-4332-87C2-07BE32FBCA3B}">
          <p14:sldIdLst/>
        </p14:section>
        <p14:section name="Learn More" id="{2CC34DB2-6590-42C0-AD4B-A04C6060184E}">
          <p14:sldIdLst>
            <p14:sldId id="283"/>
            <p14:sldId id="293"/>
            <p14:sldId id="289"/>
            <p14:sldId id="265"/>
            <p14:sldId id="29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B42F0-9B6D-4395-A75F-ACAB90CC0824}"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AAA35-1EB9-4930-A83C-2B47944D30E7}" type="slidenum">
              <a:rPr lang="en-US" smtClean="0"/>
              <a:t>‹#›</a:t>
            </a:fld>
            <a:endParaRPr lang="en-US"/>
          </a:p>
        </p:txBody>
      </p:sp>
    </p:spTree>
    <p:extLst>
      <p:ext uri="{BB962C8B-B14F-4D97-AF65-F5344CB8AC3E}">
        <p14:creationId xmlns:p14="http://schemas.microsoft.com/office/powerpoint/2010/main" val="250807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71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05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5033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45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63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5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51760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78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867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32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91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4255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02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76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41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233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38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5632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7" y="2412274"/>
            <a:ext cx="8646986" cy="1638562"/>
          </a:xfrm>
        </p:spPr>
        <p:txBody>
          <a:bodyPr/>
          <a:lstStyle/>
          <a:p>
            <a:pPr algn="ctr"/>
            <a:r>
              <a:rPr lang="en-US" dirty="0">
                <a:latin typeface="Times New Roman" panose="02020603050405020304" pitchFamily="18" charset="0"/>
                <a:cs typeface="Times New Roman" panose="02020603050405020304" pitchFamily="18" charset="0"/>
              </a:rPr>
              <a:t>Nhập môn công nghệ phần mềm</a:t>
            </a:r>
          </a:p>
        </p:txBody>
      </p:sp>
      <p:sp>
        <p:nvSpPr>
          <p:cNvPr id="3" name="Subtitle 2"/>
          <p:cNvSpPr>
            <a:spLocks noGrp="1"/>
          </p:cNvSpPr>
          <p:nvPr>
            <p:ph type="subTitle" idx="1"/>
          </p:nvPr>
        </p:nvSpPr>
        <p:spPr>
          <a:xfrm>
            <a:off x="1507067" y="4269996"/>
            <a:ext cx="9507678" cy="877736"/>
          </a:xfrm>
        </p:spPr>
        <p:txBody>
          <a:bodyPr/>
          <a:lstStyle/>
          <a:p>
            <a:r>
              <a:rPr lang="en-US" dirty="0">
                <a:solidFill>
                  <a:schemeClr val="tx1"/>
                </a:solidFill>
                <a:latin typeface="Times New Roman" panose="02020603050405020304" pitchFamily="18" charset="0"/>
                <a:cs typeface="Times New Roman" panose="02020603050405020304" pitchFamily="18" charset="0"/>
              </a:rPr>
              <a:t>18130016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18130263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UC-9: Xem danh sách việc làm - Cho phép người ứng tuyển xem danh sách các công việc hiện có sẵn</a:t>
            </a:r>
            <a:r>
              <a:rPr lang="en-US" dirty="0"/>
              <a:t>.</a:t>
            </a:r>
          </a:p>
          <a:p>
            <a:r>
              <a:rPr lang="vi-VN" dirty="0"/>
              <a:t>UC-10: Lọc công việc - Cho phép người ứng tuyển tìm các công việc theo bộ lọc cho trước</a:t>
            </a:r>
            <a:r>
              <a:rPr lang="en-US" dirty="0"/>
              <a:t>.</a:t>
            </a:r>
          </a:p>
          <a:p>
            <a:r>
              <a:rPr lang="vi-VN" dirty="0"/>
              <a:t>UC-11: Đăng xuất - Cho phép người sử dụng đăng xuất khỏi hệ thống</a:t>
            </a:r>
            <a:r>
              <a:rPr lang="en-US" dirty="0"/>
              <a:t>.</a:t>
            </a:r>
          </a:p>
          <a:p>
            <a:r>
              <a:rPr lang="vi-VN" dirty="0"/>
              <a:t>UC-12: Kiểm duyệt việc làm - Cho phép admin kiểm duyệt công việc trong hàng chờ trước khi đăng bài lên</a:t>
            </a:r>
            <a:r>
              <a:rPr lang="en-US" dirty="0"/>
              <a:t>.</a:t>
            </a:r>
          </a:p>
          <a:p>
            <a:r>
              <a:rPr lang="vi-VN" dirty="0"/>
              <a:t>UC-13: Xem danh sách người ứng tuyển: - Cho phép nhà ứng tuyển xem danh sách những người ứng tuyển đã apply </a:t>
            </a:r>
            <a:r>
              <a:rPr lang="en-US" dirty="0"/>
              <a:t>.</a:t>
            </a:r>
          </a:p>
          <a:p>
            <a:r>
              <a:rPr lang="vi-VN" dirty="0"/>
              <a:t>UC-14: Xem công việc đã nhận- Cho phép người ứng tuyển xem danh sách công việc đã nhận</a:t>
            </a:r>
            <a:r>
              <a:rPr lang="en-US" dirty="0"/>
              <a:t>.</a:t>
            </a:r>
          </a:p>
          <a:p>
            <a:r>
              <a:rPr lang="en-US" dirty="0"/>
              <a:t>UC-15: Danh sách việc làm chờ duyệt: - Cho phép admin xem tất cả các công việc đang chờ đăng.</a:t>
            </a:r>
          </a:p>
        </p:txBody>
      </p:sp>
    </p:spTree>
    <p:extLst>
      <p:ext uri="{BB962C8B-B14F-4D97-AF65-F5344CB8AC3E}">
        <p14:creationId xmlns:p14="http://schemas.microsoft.com/office/powerpoint/2010/main" val="24022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UC-16: Đăng ký - Cho phép người dùng đăng kí vào hệ thống với các phân quyền đã chọn</a:t>
            </a:r>
            <a:r>
              <a:rPr lang="en-US" dirty="0"/>
              <a:t>.</a:t>
            </a:r>
          </a:p>
          <a:p>
            <a:r>
              <a:rPr lang="en-US" dirty="0"/>
              <a:t>UC-17: Xem danh sách việc đã đăng - Cho phép nhà tuyển dụng xem danh sách công việc đã đăng.</a:t>
            </a:r>
          </a:p>
          <a:p>
            <a:r>
              <a:rPr lang="vi-VN" dirty="0"/>
              <a:t>UC-18: Xem việc làm - Cho phép người ứng tuyển xem chi tiết các thông tin về một công việc</a:t>
            </a:r>
            <a:r>
              <a:rPr lang="en-US" dirty="0"/>
              <a:t>.</a:t>
            </a:r>
          </a:p>
        </p:txBody>
      </p:sp>
    </p:spTree>
    <p:extLst>
      <p:ext uri="{BB962C8B-B14F-4D97-AF65-F5344CB8AC3E}">
        <p14:creationId xmlns:p14="http://schemas.microsoft.com/office/powerpoint/2010/main" val="30429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250A-B279-4F62-9404-57F484119E2C}"/>
              </a:ext>
            </a:extLst>
          </p:cNvPr>
          <p:cNvSpPr>
            <a:spLocks noGrp="1"/>
          </p:cNvSpPr>
          <p:nvPr>
            <p:ph type="title"/>
          </p:nvPr>
        </p:nvSpPr>
        <p:spPr>
          <a:xfrm>
            <a:off x="739321" y="406111"/>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418214C6-B4DE-4E5E-8798-A96E8D679075}"/>
              </a:ext>
            </a:extLst>
          </p:cNvPr>
          <p:cNvPicPr>
            <a:picLocks noChangeAspect="1"/>
          </p:cNvPicPr>
          <p:nvPr/>
        </p:nvPicPr>
        <p:blipFill>
          <a:blip r:embed="rId2"/>
          <a:stretch>
            <a:fillRect/>
          </a:stretch>
        </p:blipFill>
        <p:spPr>
          <a:xfrm>
            <a:off x="1965757" y="1433605"/>
            <a:ext cx="7639050" cy="4772025"/>
          </a:xfrm>
          <a:prstGeom prst="rect">
            <a:avLst/>
          </a:prstGeom>
        </p:spPr>
      </p:pic>
    </p:spTree>
    <p:extLst>
      <p:ext uri="{BB962C8B-B14F-4D97-AF65-F5344CB8AC3E}">
        <p14:creationId xmlns:p14="http://schemas.microsoft.com/office/powerpoint/2010/main" val="56199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3" name="Picture 2"/>
          <p:cNvPicPr>
            <a:picLocks noChangeAspect="1"/>
          </p:cNvPicPr>
          <p:nvPr/>
        </p:nvPicPr>
        <p:blipFill>
          <a:blip r:embed="rId2"/>
          <a:stretch>
            <a:fillRect/>
          </a:stretch>
        </p:blipFill>
        <p:spPr>
          <a:xfrm>
            <a:off x="1967321" y="1490255"/>
            <a:ext cx="7943850" cy="4800600"/>
          </a:xfrm>
          <a:prstGeom prst="rect">
            <a:avLst/>
          </a:prstGeom>
        </p:spPr>
      </p:pic>
    </p:spTree>
    <p:extLst>
      <p:ext uri="{BB962C8B-B14F-4D97-AF65-F5344CB8AC3E}">
        <p14:creationId xmlns:p14="http://schemas.microsoft.com/office/powerpoint/2010/main" val="45779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99D2F4C0-2AA6-4AB3-B754-D6D017A8225A}"/>
              </a:ext>
            </a:extLst>
          </p:cNvPr>
          <p:cNvPicPr>
            <a:picLocks noChangeAspect="1"/>
          </p:cNvPicPr>
          <p:nvPr/>
        </p:nvPicPr>
        <p:blipFill>
          <a:blip r:embed="rId2"/>
          <a:stretch>
            <a:fillRect/>
          </a:stretch>
        </p:blipFill>
        <p:spPr>
          <a:xfrm>
            <a:off x="2594052" y="1714260"/>
            <a:ext cx="6877119" cy="4476815"/>
          </a:xfrm>
          <a:prstGeom prst="rect">
            <a:avLst/>
          </a:prstGeom>
        </p:spPr>
      </p:pic>
    </p:spTree>
    <p:extLst>
      <p:ext uri="{BB962C8B-B14F-4D97-AF65-F5344CB8AC3E}">
        <p14:creationId xmlns:p14="http://schemas.microsoft.com/office/powerpoint/2010/main" val="184982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p>
        </p:txBody>
      </p:sp>
      <p:pic>
        <p:nvPicPr>
          <p:cNvPr id="5" name="Content Placeholder 4">
            <a:extLst>
              <a:ext uri="{FF2B5EF4-FFF2-40B4-BE49-F238E27FC236}">
                <a16:creationId xmlns:a16="http://schemas.microsoft.com/office/drawing/2014/main" id="{087FB84E-28EB-476C-90F9-28AA83C37A59}"/>
              </a:ext>
            </a:extLst>
          </p:cNvPr>
          <p:cNvPicPr>
            <a:picLocks noGrp="1" noChangeAspect="1"/>
          </p:cNvPicPr>
          <p:nvPr>
            <p:ph idx="1"/>
          </p:nvPr>
        </p:nvPicPr>
        <p:blipFill>
          <a:blip r:embed="rId2"/>
          <a:stretch>
            <a:fillRect/>
          </a:stretch>
        </p:blipFill>
        <p:spPr>
          <a:xfrm>
            <a:off x="854139" y="2160588"/>
            <a:ext cx="8243760" cy="3881437"/>
          </a:xfrm>
        </p:spPr>
      </p:pic>
    </p:spTree>
    <p:extLst>
      <p:ext uri="{BB962C8B-B14F-4D97-AF65-F5344CB8AC3E}">
        <p14:creationId xmlns:p14="http://schemas.microsoft.com/office/powerpoint/2010/main" val="216610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endParaRPr lang="en-US" dirty="0">
              <a:solidFill>
                <a:schemeClr val="tx1"/>
              </a:solidFill>
            </a:endParaRPr>
          </a:p>
        </p:txBody>
      </p:sp>
      <p:pic>
        <p:nvPicPr>
          <p:cNvPr id="7" name="Content Placeholder 6">
            <a:extLst>
              <a:ext uri="{FF2B5EF4-FFF2-40B4-BE49-F238E27FC236}">
                <a16:creationId xmlns:a16="http://schemas.microsoft.com/office/drawing/2014/main" id="{E9A278FC-30B7-45F4-A4AB-23193293EC74}"/>
              </a:ext>
            </a:extLst>
          </p:cNvPr>
          <p:cNvPicPr>
            <a:picLocks noGrp="1" noChangeAspect="1"/>
          </p:cNvPicPr>
          <p:nvPr>
            <p:ph idx="1"/>
          </p:nvPr>
        </p:nvPicPr>
        <p:blipFill>
          <a:blip r:embed="rId2"/>
          <a:stretch>
            <a:fillRect/>
          </a:stretch>
        </p:blipFill>
        <p:spPr>
          <a:xfrm>
            <a:off x="833206" y="2160588"/>
            <a:ext cx="8285626" cy="3881437"/>
          </a:xfrm>
        </p:spPr>
      </p:pic>
    </p:spTree>
    <p:extLst>
      <p:ext uri="{BB962C8B-B14F-4D97-AF65-F5344CB8AC3E}">
        <p14:creationId xmlns:p14="http://schemas.microsoft.com/office/powerpoint/2010/main" val="323874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6" y="270830"/>
            <a:ext cx="8596668" cy="504234"/>
          </a:xfrm>
        </p:spPr>
        <p:txBody>
          <a:bodyPr/>
          <a:lstStyle/>
          <a:p>
            <a:pPr marL="0" indent="0">
              <a:buNone/>
            </a:pPr>
            <a:r>
              <a:rPr lang="en-US" dirty="0"/>
              <a:t>Biểu đồ Usecase</a:t>
            </a:r>
          </a:p>
        </p:txBody>
      </p:sp>
      <p:pic>
        <p:nvPicPr>
          <p:cNvPr id="4" name="Picture 3"/>
          <p:cNvPicPr>
            <a:picLocks noChangeAspect="1"/>
          </p:cNvPicPr>
          <p:nvPr/>
        </p:nvPicPr>
        <p:blipFill>
          <a:blip r:embed="rId2"/>
          <a:stretch>
            <a:fillRect/>
          </a:stretch>
        </p:blipFill>
        <p:spPr>
          <a:xfrm>
            <a:off x="391885" y="1101914"/>
            <a:ext cx="9100458" cy="5142132"/>
          </a:xfrm>
          <a:prstGeom prst="rect">
            <a:avLst/>
          </a:prstGeom>
        </p:spPr>
      </p:pic>
    </p:spTree>
    <p:extLst>
      <p:ext uri="{BB962C8B-B14F-4D97-AF65-F5344CB8AC3E}">
        <p14:creationId xmlns:p14="http://schemas.microsoft.com/office/powerpoint/2010/main" val="4471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mềm web việc làm sinh viên</a:t>
            </a:r>
          </a:p>
        </p:txBody>
      </p:sp>
      <p:sp>
        <p:nvSpPr>
          <p:cNvPr id="3" name="Content Placeholder 2"/>
          <p:cNvSpPr>
            <a:spLocks noGrp="1"/>
          </p:cNvSpPr>
          <p:nvPr>
            <p:ph idx="1"/>
          </p:nvPr>
        </p:nvSpPr>
        <p:spPr>
          <a:xfrm>
            <a:off x="677334" y="1577114"/>
            <a:ext cx="8596668" cy="4693057"/>
          </a:xfrm>
        </p:spPr>
        <p:txBody>
          <a:bodyPr/>
          <a:lstStyle/>
          <a:p>
            <a:r>
              <a:rPr lang="en-US" dirty="0"/>
              <a:t>Mô tả dự án:</a:t>
            </a:r>
          </a:p>
          <a:p>
            <a:pPr marL="0" indent="0">
              <a:buNone/>
            </a:pPr>
            <a:r>
              <a:rPr lang="en-US" dirty="0"/>
              <a:t>	</a:t>
            </a:r>
            <a:r>
              <a:rPr lang="vi-VN" dirty="0"/>
              <a:t>Hiện tại, sinh viên đang có nhu cầu khá cao về những công việc part-time và các công việc loại này trên thị trường cũng khá nhiều. Phần lớn, sinh viên nhận 1 việc làm thông qua phương tiện truyền thông như facebook, zalo hoặc đơn giản từ sự giới thiệu của bạn bè. Nhưng các kênh này có nhiều hạn chế như một số bạn không tìm được công việc, hoặc công việc không như mong muốn, các kênh thông tin chưa đầy đủ và mất thời gian để tìm hiểu, nhà tuyển dụng không tìm được nhân viên và chưa có một kênh chính thức nào cho việc làm part-time.</a:t>
            </a:r>
            <a:r>
              <a:rPr lang="en-US" dirty="0"/>
              <a:t> </a:t>
            </a:r>
          </a:p>
          <a:p>
            <a:pPr marL="0" indent="0">
              <a:buNone/>
            </a:pPr>
            <a:r>
              <a:rPr lang="en-US" dirty="0"/>
              <a:t>	</a:t>
            </a:r>
            <a:r>
              <a:rPr lang="vi-VN" dirty="0"/>
              <a:t>Để giải quyết nhu cầu này, cần phải có một kênh chính thức về việc làm cho sinh viên. Mục tiêu đưa càng nhiều càng tốt những việc làm part-time vào cùng một kênh cùng thông tin đầy đủ cho các việc làm để giúp sinh viên dễ dàng hơn trong việc chọn lựa công việc phù hợp, tiết kiệm thời gian cho cả sinh viên lẫn nhà tuyển dụng. Lấy nền tảng web để thực hiện vì vậy bài toán có thể giải quyết việc làm cho sinh viên ở nhiều khu vực khác nhau.</a:t>
            </a:r>
            <a:endParaRPr lang="en-US" dirty="0"/>
          </a:p>
        </p:txBody>
      </p:sp>
    </p:spTree>
    <p:extLst>
      <p:ext uri="{BB962C8B-B14F-4D97-AF65-F5344CB8AC3E}">
        <p14:creationId xmlns:p14="http://schemas.microsoft.com/office/powerpoint/2010/main" val="125891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lstStyle/>
          <a:p>
            <a:r>
              <a:rPr lang="en-US" dirty="0"/>
              <a:t>Yêu cầu hệ thống</a:t>
            </a:r>
          </a:p>
        </p:txBody>
      </p:sp>
      <p:sp>
        <p:nvSpPr>
          <p:cNvPr id="3" name="Content Placeholder 2"/>
          <p:cNvSpPr>
            <a:spLocks noGrp="1"/>
          </p:cNvSpPr>
          <p:nvPr>
            <p:ph idx="1"/>
          </p:nvPr>
        </p:nvSpPr>
        <p:spPr>
          <a:xfrm>
            <a:off x="677334" y="1655492"/>
            <a:ext cx="8596668" cy="3880773"/>
          </a:xfrm>
        </p:spPr>
        <p:txBody>
          <a:bodyPr/>
          <a:lstStyle/>
          <a:p>
            <a:r>
              <a:rPr lang="vi-VN" dirty="0"/>
              <a:t>Hệ thống cho phép người dùng đăng ký tài khoản thuộc loại nhà tuyển dụng hoặc người tìm việc</a:t>
            </a:r>
            <a:r>
              <a:rPr lang="en-US" dirty="0"/>
              <a:t>.</a:t>
            </a:r>
          </a:p>
          <a:p>
            <a:r>
              <a:rPr lang="vi-VN" dirty="0"/>
              <a:t>Hệ thống cho phép nhà tuyển dụng thêm việc làm. Việc làm cần phải được admin đuyêt trước khi đăng lên web.</a:t>
            </a:r>
            <a:endParaRPr lang="en-US" dirty="0"/>
          </a:p>
          <a:p>
            <a:r>
              <a:rPr lang="en-US" dirty="0"/>
              <a:t>Hệ thống cho phép nhà tuyển dụng xóa việc làm.</a:t>
            </a:r>
          </a:p>
          <a:p>
            <a:r>
              <a:rPr lang="en-US" dirty="0"/>
              <a:t>Hệ thống cho phép nhà tuyển dụng sửa đổi nội dung của công việc.</a:t>
            </a:r>
          </a:p>
          <a:p>
            <a:r>
              <a:rPr lang="vi-VN" dirty="0"/>
              <a:t>Hệ thống cho phép đăng nhập vào hệ thống với 3 vai trò tùy theo loại tài khoản: admin, nhà tuyển dụng, người tìm việc.</a:t>
            </a:r>
            <a:endParaRPr lang="en-US" dirty="0"/>
          </a:p>
          <a:p>
            <a:r>
              <a:rPr lang="vi-VN" dirty="0"/>
              <a:t>Hệ thống cho phép người ứng tuyển ứng tuyển vào 1 công việc.</a:t>
            </a:r>
            <a:endParaRPr lang="en-US" dirty="0"/>
          </a:p>
        </p:txBody>
      </p:sp>
    </p:spTree>
    <p:extLst>
      <p:ext uri="{BB962C8B-B14F-4D97-AF65-F5344CB8AC3E}">
        <p14:creationId xmlns:p14="http://schemas.microsoft.com/office/powerpoint/2010/main" val="4068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người tìm việc đánh giá nhà tuyển dụng sau khi công việc kết thúc.</a:t>
            </a:r>
            <a:endParaRPr lang="en-US" dirty="0"/>
          </a:p>
          <a:p>
            <a:r>
              <a:rPr lang="vi-VN" dirty="0"/>
              <a:t>Hệ thống cho phép nhà tuyển dụng đánh giá người tìm việc sau khi công việc kết thúc.</a:t>
            </a:r>
            <a:endParaRPr lang="en-US" dirty="0"/>
          </a:p>
          <a:p>
            <a:r>
              <a:rPr lang="vi-VN" dirty="0"/>
              <a:t>Hệ thống cho phép nhà tuyển dụng và người ứng tuyển bình luận ở mỗi công việc.</a:t>
            </a:r>
            <a:endParaRPr lang="en-US" dirty="0"/>
          </a:p>
          <a:p>
            <a:r>
              <a:rPr lang="vi-VN" dirty="0"/>
              <a:t>Hệ thống cho phép người ứng tuyển xem danh sách công việc</a:t>
            </a:r>
            <a:endParaRPr lang="en-US" dirty="0"/>
          </a:p>
          <a:p>
            <a:r>
              <a:rPr lang="en-US" dirty="0"/>
              <a:t>Hệ thống cho phép lọc công việc theo các thông tin: khu vực, tiền công, thời gian, loại công ty. </a:t>
            </a:r>
          </a:p>
          <a:p>
            <a:r>
              <a:rPr lang="vi-VN" dirty="0"/>
              <a:t>Hệ thống cho phép người d</a:t>
            </a:r>
            <a:r>
              <a:rPr lang="en-US" dirty="0"/>
              <a:t>ù</a:t>
            </a:r>
            <a:r>
              <a:rPr lang="vi-VN" dirty="0"/>
              <a:t>ng đ</a:t>
            </a:r>
            <a:r>
              <a:rPr lang="en-US" dirty="0"/>
              <a:t>ă</a:t>
            </a:r>
            <a:r>
              <a:rPr lang="vi-VN" dirty="0"/>
              <a:t>ng xuất. </a:t>
            </a:r>
            <a:endParaRPr lang="en-US" dirty="0"/>
          </a:p>
        </p:txBody>
      </p:sp>
    </p:spTree>
    <p:extLst>
      <p:ext uri="{BB962C8B-B14F-4D97-AF65-F5344CB8AC3E}">
        <p14:creationId xmlns:p14="http://schemas.microsoft.com/office/powerpoint/2010/main" val="160624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nhà tuyển dụng xem danh sách thông tin những người ứng tuyển việc làm.</a:t>
            </a:r>
            <a:endParaRPr lang="en-US" dirty="0"/>
          </a:p>
          <a:p>
            <a:r>
              <a:rPr lang="vi-VN" dirty="0"/>
              <a:t>Hệ thống cho phép người tìm việc xem thông tin việc làm.</a:t>
            </a:r>
            <a:endParaRPr lang="en-US" dirty="0"/>
          </a:p>
          <a:p>
            <a:r>
              <a:rPr lang="vi-VN" dirty="0"/>
              <a:t>Hệ thống cho phép admin kiểm duyệt việc làm, liệu 1 công việc có được duyệt qua hay không.</a:t>
            </a:r>
            <a:endParaRPr lang="en-US" dirty="0"/>
          </a:p>
          <a:p>
            <a:r>
              <a:rPr lang="en-US" dirty="0"/>
              <a:t>Hệ thống cho phép admin xem danh sách việc làm chờ duyệt. </a:t>
            </a:r>
          </a:p>
          <a:p>
            <a:r>
              <a:rPr lang="en-US" dirty="0"/>
              <a:t>Hệ thống tự động loại bỏ việc làm hết hạn.</a:t>
            </a:r>
          </a:p>
          <a:p>
            <a:r>
              <a:rPr lang="vi-VN" dirty="0"/>
              <a:t>Hệ thống tự chặn apply việc làm nếu số lượng nhân viên tham gia đã đủ.</a:t>
            </a:r>
            <a:endParaRPr lang="en-US" dirty="0"/>
          </a:p>
          <a:p>
            <a:r>
              <a:rPr lang="vi-VN" dirty="0"/>
              <a:t>Hệ thống quản lý không cho phép thời gian trùng nhau giữa các công việc đã nhận của một người xin việc </a:t>
            </a:r>
            <a:endParaRPr lang="en-US" dirty="0"/>
          </a:p>
        </p:txBody>
      </p:sp>
    </p:spTree>
    <p:extLst>
      <p:ext uri="{BB962C8B-B14F-4D97-AF65-F5344CB8AC3E}">
        <p14:creationId xmlns:p14="http://schemas.microsoft.com/office/powerpoint/2010/main" val="276758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en-US" dirty="0"/>
              <a:t>Hệ thống cho phép nhà tuyển dụng quản lý đanh sách việc làm đã đăng.</a:t>
            </a:r>
          </a:p>
          <a:p>
            <a:r>
              <a:rPr lang="vi-VN" dirty="0"/>
              <a:t>Hệ thống cho phép người tìm việc xem danh sách các công việc đã nhận</a:t>
            </a:r>
            <a:endParaRPr lang="en-US" dirty="0"/>
          </a:p>
        </p:txBody>
      </p:sp>
    </p:spTree>
    <p:extLst>
      <p:ext uri="{BB962C8B-B14F-4D97-AF65-F5344CB8AC3E}">
        <p14:creationId xmlns:p14="http://schemas.microsoft.com/office/powerpoint/2010/main" val="5947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Đặc tả yêu cầu chức năng</a:t>
            </a:r>
          </a:p>
        </p:txBody>
      </p:sp>
      <p:sp>
        <p:nvSpPr>
          <p:cNvPr id="3" name="Content Placeholder 2"/>
          <p:cNvSpPr>
            <a:spLocks noGrp="1"/>
          </p:cNvSpPr>
          <p:nvPr>
            <p:ph idx="1"/>
          </p:nvPr>
        </p:nvSpPr>
        <p:spPr>
          <a:xfrm>
            <a:off x="677334" y="1532709"/>
            <a:ext cx="8596668" cy="4508653"/>
          </a:xfrm>
        </p:spPr>
        <p:txBody>
          <a:bodyPr/>
          <a:lstStyle/>
          <a:p>
            <a:pPr marL="0" indent="0">
              <a:buNone/>
            </a:pPr>
            <a:r>
              <a:rPr lang="en-US" dirty="0"/>
              <a:t>Danh sách các stakeholder:</a:t>
            </a:r>
          </a:p>
          <a:p>
            <a:r>
              <a:rPr lang="vi-VN" b="1" dirty="0"/>
              <a:t>Người tìm việc</a:t>
            </a:r>
            <a:r>
              <a:rPr lang="vi-VN" dirty="0"/>
              <a:t>: Người sử dụng hệ thống để tìm việc làm</a:t>
            </a:r>
            <a:endParaRPr lang="en-US" dirty="0"/>
          </a:p>
          <a:p>
            <a:r>
              <a:rPr lang="vi-VN" b="1" dirty="0"/>
              <a:t>Nhà tuyển dụng</a:t>
            </a:r>
            <a:r>
              <a:rPr lang="vi-VN" dirty="0"/>
              <a:t>: Người sử dụng hệ thống để đăng tuyển việc làm </a:t>
            </a:r>
            <a:endParaRPr lang="en-US" dirty="0"/>
          </a:p>
          <a:p>
            <a:r>
              <a:rPr lang="vi-VN" b="1" dirty="0"/>
              <a:t>Lập trình viên</a:t>
            </a:r>
            <a:r>
              <a:rPr lang="vi-VN" dirty="0"/>
              <a:t>: Người xây dựng và triển khai hệ thống nhằm giải quyết yêu cầu hệ thống và cải thiện hệ thống.</a:t>
            </a:r>
            <a:endParaRPr lang="en-US" dirty="0"/>
          </a:p>
          <a:p>
            <a:r>
              <a:rPr lang="vi-VN" b="1" dirty="0"/>
              <a:t>Chuyên viên phân tích thị trường</a:t>
            </a:r>
            <a:r>
              <a:rPr lang="vi-VN" dirty="0"/>
              <a:t>: Người đảm bảo hệ thống cung cấp đầy đủ nhu cầu việc làm cho sinh viên.</a:t>
            </a:r>
            <a:endParaRPr lang="en-US" dirty="0"/>
          </a:p>
          <a:p>
            <a:r>
              <a:rPr lang="vi-VN" b="1" dirty="0"/>
              <a:t>Người quản lý vi phạm pháp luật</a:t>
            </a:r>
            <a:r>
              <a:rPr lang="vi-VN" dirty="0"/>
              <a:t>: người đảm bảo hệ thống tuân theo những quy tắc để không đăng việc làm phạm pháp. </a:t>
            </a:r>
            <a:endParaRPr lang="en-US" dirty="0"/>
          </a:p>
          <a:p>
            <a:r>
              <a:rPr lang="vi-VN" b="1" dirty="0"/>
              <a:t>Chuyên viên an toàn thông tin</a:t>
            </a:r>
            <a:r>
              <a:rPr lang="vi-VN" dirty="0"/>
              <a:t>: Người đảm bảo hệ thống đáp ứng quy tắc về bảo mật hệ thống. </a:t>
            </a:r>
            <a:endParaRPr lang="en-US" dirty="0"/>
          </a:p>
          <a:p>
            <a:endParaRPr lang="en-US" dirty="0"/>
          </a:p>
        </p:txBody>
      </p:sp>
    </p:spTree>
    <p:extLst>
      <p:ext uri="{BB962C8B-B14F-4D97-AF65-F5344CB8AC3E}">
        <p14:creationId xmlns:p14="http://schemas.microsoft.com/office/powerpoint/2010/main" val="37409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5663"/>
            <a:ext cx="8596668" cy="573903"/>
          </a:xfrm>
        </p:spPr>
        <p:txBody>
          <a:bodyPr/>
          <a:lstStyle/>
          <a:p>
            <a:pPr marL="0" indent="0">
              <a:buNone/>
            </a:pPr>
            <a:r>
              <a:rPr lang="en-US" dirty="0"/>
              <a:t>Danh sách các actor:</a:t>
            </a:r>
          </a:p>
          <a:p>
            <a:pPr marL="0" indent="0">
              <a:buNone/>
            </a:pPr>
            <a:endParaRPr lang="en-US" dirty="0"/>
          </a:p>
        </p:txBody>
      </p:sp>
      <p:pic>
        <p:nvPicPr>
          <p:cNvPr id="4" name="Picture 3"/>
          <p:cNvPicPr>
            <a:picLocks noChangeAspect="1"/>
          </p:cNvPicPr>
          <p:nvPr/>
        </p:nvPicPr>
        <p:blipFill>
          <a:blip r:embed="rId2"/>
          <a:stretch>
            <a:fillRect/>
          </a:stretch>
        </p:blipFill>
        <p:spPr>
          <a:xfrm>
            <a:off x="1086637" y="879566"/>
            <a:ext cx="8086725" cy="5133975"/>
          </a:xfrm>
          <a:prstGeom prst="rect">
            <a:avLst/>
          </a:prstGeom>
        </p:spPr>
      </p:pic>
    </p:spTree>
    <p:extLst>
      <p:ext uri="{BB962C8B-B14F-4D97-AF65-F5344CB8AC3E}">
        <p14:creationId xmlns:p14="http://schemas.microsoft.com/office/powerpoint/2010/main" val="326123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 Đăng việc làm - Cho phép nhà tuyển dụng đăng công việc muốn tuyển người lên trang web bằng công cụ soạn thảo của hệ thống</a:t>
            </a:r>
            <a:r>
              <a:rPr lang="en-US" dirty="0"/>
              <a:t>.</a:t>
            </a:r>
          </a:p>
          <a:p>
            <a:r>
              <a:rPr lang="en-US" dirty="0"/>
              <a:t>UC-2: Sửa việc làm - Cho phép nhà tuyển dụng sửa bài đã đăng.</a:t>
            </a:r>
          </a:p>
          <a:p>
            <a:r>
              <a:rPr lang="en-US" dirty="0"/>
              <a:t>UC-3: Xoá bài đăng - Cho phép nhà tuyển dụng xoá bài đã đăng.</a:t>
            </a:r>
          </a:p>
          <a:p>
            <a:r>
              <a:rPr lang="vi-VN" dirty="0"/>
              <a:t>UC-4: Ứng tuyển việc làm - Cho phép người ứng tuyển apply vào công việc mình muốn làm</a:t>
            </a:r>
            <a:r>
              <a:rPr lang="en-US" dirty="0"/>
              <a:t>.</a:t>
            </a:r>
          </a:p>
          <a:p>
            <a:r>
              <a:rPr lang="vi-VN" dirty="0"/>
              <a:t>UC-5: Đăng nhập - Cho phép người sử dụng đăng nhập vào hệ thống dưới các quyền được định trước</a:t>
            </a:r>
            <a:r>
              <a:rPr lang="en-US" dirty="0"/>
              <a:t>.</a:t>
            </a:r>
          </a:p>
          <a:p>
            <a:r>
              <a:rPr lang="vi-VN" dirty="0"/>
              <a:t>UC-6: Bình luận: - Cho phép người ứng tuyển giao tiếp với nhà tuyển dụng thông qua kênh bình luận</a:t>
            </a:r>
            <a:r>
              <a:rPr lang="en-US" dirty="0"/>
              <a:t>.</a:t>
            </a:r>
          </a:p>
          <a:p>
            <a:r>
              <a:rPr lang="vi-VN" dirty="0"/>
              <a:t>UC-7: Đánh giá nhà tuyển dụng : -Cho phép người ứng tuyển đánh giá về nhà tuyển dụng</a:t>
            </a:r>
            <a:r>
              <a:rPr lang="en-US" dirty="0"/>
              <a:t>.</a:t>
            </a:r>
          </a:p>
          <a:p>
            <a:r>
              <a:rPr lang="vi-VN" dirty="0"/>
              <a:t>UC-8: Đánh giá người ứng tuyển: -Cho phép nhà tuyển dụng đánh giá về người ứng tuyển đã tham gia công việc</a:t>
            </a:r>
            <a:endParaRPr lang="en-US" dirty="0"/>
          </a:p>
        </p:txBody>
      </p:sp>
    </p:spTree>
    <p:extLst>
      <p:ext uri="{BB962C8B-B14F-4D97-AF65-F5344CB8AC3E}">
        <p14:creationId xmlns:p14="http://schemas.microsoft.com/office/powerpoint/2010/main" val="865856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137</TotalTime>
  <Words>1189</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.VnTime</vt:lpstr>
      <vt:lpstr>Arial</vt:lpstr>
      <vt:lpstr>Calibri</vt:lpstr>
      <vt:lpstr>Times New Roman</vt:lpstr>
      <vt:lpstr>Trebuchet MS</vt:lpstr>
      <vt:lpstr>Wingdings 3</vt:lpstr>
      <vt:lpstr>Facet</vt:lpstr>
      <vt:lpstr>Nhập môn công nghệ phần mềm</vt:lpstr>
      <vt:lpstr>Phần mềm web việc làm sinh viên</vt:lpstr>
      <vt:lpstr>Yêu cầu hệ thống</vt:lpstr>
      <vt:lpstr>Yêu cầu hệ thống</vt:lpstr>
      <vt:lpstr>Yêu cầu hệ thống</vt:lpstr>
      <vt:lpstr>Yêu cầu hệ thống</vt:lpstr>
      <vt:lpstr>Đặc tả yêu cầu chức năng</vt:lpstr>
      <vt:lpstr>PowerPoint Presentation</vt:lpstr>
      <vt:lpstr>PowerPoint Presentation</vt:lpstr>
      <vt:lpstr>PowerPoint Presentation</vt:lpstr>
      <vt:lpstr>PowerPoint Presentation</vt:lpstr>
      <vt:lpstr>Sequence diagrams.</vt:lpstr>
      <vt:lpstr>Sequence diagrams.</vt:lpstr>
      <vt:lpstr>Sequence diagrams.</vt:lpstr>
      <vt:lpstr>demo web </vt:lpstr>
      <vt:lpstr>demo web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dc:creator>Bảo KaKa</dc:creator>
  <cp:lastModifiedBy>tyler Nguyen</cp:lastModifiedBy>
  <cp:revision>13</cp:revision>
  <dcterms:created xsi:type="dcterms:W3CDTF">2021-04-12T13:59:58Z</dcterms:created>
  <dcterms:modified xsi:type="dcterms:W3CDTF">2021-08-23T08:23:24Z</dcterms:modified>
</cp:coreProperties>
</file>