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jpeg" ContentType="image/jpeg"/>
  <Override PartName="/ppt/media/image1.jpeg" ContentType="image/jpeg"/>
  <Override PartName="/ppt/media/image2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6120" y="3676680"/>
            <a:ext cx="9160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17800" y="3393000"/>
            <a:ext cx="565200" cy="565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1131840"/>
            <a:ext cx="1374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817560" y="928800"/>
            <a:ext cx="403920" cy="40392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3"/>
          <p:cNvSpPr/>
          <p:nvPr/>
        </p:nvSpPr>
        <p:spPr>
          <a:xfrm>
            <a:off x="5265720" y="1131840"/>
            <a:ext cx="3876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515240" y="1974600"/>
            <a:ext cx="7626960" cy="754200"/>
          </a:xfrm>
          <a:prstGeom prst="rect">
            <a:avLst/>
          </a:prstGeom>
          <a:solidFill>
            <a:srgbClr val="ffffff"/>
          </a:solidFill>
          <a:ln w="25560">
            <a:solidFill>
              <a:srgbClr val="d89f3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Tahoma"/>
                <a:ea typeface="Tahoma"/>
              </a:rPr>
              <a:t>Các Hệ Phân Tán</a:t>
            </a:r>
            <a:endParaRPr b="0" lang="en-US" sz="3500" spc="-1" strike="noStrike">
              <a:latin typeface="Arial"/>
            </a:endParaRPr>
          </a:p>
        </p:txBody>
      </p:sp>
      <p:grpSp>
        <p:nvGrpSpPr>
          <p:cNvPr id="121" name="Group 2"/>
          <p:cNvGrpSpPr/>
          <p:nvPr/>
        </p:nvGrpSpPr>
        <p:grpSpPr>
          <a:xfrm>
            <a:off x="1299240" y="3511440"/>
            <a:ext cx="214200" cy="340560"/>
            <a:chOff x="1299240" y="3511440"/>
            <a:chExt cx="214200" cy="340560"/>
          </a:xfrm>
        </p:grpSpPr>
        <p:sp>
          <p:nvSpPr>
            <p:cNvPr id="122" name="CustomShape 3"/>
            <p:cNvSpPr/>
            <p:nvPr/>
          </p:nvSpPr>
          <p:spPr>
            <a:xfrm>
              <a:off x="1364040" y="3809880"/>
              <a:ext cx="84240" cy="1728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4"/>
            <p:cNvSpPr/>
            <p:nvPr/>
          </p:nvSpPr>
          <p:spPr>
            <a:xfrm>
              <a:off x="1364040" y="3790440"/>
              <a:ext cx="84240" cy="1728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5"/>
            <p:cNvSpPr/>
            <p:nvPr/>
          </p:nvSpPr>
          <p:spPr>
            <a:xfrm>
              <a:off x="1364040" y="3828600"/>
              <a:ext cx="84240" cy="2340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6"/>
            <p:cNvSpPr/>
            <p:nvPr/>
          </p:nvSpPr>
          <p:spPr>
            <a:xfrm>
              <a:off x="1355040" y="3629520"/>
              <a:ext cx="28080" cy="13860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7"/>
            <p:cNvSpPr/>
            <p:nvPr/>
          </p:nvSpPr>
          <p:spPr>
            <a:xfrm>
              <a:off x="1299240" y="3511440"/>
              <a:ext cx="214200" cy="25668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8"/>
            <p:cNvSpPr/>
            <p:nvPr/>
          </p:nvSpPr>
          <p:spPr>
            <a:xfrm>
              <a:off x="1429560" y="3629520"/>
              <a:ext cx="28080" cy="13860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9"/>
            <p:cNvSpPr/>
            <p:nvPr/>
          </p:nvSpPr>
          <p:spPr>
            <a:xfrm>
              <a:off x="1369440" y="3624480"/>
              <a:ext cx="73800" cy="1476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10"/>
            <p:cNvSpPr/>
            <p:nvPr/>
          </p:nvSpPr>
          <p:spPr>
            <a:xfrm>
              <a:off x="1364040" y="3772080"/>
              <a:ext cx="8424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0" name="CustomShape 11"/>
          <p:cNvSpPr/>
          <p:nvPr/>
        </p:nvSpPr>
        <p:spPr>
          <a:xfrm>
            <a:off x="4955040" y="3812040"/>
            <a:ext cx="3999960" cy="72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34128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Tahoma"/>
              </a:rPr>
              <a:t>Nguyễn Văn Tuân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Tahoma"/>
              </a:rPr>
              <a:t>   – 20144838</a:t>
            </a:r>
            <a:endParaRPr b="0" lang="en-US" sz="1400" spc="-1" strike="noStrike">
              <a:latin typeface="Arial"/>
            </a:endParaRPr>
          </a:p>
          <a:p>
            <a:pPr marL="457200" indent="-34128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Tahoma"/>
              </a:rPr>
              <a:t>Đào Văn Nghĩa  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Tahoma"/>
              </a:rPr>
              <a:t>   – 20152644</a:t>
            </a:r>
            <a:endParaRPr b="0" lang="en-US" sz="1400" spc="-1" strike="noStrike">
              <a:latin typeface="Arial"/>
            </a:endParaRPr>
          </a:p>
          <a:p>
            <a:pPr marL="457200" indent="-34128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Tahoma"/>
              </a:rPr>
              <a:t>Nguyễn Khánh Thiện – 20144268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1" name="CustomShape 12"/>
          <p:cNvSpPr/>
          <p:nvPr/>
        </p:nvSpPr>
        <p:spPr>
          <a:xfrm>
            <a:off x="1920240" y="3316680"/>
            <a:ext cx="496332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34128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Tahoma"/>
              </a:rPr>
              <a:t>Giảng viên hướng dẫn : TS. Nguyễn Bình Minh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2" name="CustomShape 13"/>
          <p:cNvSpPr/>
          <p:nvPr/>
        </p:nvSpPr>
        <p:spPr>
          <a:xfrm>
            <a:off x="3312720" y="2730600"/>
            <a:ext cx="340740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341280" algn="ctr">
              <a:lnSpc>
                <a:spcPct val="100000"/>
              </a:lnSpc>
            </a:pPr>
            <a:r>
              <a:rPr b="0" lang="en-US" sz="1600" spc="-1" strike="noStrike" u="sng">
                <a:solidFill>
                  <a:srgbClr val="000000"/>
                </a:solidFill>
                <a:uFillTx/>
                <a:latin typeface="Tahoma"/>
                <a:ea typeface="Tahoma"/>
              </a:rPr>
              <a:t>Đề tài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: Internet Banking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381320" y="922680"/>
            <a:ext cx="4685400" cy="4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  <a:ea typeface="Tahoma"/>
              </a:rPr>
              <a:t>Cài đặt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190" name="Group 2"/>
          <p:cNvGrpSpPr/>
          <p:nvPr/>
        </p:nvGrpSpPr>
        <p:grpSpPr>
          <a:xfrm>
            <a:off x="916560" y="1019880"/>
            <a:ext cx="212760" cy="212760"/>
            <a:chOff x="916560" y="1019880"/>
            <a:chExt cx="212760" cy="212760"/>
          </a:xfrm>
        </p:grpSpPr>
        <p:sp>
          <p:nvSpPr>
            <p:cNvPr id="191" name="CustomShape 3"/>
            <p:cNvSpPr/>
            <p:nvPr/>
          </p:nvSpPr>
          <p:spPr>
            <a:xfrm>
              <a:off x="916560" y="1142640"/>
              <a:ext cx="90000" cy="9000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4"/>
            <p:cNvSpPr/>
            <p:nvPr/>
          </p:nvSpPr>
          <p:spPr>
            <a:xfrm>
              <a:off x="1045080" y="1019880"/>
              <a:ext cx="84240" cy="8424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5"/>
            <p:cNvSpPr/>
            <p:nvPr/>
          </p:nvSpPr>
          <p:spPr>
            <a:xfrm>
              <a:off x="950040" y="1052640"/>
              <a:ext cx="146160" cy="14616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6"/>
            <p:cNvSpPr/>
            <p:nvPr/>
          </p:nvSpPr>
          <p:spPr>
            <a:xfrm>
              <a:off x="1024200" y="1079280"/>
              <a:ext cx="22680" cy="2268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5" name="CustomShape 7"/>
          <p:cNvSpPr/>
          <p:nvPr/>
        </p:nvSpPr>
        <p:spPr>
          <a:xfrm>
            <a:off x="3915720" y="-93960"/>
            <a:ext cx="91422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8"/>
          <p:cNvSpPr/>
          <p:nvPr/>
        </p:nvSpPr>
        <p:spPr>
          <a:xfrm>
            <a:off x="2926080" y="1645920"/>
            <a:ext cx="658188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43080" indent="-34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Người dùng chọn 1 Server gần nhất làm Server chính.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Hai Server còn lại để xử lý việc sao lưu dữ liệu.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4189320" y="2651760"/>
            <a:ext cx="3398760" cy="228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381320" y="922680"/>
            <a:ext cx="4685400" cy="4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  <a:ea typeface="Tahoma"/>
              </a:rPr>
              <a:t>Cài đặt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199" name="Group 2"/>
          <p:cNvGrpSpPr/>
          <p:nvPr/>
        </p:nvGrpSpPr>
        <p:grpSpPr>
          <a:xfrm>
            <a:off x="916560" y="1019880"/>
            <a:ext cx="212760" cy="212760"/>
            <a:chOff x="916560" y="1019880"/>
            <a:chExt cx="212760" cy="212760"/>
          </a:xfrm>
        </p:grpSpPr>
        <p:sp>
          <p:nvSpPr>
            <p:cNvPr id="200" name="CustomShape 3"/>
            <p:cNvSpPr/>
            <p:nvPr/>
          </p:nvSpPr>
          <p:spPr>
            <a:xfrm>
              <a:off x="916560" y="1142640"/>
              <a:ext cx="90000" cy="9000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4"/>
            <p:cNvSpPr/>
            <p:nvPr/>
          </p:nvSpPr>
          <p:spPr>
            <a:xfrm>
              <a:off x="1045080" y="1019880"/>
              <a:ext cx="84240" cy="8424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5"/>
            <p:cNvSpPr/>
            <p:nvPr/>
          </p:nvSpPr>
          <p:spPr>
            <a:xfrm>
              <a:off x="950040" y="1052640"/>
              <a:ext cx="146160" cy="14616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6"/>
            <p:cNvSpPr/>
            <p:nvPr/>
          </p:nvSpPr>
          <p:spPr>
            <a:xfrm>
              <a:off x="1024200" y="1079280"/>
              <a:ext cx="22680" cy="2268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4" name="CustomShape 7"/>
          <p:cNvSpPr/>
          <p:nvPr/>
        </p:nvSpPr>
        <p:spPr>
          <a:xfrm>
            <a:off x="1574640" y="1624320"/>
            <a:ext cx="2339280" cy="7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8"/>
          <p:cNvSpPr/>
          <p:nvPr/>
        </p:nvSpPr>
        <p:spPr>
          <a:xfrm>
            <a:off x="3915720" y="-93960"/>
            <a:ext cx="91422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9"/>
          <p:cNvSpPr/>
          <p:nvPr/>
        </p:nvSpPr>
        <p:spPr>
          <a:xfrm>
            <a:off x="3302640" y="2117520"/>
            <a:ext cx="93290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0"/>
          <p:cNvSpPr/>
          <p:nvPr/>
        </p:nvSpPr>
        <p:spPr>
          <a:xfrm>
            <a:off x="2194920" y="1488240"/>
            <a:ext cx="658188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43080" indent="-34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Yêu cầu đọc dữ liệu 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08" name="CustomShape 11"/>
          <p:cNvSpPr/>
          <p:nvPr/>
        </p:nvSpPr>
        <p:spPr>
          <a:xfrm>
            <a:off x="3017520" y="2117520"/>
            <a:ext cx="658188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43080" indent="-34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Server chính lấy dữ liệu tại kho -&gt; trả về cho user.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Nếu dữ liệu bị mất hoặc không kết nối được kho dữ liệu</a:t>
            </a:r>
            <a:endParaRPr b="0" lang="en-US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thì Server chính yêu cầu 1 trong 2 Server phụ lấy dữ</a:t>
            </a:r>
            <a:endParaRPr b="0" lang="en-US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liệu trả về cho người dùng.</a:t>
            </a:r>
            <a:endParaRPr b="0" lang="en-US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Nếu lỗi thì trả về thông báo lỗi cho người dùng.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381320" y="922680"/>
            <a:ext cx="4685400" cy="4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  <a:ea typeface="Tahoma"/>
              </a:rPr>
              <a:t>Cài đặt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210" name="Group 2"/>
          <p:cNvGrpSpPr/>
          <p:nvPr/>
        </p:nvGrpSpPr>
        <p:grpSpPr>
          <a:xfrm>
            <a:off x="916560" y="1019880"/>
            <a:ext cx="212760" cy="212760"/>
            <a:chOff x="916560" y="1019880"/>
            <a:chExt cx="212760" cy="212760"/>
          </a:xfrm>
        </p:grpSpPr>
        <p:sp>
          <p:nvSpPr>
            <p:cNvPr id="211" name="CustomShape 3"/>
            <p:cNvSpPr/>
            <p:nvPr/>
          </p:nvSpPr>
          <p:spPr>
            <a:xfrm>
              <a:off x="916560" y="1142640"/>
              <a:ext cx="90000" cy="9000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4"/>
            <p:cNvSpPr/>
            <p:nvPr/>
          </p:nvSpPr>
          <p:spPr>
            <a:xfrm>
              <a:off x="1045080" y="1019880"/>
              <a:ext cx="84240" cy="8424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5"/>
            <p:cNvSpPr/>
            <p:nvPr/>
          </p:nvSpPr>
          <p:spPr>
            <a:xfrm>
              <a:off x="950040" y="1052640"/>
              <a:ext cx="146160" cy="14616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6"/>
            <p:cNvSpPr/>
            <p:nvPr/>
          </p:nvSpPr>
          <p:spPr>
            <a:xfrm>
              <a:off x="1024200" y="1079280"/>
              <a:ext cx="22680" cy="2268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5" name="CustomShape 7"/>
          <p:cNvSpPr/>
          <p:nvPr/>
        </p:nvSpPr>
        <p:spPr>
          <a:xfrm>
            <a:off x="1574640" y="1624320"/>
            <a:ext cx="2339280" cy="7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8"/>
          <p:cNvSpPr/>
          <p:nvPr/>
        </p:nvSpPr>
        <p:spPr>
          <a:xfrm>
            <a:off x="3915720" y="-93960"/>
            <a:ext cx="91422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9"/>
          <p:cNvSpPr/>
          <p:nvPr/>
        </p:nvSpPr>
        <p:spPr>
          <a:xfrm>
            <a:off x="5350320" y="1358280"/>
            <a:ext cx="9206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0"/>
          <p:cNvSpPr/>
          <p:nvPr/>
        </p:nvSpPr>
        <p:spPr>
          <a:xfrm>
            <a:off x="2194920" y="1488240"/>
            <a:ext cx="658188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43080" indent="-34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Yêu cầu ghi dữ liệu 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19" name="CustomShape 11"/>
          <p:cNvSpPr/>
          <p:nvPr/>
        </p:nvSpPr>
        <p:spPr>
          <a:xfrm>
            <a:off x="2834640" y="2103120"/>
            <a:ext cx="658188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43080" indent="-34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Server chính xử lý yêu cầu người dùng.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Sau khi xử lý hoàn thành. Server chính gửi yêu cầu cho</a:t>
            </a:r>
            <a:endParaRPr b="0" lang="en-US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2 Server phụ sao lưu dữ liệu.</a:t>
            </a:r>
            <a:endParaRPr b="0" lang="en-US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Nếu lỗi thì trả về thông báo lỗi cho người dùng.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6480" y="1428840"/>
            <a:ext cx="2395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2"/>
          <p:cNvSpPr/>
          <p:nvPr/>
        </p:nvSpPr>
        <p:spPr>
          <a:xfrm>
            <a:off x="2371680" y="816480"/>
            <a:ext cx="4906080" cy="11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Tahoma"/>
                <a:ea typeface="Tahoma"/>
              </a:rPr>
              <a:t>Phần 4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4983120" y="1428840"/>
            <a:ext cx="4159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4"/>
          <p:cNvSpPr/>
          <p:nvPr/>
        </p:nvSpPr>
        <p:spPr>
          <a:xfrm>
            <a:off x="2371680" y="2880360"/>
            <a:ext cx="665640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lang="en-US" sz="3500" spc="-1" strike="noStrike">
                <a:solidFill>
                  <a:srgbClr val="000000"/>
                </a:solidFill>
                <a:latin typeface="Tahoma"/>
                <a:ea typeface="Tahoma"/>
              </a:rPr>
              <a:t>Tài liệu tham khảo</a:t>
            </a:r>
            <a:endParaRPr b="0" lang="en-US" sz="35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381320" y="922680"/>
            <a:ext cx="4685400" cy="4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  <a:ea typeface="Tahoma"/>
              </a:rPr>
              <a:t>Tài liệu tham khảo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225" name="Group 2"/>
          <p:cNvGrpSpPr/>
          <p:nvPr/>
        </p:nvGrpSpPr>
        <p:grpSpPr>
          <a:xfrm>
            <a:off x="916560" y="1019880"/>
            <a:ext cx="212760" cy="212760"/>
            <a:chOff x="916560" y="1019880"/>
            <a:chExt cx="212760" cy="212760"/>
          </a:xfrm>
        </p:grpSpPr>
        <p:sp>
          <p:nvSpPr>
            <p:cNvPr id="226" name="CustomShape 3"/>
            <p:cNvSpPr/>
            <p:nvPr/>
          </p:nvSpPr>
          <p:spPr>
            <a:xfrm>
              <a:off x="916560" y="1142640"/>
              <a:ext cx="90000" cy="9000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4"/>
            <p:cNvSpPr/>
            <p:nvPr/>
          </p:nvSpPr>
          <p:spPr>
            <a:xfrm>
              <a:off x="1045080" y="1019880"/>
              <a:ext cx="84240" cy="8424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5"/>
            <p:cNvSpPr/>
            <p:nvPr/>
          </p:nvSpPr>
          <p:spPr>
            <a:xfrm>
              <a:off x="950040" y="1052640"/>
              <a:ext cx="146160" cy="14616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6"/>
            <p:cNvSpPr/>
            <p:nvPr/>
          </p:nvSpPr>
          <p:spPr>
            <a:xfrm>
              <a:off x="1024200" y="1079280"/>
              <a:ext cx="22680" cy="2268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0" name="CustomShape 7"/>
          <p:cNvSpPr/>
          <p:nvPr/>
        </p:nvSpPr>
        <p:spPr>
          <a:xfrm>
            <a:off x="2560320" y="1984680"/>
            <a:ext cx="6581880" cy="8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Slide bài giảng học phần </a:t>
            </a:r>
            <a:r>
              <a:rPr b="1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Các hệ phân tán 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-  Thầy Nguyễn Bình Minh.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1" name="CustomShape 8"/>
          <p:cNvSpPr/>
          <p:nvPr/>
        </p:nvSpPr>
        <p:spPr>
          <a:xfrm>
            <a:off x="2560320" y="2847240"/>
            <a:ext cx="6581880" cy="8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Các nguồn tài liệu Java Socket trên internet.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2" name="CustomShape 9"/>
          <p:cNvSpPr/>
          <p:nvPr/>
        </p:nvSpPr>
        <p:spPr>
          <a:xfrm>
            <a:off x="2560320" y="3709440"/>
            <a:ext cx="6581880" cy="8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480" y="1428840"/>
            <a:ext cx="2395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2"/>
          <p:cNvSpPr/>
          <p:nvPr/>
        </p:nvSpPr>
        <p:spPr>
          <a:xfrm>
            <a:off x="5589720" y="1428840"/>
            <a:ext cx="3552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"/>
          <p:cNvSpPr/>
          <p:nvPr/>
        </p:nvSpPr>
        <p:spPr>
          <a:xfrm>
            <a:off x="2643480" y="3096360"/>
            <a:ext cx="6581880" cy="16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Tahoma"/>
                <a:ea typeface="Tahoma"/>
              </a:rPr>
              <a:t>    </a:t>
            </a:r>
            <a:r>
              <a:rPr b="0" lang="en-US" sz="2600" spc="-1" strike="noStrike">
                <a:solidFill>
                  <a:srgbClr val="000000"/>
                </a:solidFill>
                <a:latin typeface="Tahoma"/>
                <a:ea typeface="Tahoma"/>
              </a:rPr>
              <a:t>Chúng em trân thành cảm ơn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ahoma"/>
                <a:ea typeface="Tahoma"/>
              </a:rPr>
              <a:t>thầy và các bạn đã chú ý lắng nghe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236" name="Picture 5" descr=""/>
          <p:cNvPicPr/>
          <p:nvPr/>
        </p:nvPicPr>
        <p:blipFill>
          <a:blip r:embed="rId1"/>
          <a:stretch/>
        </p:blipFill>
        <p:spPr>
          <a:xfrm>
            <a:off x="1713960" y="259920"/>
            <a:ext cx="4840200" cy="233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381320" y="922680"/>
            <a:ext cx="3876480" cy="4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Tahoma"/>
                <a:ea typeface="Tahoma"/>
              </a:rPr>
              <a:t>Mục Lục</a:t>
            </a:r>
            <a:endParaRPr b="0" lang="en-US" sz="3000" spc="-1" strike="noStrike">
              <a:latin typeface="Arial"/>
            </a:endParaRPr>
          </a:p>
        </p:txBody>
      </p:sp>
      <p:grpSp>
        <p:nvGrpSpPr>
          <p:cNvPr id="134" name="Group 2"/>
          <p:cNvGrpSpPr/>
          <p:nvPr/>
        </p:nvGrpSpPr>
        <p:grpSpPr>
          <a:xfrm>
            <a:off x="916560" y="1019880"/>
            <a:ext cx="212760" cy="212760"/>
            <a:chOff x="916560" y="1019880"/>
            <a:chExt cx="212760" cy="212760"/>
          </a:xfrm>
        </p:grpSpPr>
        <p:sp>
          <p:nvSpPr>
            <p:cNvPr id="135" name="CustomShape 3"/>
            <p:cNvSpPr/>
            <p:nvPr/>
          </p:nvSpPr>
          <p:spPr>
            <a:xfrm>
              <a:off x="916560" y="1142640"/>
              <a:ext cx="90000" cy="9000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4"/>
            <p:cNvSpPr/>
            <p:nvPr/>
          </p:nvSpPr>
          <p:spPr>
            <a:xfrm>
              <a:off x="1045080" y="1019880"/>
              <a:ext cx="84240" cy="8424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5"/>
            <p:cNvSpPr/>
            <p:nvPr/>
          </p:nvSpPr>
          <p:spPr>
            <a:xfrm>
              <a:off x="950040" y="1052640"/>
              <a:ext cx="146160" cy="14616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6"/>
            <p:cNvSpPr/>
            <p:nvPr/>
          </p:nvSpPr>
          <p:spPr>
            <a:xfrm>
              <a:off x="1024200" y="1079280"/>
              <a:ext cx="22680" cy="2268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9" name="CustomShape 7"/>
          <p:cNvSpPr/>
          <p:nvPr/>
        </p:nvSpPr>
        <p:spPr>
          <a:xfrm>
            <a:off x="2560320" y="1818360"/>
            <a:ext cx="6581880" cy="332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85840" indent="-284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Tahoma"/>
              </a:rPr>
              <a:t>Giới thiệu bài toán.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Tahoma"/>
              </a:rPr>
              <a:t>Phân tích bài toán.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Tahoma"/>
              </a:rPr>
              <a:t>Cài đặt.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Tahoma"/>
              </a:rPr>
              <a:t>Tài liệu tham khảo.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480" y="1428840"/>
            <a:ext cx="2395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"/>
          <p:cNvSpPr/>
          <p:nvPr/>
        </p:nvSpPr>
        <p:spPr>
          <a:xfrm>
            <a:off x="2371680" y="816480"/>
            <a:ext cx="4906080" cy="11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Tahoma"/>
                <a:ea typeface="Tahoma"/>
              </a:rPr>
              <a:t>Phần 1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4983120" y="1428840"/>
            <a:ext cx="4159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4"/>
          <p:cNvSpPr/>
          <p:nvPr/>
        </p:nvSpPr>
        <p:spPr>
          <a:xfrm>
            <a:off x="2371680" y="2880360"/>
            <a:ext cx="667692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lang="en-US" sz="3500" spc="-1" strike="noStrike">
                <a:solidFill>
                  <a:srgbClr val="000000"/>
                </a:solidFill>
                <a:latin typeface="Tahoma"/>
                <a:ea typeface="Tahoma"/>
              </a:rPr>
              <a:t>Giới thiệu bài toán</a:t>
            </a:r>
            <a:endParaRPr b="0" lang="en-US" sz="35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381320" y="922680"/>
            <a:ext cx="4685400" cy="4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  <a:ea typeface="Tahoma"/>
              </a:rPr>
              <a:t>Giới thiệu bài toán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145" name="Group 2"/>
          <p:cNvGrpSpPr/>
          <p:nvPr/>
        </p:nvGrpSpPr>
        <p:grpSpPr>
          <a:xfrm>
            <a:off x="916560" y="1019880"/>
            <a:ext cx="212760" cy="212760"/>
            <a:chOff x="916560" y="1019880"/>
            <a:chExt cx="212760" cy="212760"/>
          </a:xfrm>
        </p:grpSpPr>
        <p:sp>
          <p:nvSpPr>
            <p:cNvPr id="146" name="CustomShape 3"/>
            <p:cNvSpPr/>
            <p:nvPr/>
          </p:nvSpPr>
          <p:spPr>
            <a:xfrm>
              <a:off x="916560" y="1142640"/>
              <a:ext cx="90000" cy="9000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4"/>
            <p:cNvSpPr/>
            <p:nvPr/>
          </p:nvSpPr>
          <p:spPr>
            <a:xfrm>
              <a:off x="1045080" y="1019880"/>
              <a:ext cx="84240" cy="8424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5"/>
            <p:cNvSpPr/>
            <p:nvPr/>
          </p:nvSpPr>
          <p:spPr>
            <a:xfrm>
              <a:off x="950040" y="1052640"/>
              <a:ext cx="146160" cy="14616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6"/>
            <p:cNvSpPr/>
            <p:nvPr/>
          </p:nvSpPr>
          <p:spPr>
            <a:xfrm>
              <a:off x="1024200" y="1079280"/>
              <a:ext cx="22680" cy="2268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0" name="CustomShape 7"/>
          <p:cNvSpPr/>
          <p:nvPr/>
        </p:nvSpPr>
        <p:spPr>
          <a:xfrm>
            <a:off x="2560680" y="1737360"/>
            <a:ext cx="658188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43080" indent="-34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Tạo hệ thống ngân hàng phân tán đơn giản gồm 2 dịch vụ.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51" name="CustomShape 8"/>
          <p:cNvSpPr/>
          <p:nvPr/>
        </p:nvSpPr>
        <p:spPr>
          <a:xfrm>
            <a:off x="2560680" y="3749040"/>
            <a:ext cx="658188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43080" indent="-34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Dịch vụ đại diện khách hàng : Truy vấn số dư, rút tiền, đổi mật khẩu,.........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2" name="CustomShape 9"/>
          <p:cNvSpPr/>
          <p:nvPr/>
        </p:nvSpPr>
        <p:spPr>
          <a:xfrm>
            <a:off x="2560320" y="2676960"/>
            <a:ext cx="658188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43080" indent="-34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Dịch vụ đại diện ngân hàng : Tạo, xóa tài khoản, nạp tiền, rút tiền,.........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3" name="CustomShape 10"/>
          <p:cNvSpPr/>
          <p:nvPr/>
        </p:nvSpPr>
        <p:spPr>
          <a:xfrm>
            <a:off x="2560320" y="3383280"/>
            <a:ext cx="658188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1"/>
          <p:cNvSpPr/>
          <p:nvPr/>
        </p:nvSpPr>
        <p:spPr>
          <a:xfrm>
            <a:off x="2560320" y="4279320"/>
            <a:ext cx="658188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381320" y="922680"/>
            <a:ext cx="4685400" cy="4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  <a:ea typeface="Tahoma"/>
              </a:rPr>
              <a:t>Giới thiệu bài toán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156" name="Group 2"/>
          <p:cNvGrpSpPr/>
          <p:nvPr/>
        </p:nvGrpSpPr>
        <p:grpSpPr>
          <a:xfrm>
            <a:off x="916560" y="1019880"/>
            <a:ext cx="212760" cy="212760"/>
            <a:chOff x="916560" y="1019880"/>
            <a:chExt cx="212760" cy="212760"/>
          </a:xfrm>
        </p:grpSpPr>
        <p:sp>
          <p:nvSpPr>
            <p:cNvPr id="157" name="CustomShape 3"/>
            <p:cNvSpPr/>
            <p:nvPr/>
          </p:nvSpPr>
          <p:spPr>
            <a:xfrm>
              <a:off x="916560" y="1142640"/>
              <a:ext cx="90000" cy="9000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4"/>
            <p:cNvSpPr/>
            <p:nvPr/>
          </p:nvSpPr>
          <p:spPr>
            <a:xfrm>
              <a:off x="1045080" y="1019880"/>
              <a:ext cx="84240" cy="8424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5"/>
            <p:cNvSpPr/>
            <p:nvPr/>
          </p:nvSpPr>
          <p:spPr>
            <a:xfrm>
              <a:off x="950040" y="1052640"/>
              <a:ext cx="146160" cy="14616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6"/>
            <p:cNvSpPr/>
            <p:nvPr/>
          </p:nvSpPr>
          <p:spPr>
            <a:xfrm>
              <a:off x="1024200" y="1079280"/>
              <a:ext cx="22680" cy="2268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1" name="CustomShape 7"/>
          <p:cNvSpPr/>
          <p:nvPr/>
        </p:nvSpPr>
        <p:spPr>
          <a:xfrm>
            <a:off x="2560320" y="1563120"/>
            <a:ext cx="658188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43080" indent="-34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Hệ thống sử dụng cơ chế truyền thông socket giữa Client và Server.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62" name="CustomShape 8"/>
          <p:cNvSpPr/>
          <p:nvPr/>
        </p:nvSpPr>
        <p:spPr>
          <a:xfrm>
            <a:off x="2560320" y="2995560"/>
            <a:ext cx="658188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43080" indent="-34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Ngân hàng sao lưu dữ liệu ở 2 kho khác nhau.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3" name="CustomShape 9"/>
          <p:cNvSpPr/>
          <p:nvPr/>
        </p:nvSpPr>
        <p:spPr>
          <a:xfrm>
            <a:off x="2560320" y="2222280"/>
            <a:ext cx="658188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43080" indent="-34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Một tài khoản chính có nhiều tài khoản phụ.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4" name="CustomShape 10"/>
          <p:cNvSpPr/>
          <p:nvPr/>
        </p:nvSpPr>
        <p:spPr>
          <a:xfrm>
            <a:off x="2560320" y="3878640"/>
            <a:ext cx="658188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43080" indent="-34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Đảm bảo tính nhất quán ở dữ liệu tại 2 kho sao lưu trên.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480" y="1428840"/>
            <a:ext cx="2395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2371680" y="816480"/>
            <a:ext cx="4906080" cy="11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Tahoma"/>
                <a:ea typeface="Tahoma"/>
              </a:rPr>
              <a:t>Phần 2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4983120" y="1428840"/>
            <a:ext cx="4159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"/>
          <p:cNvSpPr/>
          <p:nvPr/>
        </p:nvSpPr>
        <p:spPr>
          <a:xfrm>
            <a:off x="2371680" y="2880360"/>
            <a:ext cx="667692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lang="en-US" sz="3500" spc="-1" strike="noStrike">
                <a:solidFill>
                  <a:srgbClr val="000000"/>
                </a:solidFill>
                <a:latin typeface="Tahoma"/>
                <a:ea typeface="Tahoma"/>
              </a:rPr>
              <a:t>Phân tích bài toán</a:t>
            </a:r>
            <a:endParaRPr b="0" lang="en-US" sz="35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381320" y="922680"/>
            <a:ext cx="4685400" cy="4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  <a:ea typeface="Tahoma"/>
              </a:rPr>
              <a:t>Phân tích bài toán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170" name="Group 2"/>
          <p:cNvGrpSpPr/>
          <p:nvPr/>
        </p:nvGrpSpPr>
        <p:grpSpPr>
          <a:xfrm>
            <a:off x="916560" y="1019880"/>
            <a:ext cx="212760" cy="212760"/>
            <a:chOff x="916560" y="1019880"/>
            <a:chExt cx="212760" cy="212760"/>
          </a:xfrm>
        </p:grpSpPr>
        <p:sp>
          <p:nvSpPr>
            <p:cNvPr id="171" name="CustomShape 3"/>
            <p:cNvSpPr/>
            <p:nvPr/>
          </p:nvSpPr>
          <p:spPr>
            <a:xfrm>
              <a:off x="916560" y="1142640"/>
              <a:ext cx="90000" cy="9000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4"/>
            <p:cNvSpPr/>
            <p:nvPr/>
          </p:nvSpPr>
          <p:spPr>
            <a:xfrm>
              <a:off x="1045080" y="1019880"/>
              <a:ext cx="84240" cy="8424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5"/>
            <p:cNvSpPr/>
            <p:nvPr/>
          </p:nvSpPr>
          <p:spPr>
            <a:xfrm>
              <a:off x="950040" y="1052640"/>
              <a:ext cx="146160" cy="14616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6"/>
            <p:cNvSpPr/>
            <p:nvPr/>
          </p:nvSpPr>
          <p:spPr>
            <a:xfrm>
              <a:off x="1024200" y="1079280"/>
              <a:ext cx="22680" cy="2268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5" name="CustomShape 7"/>
          <p:cNvSpPr/>
          <p:nvPr/>
        </p:nvSpPr>
        <p:spPr>
          <a:xfrm>
            <a:off x="2469240" y="1579680"/>
            <a:ext cx="658188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43080" indent="-34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Về mặt nghiệp vụ 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76" name="CustomShape 8"/>
          <p:cNvSpPr/>
          <p:nvPr/>
        </p:nvSpPr>
        <p:spPr>
          <a:xfrm>
            <a:off x="3108960" y="2011680"/>
            <a:ext cx="658188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43080" indent="-34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Mỗi user có 1 thẻ chính.</a:t>
            </a:r>
            <a:endParaRPr b="0" lang="en-US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Mỗi thẻ chính có nhiều thẻ phụ.</a:t>
            </a:r>
            <a:endParaRPr b="0" lang="en-US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Mỗi thẻ phụ đều có 1 hạn mức rút tiền.</a:t>
            </a:r>
            <a:endParaRPr b="0" lang="en-US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Bảng </a:t>
            </a:r>
            <a:r>
              <a:rPr b="1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admin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 lưu thông tin tài khoản người quản trị.</a:t>
            </a:r>
            <a:endParaRPr b="0" lang="en-US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Bảng </a:t>
            </a:r>
            <a:r>
              <a:rPr b="1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thechinh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 lưu thông tin thẻ chính.</a:t>
            </a:r>
            <a:endParaRPr b="0" lang="en-US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Bảng </a:t>
            </a:r>
            <a:r>
              <a:rPr b="1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thephu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 lưu thông tin thẻ phụ.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381320" y="922680"/>
            <a:ext cx="4685400" cy="4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  <a:ea typeface="Tahoma"/>
              </a:rPr>
              <a:t>Phân tích bài toán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178" name="Group 2"/>
          <p:cNvGrpSpPr/>
          <p:nvPr/>
        </p:nvGrpSpPr>
        <p:grpSpPr>
          <a:xfrm>
            <a:off x="916560" y="1019880"/>
            <a:ext cx="212760" cy="212760"/>
            <a:chOff x="916560" y="1019880"/>
            <a:chExt cx="212760" cy="212760"/>
          </a:xfrm>
        </p:grpSpPr>
        <p:sp>
          <p:nvSpPr>
            <p:cNvPr id="179" name="CustomShape 3"/>
            <p:cNvSpPr/>
            <p:nvPr/>
          </p:nvSpPr>
          <p:spPr>
            <a:xfrm>
              <a:off x="916560" y="1142640"/>
              <a:ext cx="90000" cy="9000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4"/>
            <p:cNvSpPr/>
            <p:nvPr/>
          </p:nvSpPr>
          <p:spPr>
            <a:xfrm>
              <a:off x="1045080" y="1019880"/>
              <a:ext cx="84240" cy="8424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5"/>
            <p:cNvSpPr/>
            <p:nvPr/>
          </p:nvSpPr>
          <p:spPr>
            <a:xfrm>
              <a:off x="950040" y="1052640"/>
              <a:ext cx="146160" cy="14616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6"/>
            <p:cNvSpPr/>
            <p:nvPr/>
          </p:nvSpPr>
          <p:spPr>
            <a:xfrm>
              <a:off x="1024200" y="1079280"/>
              <a:ext cx="22680" cy="2268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3" name="CustomShape 7"/>
          <p:cNvSpPr/>
          <p:nvPr/>
        </p:nvSpPr>
        <p:spPr>
          <a:xfrm>
            <a:off x="2468880" y="1787760"/>
            <a:ext cx="658188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Về mặt xử lý 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84" name="CustomShape 8"/>
          <p:cNvSpPr/>
          <p:nvPr/>
        </p:nvSpPr>
        <p:spPr>
          <a:xfrm>
            <a:off x="2926080" y="2495520"/>
            <a:ext cx="658188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43080" indent="-34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Dữ liệu được sao lưu ra 2 bản sao.</a:t>
            </a:r>
            <a:endParaRPr b="0" lang="en-US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Mô hình nhất quán </a:t>
            </a:r>
            <a:r>
              <a:rPr b="1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Data-centric Consistency Model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.</a:t>
            </a:r>
            <a:endParaRPr b="0" lang="en-US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Sử dụng </a:t>
            </a:r>
            <a:r>
              <a:rPr b="1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transaction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 trong giao dịch rút tiền.</a:t>
            </a:r>
            <a:endParaRPr b="0" lang="en-US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Giao tiếp Client-Server qua </a:t>
            </a:r>
            <a:r>
              <a:rPr b="1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Socket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 theo giao thức </a:t>
            </a:r>
            <a:r>
              <a:rPr b="1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TCP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.</a:t>
            </a:r>
            <a:endParaRPr b="0" lang="en-US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Sử dụng </a:t>
            </a:r>
            <a:r>
              <a:rPr b="1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synchronized 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Tahoma"/>
              </a:rPr>
              <a:t>đồng bộ hóa đa luồng.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6480" y="1428840"/>
            <a:ext cx="2395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"/>
          <p:cNvSpPr/>
          <p:nvPr/>
        </p:nvSpPr>
        <p:spPr>
          <a:xfrm>
            <a:off x="2371680" y="816480"/>
            <a:ext cx="4906080" cy="11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Tahoma"/>
                <a:ea typeface="Tahoma"/>
              </a:rPr>
              <a:t>Phần 3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4983120" y="1428840"/>
            <a:ext cx="4159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4"/>
          <p:cNvSpPr/>
          <p:nvPr/>
        </p:nvSpPr>
        <p:spPr>
          <a:xfrm>
            <a:off x="2371680" y="2880360"/>
            <a:ext cx="667692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lang="en-US" sz="3500" spc="-1" strike="noStrike">
                <a:solidFill>
                  <a:srgbClr val="000000"/>
                </a:solidFill>
                <a:latin typeface="Tahoma"/>
                <a:ea typeface="Tahoma"/>
              </a:rPr>
              <a:t>Cài đặt</a:t>
            </a:r>
            <a:endParaRPr b="0" lang="en-US" sz="35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</TotalTime>
  <Application>LibreOffice/6.0.6.2$Linux_X86_64 LibreOffice_project/00m0$Build-2</Application>
  <Words>351</Words>
  <Paragraphs>61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TuanNguyen</dc:creator>
  <dc:description/>
  <dc:language>en-US</dc:language>
  <cp:lastModifiedBy/>
  <dcterms:modified xsi:type="dcterms:W3CDTF">2018-12-14T23:27:14Z</dcterms:modified>
  <cp:revision>137</cp:revision>
  <dc:subject/>
  <dc:title>Slide PowerPoint Đẹp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