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C367-24C2-4209-B396-5EFCBDB762C4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418C-2CC3-437F-8A17-100086D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E940-1F6B-4FBA-8A93-3C4CFDEFAC5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DD18-1867-4B07-BF40-ED42007604AD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2B1-0DD2-4FBF-BD06-9C584247ED04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3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C00-2EAA-461C-81D9-B42D7DD08557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E7D-2853-41E4-AA14-282E8F47BF9E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83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680-95F3-445D-AB31-BC189ADD90AF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E078-61C9-4FE7-82DE-4EBE21D8E2F0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385F-DEFB-4552-BC34-780C11D11A6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F37-8D2E-4CA6-A33D-805E8A26110B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8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741E-3C9B-491E-9380-C99CFD9FA852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DBE-7A83-4EB9-AEF3-CE91F0C27F8E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F3D0-354C-46E6-A933-058044CDDBBA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BCD-2AC6-48C5-80E7-2CEF8C413618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379-3E9B-4C38-900E-4B4EAC3EDDB1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4E24-E5B1-4C53-AFC1-89E6BED33161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2EC5-C003-4202-9281-39714B8BF7C6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125A-FF72-4416-BAA0-E69CEA456B77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4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41" y="1670051"/>
            <a:ext cx="7125730" cy="1234727"/>
          </a:xfrm>
        </p:spPr>
        <p:txBody>
          <a:bodyPr/>
          <a:lstStyle/>
          <a:p>
            <a:r>
              <a:rPr lang="en-US" smtClean="0"/>
              <a:t>Thuật toán đệ qui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44346" y="3909497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>
                <a:solidFill>
                  <a:schemeClr val="accent2"/>
                </a:solidFill>
              </a:rPr>
              <a:t>Giảng viên: Tạ Việt Cường</a:t>
            </a:r>
          </a:p>
          <a:p>
            <a:r>
              <a:rPr lang="en-US" sz="1350">
                <a:solidFill>
                  <a:schemeClr val="accent2"/>
                </a:solidFill>
              </a:rPr>
              <a:t>Phòng HMI – Khoa CNTT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1: ước chung lớn nhất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18" y="1270000"/>
            <a:ext cx="6347714" cy="3880773"/>
          </a:xfrm>
        </p:spPr>
        <p:txBody>
          <a:bodyPr/>
          <a:lstStyle/>
          <a:p>
            <a:r>
              <a:rPr lang="en-US" smtClean="0"/>
              <a:t>Tìm ước chung lớn nhất (UCLN) của 2 số a, b (a, b &gt; 0)</a:t>
            </a:r>
          </a:p>
          <a:p>
            <a:r>
              <a:rPr lang="en-US" smtClean="0"/>
              <a:t>Cơ sở toán học:</a:t>
            </a:r>
          </a:p>
          <a:p>
            <a:pPr lvl="1"/>
            <a:r>
              <a:rPr lang="en-US" smtClean="0"/>
              <a:t>Giả sử: x = UCLN(a, b)</a:t>
            </a:r>
          </a:p>
          <a:p>
            <a:pPr lvl="1"/>
            <a:r>
              <a:rPr lang="en-US" smtClean="0"/>
              <a:t>Viết lại: a = b*q + 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mtClean="0"/>
              <a:t>Thì r cũng chia hết cho x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mtClean="0"/>
              <a:t>x là ước của (b, r)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mtClean="0"/>
              <a:t>Câu hỏi: x có là UCLN của (b, r) ko</a:t>
            </a:r>
          </a:p>
          <a:p>
            <a:r>
              <a:rPr lang="en-US" smtClean="0"/>
              <a:t>Bước đệ qui: từ </a:t>
            </a:r>
            <a:r>
              <a:rPr lang="en-US"/>
              <a:t>UCLN(a, b</a:t>
            </a:r>
            <a:r>
              <a:rPr lang="en-US" smtClean="0"/>
              <a:t>) -&gt; UCLN(b, r)</a:t>
            </a:r>
          </a:p>
          <a:p>
            <a:pPr lvl="1"/>
            <a:r>
              <a:rPr lang="en-US"/>
              <a:t>r</a:t>
            </a:r>
            <a:r>
              <a:rPr lang="en-US" smtClean="0"/>
              <a:t> = a % b</a:t>
            </a:r>
          </a:p>
          <a:p>
            <a:pPr lvl="1"/>
            <a:r>
              <a:rPr lang="en-US" smtClean="0"/>
              <a:t>r không xác định khi b = 0</a:t>
            </a:r>
          </a:p>
          <a:p>
            <a:r>
              <a:rPr lang="en-US" smtClean="0"/>
              <a:t>Bước cơ sở: </a:t>
            </a:r>
          </a:p>
          <a:p>
            <a:pPr lvl="1"/>
            <a:r>
              <a:rPr lang="en-US" smtClean="0"/>
              <a:t>b = 0 -&gt; return a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1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UCLN(a, b)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1231" y="1435659"/>
            <a:ext cx="4118919" cy="3880773"/>
          </a:xfrm>
        </p:spPr>
        <p:txBody>
          <a:bodyPr/>
          <a:lstStyle/>
          <a:p>
            <a:pPr marL="45720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UCLN(a, b)</a:t>
            </a:r>
          </a:p>
          <a:p>
            <a:pPr marL="45720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a, b &gt; 0</a:t>
            </a:r>
          </a:p>
          <a:p>
            <a:pPr marL="45720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UCLN của a, b</a:t>
            </a:r>
          </a:p>
          <a:p>
            <a:pPr marL="45720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Pseudo code: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(b == 0) return a;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else return UCLN(b, a%b)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2243"/>
              </p:ext>
            </p:extLst>
          </p:nvPr>
        </p:nvGraphicFramePr>
        <p:xfrm>
          <a:off x="737742" y="3816323"/>
          <a:ext cx="41637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05"/>
                <a:gridCol w="1085202"/>
                <a:gridCol w="2006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0" smtClean="0"/>
                        <a:t> = b*q + 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 =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 = 21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 = 21*0</a:t>
                      </a:r>
                      <a:r>
                        <a:rPr lang="en-US" baseline="0" smtClean="0"/>
                        <a:t> + 15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smtClean="0"/>
                        <a:t>a = 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0" smtClean="0"/>
                        <a:t> =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 = 15*1 + 6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smtClean="0"/>
                        <a:t>a =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0" smtClean="0"/>
                        <a:t> =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 = 6*2 + 3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0" smtClean="0"/>
                        <a:t> =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 =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 = 3*2 + 0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0" smtClean="0"/>
                        <a:t> =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 =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return</a:t>
                      </a:r>
                      <a:r>
                        <a:rPr lang="en-US" baseline="0" smtClean="0"/>
                        <a:t> 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72" y="4875921"/>
            <a:ext cx="4023328" cy="8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4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2: Tính hàm lũy thừa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4" y="1723984"/>
            <a:ext cx="6347714" cy="3880773"/>
          </a:xfrm>
        </p:spPr>
        <p:txBody>
          <a:bodyPr/>
          <a:lstStyle/>
          <a:p>
            <a:r>
              <a:rPr lang="en-US" smtClean="0"/>
              <a:t>Tính hàm </a:t>
            </a: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</a:t>
            </a:r>
            <a:r>
              <a:rPr lang="en-US" i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lang="en-US" i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i="1" baseline="3000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mtClean="0">
                <a:sym typeface="Helvetica Neue"/>
              </a:rPr>
              <a:t> bằng đệ qui:</a:t>
            </a:r>
          </a:p>
          <a:p>
            <a:r>
              <a:rPr lang="en-US" smtClean="0">
                <a:solidFill>
                  <a:schemeClr val="dk1"/>
                </a:solidFill>
                <a:sym typeface="Helvetica Neue"/>
              </a:rPr>
              <a:t>Cách dễ (easy):</a:t>
            </a:r>
          </a:p>
          <a:p>
            <a:pPr marL="0" indent="0">
              <a:buNone/>
            </a:pPr>
            <a:endParaRPr lang="en-US" smtClean="0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endParaRPr lang="en-US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endParaRPr lang="en-US" smtClean="0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endParaRPr lang="en-US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dk1"/>
                </a:solidFill>
                <a:sym typeface="Helvetica Neue"/>
              </a:rPr>
              <a:t>Độ phức tạp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oogle Shape;41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6121" y="2747319"/>
            <a:ext cx="3810000" cy="85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33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Tính hàm lũy thừa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67" y="1674557"/>
            <a:ext cx="6347714" cy="3880773"/>
          </a:xfrm>
        </p:spPr>
        <p:txBody>
          <a:bodyPr/>
          <a:lstStyle/>
          <a:p>
            <a:r>
              <a:rPr lang="en-US" smtClean="0"/>
              <a:t>Viết lại hàm tính đệ qui như sau: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Ví dụ, với x = 2, n = 4, 5, 6, 7</a:t>
            </a:r>
            <a:endParaRPr lang="en-US" sz="2400" smtClean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240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16</a:t>
            </a:r>
            <a:endParaRPr lang="en-US"/>
          </a:p>
          <a:p>
            <a:pPr lvl="1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+(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32</a:t>
            </a:r>
            <a:endParaRPr lang="en-US"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1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 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2)2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64</a:t>
            </a:r>
            <a:endParaRPr lang="en-US"/>
          </a:p>
          <a:p>
            <a:pPr lvl="1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+(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lang="en-US" sz="2400" i="1" baseline="30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lang="en-US" sz="2400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= </a:t>
            </a:r>
            <a:r>
              <a:rPr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128</a:t>
            </a:r>
            <a:r>
              <a:rPr lang="en-US" sz="2400" i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lang="en-US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2" y="2271731"/>
            <a:ext cx="533474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Tính hàm lũy thừa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2708"/>
            <a:ext cx="6347714" cy="3880773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Input: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integer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Output: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i="1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0	</a:t>
            </a: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1;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odd </a:t>
            </a: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i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-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· y ·y;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else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i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y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n/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 lang="en-US"/>
          </a:p>
          <a:p>
            <a:pPr lv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· y;</a:t>
            </a:r>
            <a:endParaRPr lang="en-US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0422" y="2552504"/>
            <a:ext cx="1550545" cy="34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cơ sở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36108" y="2723508"/>
            <a:ext cx="1861751" cy="855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9403" y="4314600"/>
            <a:ext cx="1550545" cy="34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đệ qui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011827" y="3977315"/>
            <a:ext cx="1657576" cy="5082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3583459" y="4485604"/>
            <a:ext cx="2085944" cy="6092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75886" y="5870359"/>
            <a:ext cx="2130428" cy="34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phức tạp = ?</a:t>
            </a:r>
          </a:p>
        </p:txBody>
      </p:sp>
    </p:spTree>
    <p:extLst>
      <p:ext uri="{BB962C8B-B14F-4D97-AF65-F5344CB8AC3E}">
        <p14:creationId xmlns:p14="http://schemas.microsoft.com/office/powerpoint/2010/main" val="119187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</a:t>
            </a:r>
            <a:r>
              <a:rPr lang="en-US" smtClean="0"/>
              <a:t>3: Tìm tất cả các số nhị phân có n bit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853882" cy="3880773"/>
          </a:xfrm>
        </p:spPr>
        <p:txBody>
          <a:bodyPr/>
          <a:lstStyle/>
          <a:p>
            <a:r>
              <a:rPr lang="en-US" smtClean="0">
                <a:solidFill>
                  <a:schemeClr val="dk1"/>
                </a:solidFill>
                <a:sym typeface="Helvetica Neue"/>
              </a:rPr>
              <a:t>Tìm các chữ số nhị phân có n bit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mtClean="0">
                <a:solidFill>
                  <a:schemeClr val="dk1"/>
                </a:solidFill>
                <a:sym typeface="Helvetica Neue"/>
              </a:rPr>
              <a:t>	Ví dụ: </a:t>
            </a:r>
            <a:r>
              <a:rPr lang="en-US" i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lang="en-US"/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000,001,010,011,100,101,110,111</a:t>
            </a:r>
            <a:endParaRPr lang="en-US"/>
          </a:p>
          <a:p>
            <a:r>
              <a:rPr lang="en-US" smtClean="0">
                <a:solidFill>
                  <a:schemeClr val="dk1"/>
                </a:solidFill>
                <a:sym typeface="Helvetica Neue"/>
              </a:rPr>
              <a:t>Thuật toán đệ qui:</a:t>
            </a:r>
          </a:p>
          <a:p>
            <a:pPr lvl="1"/>
            <a:r>
              <a:rPr lang="en-US" smtClean="0">
                <a:solidFill>
                  <a:schemeClr val="dk1"/>
                </a:solidFill>
                <a:sym typeface="Helvetica Neue"/>
              </a:rPr>
              <a:t>n = 1 -&gt; kq: 0, 1</a:t>
            </a:r>
          </a:p>
          <a:p>
            <a:pPr lvl="1"/>
            <a:r>
              <a:rPr lang="en-US" smtClean="0">
                <a:solidFill>
                  <a:schemeClr val="dk1"/>
                </a:solidFill>
                <a:sym typeface="Helvetica Neue"/>
              </a:rPr>
              <a:t>n &gt; 1, kq: “0 - các số có n-1 bit” và “1 - các số có n-1 bit”</a:t>
            </a:r>
          </a:p>
          <a:p>
            <a:pPr marL="457200" lvl="1" indent="0">
              <a:buNone/>
            </a:pPr>
            <a:r>
              <a:rPr lang="en-US" smtClean="0">
                <a:solidFill>
                  <a:schemeClr val="dk1"/>
                </a:solidFill>
                <a:sym typeface="Helvetica Neue"/>
              </a:rPr>
              <a:t>Ví dụ:</a:t>
            </a:r>
          </a:p>
          <a:p>
            <a:pPr marL="457200" lvl="1" indent="0">
              <a:buNone/>
            </a:pPr>
            <a:r>
              <a:rPr lang="en-US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 = 2:     00,   01,  10,  11</a:t>
            </a:r>
          </a:p>
          <a:p>
            <a:pPr marL="457200" lvl="1" indent="0">
              <a:buNone/>
            </a:pPr>
            <a:r>
              <a:rPr lang="en-US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 = 3:    000,  001, 010, 011</a:t>
            </a:r>
          </a:p>
          <a:p>
            <a:pPr marL="0" indent="0">
              <a:buNone/>
            </a:pPr>
            <a:r>
              <a:rPr lang="en-US" sz="160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	          100</a:t>
            </a:r>
            <a:r>
              <a:rPr lang="en-US" sz="16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  </a:t>
            </a:r>
            <a:r>
              <a:rPr lang="en-US" sz="160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101, 110</a:t>
            </a:r>
            <a:r>
              <a:rPr lang="en-US" sz="16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 </a:t>
            </a:r>
            <a:r>
              <a:rPr lang="en-US" sz="160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111</a:t>
            </a:r>
            <a:endParaRPr lang="en-US" sz="1600" smtClean="0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endParaRPr lang="en-US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endParaRPr lang="en-US" smtClean="0">
              <a:solidFill>
                <a:schemeClr val="dk1"/>
              </a:solidFill>
              <a:sym typeface="Helvetica Neue"/>
            </a:endParaRPr>
          </a:p>
          <a:p>
            <a:pPr marL="0" indent="0">
              <a:buNone/>
            </a:pPr>
            <a:endParaRPr lang="en-US">
              <a:solidFill>
                <a:schemeClr val="dk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6472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1616892"/>
            <a:ext cx="6347714" cy="3880773"/>
          </a:xfrm>
        </p:spPr>
        <p:txBody>
          <a:bodyPr/>
          <a:lstStyle/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b</a:t>
            </a:r>
            <a:r>
              <a:rPr lang="en-US" b="1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: </a:t>
            </a:r>
            <a:r>
              <a:rPr lang="en-US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mảng có n phần tử (0 hoặc 1)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n</a:t>
            </a:r>
            <a:r>
              <a:rPr lang="en-US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: độ dài từ dữ liệu vào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k</a:t>
            </a:r>
            <a:r>
              <a:rPr lang="en-US" b="1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: </a:t>
            </a:r>
            <a:r>
              <a:rPr lang="en-US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chỉ số chạy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lang="en-US" b="1">
              <a:solidFill>
                <a:schemeClr val="dk1"/>
              </a:solidFill>
              <a:latin typeface="Courier New" panose="02070309020205020404" pitchFamily="49" charset="0"/>
              <a:ea typeface="Helvetica Neue"/>
              <a:cs typeface="Courier New" panose="02070309020205020404" pitchFamily="49" charset="0"/>
              <a:sym typeface="Helvetica Neue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Algorithm </a:t>
            </a:r>
            <a:r>
              <a:rPr lang="en-US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binary_number(b, </a:t>
            </a: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k, n</a:t>
            </a:r>
            <a:r>
              <a:rPr lang="en-US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):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b="1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</a:t>
            </a: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for v for 0 to 1 do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</a:t>
            </a:r>
            <a:r>
              <a:rPr lang="en-US" i="1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b[k</a:t>
            </a: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] = v;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</a:t>
            </a:r>
            <a:r>
              <a:rPr lang="en-US" i="1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if </a:t>
            </a: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(k==n) then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		print b;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</a:t>
            </a:r>
            <a:r>
              <a:rPr lang="en-US" i="1" smtClean="0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else</a:t>
            </a: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i="1">
                <a:solidFill>
                  <a:schemeClr val="dk1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  <a:sym typeface="Helvetica Neue"/>
              </a:rPr>
              <a:t>			binary number (b, k + 1, n);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9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Làm quen với đệ qui</a:t>
            </a:r>
          </a:p>
          <a:p>
            <a:pPr lvl="1"/>
            <a:r>
              <a:rPr lang="en-US" smtClean="0"/>
              <a:t>Phân biệt được 2 bước cơ bản</a:t>
            </a:r>
          </a:p>
          <a:p>
            <a:r>
              <a:rPr lang="en-US" smtClean="0"/>
              <a:t>Tính độ phức tạp của thuật toán đệ qui</a:t>
            </a:r>
          </a:p>
          <a:p>
            <a:r>
              <a:rPr lang="en-US" smtClean="0"/>
              <a:t>Chuẩn bị làm quen với các thuật toán đệ qui phức tạp hơn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Ôn tập</a:t>
            </a:r>
            <a:r>
              <a:rPr lang="en-US" smtClean="0"/>
              <a:t> bài trước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7406"/>
            <a:ext cx="6347714" cy="3880773"/>
          </a:xfrm>
        </p:spPr>
        <p:txBody>
          <a:bodyPr/>
          <a:lstStyle/>
          <a:p>
            <a:r>
              <a:rPr lang="vi-VN" smtClean="0"/>
              <a:t>Đọc hiểu pseudo-code đơn giản</a:t>
            </a:r>
          </a:p>
          <a:p>
            <a:r>
              <a:rPr lang="en-US" smtClean="0"/>
              <a:t>Cài đặt được mảng, danh sách liên kết, danh sách liên kết kép</a:t>
            </a:r>
          </a:p>
          <a:p>
            <a:r>
              <a:rPr lang="en-US" smtClean="0"/>
              <a:t>Phân biệt được queue và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 ôn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Khởi tạo 1 mảng 10000 số: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a. int A[10000];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b. vector&lt;int&gt; A;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c. vector&lt;int&gt; A(1, 10000);</a:t>
            </a:r>
          </a:p>
          <a:p>
            <a:pPr marL="0" indent="0">
              <a:buNone/>
            </a:pPr>
            <a:r>
              <a:rPr lang="en-US" smtClean="0"/>
              <a:t>	</a:t>
            </a:r>
          </a:p>
          <a:p>
            <a:pPr marL="0" indent="0">
              <a:buNone/>
            </a:pPr>
            <a:r>
              <a:rPr lang="en-US" smtClean="0"/>
              <a:t>2. Thư viện cơ bản C++ có hỗ trợ kiểu dữ liệu nào: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a. Mảng</a:t>
            </a:r>
          </a:p>
          <a:p>
            <a:pPr marL="0" indent="0">
              <a:buNone/>
            </a:pPr>
            <a:r>
              <a:rPr lang="en-US" smtClean="0"/>
              <a:t>	b. Ngăn xếp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b. Hàng đợi</a:t>
            </a:r>
          </a:p>
          <a:p>
            <a:pPr marL="0" indent="0">
              <a:buNone/>
            </a:pPr>
            <a:r>
              <a:rPr lang="en-US" smtClean="0"/>
              <a:t>	d. Danh sách liên kết 1 chiều/2 chiều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 ôn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3. Kiểu dữ liệu ngăn xếp có thể được cài đặt bằng 1 trong 2 cách cơ bản sau:</a:t>
            </a:r>
          </a:p>
          <a:p>
            <a:pPr marL="0" indent="0">
              <a:buNone/>
            </a:pPr>
            <a:r>
              <a:rPr lang="en-US" smtClean="0"/>
              <a:t>int head = 0; int stack1[10000];</a:t>
            </a:r>
          </a:p>
          <a:p>
            <a:pPr marL="0" indent="0">
              <a:buNone/>
            </a:pPr>
            <a:r>
              <a:rPr lang="en-US" smtClean="0"/>
              <a:t>vector&lt;int&gt; stack2;</a:t>
            </a:r>
          </a:p>
          <a:p>
            <a:pPr marL="0" indent="0">
              <a:buNone/>
            </a:pPr>
            <a:r>
              <a:rPr lang="en-US" smtClean="0"/>
              <a:t>Câu hỏi:</a:t>
            </a:r>
          </a:p>
          <a:p>
            <a:pPr>
              <a:buAutoNum type="alphaLcPeriod"/>
            </a:pPr>
            <a:r>
              <a:rPr lang="en-US" smtClean="0"/>
              <a:t>Viết hàm push/pop</a:t>
            </a:r>
          </a:p>
          <a:p>
            <a:pPr>
              <a:buAutoNum type="alphaLcPeriod"/>
            </a:pPr>
            <a:r>
              <a:rPr lang="en-US" smtClean="0"/>
              <a:t>Viết lệnh truy cập giá trị phần tử ở đầu của stack</a:t>
            </a:r>
          </a:p>
          <a:p>
            <a:pPr>
              <a:buAutoNum type="alphaLcPeriod"/>
            </a:pPr>
            <a:r>
              <a:rPr lang="en-US" smtClean="0"/>
              <a:t>Có sự khác nhau gì về độ phức tạp hay ko</a:t>
            </a:r>
          </a:p>
          <a:p>
            <a:pPr>
              <a:buAutoNum type="alphaLcPeriod"/>
            </a:pPr>
            <a:r>
              <a:rPr lang="en-US" smtClean="0"/>
              <a:t>Nêu sự khác nhau giữa 2 cách cài đặt (gợi ý: về số lượng phần tử tối đa)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22" y="1518039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4. Cho danh sách liên kết sau: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>
              <a:buAutoNum type="alphaLcPeriod"/>
            </a:pPr>
            <a:r>
              <a:rPr lang="en-US" smtClean="0"/>
              <a:t>Tính độ phức tạp khi dùng để cài đặt </a:t>
            </a:r>
            <a:r>
              <a:rPr lang="en-US" smtClean="0"/>
              <a:t>stack</a:t>
            </a:r>
          </a:p>
          <a:p>
            <a:pPr lvl="1">
              <a:buAutoNum type="alphaLcPeriod"/>
            </a:pPr>
            <a:r>
              <a:rPr lang="en-US" smtClean="0"/>
              <a:t>pop</a:t>
            </a:r>
          </a:p>
          <a:p>
            <a:pPr lvl="1">
              <a:buAutoNum type="alphaLcPeriod"/>
            </a:pPr>
            <a:r>
              <a:rPr lang="en-US" smtClean="0"/>
              <a:t>push</a:t>
            </a:r>
            <a:endParaRPr lang="en-US" smtClean="0"/>
          </a:p>
          <a:p>
            <a:pPr>
              <a:buAutoNum type="alphaLcPeriod"/>
            </a:pPr>
            <a:r>
              <a:rPr lang="en-US" smtClean="0"/>
              <a:t>Tính độ phức tạp khi dùng để cài đặt queue</a:t>
            </a:r>
            <a:r>
              <a:rPr lang="en-US" smtClean="0"/>
              <a:t>.</a:t>
            </a:r>
          </a:p>
          <a:p>
            <a:pPr lvl="1">
              <a:buAutoNum type="alphaLcPeriod"/>
            </a:pPr>
            <a:r>
              <a:rPr lang="en-US" smtClean="0"/>
              <a:t>enqueue</a:t>
            </a:r>
          </a:p>
          <a:p>
            <a:pPr lvl="1">
              <a:buAutoNum type="alphaLcPeriod"/>
            </a:pPr>
            <a:r>
              <a:rPr lang="en-US" smtClean="0"/>
              <a:t>dequeue </a:t>
            </a:r>
            <a:endParaRPr lang="en-US" smtClean="0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041021" y="321197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246;p23"/>
          <p:cNvSpPr/>
          <p:nvPr/>
        </p:nvSpPr>
        <p:spPr>
          <a:xfrm>
            <a:off x="586945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7" name="Google Shape;247;p23"/>
          <p:cNvSpPr/>
          <p:nvPr/>
        </p:nvSpPr>
        <p:spPr>
          <a:xfrm>
            <a:off x="1196545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48;p23"/>
          <p:cNvCxnSpPr/>
          <p:nvPr/>
        </p:nvCxnSpPr>
        <p:spPr>
          <a:xfrm>
            <a:off x="1532478" y="2432108"/>
            <a:ext cx="65466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9" name="Google Shape;249;p23"/>
          <p:cNvSpPr/>
          <p:nvPr/>
        </p:nvSpPr>
        <p:spPr>
          <a:xfrm>
            <a:off x="2170191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10" name="Google Shape;250;p23"/>
          <p:cNvSpPr/>
          <p:nvPr/>
        </p:nvSpPr>
        <p:spPr>
          <a:xfrm>
            <a:off x="2779791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251;p23"/>
          <p:cNvCxnSpPr/>
          <p:nvPr/>
        </p:nvCxnSpPr>
        <p:spPr>
          <a:xfrm>
            <a:off x="3115724" y="2432108"/>
            <a:ext cx="65466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2" name="Google Shape;252;p23"/>
          <p:cNvSpPr/>
          <p:nvPr/>
        </p:nvSpPr>
        <p:spPr>
          <a:xfrm>
            <a:off x="3753437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3" name="Google Shape;253;p23"/>
          <p:cNvSpPr/>
          <p:nvPr/>
        </p:nvSpPr>
        <p:spPr>
          <a:xfrm>
            <a:off x="4363037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54;p23"/>
          <p:cNvCxnSpPr/>
          <p:nvPr/>
        </p:nvCxnSpPr>
        <p:spPr>
          <a:xfrm>
            <a:off x="4698970" y="2432108"/>
            <a:ext cx="65466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255;p23"/>
          <p:cNvSpPr/>
          <p:nvPr/>
        </p:nvSpPr>
        <p:spPr>
          <a:xfrm>
            <a:off x="5336683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" name="Google Shape;256;p23"/>
          <p:cNvSpPr/>
          <p:nvPr/>
        </p:nvSpPr>
        <p:spPr>
          <a:xfrm>
            <a:off x="5946283" y="2123609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57;p23"/>
          <p:cNvCxnSpPr/>
          <p:nvPr/>
        </p:nvCxnSpPr>
        <p:spPr>
          <a:xfrm>
            <a:off x="6282216" y="2432108"/>
            <a:ext cx="65466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258;p23"/>
          <p:cNvSpPr txBox="1"/>
          <p:nvPr/>
        </p:nvSpPr>
        <p:spPr>
          <a:xfrm>
            <a:off x="6953799" y="2229971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60;p23"/>
          <p:cNvCxnSpPr/>
          <p:nvPr/>
        </p:nvCxnSpPr>
        <p:spPr>
          <a:xfrm rot="10800000">
            <a:off x="914278" y="2733209"/>
            <a:ext cx="0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259;p23"/>
          <p:cNvSpPr txBox="1"/>
          <p:nvPr/>
        </p:nvSpPr>
        <p:spPr>
          <a:xfrm>
            <a:off x="492436" y="3190409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93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đệ qui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6" y="1682795"/>
            <a:ext cx="6347714" cy="3880773"/>
          </a:xfrm>
        </p:spPr>
        <p:txBody>
          <a:bodyPr/>
          <a:lstStyle/>
          <a:p>
            <a:r>
              <a:rPr lang="en-US" smtClean="0"/>
              <a:t>Là một lớp thuật toán lớn:</a:t>
            </a:r>
          </a:p>
          <a:p>
            <a:pPr lvl="1"/>
            <a:r>
              <a:rPr lang="en-US" smtClean="0"/>
              <a:t>Chia để trị: Nếu có thể giải đc bài toán toán với N nhỏ (0, 1) thì có thể giải bài toán với mọi N ko</a:t>
            </a:r>
          </a:p>
          <a:p>
            <a:pPr lvl="1"/>
            <a:r>
              <a:rPr lang="en-US" smtClean="0"/>
              <a:t>Rất gần với phương pháp quy nạp trong toán</a:t>
            </a:r>
          </a:p>
          <a:p>
            <a:pPr lvl="1"/>
            <a:r>
              <a:rPr lang="en-US" smtClean="0"/>
              <a:t>Trên pseudo-code: gọi lại chính nó</a:t>
            </a:r>
          </a:p>
          <a:p>
            <a:pPr lvl="1"/>
            <a:endParaRPr lang="en-US"/>
          </a:p>
          <a:p>
            <a:r>
              <a:rPr lang="en-US" smtClean="0"/>
              <a:t>Ví dụ cơ bản: Tính n!</a:t>
            </a:r>
          </a:p>
          <a:p>
            <a:pPr lvl="1"/>
            <a:r>
              <a:rPr lang="en-US" smtClean="0"/>
              <a:t>Công thức: n! = n*(n-1)*…*1</a:t>
            </a:r>
          </a:p>
          <a:p>
            <a:pPr lvl="1"/>
            <a:r>
              <a:rPr lang="en-US" smtClean="0"/>
              <a:t>Viết dưới dạng có thể sử dụng đệ qui:</a:t>
            </a:r>
          </a:p>
          <a:p>
            <a:pPr marL="457200" lvl="1" indent="0">
              <a:buNone/>
            </a:pPr>
            <a:r>
              <a:rPr lang="en-US" smtClean="0"/>
              <a:t>		</a:t>
            </a:r>
            <a:r>
              <a:rPr lang="en-US"/>
              <a:t>	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n! = n * (n-1)!</a:t>
            </a: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  <a:p>
            <a:pPr marL="457200" lvl="1" indent="0">
              <a:buNone/>
            </a:pPr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n! bằng đệ qui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671335"/>
            <a:ext cx="6347714" cy="3880773"/>
          </a:xfrm>
        </p:spPr>
        <p:txBody>
          <a:bodyPr/>
          <a:lstStyle/>
          <a:p>
            <a:pPr marL="45720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Chuyển thành hàm đệ qui: giaithua(n)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N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N!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Pseudo code: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giaithua(n)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if (n == 0)  return 1;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else return n*giaithua(n-1)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oogle Shape;29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8455" y="1440656"/>
            <a:ext cx="3810000" cy="979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Hai thành phần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4" y="1435660"/>
            <a:ext cx="6347714" cy="3880773"/>
          </a:xfrm>
        </p:spPr>
        <p:txBody>
          <a:bodyPr/>
          <a:lstStyle/>
          <a:p>
            <a:r>
              <a:rPr lang="en-US" smtClean="0"/>
              <a:t>Thuật toán đệ qui gồm 2 phần:</a:t>
            </a:r>
          </a:p>
          <a:p>
            <a:pPr lvl="1"/>
            <a:r>
              <a:rPr lang="en-US" smtClean="0"/>
              <a:t>Phần cơ sở:</a:t>
            </a:r>
          </a:p>
          <a:p>
            <a:pPr lvl="2"/>
            <a:r>
              <a:rPr lang="en-US" smtClean="0"/>
              <a:t>Tính được kết quả ngay</a:t>
            </a:r>
          </a:p>
          <a:p>
            <a:pPr lvl="2"/>
            <a:r>
              <a:rPr lang="en-US" smtClean="0"/>
              <a:t>Thường là các trường hợp khi N = 0, 1, dãy số có 1 phần tử</a:t>
            </a:r>
          </a:p>
          <a:p>
            <a:pPr lvl="2"/>
            <a:r>
              <a:rPr lang="en-US" smtClean="0"/>
              <a:t>Các lệnh gọi đệ quy đều có thể gọi đến</a:t>
            </a:r>
          </a:p>
          <a:p>
            <a:pPr lvl="1"/>
            <a:r>
              <a:rPr lang="en-US" smtClean="0"/>
              <a:t>Phần đệ qui:</a:t>
            </a:r>
          </a:p>
          <a:p>
            <a:pPr lvl="2"/>
            <a:r>
              <a:rPr lang="en-US" smtClean="0"/>
              <a:t>Tính ra từ công thức toán học</a:t>
            </a:r>
          </a:p>
          <a:p>
            <a:pPr lvl="2"/>
            <a:r>
              <a:rPr lang="en-US" smtClean="0"/>
              <a:t>Gọi về các giá trị nhỏ hơn</a:t>
            </a:r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0387" y="4390630"/>
            <a:ext cx="4794424" cy="144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giaithua(n)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if (n == 0)  return 1;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else return n*giaithua(n-1)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9622" y="4219626"/>
            <a:ext cx="1550545" cy="34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Phần cơ sở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4349" y="5881917"/>
            <a:ext cx="1550545" cy="34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Phần đệ qui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54378" y="4324865"/>
            <a:ext cx="1105243" cy="5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44995" y="5445211"/>
            <a:ext cx="642551" cy="38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3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63" y="559924"/>
            <a:ext cx="6347713" cy="1320800"/>
          </a:xfrm>
        </p:spPr>
        <p:txBody>
          <a:bodyPr/>
          <a:lstStyle/>
          <a:p>
            <a:r>
              <a:rPr lang="en-US" smtClean="0"/>
              <a:t>Đệ qui qua các bước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oogle Shape;309;p31"/>
          <p:cNvGrpSpPr/>
          <p:nvPr/>
        </p:nvGrpSpPr>
        <p:grpSpPr>
          <a:xfrm>
            <a:off x="1146058" y="1926563"/>
            <a:ext cx="5298618" cy="4114800"/>
            <a:chOff x="2899" y="1511"/>
            <a:chExt cx="2690" cy="2089"/>
          </a:xfrm>
        </p:grpSpPr>
        <p:sp>
          <p:nvSpPr>
            <p:cNvPr id="6" name="Google Shape;310;p31"/>
            <p:cNvSpPr/>
            <p:nvPr/>
          </p:nvSpPr>
          <p:spPr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11;p31"/>
            <p:cNvSpPr/>
            <p:nvPr/>
          </p:nvSpPr>
          <p:spPr>
            <a:xfrm>
              <a:off x="2910" y="1756"/>
              <a:ext cx="1018" cy="204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12;p31"/>
            <p:cNvSpPr/>
            <p:nvPr/>
          </p:nvSpPr>
          <p:spPr>
            <a:xfrm>
              <a:off x="2910" y="1756"/>
              <a:ext cx="1018" cy="204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13;p31"/>
            <p:cNvSpPr/>
            <p:nvPr/>
          </p:nvSpPr>
          <p:spPr>
            <a:xfrm>
              <a:off x="2954" y="1796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14;p31"/>
            <p:cNvSpPr/>
            <p:nvPr/>
          </p:nvSpPr>
          <p:spPr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15;p31"/>
            <p:cNvSpPr/>
            <p:nvPr/>
          </p:nvSpPr>
          <p:spPr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16;p31"/>
            <p:cNvSpPr/>
            <p:nvPr/>
          </p:nvSpPr>
          <p:spPr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317;p31"/>
            <p:cNvCxnSpPr/>
            <p:nvPr/>
          </p:nvCxnSpPr>
          <p:spPr>
            <a:xfrm>
              <a:off x="3470" y="1960"/>
              <a:ext cx="44" cy="177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318;p31"/>
            <p:cNvSpPr/>
            <p:nvPr/>
          </p:nvSpPr>
          <p:spPr>
            <a:xfrm>
              <a:off x="3498" y="2130"/>
              <a:ext cx="30" cy="34"/>
            </a:xfrm>
            <a:custGeom>
              <a:avLst/>
              <a:gdLst/>
              <a:ahLst/>
              <a:cxnLst/>
              <a:rect l="l" t="t" r="r" b="b"/>
              <a:pathLst>
                <a:path w="30" h="34" extrusionOk="0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19;p31"/>
            <p:cNvSpPr/>
            <p:nvPr/>
          </p:nvSpPr>
          <p:spPr>
            <a:xfrm>
              <a:off x="3011" y="2164"/>
              <a:ext cx="1019" cy="203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20;p31"/>
            <p:cNvSpPr/>
            <p:nvPr/>
          </p:nvSpPr>
          <p:spPr>
            <a:xfrm>
              <a:off x="3011" y="2164"/>
              <a:ext cx="1019" cy="203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21;p31"/>
            <p:cNvSpPr/>
            <p:nvPr/>
          </p:nvSpPr>
          <p:spPr>
            <a:xfrm>
              <a:off x="3056" y="2203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22;p31"/>
            <p:cNvSpPr/>
            <p:nvPr/>
          </p:nvSpPr>
          <p:spPr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23;p31"/>
            <p:cNvSpPr/>
            <p:nvPr/>
          </p:nvSpPr>
          <p:spPr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24;p31"/>
            <p:cNvSpPr/>
            <p:nvPr/>
          </p:nvSpPr>
          <p:spPr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325;p31"/>
            <p:cNvCxnSpPr/>
            <p:nvPr/>
          </p:nvCxnSpPr>
          <p:spPr>
            <a:xfrm>
              <a:off x="3572" y="2367"/>
              <a:ext cx="44" cy="178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326;p31"/>
            <p:cNvSpPr/>
            <p:nvPr/>
          </p:nvSpPr>
          <p:spPr>
            <a:xfrm>
              <a:off x="3600" y="2537"/>
              <a:ext cx="30" cy="34"/>
            </a:xfrm>
            <a:custGeom>
              <a:avLst/>
              <a:gdLst/>
              <a:ahLst/>
              <a:cxnLst/>
              <a:rect l="l" t="t" r="r" b="b"/>
              <a:pathLst>
                <a:path w="30" h="34" extrusionOk="0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27;p31"/>
            <p:cNvSpPr/>
            <p:nvPr/>
          </p:nvSpPr>
          <p:spPr>
            <a:xfrm>
              <a:off x="3113" y="2571"/>
              <a:ext cx="1019" cy="204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28;p31"/>
            <p:cNvSpPr/>
            <p:nvPr/>
          </p:nvSpPr>
          <p:spPr>
            <a:xfrm>
              <a:off x="3113" y="2571"/>
              <a:ext cx="1019" cy="204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29;p31"/>
            <p:cNvSpPr/>
            <p:nvPr/>
          </p:nvSpPr>
          <p:spPr>
            <a:xfrm>
              <a:off x="3158" y="2611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30;p31"/>
            <p:cNvSpPr/>
            <p:nvPr/>
          </p:nvSpPr>
          <p:spPr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31;p31"/>
            <p:cNvSpPr/>
            <p:nvPr/>
          </p:nvSpPr>
          <p:spPr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32;p31"/>
            <p:cNvSpPr/>
            <p:nvPr/>
          </p:nvSpPr>
          <p:spPr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" name="Google Shape;333;p31"/>
            <p:cNvCxnSpPr/>
            <p:nvPr/>
          </p:nvCxnSpPr>
          <p:spPr>
            <a:xfrm>
              <a:off x="3673" y="2775"/>
              <a:ext cx="45" cy="177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334;p31"/>
            <p:cNvSpPr/>
            <p:nvPr/>
          </p:nvSpPr>
          <p:spPr>
            <a:xfrm>
              <a:off x="3702" y="2945"/>
              <a:ext cx="30" cy="34"/>
            </a:xfrm>
            <a:custGeom>
              <a:avLst/>
              <a:gdLst/>
              <a:ahLst/>
              <a:cxnLst/>
              <a:rect l="l" t="t" r="r" b="b"/>
              <a:pathLst>
                <a:path w="30" h="34" extrusionOk="0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35;p31"/>
            <p:cNvSpPr/>
            <p:nvPr/>
          </p:nvSpPr>
          <p:spPr>
            <a:xfrm>
              <a:off x="3215" y="2979"/>
              <a:ext cx="1019" cy="203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36;p31"/>
            <p:cNvSpPr/>
            <p:nvPr/>
          </p:nvSpPr>
          <p:spPr>
            <a:xfrm>
              <a:off x="3215" y="2979"/>
              <a:ext cx="1019" cy="203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7;p31"/>
            <p:cNvSpPr/>
            <p:nvPr/>
          </p:nvSpPr>
          <p:spPr>
            <a:xfrm>
              <a:off x="3260" y="3018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38;p31"/>
            <p:cNvSpPr/>
            <p:nvPr/>
          </p:nvSpPr>
          <p:spPr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39;p31"/>
            <p:cNvSpPr/>
            <p:nvPr/>
          </p:nvSpPr>
          <p:spPr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40;p31"/>
            <p:cNvSpPr/>
            <p:nvPr/>
          </p:nvSpPr>
          <p:spPr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" name="Google Shape;341;p31"/>
            <p:cNvCxnSpPr/>
            <p:nvPr/>
          </p:nvCxnSpPr>
          <p:spPr>
            <a:xfrm>
              <a:off x="3775" y="3182"/>
              <a:ext cx="45" cy="177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342;p31"/>
            <p:cNvSpPr/>
            <p:nvPr/>
          </p:nvSpPr>
          <p:spPr>
            <a:xfrm>
              <a:off x="3803" y="3352"/>
              <a:ext cx="31" cy="34"/>
            </a:xfrm>
            <a:custGeom>
              <a:avLst/>
              <a:gdLst/>
              <a:ahLst/>
              <a:cxnLst/>
              <a:rect l="l" t="t" r="r" b="b"/>
              <a:pathLst>
                <a:path w="31" h="34" extrusionOk="0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43;p31"/>
            <p:cNvSpPr/>
            <p:nvPr/>
          </p:nvSpPr>
          <p:spPr>
            <a:xfrm>
              <a:off x="3317" y="3386"/>
              <a:ext cx="1018" cy="204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44;p31"/>
            <p:cNvSpPr/>
            <p:nvPr/>
          </p:nvSpPr>
          <p:spPr>
            <a:xfrm>
              <a:off x="3317" y="3386"/>
              <a:ext cx="1018" cy="204"/>
            </a:xfrm>
            <a:custGeom>
              <a:avLst/>
              <a:gdLst/>
              <a:ahLst/>
              <a:cxnLst/>
              <a:rect l="l" t="t" r="r" b="b"/>
              <a:pathLst>
                <a:path w="3840" h="768" extrusionOk="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45;p31"/>
            <p:cNvSpPr/>
            <p:nvPr/>
          </p:nvSpPr>
          <p:spPr>
            <a:xfrm>
              <a:off x="3362" y="3426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46;p31"/>
            <p:cNvSpPr/>
            <p:nvPr/>
          </p:nvSpPr>
          <p:spPr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47;p31"/>
            <p:cNvSpPr/>
            <p:nvPr/>
          </p:nvSpPr>
          <p:spPr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48;p31"/>
            <p:cNvSpPr/>
            <p:nvPr/>
          </p:nvSpPr>
          <p:spPr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49;p31"/>
            <p:cNvSpPr/>
            <p:nvPr/>
          </p:nvSpPr>
          <p:spPr>
            <a:xfrm>
              <a:off x="4257" y="3094"/>
              <a:ext cx="184" cy="394"/>
            </a:xfrm>
            <a:custGeom>
              <a:avLst/>
              <a:gdLst/>
              <a:ahLst/>
              <a:cxnLst/>
              <a:rect l="l" t="t" r="r" b="b"/>
              <a:pathLst>
                <a:path w="184" h="394" extrusionOk="0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50;p31"/>
            <p:cNvSpPr/>
            <p:nvPr/>
          </p:nvSpPr>
          <p:spPr>
            <a:xfrm>
              <a:off x="4234" y="3080"/>
              <a:ext cx="34" cy="30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51;p31"/>
            <p:cNvSpPr/>
            <p:nvPr/>
          </p:nvSpPr>
          <p:spPr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52;p31"/>
            <p:cNvSpPr/>
            <p:nvPr/>
          </p:nvSpPr>
          <p:spPr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53;p31"/>
            <p:cNvSpPr/>
            <p:nvPr/>
          </p:nvSpPr>
          <p:spPr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lang="en-US" sz="10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54;p31"/>
            <p:cNvSpPr/>
            <p:nvPr/>
          </p:nvSpPr>
          <p:spPr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lang="en-US" sz="10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55;p31"/>
            <p:cNvSpPr/>
            <p:nvPr/>
          </p:nvSpPr>
          <p:spPr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lang="en-US" sz="10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56;p31"/>
            <p:cNvSpPr/>
            <p:nvPr/>
          </p:nvSpPr>
          <p:spPr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lang="en-US" sz="10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57;p31"/>
            <p:cNvSpPr/>
            <p:nvPr/>
          </p:nvSpPr>
          <p:spPr>
            <a:xfrm>
              <a:off x="4155" y="2687"/>
              <a:ext cx="184" cy="393"/>
            </a:xfrm>
            <a:custGeom>
              <a:avLst/>
              <a:gdLst/>
              <a:ahLst/>
              <a:cxnLst/>
              <a:rect l="l" t="t" r="r" b="b"/>
              <a:pathLst>
                <a:path w="184" h="393" extrusionOk="0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58;p31"/>
            <p:cNvSpPr/>
            <p:nvPr/>
          </p:nvSpPr>
          <p:spPr>
            <a:xfrm>
              <a:off x="4132" y="2673"/>
              <a:ext cx="35" cy="29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59;p31"/>
            <p:cNvSpPr/>
            <p:nvPr/>
          </p:nvSpPr>
          <p:spPr>
            <a:xfrm>
              <a:off x="4054" y="2279"/>
              <a:ext cx="183" cy="394"/>
            </a:xfrm>
            <a:custGeom>
              <a:avLst/>
              <a:gdLst/>
              <a:ahLst/>
              <a:cxnLst/>
              <a:rect l="l" t="t" r="r" b="b"/>
              <a:pathLst>
                <a:path w="183" h="394" extrusionOk="0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0;p31"/>
            <p:cNvSpPr/>
            <p:nvPr/>
          </p:nvSpPr>
          <p:spPr>
            <a:xfrm>
              <a:off x="4030" y="2265"/>
              <a:ext cx="35" cy="30"/>
            </a:xfrm>
            <a:custGeom>
              <a:avLst/>
              <a:gdLst/>
              <a:ahLst/>
              <a:cxnLst/>
              <a:rect l="l" t="t" r="r" b="b"/>
              <a:pathLst>
                <a:path w="35" h="30" extrusionOk="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;p31"/>
            <p:cNvSpPr/>
            <p:nvPr/>
          </p:nvSpPr>
          <p:spPr>
            <a:xfrm>
              <a:off x="3952" y="1872"/>
              <a:ext cx="184" cy="393"/>
            </a:xfrm>
            <a:custGeom>
              <a:avLst/>
              <a:gdLst/>
              <a:ahLst/>
              <a:cxnLst/>
              <a:rect l="l" t="t" r="r" b="b"/>
              <a:pathLst>
                <a:path w="184" h="393" extrusionOk="0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2;p31"/>
            <p:cNvSpPr/>
            <p:nvPr/>
          </p:nvSpPr>
          <p:spPr>
            <a:xfrm>
              <a:off x="3928" y="1858"/>
              <a:ext cx="35" cy="29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3;p31"/>
            <p:cNvSpPr/>
            <p:nvPr/>
          </p:nvSpPr>
          <p:spPr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4;p31"/>
            <p:cNvSpPr/>
            <p:nvPr/>
          </p:nvSpPr>
          <p:spPr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5;p31"/>
            <p:cNvSpPr/>
            <p:nvPr/>
          </p:nvSpPr>
          <p:spPr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6;p31"/>
            <p:cNvSpPr/>
            <p:nvPr/>
          </p:nvSpPr>
          <p:spPr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67;p31"/>
            <p:cNvSpPr/>
            <p:nvPr/>
          </p:nvSpPr>
          <p:spPr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68;p31"/>
            <p:cNvSpPr/>
            <p:nvPr/>
          </p:nvSpPr>
          <p:spPr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69;p31"/>
            <p:cNvSpPr/>
            <p:nvPr/>
          </p:nvSpPr>
          <p:spPr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70;p31"/>
            <p:cNvSpPr/>
            <p:nvPr/>
          </p:nvSpPr>
          <p:spPr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71;p31"/>
            <p:cNvSpPr/>
            <p:nvPr/>
          </p:nvSpPr>
          <p:spPr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72;p31"/>
            <p:cNvSpPr/>
            <p:nvPr/>
          </p:nvSpPr>
          <p:spPr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73;p31"/>
            <p:cNvSpPr/>
            <p:nvPr/>
          </p:nvSpPr>
          <p:spPr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74;p31"/>
            <p:cNvSpPr/>
            <p:nvPr/>
          </p:nvSpPr>
          <p:spPr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75;p31"/>
            <p:cNvSpPr/>
            <p:nvPr/>
          </p:nvSpPr>
          <p:spPr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76;p31"/>
            <p:cNvSpPr/>
            <p:nvPr/>
          </p:nvSpPr>
          <p:spPr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77;p31"/>
            <p:cNvSpPr/>
            <p:nvPr/>
          </p:nvSpPr>
          <p:spPr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78;p31"/>
            <p:cNvSpPr/>
            <p:nvPr/>
          </p:nvSpPr>
          <p:spPr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79;p31"/>
            <p:cNvSpPr/>
            <p:nvPr/>
          </p:nvSpPr>
          <p:spPr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0;p31"/>
            <p:cNvSpPr/>
            <p:nvPr/>
          </p:nvSpPr>
          <p:spPr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1;p31"/>
            <p:cNvSpPr/>
            <p:nvPr/>
          </p:nvSpPr>
          <p:spPr>
            <a:xfrm>
              <a:off x="3928" y="1681"/>
              <a:ext cx="298" cy="177"/>
            </a:xfrm>
            <a:custGeom>
              <a:avLst/>
              <a:gdLst/>
              <a:ahLst/>
              <a:cxnLst/>
              <a:rect l="l" t="t" r="r" b="b"/>
              <a:pathLst>
                <a:path w="298" h="177" extrusionOk="0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2;p31"/>
            <p:cNvSpPr/>
            <p:nvPr/>
          </p:nvSpPr>
          <p:spPr>
            <a:xfrm>
              <a:off x="4210" y="1654"/>
              <a:ext cx="30" cy="3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3;p31"/>
            <p:cNvSpPr/>
            <p:nvPr/>
          </p:nvSpPr>
          <p:spPr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4;p31"/>
            <p:cNvSpPr/>
            <p:nvPr/>
          </p:nvSpPr>
          <p:spPr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5;p31"/>
            <p:cNvSpPr/>
            <p:nvPr/>
          </p:nvSpPr>
          <p:spPr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6;p31"/>
            <p:cNvSpPr/>
            <p:nvPr/>
          </p:nvSpPr>
          <p:spPr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7;p31"/>
            <p:cNvSpPr/>
            <p:nvPr/>
          </p:nvSpPr>
          <p:spPr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8;p31"/>
            <p:cNvSpPr/>
            <p:nvPr/>
          </p:nvSpPr>
          <p:spPr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389;p31"/>
            <p:cNvCxnSpPr/>
            <p:nvPr/>
          </p:nvCxnSpPr>
          <p:spPr>
            <a:xfrm>
              <a:off x="4590" y="1603"/>
              <a:ext cx="329" cy="1"/>
            </a:xfrm>
            <a:prstGeom prst="straightConnector1">
              <a:avLst/>
            </a:prstGeom>
            <a:noFill/>
            <a:ln w="9525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Google Shape;390;p31"/>
            <p:cNvSpPr/>
            <p:nvPr/>
          </p:nvSpPr>
          <p:spPr>
            <a:xfrm>
              <a:off x="4915" y="1588"/>
              <a:ext cx="32" cy="31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91;p31"/>
            <p:cNvSpPr/>
            <p:nvPr/>
          </p:nvSpPr>
          <p:spPr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lang="en-US" sz="13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final answer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" name="Google Shape;392;p31"/>
            <p:cNvCxnSpPr/>
            <p:nvPr/>
          </p:nvCxnSpPr>
          <p:spPr>
            <a:xfrm rot="10800000" flipH="1">
              <a:off x="4794" y="2971"/>
              <a:ext cx="1" cy="257"/>
            </a:xfrm>
            <a:prstGeom prst="straightConnector1">
              <a:avLst/>
            </a:prstGeom>
            <a:noFill/>
            <a:ln w="9525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Google Shape;393;p31"/>
            <p:cNvSpPr/>
            <p:nvPr/>
          </p:nvSpPr>
          <p:spPr>
            <a:xfrm>
              <a:off x="4776" y="2939"/>
              <a:ext cx="36" cy="37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394;p31"/>
            <p:cNvCxnSpPr/>
            <p:nvPr/>
          </p:nvCxnSpPr>
          <p:spPr>
            <a:xfrm rot="10800000">
              <a:off x="4736" y="2558"/>
              <a:ext cx="185" cy="268"/>
            </a:xfrm>
            <a:prstGeom prst="straightConnector1">
              <a:avLst/>
            </a:prstGeom>
            <a:noFill/>
            <a:ln w="9525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395;p31"/>
            <p:cNvSpPr/>
            <p:nvPr/>
          </p:nvSpPr>
          <p:spPr>
            <a:xfrm>
              <a:off x="4717" y="2532"/>
              <a:ext cx="36" cy="40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396;p31"/>
            <p:cNvCxnSpPr/>
            <p:nvPr/>
          </p:nvCxnSpPr>
          <p:spPr>
            <a:xfrm rot="10800000">
              <a:off x="4611" y="2148"/>
              <a:ext cx="234" cy="270"/>
            </a:xfrm>
            <a:prstGeom prst="straightConnector1">
              <a:avLst/>
            </a:prstGeom>
            <a:noFill/>
            <a:ln w="9525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Google Shape;397;p31"/>
            <p:cNvSpPr/>
            <p:nvPr/>
          </p:nvSpPr>
          <p:spPr>
            <a:xfrm>
              <a:off x="4590" y="2124"/>
              <a:ext cx="38" cy="40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398;p31"/>
            <p:cNvCxnSpPr/>
            <p:nvPr/>
          </p:nvCxnSpPr>
          <p:spPr>
            <a:xfrm rot="10800000">
              <a:off x="4335" y="1675"/>
              <a:ext cx="408" cy="336"/>
            </a:xfrm>
            <a:prstGeom prst="straightConnector1">
              <a:avLst/>
            </a:prstGeom>
            <a:noFill/>
            <a:ln w="9525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399;p31"/>
            <p:cNvSpPr/>
            <p:nvPr/>
          </p:nvSpPr>
          <p:spPr>
            <a:xfrm>
              <a:off x="4310" y="1654"/>
              <a:ext cx="40" cy="38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400;p31"/>
            <p:cNvCxnSpPr/>
            <p:nvPr/>
          </p:nvCxnSpPr>
          <p:spPr>
            <a:xfrm>
              <a:off x="3368" y="1552"/>
              <a:ext cx="44" cy="178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401;p31"/>
            <p:cNvSpPr/>
            <p:nvPr/>
          </p:nvSpPr>
          <p:spPr>
            <a:xfrm>
              <a:off x="3396" y="1722"/>
              <a:ext cx="30" cy="34"/>
            </a:xfrm>
            <a:custGeom>
              <a:avLst/>
              <a:gdLst/>
              <a:ahLst/>
              <a:cxnLst/>
              <a:rect l="l" t="t" r="r" b="b"/>
              <a:pathLst>
                <a:path w="30" h="34" extrusionOk="0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402;p31"/>
            <p:cNvSpPr/>
            <p:nvPr/>
          </p:nvSpPr>
          <p:spPr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lang="en-US" sz="1000" b="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sz="18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687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1345</TotalTime>
  <Words>848</Words>
  <Application>Microsoft Office PowerPoint</Application>
  <PresentationFormat>On-screen Show (4:3)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Helvetica Neue</vt:lpstr>
      <vt:lpstr>Old Standard TT</vt:lpstr>
      <vt:lpstr>Symbol</vt:lpstr>
      <vt:lpstr>Tahoma</vt:lpstr>
      <vt:lpstr>Times</vt:lpstr>
      <vt:lpstr>Trebuchet MS</vt:lpstr>
      <vt:lpstr>Wingdings</vt:lpstr>
      <vt:lpstr>Wingdings 3</vt:lpstr>
      <vt:lpstr>Facet</vt:lpstr>
      <vt:lpstr>Thuật toán đệ qui</vt:lpstr>
      <vt:lpstr>Ôn tập bài trước</vt:lpstr>
      <vt:lpstr>Câu hỏi ôn tập</vt:lpstr>
      <vt:lpstr>Câu hỏi ôn tập</vt:lpstr>
      <vt:lpstr>Câu hỏi ôn tập</vt:lpstr>
      <vt:lpstr>Thuật toán đệ qui</vt:lpstr>
      <vt:lpstr>Tính n! bằng đệ qui</vt:lpstr>
      <vt:lpstr>Hai thành phần cơ bản</vt:lpstr>
      <vt:lpstr>Đệ qui qua các bước </vt:lpstr>
      <vt:lpstr>Ví dụ 1: ước chung lớn nhất</vt:lpstr>
      <vt:lpstr>UCLN(a, b)</vt:lpstr>
      <vt:lpstr>Ví dụ 2: Tính hàm lũy thừa</vt:lpstr>
      <vt:lpstr>Ví dụ 2: Tính hàm lũy thừa</vt:lpstr>
      <vt:lpstr>Ví dụ 2: Tính hàm lũy thừa</vt:lpstr>
      <vt:lpstr>Ví dụ 3: Tìm tất cả các số nhị phân có n bit</vt:lpstr>
      <vt:lpstr>Ví dụ 3</vt:lpstr>
      <vt:lpstr>Tổng kết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thuật toán</dc:title>
  <dc:creator>cuong</dc:creator>
  <cp:lastModifiedBy>cuong</cp:lastModifiedBy>
  <cp:revision>377</cp:revision>
  <dcterms:created xsi:type="dcterms:W3CDTF">2018-09-09T07:53:43Z</dcterms:created>
  <dcterms:modified xsi:type="dcterms:W3CDTF">2018-09-25T16:57:59Z</dcterms:modified>
</cp:coreProperties>
</file>