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72" r:id="rId5"/>
    <p:sldId id="271" r:id="rId6"/>
    <p:sldId id="260" r:id="rId7"/>
    <p:sldId id="275" r:id="rId8"/>
    <p:sldId id="274" r:id="rId9"/>
    <p:sldId id="261" r:id="rId10"/>
    <p:sldId id="273" r:id="rId11"/>
    <p:sldId id="270" r:id="rId12"/>
  </p:sldIdLst>
  <p:sldSz cx="12192000" cy="6858000"/>
  <p:notesSz cx="6858000" cy="9144000"/>
  <p:embeddedFontLs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Trebuchet MS" panose="020B0603020202020204" pitchFamily="34" charset="0"/>
      <p:regular r:id="rId18"/>
      <p:bold r:id="rId19"/>
      <p:italic r:id="rId20"/>
      <p:boldItalic r:id="rId21"/>
    </p:embeddedFont>
    <p:embeddedFont>
      <p:font typeface="Montserrat ExtraBold" panose="020B0604020202020204" charset="0"/>
      <p:bold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ontserrat Black" panose="020B0604020202020204" charset="0"/>
      <p:bold r:id="rId28"/>
      <p:boldItalic r:id="rId29"/>
    </p:embeddedFont>
    <p:embeddedFont>
      <p:font typeface="Montserrat Medium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jz/gCLjD9jQ9sEridDgMJibTek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bb26f517d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11bb26f517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3bc459ec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2c3bc459ecc_0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3bc459ecc_0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5343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1bb26f517d_0_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0" name="Google Shape;300;g11bb26f517d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bac9ab7f9_1_6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g11bac9ab7f9_1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3bc459ec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2c3bc459ecc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2c3bc459ecc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3bc459ec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2c3bc459ecc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2c3bc459ecc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062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3bc459ec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2c3bc459ecc_0_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2c3bc459ecc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0061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3bc459ec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2c3bc459ecc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0" name="Google Shape;210;g2c3bc459ecc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3bc459ec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2c3bc459ecc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0" name="Google Shape;210;g2c3bc459ecc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7310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3bc459ec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2c3bc459ecc_0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0" name="Google Shape;210;g2c3bc459ecc_0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8742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3bc459ec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2c3bc459ecc_0_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3bc459ecc_0_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4"/>
          <p:cNvSpPr txBox="1">
            <a:spLocks noGrp="1"/>
          </p:cNvSpPr>
          <p:nvPr>
            <p:ph type="ctrTitle"/>
          </p:nvPr>
        </p:nvSpPr>
        <p:spPr>
          <a:xfrm>
            <a:off x="1697669" y="3351966"/>
            <a:ext cx="720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Montserrat ExtraBold"/>
              <a:buNone/>
              <a:defRPr sz="4000" b="1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subTitle" idx="1"/>
          </p:nvPr>
        </p:nvSpPr>
        <p:spPr>
          <a:xfrm>
            <a:off x="1697669" y="4071966"/>
            <a:ext cx="5041797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None/>
              <a:defRPr>
                <a:solidFill>
                  <a:srgbClr val="AEABAB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lvl="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9810" y="1223962"/>
            <a:ext cx="4438650" cy="441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4"/>
          <p:cNvSpPr/>
          <p:nvPr/>
        </p:nvSpPr>
        <p:spPr>
          <a:xfrm rot="5400000">
            <a:off x="-307571" y="2821864"/>
            <a:ext cx="1446414" cy="831272"/>
          </a:xfrm>
          <a:prstGeom prst="triangle">
            <a:avLst>
              <a:gd name="adj" fmla="val 50000"/>
            </a:avLst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4"/>
          <p:cNvSpPr txBox="1">
            <a:spLocks noGrp="1"/>
          </p:cNvSpPr>
          <p:nvPr>
            <p:ph type="body" idx="2"/>
          </p:nvPr>
        </p:nvSpPr>
        <p:spPr>
          <a:xfrm>
            <a:off x="1562203" y="1974293"/>
            <a:ext cx="2978527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  <a:defRPr sz="9600" b="1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3" name="Google Shape;23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5325" y="5268225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1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1"/>
          <p:cNvSpPr txBox="1">
            <a:spLocks noGrp="1"/>
          </p:cNvSpPr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1"/>
          <p:cNvSpPr txBox="1">
            <a:spLocks noGrp="1"/>
          </p:cNvSpPr>
          <p:nvPr>
            <p:ph type="subTitle" idx="1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97" name="Google Shape;9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10423" y="2015275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60713" y="0"/>
            <a:ext cx="12352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3"/>
          <p:cNvSpPr txBox="1">
            <a:spLocks noGrp="1"/>
          </p:cNvSpPr>
          <p:nvPr>
            <p:ph type="title"/>
          </p:nvPr>
        </p:nvSpPr>
        <p:spPr>
          <a:xfrm rot="5400000">
            <a:off x="-1225840" y="973773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Black"/>
              <a:buNone/>
              <a:defRPr sz="6000" b="1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body" idx="1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body" idx="2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33"/>
          <p:cNvSpPr txBox="1">
            <a:spLocks noGrp="1"/>
          </p:cNvSpPr>
          <p:nvPr>
            <p:ph type="body" idx="3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3"/>
          <p:cNvSpPr txBox="1">
            <a:spLocks noGrp="1"/>
          </p:cNvSpPr>
          <p:nvPr>
            <p:ph type="body" idx="4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body" idx="5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33"/>
          <p:cNvSpPr txBox="1">
            <a:spLocks noGrp="1"/>
          </p:cNvSpPr>
          <p:nvPr>
            <p:ph type="body" idx="6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body" idx="7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"/>
              <a:buNone/>
              <a:defRPr sz="6000" b="1">
                <a:solidFill>
                  <a:schemeClr val="lt1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Char char="•"/>
              <a:defRPr sz="4000" b="1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body" idx="8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body" idx="9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3"/>
          <p:cNvSpPr txBox="1">
            <a:spLocks noGrp="1"/>
          </p:cNvSpPr>
          <p:nvPr>
            <p:ph type="body" idx="13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33"/>
          <p:cNvSpPr txBox="1">
            <a:spLocks noGrp="1"/>
          </p:cNvSpPr>
          <p:nvPr>
            <p:ph type="body" idx="14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33"/>
          <p:cNvSpPr txBox="1">
            <a:spLocks noGrp="1"/>
          </p:cNvSpPr>
          <p:nvPr>
            <p:ph type="body" idx="15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16" name="Google Shape;11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5475" y="328227"/>
            <a:ext cx="1809802" cy="88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5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sz="2800" b="1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9" name="Google Shape;119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5"/>
          <p:cNvSpPr txBox="1">
            <a:spLocks noGrp="1"/>
          </p:cNvSpPr>
          <p:nvPr>
            <p:ph type="sldNum" idx="12"/>
          </p:nvPr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5"/>
          <p:cNvSpPr txBox="1">
            <a:spLocks noGrp="1"/>
          </p:cNvSpPr>
          <p:nvPr>
            <p:ph type="body" idx="1"/>
          </p:nvPr>
        </p:nvSpPr>
        <p:spPr>
          <a:xfrm>
            <a:off x="838200" y="1680599"/>
            <a:ext cx="10641676" cy="504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marL="914400" lvl="1" indent="-31089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Courier New"/>
              <a:buChar char="o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3" name="Google Shape;123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6"/>
          <p:cNvSpPr txBox="1">
            <a:spLocks noGrp="1"/>
          </p:cNvSpPr>
          <p:nvPr>
            <p:ph type="body" idx="1"/>
          </p:nvPr>
        </p:nvSpPr>
        <p:spPr>
          <a:xfrm>
            <a:off x="1695999" y="1566639"/>
            <a:ext cx="317525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46"/>
          <p:cNvSpPr txBox="1">
            <a:spLocks noGrp="1"/>
          </p:cNvSpPr>
          <p:nvPr>
            <p:ph type="body" idx="2"/>
          </p:nvPr>
        </p:nvSpPr>
        <p:spPr>
          <a:xfrm>
            <a:off x="7176164" y="1566639"/>
            <a:ext cx="31752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27" name="Google Shape;127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6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46"/>
          <p:cNvSpPr/>
          <p:nvPr/>
        </p:nvSpPr>
        <p:spPr>
          <a:xfrm>
            <a:off x="2199884" y="2284225"/>
            <a:ext cx="2307266" cy="53163"/>
          </a:xfrm>
          <a:prstGeom prst="rect">
            <a:avLst/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46"/>
          <p:cNvSpPr/>
          <p:nvPr/>
        </p:nvSpPr>
        <p:spPr>
          <a:xfrm>
            <a:off x="7610161" y="2337388"/>
            <a:ext cx="2307266" cy="53163"/>
          </a:xfrm>
          <a:prstGeom prst="rect">
            <a:avLst/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46"/>
          <p:cNvSpPr txBox="1">
            <a:spLocks noGrp="1"/>
          </p:cNvSpPr>
          <p:nvPr>
            <p:ph type="body" idx="3"/>
          </p:nvPr>
        </p:nvSpPr>
        <p:spPr>
          <a:xfrm>
            <a:off x="838200" y="2524124"/>
            <a:ext cx="5063836" cy="383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marL="914400" lvl="1" indent="-31089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46"/>
          <p:cNvSpPr txBox="1">
            <a:spLocks noGrp="1"/>
          </p:cNvSpPr>
          <p:nvPr>
            <p:ph type="body" idx="4"/>
          </p:nvPr>
        </p:nvSpPr>
        <p:spPr>
          <a:xfrm>
            <a:off x="6137734" y="2524123"/>
            <a:ext cx="5063836" cy="3832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marL="914400" lvl="1" indent="-31089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46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sz="2800" b="1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5" name="Google Shape;135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7"/>
          <p:cNvSpPr txBox="1">
            <a:spLocks noGrp="1"/>
          </p:cNvSpPr>
          <p:nvPr>
            <p:ph type="body" idx="1"/>
          </p:nvPr>
        </p:nvSpPr>
        <p:spPr>
          <a:xfrm>
            <a:off x="838199" y="3672580"/>
            <a:ext cx="3932237" cy="140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38" name="Google Shape;138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47"/>
          <p:cNvSpPr txBox="1">
            <a:spLocks noGrp="1"/>
          </p:cNvSpPr>
          <p:nvPr>
            <p:ph type="body" idx="2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sz="2800" b="1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2" name="Google Shape;142;p47"/>
          <p:cNvSpPr txBox="1">
            <a:spLocks noGrp="1"/>
          </p:cNvSpPr>
          <p:nvPr>
            <p:ph type="body" idx="3"/>
          </p:nvPr>
        </p:nvSpPr>
        <p:spPr>
          <a:xfrm>
            <a:off x="5170488" y="1346200"/>
            <a:ext cx="6375400" cy="4887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43" name="Google Shape;143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4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5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2"/>
          <p:cNvSpPr txBox="1">
            <a:spLocks noGrp="1"/>
          </p:cNvSpPr>
          <p:nvPr>
            <p:ph type="title"/>
          </p:nvPr>
        </p:nvSpPr>
        <p:spPr>
          <a:xfrm rot="5400000">
            <a:off x="-1225840" y="1040275"/>
            <a:ext cx="4164099" cy="18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sz="6000" b="1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body" idx="1"/>
          </p:nvPr>
        </p:nvSpPr>
        <p:spPr>
          <a:xfrm>
            <a:off x="2394064" y="2759840"/>
            <a:ext cx="1122220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body" idx="2"/>
          </p:nvPr>
        </p:nvSpPr>
        <p:spPr>
          <a:xfrm>
            <a:off x="3516284" y="28884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3"/>
          </p:nvPr>
        </p:nvSpPr>
        <p:spPr>
          <a:xfrm>
            <a:off x="2310942" y="4349625"/>
            <a:ext cx="1205342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body" idx="4"/>
          </p:nvPr>
        </p:nvSpPr>
        <p:spPr>
          <a:xfrm>
            <a:off x="3516284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body" idx="5"/>
          </p:nvPr>
        </p:nvSpPr>
        <p:spPr>
          <a:xfrm>
            <a:off x="7245926" y="2759840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body" idx="6"/>
          </p:nvPr>
        </p:nvSpPr>
        <p:spPr>
          <a:xfrm>
            <a:off x="8448502" y="2888427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2"/>
          <p:cNvSpPr txBox="1">
            <a:spLocks noGrp="1"/>
          </p:cNvSpPr>
          <p:nvPr>
            <p:ph type="body" idx="7"/>
          </p:nvPr>
        </p:nvSpPr>
        <p:spPr>
          <a:xfrm>
            <a:off x="7245926" y="4349625"/>
            <a:ext cx="1202576" cy="113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6000"/>
              <a:buFont typeface="Montserrat"/>
              <a:buNone/>
              <a:defRPr sz="6000" b="1">
                <a:solidFill>
                  <a:srgbClr val="BE2727"/>
                </a:solidFill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E2727"/>
              </a:buClr>
              <a:buSzPts val="4000"/>
              <a:buChar char="•"/>
              <a:defRPr sz="4000" b="1">
                <a:solidFill>
                  <a:srgbClr val="BE2727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body" idx="8"/>
          </p:nvPr>
        </p:nvSpPr>
        <p:spPr>
          <a:xfrm>
            <a:off x="8448502" y="4478213"/>
            <a:ext cx="2733675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E2727"/>
              </a:buClr>
              <a:buSzPts val="2000"/>
              <a:buFont typeface="Montserrat"/>
              <a:buNone/>
              <a:defRPr sz="2000" b="1">
                <a:solidFill>
                  <a:srgbClr val="BE2727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2"/>
          <p:cNvSpPr txBox="1">
            <a:spLocks noGrp="1"/>
          </p:cNvSpPr>
          <p:nvPr>
            <p:ph type="body" idx="9"/>
          </p:nvPr>
        </p:nvSpPr>
        <p:spPr>
          <a:xfrm>
            <a:off x="3516283" y="3284445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body" idx="13"/>
          </p:nvPr>
        </p:nvSpPr>
        <p:spPr>
          <a:xfrm>
            <a:off x="3516283" y="4874231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2"/>
          <p:cNvSpPr txBox="1">
            <a:spLocks noGrp="1"/>
          </p:cNvSpPr>
          <p:nvPr>
            <p:ph type="body" idx="14"/>
          </p:nvPr>
        </p:nvSpPr>
        <p:spPr>
          <a:xfrm>
            <a:off x="8448501" y="3284444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body" idx="15"/>
          </p:nvPr>
        </p:nvSpPr>
        <p:spPr>
          <a:xfrm>
            <a:off x="8448500" y="4893727"/>
            <a:ext cx="2733675" cy="54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Montserrat"/>
              <a:buNone/>
              <a:defRPr sz="1400">
                <a:solidFill>
                  <a:srgbClr val="171616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128e061f2de_0_109"/>
          <p:cNvCxnSpPr/>
          <p:nvPr/>
        </p:nvCxnSpPr>
        <p:spPr>
          <a:xfrm>
            <a:off x="575800" y="6322471"/>
            <a:ext cx="1104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65" name="Google Shape;165;g128e061f2de_0_109"/>
          <p:cNvSpPr txBox="1">
            <a:spLocks noGrp="1"/>
          </p:cNvSpPr>
          <p:nvPr>
            <p:ph type="title"/>
          </p:nvPr>
        </p:nvSpPr>
        <p:spPr>
          <a:xfrm>
            <a:off x="415600" y="284933"/>
            <a:ext cx="113607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6579"/>
              </a:buClr>
              <a:buSzPts val="3700"/>
              <a:buFont typeface="Trebuchet MS"/>
              <a:buNone/>
              <a:defRPr>
                <a:solidFill>
                  <a:srgbClr val="56657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cxnSp>
        <p:nvCxnSpPr>
          <p:cNvPr id="166" name="Google Shape;166;g128e061f2de_0_109"/>
          <p:cNvCxnSpPr/>
          <p:nvPr/>
        </p:nvCxnSpPr>
        <p:spPr>
          <a:xfrm>
            <a:off x="575800" y="1002333"/>
            <a:ext cx="11040300" cy="0"/>
          </a:xfrm>
          <a:prstGeom prst="straightConnector1">
            <a:avLst/>
          </a:prstGeom>
          <a:noFill/>
          <a:ln w="9525" cap="flat" cmpd="sng">
            <a:solidFill>
              <a:srgbClr val="C6C5C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67" name="Google Shape;167;g128e061f2de_0_109">
            <a:hlinkClick r:id="" action="ppaction://hlinkshowjump?jump=previousslide"/>
          </p:cNvPr>
          <p:cNvSpPr/>
          <p:nvPr/>
        </p:nvSpPr>
        <p:spPr>
          <a:xfrm rot="2700000">
            <a:off x="11348840" y="6420393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128e061f2de_0_109"/>
          <p:cNvSpPr/>
          <p:nvPr/>
        </p:nvSpPr>
        <p:spPr>
          <a:xfrm>
            <a:off x="579075" y="6315167"/>
            <a:ext cx="506400" cy="232800"/>
          </a:xfrm>
          <a:prstGeom prst="rect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128e061f2de_0_109">
            <a:hlinkClick r:id="" action="ppaction://hlinkshowjump?jump=nextslide"/>
          </p:cNvPr>
          <p:cNvSpPr/>
          <p:nvPr/>
        </p:nvSpPr>
        <p:spPr>
          <a:xfrm rot="-8100000">
            <a:off x="11508840" y="6420194"/>
            <a:ext cx="113279" cy="113279"/>
          </a:xfrm>
          <a:prstGeom prst="rtTriangle">
            <a:avLst/>
          </a:prstGeom>
          <a:solidFill>
            <a:srgbClr val="C6C5C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128e061f2de_0_109"/>
          <p:cNvSpPr txBox="1">
            <a:spLocks noGrp="1"/>
          </p:cNvSpPr>
          <p:nvPr>
            <p:ph type="sldNum" idx="12"/>
          </p:nvPr>
        </p:nvSpPr>
        <p:spPr>
          <a:xfrm>
            <a:off x="579067" y="6315167"/>
            <a:ext cx="5064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g128e061f2de_0_109"/>
          <p:cNvSpPr txBox="1"/>
          <p:nvPr/>
        </p:nvSpPr>
        <p:spPr>
          <a:xfrm>
            <a:off x="9204248" y="6246912"/>
            <a:ext cx="20436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C6C5C5"/>
                </a:solidFill>
                <a:latin typeface="Arial"/>
                <a:ea typeface="Arial"/>
                <a:cs typeface="Arial"/>
                <a:sym typeface="Arial"/>
              </a:rPr>
              <a:t>www.companyname.com</a:t>
            </a:r>
            <a:endParaRPr sz="1200" b="0" i="0" u="none" strike="noStrike" cap="none">
              <a:solidFill>
                <a:srgbClr val="C6C5C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>
            <a:spLocks noGrp="1"/>
          </p:cNvSpPr>
          <p:nvPr>
            <p:ph type="body" idx="1"/>
          </p:nvPr>
        </p:nvSpPr>
        <p:spPr>
          <a:xfrm>
            <a:off x="742507" y="1978428"/>
            <a:ext cx="5181600" cy="401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marL="914400" lvl="1" indent="-31089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2" name="Google Shape;42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8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Google Shape;45;p38"/>
          <p:cNvSpPr txBox="1">
            <a:spLocks noGrp="1"/>
          </p:cNvSpPr>
          <p:nvPr>
            <p:ph type="body" idx="2"/>
          </p:nvPr>
        </p:nvSpPr>
        <p:spPr>
          <a:xfrm>
            <a:off x="6267893" y="1978428"/>
            <a:ext cx="5181600" cy="401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560"/>
              <a:buFont typeface="Arial"/>
              <a:buChar char="•"/>
              <a:defRPr sz="1600"/>
            </a:lvl1pPr>
            <a:lvl2pPr marL="914400" lvl="1" indent="-31089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296"/>
              <a:buFont typeface="Arial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sz="2800" b="1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7" name="Google Shape;47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11667" y="-83672"/>
            <a:ext cx="12640676" cy="7017872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0"/>
          <p:cNvSpPr txBox="1">
            <a:spLocks noGrp="1"/>
          </p:cNvSpPr>
          <p:nvPr>
            <p:ph type="ctrTitle"/>
          </p:nvPr>
        </p:nvSpPr>
        <p:spPr>
          <a:xfrm>
            <a:off x="279991" y="3969209"/>
            <a:ext cx="9144000" cy="1464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subTitle" idx="1"/>
          </p:nvPr>
        </p:nvSpPr>
        <p:spPr>
          <a:xfrm>
            <a:off x="279991" y="543362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52" name="Google Shape;5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42381" y="-123349"/>
            <a:ext cx="7133810" cy="709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000" y="322051"/>
            <a:ext cx="3225201" cy="15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title"/>
          </p:nvPr>
        </p:nvSpPr>
        <p:spPr>
          <a:xfrm>
            <a:off x="1974966" y="2521987"/>
            <a:ext cx="80763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  <a:defRPr sz="6000" b="1">
                <a:solidFill>
                  <a:srgbClr val="C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6" name="Google Shape;56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9185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1989667" y="3847550"/>
            <a:ext cx="807635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5"/>
          <p:cNvSpPr/>
          <p:nvPr/>
        </p:nvSpPr>
        <p:spPr>
          <a:xfrm rot="10800000">
            <a:off x="5289935" y="1559948"/>
            <a:ext cx="1446414" cy="831272"/>
          </a:xfrm>
          <a:prstGeom prst="triangle">
            <a:avLst>
              <a:gd name="adj" fmla="val 50000"/>
            </a:avLst>
          </a:prstGeom>
          <a:solidFill>
            <a:srgbClr val="BE272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" name="Google Shape;5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2013" y="5255650"/>
            <a:ext cx="2040576" cy="99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6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36"/>
          <p:cNvSpPr txBox="1">
            <a:spLocks noGrp="1"/>
          </p:cNvSpPr>
          <p:nvPr>
            <p:ph type="title"/>
          </p:nvPr>
        </p:nvSpPr>
        <p:spPr>
          <a:xfrm>
            <a:off x="838200" y="509145"/>
            <a:ext cx="8463742" cy="94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E2727"/>
              </a:buClr>
              <a:buSzPts val="2800"/>
              <a:buFont typeface="Montserrat ExtraBold"/>
              <a:buNone/>
              <a:defRPr sz="2800" b="1">
                <a:solidFill>
                  <a:srgbClr val="BE2727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5" name="Google Shape;65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 with Caption">
  <p:cSld name="2_Content with Ca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7"/>
          <p:cNvSpPr txBox="1">
            <a:spLocks noGrp="1"/>
          </p:cNvSpPr>
          <p:nvPr>
            <p:ph type="body" idx="1"/>
          </p:nvPr>
        </p:nvSpPr>
        <p:spPr>
          <a:xfrm>
            <a:off x="3818313" y="3901864"/>
            <a:ext cx="4555374" cy="216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68" name="Google Shape;68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7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37"/>
          <p:cNvSpPr txBox="1">
            <a:spLocks noGrp="1"/>
          </p:cNvSpPr>
          <p:nvPr>
            <p:ph type="body" idx="2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 sz="3200" b="1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2" name="Google Shape;72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38200" y="3858704"/>
            <a:ext cx="2860964" cy="4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>
            <a:spLocks noGrp="1"/>
          </p:cNvSpPr>
          <p:nvPr>
            <p:ph type="body" idx="1"/>
          </p:nvPr>
        </p:nvSpPr>
        <p:spPr>
          <a:xfrm>
            <a:off x="746918" y="3882043"/>
            <a:ext cx="3816769" cy="216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6" name="Google Shape;76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0"/>
            <a:ext cx="2860964" cy="315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7100" y="5837237"/>
            <a:ext cx="1104900" cy="10382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9"/>
          <p:cNvSpPr txBox="1"/>
          <p:nvPr/>
        </p:nvSpPr>
        <p:spPr>
          <a:xfrm>
            <a:off x="11546379" y="6356350"/>
            <a:ext cx="4558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39"/>
          <p:cNvSpPr txBox="1">
            <a:spLocks noGrp="1"/>
          </p:cNvSpPr>
          <p:nvPr>
            <p:ph type="body" idx="2"/>
          </p:nvPr>
        </p:nvSpPr>
        <p:spPr>
          <a:xfrm>
            <a:off x="803764" y="834017"/>
            <a:ext cx="2978527" cy="203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  <a:defRPr sz="2800" b="1">
                <a:solidFill>
                  <a:srgbClr val="C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80" name="Google Shape;80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98625" y="326475"/>
            <a:ext cx="1856773" cy="90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59085"/>
            <a:ext cx="12534822" cy="695910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0"/>
          <p:cNvSpPr txBox="1">
            <a:spLocks noGrp="1"/>
          </p:cNvSpPr>
          <p:nvPr>
            <p:ph type="ctrTitle"/>
          </p:nvPr>
        </p:nvSpPr>
        <p:spPr>
          <a:xfrm>
            <a:off x="2594340" y="3145331"/>
            <a:ext cx="7558961" cy="151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  <a:defRPr sz="3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subTitle" idx="1"/>
          </p:nvPr>
        </p:nvSpPr>
        <p:spPr>
          <a:xfrm>
            <a:off x="2594340" y="4372481"/>
            <a:ext cx="7558961" cy="1300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85" name="Google Shape;8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4571" y="1362499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41803" y="1422897"/>
            <a:ext cx="4280502" cy="425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1198" y="4951700"/>
            <a:ext cx="2012426" cy="9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sz="4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29"/>
          <p:cNvSpPr txBox="1"/>
          <p:nvPr/>
        </p:nvSpPr>
        <p:spPr>
          <a:xfrm>
            <a:off x="1981200" y="6338813"/>
            <a:ext cx="712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2022 By Rikkei Academy - Rikkei Education - All rights reserved.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bb26f517d_0_1"/>
          <p:cNvSpPr txBox="1">
            <a:spLocks noGrp="1"/>
          </p:cNvSpPr>
          <p:nvPr>
            <p:ph type="ctrTitle"/>
          </p:nvPr>
        </p:nvSpPr>
        <p:spPr>
          <a:xfrm>
            <a:off x="1697674" y="2660574"/>
            <a:ext cx="7674925" cy="9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000" dirty="0" smtClean="0"/>
              <a:t>Giới </a:t>
            </a:r>
            <a:r>
              <a:rPr lang="en-US" sz="3000" dirty="0"/>
              <a:t>thiệu Spring ORM - </a:t>
            </a:r>
            <a:r>
              <a:rPr lang="en-US" sz="3000" dirty="0" smtClean="0"/>
              <a:t>Hibernate</a:t>
            </a:r>
            <a:endParaRPr sz="3000" dirty="0"/>
          </a:p>
        </p:txBody>
      </p:sp>
      <p:sp>
        <p:nvSpPr>
          <p:cNvPr id="177" name="Google Shape;177;g11bb26f517d_0_1"/>
          <p:cNvSpPr txBox="1">
            <a:spLocks noGrp="1"/>
          </p:cNvSpPr>
          <p:nvPr>
            <p:ph type="subTitle" idx="1"/>
          </p:nvPr>
        </p:nvSpPr>
        <p:spPr>
          <a:xfrm>
            <a:off x="1697669" y="4071966"/>
            <a:ext cx="5041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</a:pPr>
            <a:r>
              <a:rPr lang="en-US" sz="1800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Version: 1.0</a:t>
            </a:r>
            <a:endParaRPr dirty="0"/>
          </a:p>
        </p:txBody>
      </p:sp>
      <p:sp>
        <p:nvSpPr>
          <p:cNvPr id="178" name="Google Shape;178;g11bb26f517d_0_1"/>
          <p:cNvSpPr txBox="1">
            <a:spLocks noGrp="1"/>
          </p:cNvSpPr>
          <p:nvPr>
            <p:ph type="body" idx="2"/>
          </p:nvPr>
        </p:nvSpPr>
        <p:spPr>
          <a:xfrm>
            <a:off x="1562200" y="1974300"/>
            <a:ext cx="8154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9600"/>
              <a:buNone/>
            </a:pPr>
            <a:r>
              <a:rPr lang="en-US" sz="3000" dirty="0"/>
              <a:t>SESSION </a:t>
            </a:r>
            <a:r>
              <a:rPr lang="en-US" sz="3000" dirty="0" smtClean="0"/>
              <a:t>17:</a:t>
            </a:r>
            <a:endParaRPr sz="3000" dirty="0"/>
          </a:p>
        </p:txBody>
      </p:sp>
      <p:sp>
        <p:nvSpPr>
          <p:cNvPr id="179" name="Google Shape;179;g11bb26f517d_0_1"/>
          <p:cNvSpPr txBox="1"/>
          <p:nvPr/>
        </p:nvSpPr>
        <p:spPr>
          <a:xfrm>
            <a:off x="1697669" y="3664241"/>
            <a:ext cx="5041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Module: Training Program Preparation</a:t>
            </a:r>
            <a:endParaRPr sz="1800" b="0" i="0" u="none" strike="noStrike" cap="none" dirty="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3bc459ecc_0_82"/>
          <p:cNvSpPr txBox="1">
            <a:spLocks noGrp="1"/>
          </p:cNvSpPr>
          <p:nvPr>
            <p:ph type="title"/>
          </p:nvPr>
        </p:nvSpPr>
        <p:spPr>
          <a:xfrm>
            <a:off x="838200" y="614750"/>
            <a:ext cx="84636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/>
            <a:r>
              <a:rPr lang="en-US" dirty="0"/>
              <a:t>4. </a:t>
            </a:r>
            <a:r>
              <a:rPr lang="vi-VN" dirty="0"/>
              <a:t>Phân trang và tối ưu hiệu năng trong </a:t>
            </a:r>
            <a:r>
              <a:rPr lang="vi-VN" dirty="0" smtClean="0"/>
              <a:t>Hibernate</a:t>
            </a:r>
            <a:endParaRPr dirty="0"/>
          </a:p>
        </p:txBody>
      </p:sp>
      <p:sp>
        <p:nvSpPr>
          <p:cNvPr id="224" name="Google Shape;224;g2c3bc459ecc_0_82"/>
          <p:cNvSpPr txBox="1"/>
          <p:nvPr/>
        </p:nvSpPr>
        <p:spPr>
          <a:xfrm>
            <a:off x="838200" y="1267250"/>
            <a:ext cx="53340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2200" b="1" dirty="0" smtClean="0">
                <a:solidFill>
                  <a:schemeClr val="dk1"/>
                </a:solidFill>
                <a:latin typeface="Montserrat ExtraBold"/>
                <a:ea typeface="Montserrat"/>
                <a:cs typeface="Montserrat"/>
                <a:sym typeface="Montserrat ExtraBold"/>
              </a:rPr>
              <a:t>Tối ưu hiệu năng trong Hibernate</a:t>
            </a:r>
            <a:endParaRPr sz="2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g2c3bc459ecc_0_82"/>
          <p:cNvSpPr txBox="1"/>
          <p:nvPr/>
        </p:nvSpPr>
        <p:spPr>
          <a:xfrm>
            <a:off x="838200" y="1809949"/>
            <a:ext cx="11165700" cy="199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 + 1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Xảy ra </a:t>
            </a:r>
            <a:r>
              <a:rPr lang="en-US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khi sử dụng </a:t>
            </a:r>
            <a:r>
              <a:rPr lang="en-US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MQH 1 - 1, 1 - N, N - N</a:t>
            </a:r>
            <a:r>
              <a:rPr lang="en-US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truy vấn một danh sách thực thể (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 truy vấn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và sau đó Hibernate thực hiện </a:t>
            </a: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thêm N truy vấn 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khác để lấy dữ liệu liên quan cho từng thực </a:t>
            </a:r>
            <a:r>
              <a:rPr lang="en-US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thể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vi-VN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ruy </a:t>
            </a:r>
            <a:r>
              <a:rPr lang="vi-V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vấn nhiều bản ghi cùng </a:t>
            </a:r>
            <a:r>
              <a:rPr lang="vi-VN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lúc</a:t>
            </a:r>
            <a:r>
              <a:rPr lang="en-US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Dùng</a:t>
            </a:r>
            <a:r>
              <a:rPr lang="vi-VN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@</a:t>
            </a:r>
            <a:r>
              <a:rPr lang="vi-VN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BatchSize </a:t>
            </a:r>
            <a:r>
              <a:rPr lang="vi-VN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vi-VN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VD: 20 bản ghi), thay vì từng cái một, giảm đáng kể số lượng truy vấn và độ </a:t>
            </a:r>
            <a:r>
              <a:rPr lang="vi-VN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trễ</a:t>
            </a:r>
            <a:endParaRPr lang="en-US" sz="1800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vi-V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hỉ truy vấn các cột cần </a:t>
            </a:r>
            <a:r>
              <a:rPr lang="vi-VN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thiết</a:t>
            </a:r>
            <a:r>
              <a:rPr lang="en-US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vi-VN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Tránh </a:t>
            </a:r>
            <a:r>
              <a:rPr lang="vi-VN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vi-VN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lang="vi-VN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6" name="Picture 2" descr="A close-up of a computer code&#10;&#10;AI-generated content may be incorrec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45917"/>
            <a:ext cx="7365888" cy="129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9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bb26f517d_0_162"/>
          <p:cNvSpPr txBox="1">
            <a:spLocks noGrp="1"/>
          </p:cNvSpPr>
          <p:nvPr>
            <p:ph type="ctrTitle"/>
          </p:nvPr>
        </p:nvSpPr>
        <p:spPr>
          <a:xfrm>
            <a:off x="279991" y="3969209"/>
            <a:ext cx="9144000" cy="14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ontserrat Black"/>
              <a:buNone/>
            </a:pPr>
            <a:r>
              <a:rPr lang="en-US"/>
              <a:t>KẾT THÚC</a:t>
            </a:r>
            <a:endParaRPr/>
          </a:p>
        </p:txBody>
      </p:sp>
      <p:sp>
        <p:nvSpPr>
          <p:cNvPr id="303" name="Google Shape;303;g11bb26f517d_0_162"/>
          <p:cNvSpPr txBox="1">
            <a:spLocks noGrp="1"/>
          </p:cNvSpPr>
          <p:nvPr>
            <p:ph type="subTitle" idx="1"/>
          </p:nvPr>
        </p:nvSpPr>
        <p:spPr>
          <a:xfrm>
            <a:off x="279991" y="543362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HỌC VIỆN ĐÀO TẠO LẬP TRÌNH CHẤT LƯỢNG NHẬT BẢN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bac9ab7f9_1_682"/>
          <p:cNvSpPr txBox="1">
            <a:spLocks noGrp="1"/>
          </p:cNvSpPr>
          <p:nvPr>
            <p:ph type="body" idx="1"/>
          </p:nvPr>
        </p:nvSpPr>
        <p:spPr>
          <a:xfrm>
            <a:off x="1651450" y="917450"/>
            <a:ext cx="9767400" cy="50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38100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ts val="2400"/>
              <a:buAutoNum type="arabicPeriod"/>
            </a:pPr>
            <a:r>
              <a:rPr lang="vi-VN" sz="2400" dirty="0">
                <a:solidFill>
                  <a:srgbClr val="333333"/>
                </a:solidFill>
              </a:rPr>
              <a:t>Giới thiệu ORM và Hibernate</a:t>
            </a:r>
          </a:p>
          <a:p>
            <a:pPr lvl="0" indent="-38100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ts val="2400"/>
              <a:buAutoNum type="arabicPeriod"/>
            </a:pPr>
            <a:r>
              <a:rPr lang="vi-VN" sz="2400" dirty="0">
                <a:solidFill>
                  <a:srgbClr val="333333"/>
                </a:solidFill>
              </a:rPr>
              <a:t>Cấu hình Spring tích hợp Hibernate</a:t>
            </a:r>
          </a:p>
          <a:p>
            <a:pPr lvl="0" indent="-38100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ts val="2400"/>
              <a:buAutoNum type="arabicPeriod"/>
            </a:pPr>
            <a:r>
              <a:rPr lang="vi-VN" sz="2400" dirty="0">
                <a:solidFill>
                  <a:srgbClr val="333333"/>
                </a:solidFill>
              </a:rPr>
              <a:t>Tạo Entity và CRUD cơ bản</a:t>
            </a:r>
          </a:p>
          <a:p>
            <a:pPr lvl="0" indent="-381000">
              <a:lnSpc>
                <a:spcPct val="150000"/>
              </a:lnSpc>
              <a:spcBef>
                <a:spcPts val="0"/>
              </a:spcBef>
              <a:buClr>
                <a:srgbClr val="333333"/>
              </a:buClr>
              <a:buSzPts val="2400"/>
              <a:buAutoNum type="arabicPeriod"/>
            </a:pPr>
            <a:r>
              <a:rPr lang="vi-VN" sz="2400" dirty="0">
                <a:solidFill>
                  <a:srgbClr val="333333"/>
                </a:solidFill>
              </a:rPr>
              <a:t>Phân trang và tối ưu hiệu năng trong Hibernate</a:t>
            </a:r>
          </a:p>
        </p:txBody>
      </p:sp>
      <p:sp>
        <p:nvSpPr>
          <p:cNvPr id="185" name="Google Shape;185;g11bac9ab7f9_1_682"/>
          <p:cNvSpPr txBox="1">
            <a:spLocks noGrp="1"/>
          </p:cNvSpPr>
          <p:nvPr>
            <p:ph type="title"/>
          </p:nvPr>
        </p:nvSpPr>
        <p:spPr>
          <a:xfrm rot="5400000">
            <a:off x="-1686375" y="1500953"/>
            <a:ext cx="5085300" cy="1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Montserrat Black"/>
              <a:buNone/>
            </a:pPr>
            <a:r>
              <a:rPr lang="en-US" dirty="0"/>
              <a:t> NỘI DUNG</a:t>
            </a:r>
            <a:endParaRPr dirty="0"/>
          </a:p>
        </p:txBody>
      </p:sp>
      <p:pic>
        <p:nvPicPr>
          <p:cNvPr id="186" name="Google Shape;186;g11bac9ab7f9_1_6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863816" y="5111676"/>
            <a:ext cx="3515280" cy="3492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3bc459ecc_0_33"/>
          <p:cNvSpPr txBox="1">
            <a:spLocks noGrp="1"/>
          </p:cNvSpPr>
          <p:nvPr>
            <p:ph type="title"/>
          </p:nvPr>
        </p:nvSpPr>
        <p:spPr>
          <a:xfrm>
            <a:off x="838200" y="614750"/>
            <a:ext cx="89916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 smtClean="0"/>
              <a:t>1. Giới </a:t>
            </a:r>
            <a:r>
              <a:rPr lang="en-US" dirty="0"/>
              <a:t>thiệu ORM và Hibernate</a:t>
            </a:r>
          </a:p>
        </p:txBody>
      </p:sp>
      <p:sp>
        <p:nvSpPr>
          <p:cNvPr id="202" name="Google Shape;202;g2c3bc459ecc_0_33"/>
          <p:cNvSpPr txBox="1"/>
          <p:nvPr/>
        </p:nvSpPr>
        <p:spPr>
          <a:xfrm>
            <a:off x="940213" y="1723150"/>
            <a:ext cx="10387694" cy="101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vi-V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Hibernate là một </a:t>
            </a:r>
            <a:r>
              <a:rPr lang="en-US" sz="16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vi-VN" sz="16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ramework </a:t>
            </a:r>
            <a:r>
              <a:rPr lang="vi-V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ORM </a:t>
            </a:r>
            <a:r>
              <a:rPr lang="vi-V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(Object-Relational Mapping) mã nguồn mở trong Java, giúp </a:t>
            </a:r>
            <a:r>
              <a:rPr lang="vi-V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ánh xạ</a:t>
            </a:r>
            <a:r>
              <a:rPr lang="vi-V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các </a:t>
            </a:r>
            <a:r>
              <a:rPr lang="en-US" sz="16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Đ</a:t>
            </a:r>
            <a:r>
              <a:rPr lang="vi-VN" sz="16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ối </a:t>
            </a:r>
            <a:r>
              <a:rPr lang="en-US" sz="16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vi-VN" sz="16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ượng </a:t>
            </a:r>
            <a:r>
              <a:rPr lang="vi-V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Java </a:t>
            </a:r>
            <a:r>
              <a:rPr lang="vi-V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với các </a:t>
            </a:r>
            <a:r>
              <a:rPr lang="en-US" sz="16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vi-VN" sz="16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ảng</a:t>
            </a:r>
            <a:r>
              <a:rPr lang="vi-VN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vi-V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trong cơ sở dữ liệu quan hệ như </a:t>
            </a:r>
            <a:r>
              <a:rPr lang="vi-VN" sz="16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MySQL, PostgreSQL, Oracle</a:t>
            </a:r>
            <a:r>
              <a:rPr lang="vi-V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,...</a:t>
            </a:r>
            <a:endParaRPr lang="en-US" sz="1600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vi-VN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Hibernate </a:t>
            </a:r>
            <a:r>
              <a:rPr lang="vi-V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giúp bạn </a:t>
            </a:r>
            <a:r>
              <a:rPr lang="vi-VN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làm</a:t>
            </a:r>
            <a:r>
              <a:rPr lang="en-US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</a:t>
            </a:r>
            <a:r>
              <a:rPr lang="vi-VN" sz="16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vi-V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việc với CSDL bằng cách thao tác với các đối tượng Java, thay vì viết câu SQL trực tiếp.</a:t>
            </a:r>
            <a:endParaRPr lang="en-US" sz="16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g2c3bc459ecc_0_33"/>
          <p:cNvSpPr txBox="1"/>
          <p:nvPr/>
        </p:nvSpPr>
        <p:spPr>
          <a:xfrm>
            <a:off x="940225" y="1267250"/>
            <a:ext cx="373655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Giới thiệu Hibernate</a:t>
            </a:r>
            <a:endParaRPr sz="2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74" y="4562565"/>
            <a:ext cx="1304620" cy="1304620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4000915" y="4188864"/>
            <a:ext cx="765417" cy="6467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name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4150002" y="4919878"/>
            <a:ext cx="765417" cy="6467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 smtClean="0">
                <a:solidFill>
                  <a:sysClr val="windowText" lastClr="000000"/>
                </a:solidFill>
              </a:rPr>
              <a:t>email</a:t>
            </a:r>
            <a:endParaRPr lang="en-US" sz="900" dirty="0">
              <a:solidFill>
                <a:sysClr val="windowText" lastClr="000000"/>
              </a:solidFill>
            </a:endParaRPr>
          </a:p>
        </p:txBody>
      </p:sp>
      <p:cxnSp>
        <p:nvCxnSpPr>
          <p:cNvPr id="22" name="Straight Connector 21"/>
          <p:cNvCxnSpPr>
            <a:endCxn id="20" idx="2"/>
          </p:cNvCxnSpPr>
          <p:nvPr/>
        </p:nvCxnSpPr>
        <p:spPr>
          <a:xfrm flipV="1">
            <a:off x="3643210" y="4512224"/>
            <a:ext cx="357705" cy="332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21" idx="2"/>
          </p:cNvCxnSpPr>
          <p:nvPr/>
        </p:nvCxnSpPr>
        <p:spPr>
          <a:xfrm>
            <a:off x="3643210" y="5243238"/>
            <a:ext cx="506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26230" y="3724385"/>
            <a:ext cx="1658664" cy="5182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Employee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150002" y="5678197"/>
            <a:ext cx="765417" cy="64672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status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3669007" y="5586190"/>
            <a:ext cx="541167" cy="29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786" y="4796042"/>
            <a:ext cx="804692" cy="1073966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9000468" y="3529086"/>
            <a:ext cx="1658664" cy="5182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Employee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4743" y="4253614"/>
            <a:ext cx="2097196" cy="449699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3343167" y="3280132"/>
            <a:ext cx="596423" cy="447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79926" y="3099050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save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76775" y="3613074"/>
            <a:ext cx="286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INSERT INTO emp ...</a:t>
            </a:r>
            <a:endParaRPr lang="en-US" sz="2000" dirty="0">
              <a:solidFill>
                <a:srgbClr val="00B0F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600575" y="4099413"/>
            <a:ext cx="3781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590" y="2438826"/>
            <a:ext cx="1086162" cy="9985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935" y="2786030"/>
            <a:ext cx="518231" cy="69164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829551" y="2896848"/>
            <a:ext cx="15648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h</a:t>
            </a:r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ibernate-config.xml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06593" y="3143565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Entity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96071" y="3190522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Session Factory</a:t>
            </a:r>
          </a:p>
          <a:p>
            <a:r>
              <a:rPr lang="en-US" sz="1200" dirty="0" smtClean="0">
                <a:solidFill>
                  <a:schemeClr val="accent4">
                    <a:lumMod val="75000"/>
                  </a:schemeClr>
                </a:solidFill>
              </a:rPr>
              <a:t>Entity Manger</a:t>
            </a:r>
            <a:endParaRPr lang="en-US" sz="12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3bc459ecc_0_33"/>
          <p:cNvSpPr txBox="1">
            <a:spLocks noGrp="1"/>
          </p:cNvSpPr>
          <p:nvPr>
            <p:ph type="title"/>
          </p:nvPr>
        </p:nvSpPr>
        <p:spPr>
          <a:xfrm>
            <a:off x="838200" y="614750"/>
            <a:ext cx="89916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 smtClean="0"/>
              <a:t>1. Giới </a:t>
            </a:r>
            <a:r>
              <a:rPr lang="en-US" dirty="0"/>
              <a:t>thiệu ORM và Hibernate</a:t>
            </a:r>
          </a:p>
        </p:txBody>
      </p:sp>
      <p:sp>
        <p:nvSpPr>
          <p:cNvPr id="202" name="Google Shape;202;g2c3bc459ecc_0_33"/>
          <p:cNvSpPr txBox="1"/>
          <p:nvPr/>
        </p:nvSpPr>
        <p:spPr>
          <a:xfrm>
            <a:off x="940213" y="1723150"/>
            <a:ext cx="10387694" cy="101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Hàm </a:t>
            </a:r>
            <a:r>
              <a:rPr lang="en-US" sz="1800" b="1" dirty="0" smtClean="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save</a:t>
            </a:r>
            <a:r>
              <a:rPr lang="en-US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sẽ update khi entity có id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g2c3bc459ecc_0_33"/>
          <p:cNvSpPr txBox="1"/>
          <p:nvPr/>
        </p:nvSpPr>
        <p:spPr>
          <a:xfrm>
            <a:off x="940225" y="1267250"/>
            <a:ext cx="373655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Giới thiệu Hibernate</a:t>
            </a:r>
            <a:endParaRPr sz="2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590" y="2438826"/>
            <a:ext cx="1086162" cy="99856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786" y="4796042"/>
            <a:ext cx="804692" cy="10739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79926" y="4347176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save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676775" y="3613074"/>
            <a:ext cx="286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DELETE FROM emp ...</a:t>
            </a:r>
            <a:endParaRPr lang="en-US" sz="2000" dirty="0">
              <a:solidFill>
                <a:srgbClr val="00B0F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4600575" y="4099413"/>
            <a:ext cx="3781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79926" y="3699303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delete</a:t>
            </a:r>
            <a:endParaRPr lang="en-US" sz="2000" dirty="0">
              <a:solidFill>
                <a:srgbClr val="00B0F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76774" y="4315846"/>
            <a:ext cx="286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UPDATE emp ...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93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3bc459ecc_0_33"/>
          <p:cNvSpPr txBox="1">
            <a:spLocks noGrp="1"/>
          </p:cNvSpPr>
          <p:nvPr>
            <p:ph type="title"/>
          </p:nvPr>
        </p:nvSpPr>
        <p:spPr>
          <a:xfrm>
            <a:off x="838200" y="614750"/>
            <a:ext cx="89916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2. </a:t>
            </a:r>
            <a:r>
              <a:rPr lang="vi-VN" dirty="0"/>
              <a:t>Cấu hình Spring tích hợp </a:t>
            </a:r>
            <a:r>
              <a:rPr lang="vi-VN" dirty="0" smtClean="0"/>
              <a:t>Hibernate</a:t>
            </a:r>
            <a:endParaRPr lang="vi-VN" dirty="0"/>
          </a:p>
        </p:txBody>
      </p:sp>
      <p:sp>
        <p:nvSpPr>
          <p:cNvPr id="202" name="Google Shape;202;g2c3bc459ecc_0_33"/>
          <p:cNvSpPr txBox="1"/>
          <p:nvPr/>
        </p:nvSpPr>
        <p:spPr>
          <a:xfrm>
            <a:off x="940213" y="1723149"/>
            <a:ext cx="10387694" cy="111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Thư viện: Hibernate core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File </a:t>
            </a:r>
            <a:r>
              <a:rPr lang="en-US" sz="18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hibernate-config.xml</a:t>
            </a:r>
            <a:r>
              <a:rPr lang="en-US" sz="18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: Thông tin </a:t>
            </a:r>
            <a:r>
              <a:rPr lang="en-US" sz="18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Kết nối DB</a:t>
            </a:r>
            <a:r>
              <a:rPr lang="en-US" sz="18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8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entity, </a:t>
            </a:r>
            <a:r>
              <a:rPr lang="en-US" sz="18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config mở rộng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Tạo Bean cho </a:t>
            </a:r>
            <a:r>
              <a:rPr lang="en-US" sz="18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SessionFactory</a:t>
            </a:r>
            <a:r>
              <a:rPr lang="en-US" sz="1800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800" b="1" dirty="0" smtClean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EntityManager</a:t>
            </a:r>
          </a:p>
        </p:txBody>
      </p:sp>
      <p:sp>
        <p:nvSpPr>
          <p:cNvPr id="206" name="Google Shape;206;g2c3bc459ecc_0_33"/>
          <p:cNvSpPr txBox="1"/>
          <p:nvPr/>
        </p:nvSpPr>
        <p:spPr>
          <a:xfrm>
            <a:off x="940225" y="1267250"/>
            <a:ext cx="472715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2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Cấu hình</a:t>
            </a:r>
            <a:endParaRPr sz="2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157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3bc459ecc_0_38"/>
          <p:cNvSpPr txBox="1">
            <a:spLocks noGrp="1"/>
          </p:cNvSpPr>
          <p:nvPr>
            <p:ph type="title"/>
          </p:nvPr>
        </p:nvSpPr>
        <p:spPr>
          <a:xfrm>
            <a:off x="838200" y="614750"/>
            <a:ext cx="8677275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3. </a:t>
            </a:r>
            <a:r>
              <a:rPr lang="vi-VN" dirty="0"/>
              <a:t>Tạo Entity và CRUD cơ </a:t>
            </a:r>
            <a:r>
              <a:rPr lang="vi-VN" dirty="0" smtClean="0"/>
              <a:t>bản</a:t>
            </a:r>
            <a:endParaRPr lang="en-US" dirty="0"/>
          </a:p>
        </p:txBody>
      </p:sp>
      <p:sp>
        <p:nvSpPr>
          <p:cNvPr id="214" name="Google Shape;214;g2c3bc459ecc_0_38"/>
          <p:cNvSpPr txBox="1"/>
          <p:nvPr/>
        </p:nvSpPr>
        <p:spPr>
          <a:xfrm>
            <a:off x="838200" y="1267250"/>
            <a:ext cx="4620208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b="1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Tạo Entity</a:t>
            </a:r>
            <a:endParaRPr sz="2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g2c3bc459ecc_0_38"/>
          <p:cNvSpPr txBox="1"/>
          <p:nvPr/>
        </p:nvSpPr>
        <p:spPr>
          <a:xfrm>
            <a:off x="838200" y="1809949"/>
            <a:ext cx="10869600" cy="55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Tạo Entity</a:t>
            </a:r>
            <a:endParaRPr lang="en-US" sz="1800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90994" y="2814131"/>
            <a:ext cx="2076980" cy="343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Entity: </a:t>
            </a: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smtClean="0">
                <a:solidFill>
                  <a:schemeClr val="tx1"/>
                </a:solidFill>
              </a:rPr>
              <a:t>+ @Entity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74" y="4562565"/>
            <a:ext cx="1304620" cy="130462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4000915" y="4842494"/>
            <a:ext cx="768309" cy="379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name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069903" y="5286747"/>
            <a:ext cx="765417" cy="4246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email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/>
          <p:cNvCxnSpPr>
            <a:endCxn id="30" idx="2"/>
          </p:cNvCxnSpPr>
          <p:nvPr/>
        </p:nvCxnSpPr>
        <p:spPr>
          <a:xfrm flipV="1">
            <a:off x="3643210" y="5032372"/>
            <a:ext cx="357705" cy="199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1" idx="2"/>
          </p:cNvCxnSpPr>
          <p:nvPr/>
        </p:nvCxnSpPr>
        <p:spPr>
          <a:xfrm>
            <a:off x="3689509" y="5370715"/>
            <a:ext cx="380394" cy="128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226230" y="3724385"/>
            <a:ext cx="1658664" cy="5182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Employee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03807" y="5836627"/>
            <a:ext cx="765417" cy="48829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status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669007" y="5586190"/>
            <a:ext cx="541167" cy="29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440" y="4829879"/>
            <a:ext cx="804692" cy="107396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9000468" y="3529086"/>
            <a:ext cx="1658664" cy="5182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Employee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600575" y="4099413"/>
            <a:ext cx="3781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000914" y="4353623"/>
            <a:ext cx="768309" cy="379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id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47" name="Straight Connector 46"/>
          <p:cNvCxnSpPr>
            <a:endCxn id="46" idx="2"/>
          </p:cNvCxnSpPr>
          <p:nvPr/>
        </p:nvCxnSpPr>
        <p:spPr>
          <a:xfrm flipV="1">
            <a:off x="3643210" y="4543501"/>
            <a:ext cx="357704" cy="345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20" y="3994055"/>
            <a:ext cx="315508" cy="3155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3743" y="4157560"/>
            <a:ext cx="2695575" cy="43588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235" y="4247057"/>
            <a:ext cx="315508" cy="315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3bc459ecc_0_38"/>
          <p:cNvSpPr txBox="1">
            <a:spLocks noGrp="1"/>
          </p:cNvSpPr>
          <p:nvPr>
            <p:ph type="title"/>
          </p:nvPr>
        </p:nvSpPr>
        <p:spPr>
          <a:xfrm>
            <a:off x="838200" y="614750"/>
            <a:ext cx="8677275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3. </a:t>
            </a:r>
            <a:r>
              <a:rPr lang="vi-VN" dirty="0"/>
              <a:t>Tạo Entity và CRUD cơ </a:t>
            </a:r>
            <a:r>
              <a:rPr lang="vi-VN" dirty="0" smtClean="0"/>
              <a:t>bản</a:t>
            </a:r>
            <a:endParaRPr lang="en-US" dirty="0"/>
          </a:p>
        </p:txBody>
      </p:sp>
      <p:sp>
        <p:nvSpPr>
          <p:cNvPr id="214" name="Google Shape;214;g2c3bc459ecc_0_38"/>
          <p:cNvSpPr txBox="1"/>
          <p:nvPr/>
        </p:nvSpPr>
        <p:spPr>
          <a:xfrm>
            <a:off x="838200" y="1267250"/>
            <a:ext cx="4620208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b="1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Tạo Entity</a:t>
            </a:r>
            <a:endParaRPr sz="2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g2c3bc459ecc_0_38"/>
          <p:cNvSpPr txBox="1"/>
          <p:nvPr/>
        </p:nvSpPr>
        <p:spPr>
          <a:xfrm>
            <a:off x="838200" y="1809949"/>
            <a:ext cx="10869600" cy="55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Tạo Entity</a:t>
            </a:r>
            <a:endParaRPr lang="en-US" sz="1800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90994" y="2814131"/>
            <a:ext cx="2076980" cy="3435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Entity: </a:t>
            </a:r>
            <a:r>
              <a:rPr lang="en-US" dirty="0">
                <a:solidFill>
                  <a:schemeClr val="tx1"/>
                </a:solidFill>
              </a:rPr>
              <a:t>Class </a:t>
            </a:r>
            <a:r>
              <a:rPr lang="en-US" dirty="0" smtClean="0">
                <a:solidFill>
                  <a:schemeClr val="tx1"/>
                </a:solidFill>
              </a:rPr>
              <a:t>+ @Entity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74" y="4562565"/>
            <a:ext cx="1304620" cy="1304620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4000915" y="4842494"/>
            <a:ext cx="768309" cy="379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name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069903" y="5286747"/>
            <a:ext cx="765417" cy="424661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email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33" name="Straight Connector 32"/>
          <p:cNvCxnSpPr>
            <a:endCxn id="30" idx="2"/>
          </p:cNvCxnSpPr>
          <p:nvPr/>
        </p:nvCxnSpPr>
        <p:spPr>
          <a:xfrm flipV="1">
            <a:off x="3643210" y="5032372"/>
            <a:ext cx="357705" cy="199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31" idx="2"/>
          </p:cNvCxnSpPr>
          <p:nvPr/>
        </p:nvCxnSpPr>
        <p:spPr>
          <a:xfrm>
            <a:off x="3689509" y="5370715"/>
            <a:ext cx="380394" cy="128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226230" y="3728799"/>
            <a:ext cx="1658664" cy="5182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Employee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4003807" y="5836627"/>
            <a:ext cx="765417" cy="48829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status</a:t>
            </a:r>
            <a:endParaRPr 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3669007" y="5586190"/>
            <a:ext cx="541167" cy="294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440" y="4829879"/>
            <a:ext cx="804692" cy="1073966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9000468" y="3529086"/>
            <a:ext cx="1658664" cy="5182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Employee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600575" y="4099413"/>
            <a:ext cx="37814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000914" y="4353623"/>
            <a:ext cx="768309" cy="37975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>
                <a:solidFill>
                  <a:sysClr val="windowText" lastClr="000000"/>
                </a:solidFill>
              </a:rPr>
              <a:t>id</a:t>
            </a:r>
            <a:endParaRPr lang="en-US" sz="700" dirty="0">
              <a:solidFill>
                <a:sysClr val="windowText" lastClr="000000"/>
              </a:solidFill>
            </a:endParaRPr>
          </a:p>
        </p:txBody>
      </p:sp>
      <p:cxnSp>
        <p:nvCxnSpPr>
          <p:cNvPr id="47" name="Straight Connector 46"/>
          <p:cNvCxnSpPr>
            <a:endCxn id="46" idx="2"/>
          </p:cNvCxnSpPr>
          <p:nvPr/>
        </p:nvCxnSpPr>
        <p:spPr>
          <a:xfrm flipV="1">
            <a:off x="3643210" y="4543501"/>
            <a:ext cx="357704" cy="345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420" y="3994055"/>
            <a:ext cx="315508" cy="3155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3743" y="4157560"/>
            <a:ext cx="2695575" cy="43588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235" y="4247057"/>
            <a:ext cx="315508" cy="315508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600574" y="1851564"/>
            <a:ext cx="2257425" cy="554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Session Factory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689509" y="2426697"/>
            <a:ext cx="1263491" cy="120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724235" y="2410044"/>
            <a:ext cx="64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HQL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90961" y="3696198"/>
            <a:ext cx="64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QL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39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3bc459ecc_0_38"/>
          <p:cNvSpPr txBox="1">
            <a:spLocks noGrp="1"/>
          </p:cNvSpPr>
          <p:nvPr>
            <p:ph type="title"/>
          </p:nvPr>
        </p:nvSpPr>
        <p:spPr>
          <a:xfrm>
            <a:off x="838200" y="614750"/>
            <a:ext cx="8677275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3. </a:t>
            </a:r>
            <a:r>
              <a:rPr lang="vi-VN" dirty="0"/>
              <a:t>Tạo Entity và CRUD cơ </a:t>
            </a:r>
            <a:r>
              <a:rPr lang="vi-VN" dirty="0" smtClean="0"/>
              <a:t>bản</a:t>
            </a:r>
            <a:endParaRPr lang="en-US" dirty="0"/>
          </a:p>
        </p:txBody>
      </p:sp>
      <p:sp>
        <p:nvSpPr>
          <p:cNvPr id="214" name="Google Shape;214;g2c3bc459ecc_0_38"/>
          <p:cNvSpPr txBox="1"/>
          <p:nvPr/>
        </p:nvSpPr>
        <p:spPr>
          <a:xfrm>
            <a:off x="838200" y="1267250"/>
            <a:ext cx="4620208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b="1" dirty="0" smtClean="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Column</a:t>
            </a:r>
            <a:endParaRPr sz="2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g2c3bc459ecc_0_38"/>
          <p:cNvSpPr txBox="1"/>
          <p:nvPr/>
        </p:nvSpPr>
        <p:spPr>
          <a:xfrm>
            <a:off x="838200" y="1809949"/>
            <a:ext cx="10869600" cy="2609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@Table: name: Đổi tên bảng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name 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 "</a:t>
            </a:r>
            <a:r>
              <a:rPr lang="en-US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user_name“: Đổi tên cột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Length: Độ dài cột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nullable 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en-US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false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= </a:t>
            </a:r>
            <a:r>
              <a:rPr lang="en-US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columnDefinition: Định nghĩa lại cột trong sql: kiểu dữ liệu, giá trị mặc định</a:t>
            </a:r>
            <a:endParaRPr lang="en-US" sz="1800" dirty="0" smtClean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8419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3bc459ecc_0_82"/>
          <p:cNvSpPr txBox="1">
            <a:spLocks noGrp="1"/>
          </p:cNvSpPr>
          <p:nvPr>
            <p:ph type="title"/>
          </p:nvPr>
        </p:nvSpPr>
        <p:spPr>
          <a:xfrm>
            <a:off x="838200" y="614750"/>
            <a:ext cx="8463600" cy="6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/>
            <a:r>
              <a:rPr lang="en-US" dirty="0"/>
              <a:t>4. </a:t>
            </a:r>
            <a:r>
              <a:rPr lang="vi-VN" dirty="0"/>
              <a:t>Phân trang và tối ưu hiệu năng trong </a:t>
            </a:r>
            <a:r>
              <a:rPr lang="vi-VN" dirty="0" smtClean="0"/>
              <a:t>Hibernate</a:t>
            </a:r>
            <a:endParaRPr dirty="0"/>
          </a:p>
        </p:txBody>
      </p:sp>
      <p:sp>
        <p:nvSpPr>
          <p:cNvPr id="224" name="Google Shape;224;g2c3bc459ecc_0_82"/>
          <p:cNvSpPr txBox="1"/>
          <p:nvPr/>
        </p:nvSpPr>
        <p:spPr>
          <a:xfrm>
            <a:off x="838200" y="1267250"/>
            <a:ext cx="53340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2200" b="1" dirty="0" smtClean="0">
                <a:solidFill>
                  <a:schemeClr val="dk1"/>
                </a:solidFill>
                <a:latin typeface="Montserrat ExtraBold"/>
                <a:ea typeface="Montserrat"/>
                <a:cs typeface="Montserrat"/>
                <a:sym typeface="Montserrat ExtraBold"/>
              </a:rPr>
              <a:t>Phân trang</a:t>
            </a:r>
            <a:endParaRPr sz="2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g2c3bc459ecc_0_82"/>
          <p:cNvSpPr txBox="1"/>
          <p:nvPr/>
        </p:nvSpPr>
        <p:spPr>
          <a:xfrm>
            <a:off x="838200" y="1809950"/>
            <a:ext cx="11165700" cy="81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Phân trang là chia dữ liệu thành nhiều phần nhỏ thành từng trang, dễ xem, giảm tải server</a:t>
            </a:r>
          </a:p>
          <a:p>
            <a:pPr marL="457200" lvl="0" indent="-342900"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en-US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Cần khai báo: </a:t>
            </a:r>
            <a:r>
              <a:rPr lang="en-US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page number </a:t>
            </a:r>
            <a:r>
              <a:rPr lang="en-US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số </a:t>
            </a:r>
            <a:r>
              <a:rPr lang="en-US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trang), </a:t>
            </a:r>
            <a:r>
              <a:rPr lang="en-US" sz="1800" b="1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size</a:t>
            </a:r>
            <a:r>
              <a:rPr lang="en-US" sz="1800" dirty="0" smtClean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(số lượng dòng mỗi trang)</a:t>
            </a:r>
            <a:endParaRPr lang="vi-VN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308395" y="3672210"/>
            <a:ext cx="1160557" cy="128265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048375" y="5120278"/>
            <a:ext cx="3531185" cy="218739"/>
          </a:xfrm>
          <a:prstGeom prst="line">
            <a:avLst/>
          </a:prstGeom>
          <a:ln w="38100">
            <a:solidFill>
              <a:srgbClr val="00B0F0"/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836408" y="5550462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</a:rPr>
              <a:t>CONTENT</a:t>
            </a:r>
            <a:endParaRPr lang="en-US" sz="2400" b="1" dirty="0">
              <a:solidFill>
                <a:srgbClr val="00B0F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769" y="2855150"/>
            <a:ext cx="5426562" cy="33410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632992" y="5772150"/>
            <a:ext cx="406108" cy="424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3572</TotalTime>
  <Words>498</Words>
  <Application>Microsoft Office PowerPoint</Application>
  <PresentationFormat>Widescreen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Montserrat</vt:lpstr>
      <vt:lpstr>Trebuchet MS</vt:lpstr>
      <vt:lpstr>Montserrat ExtraBold</vt:lpstr>
      <vt:lpstr>Calibri</vt:lpstr>
      <vt:lpstr>Montserrat Black</vt:lpstr>
      <vt:lpstr>Montserrat Medium</vt:lpstr>
      <vt:lpstr>Courier New</vt:lpstr>
      <vt:lpstr>Arial</vt:lpstr>
      <vt:lpstr>Office Theme</vt:lpstr>
      <vt:lpstr>Giới thiệu Spring ORM - Hibernate</vt:lpstr>
      <vt:lpstr> NỘI DUNG</vt:lpstr>
      <vt:lpstr>1. Giới thiệu ORM và Hibernate</vt:lpstr>
      <vt:lpstr>1. Giới thiệu ORM và Hibernate</vt:lpstr>
      <vt:lpstr>2. Cấu hình Spring tích hợp Hibernate</vt:lpstr>
      <vt:lpstr>3. Tạo Entity và CRUD cơ bản</vt:lpstr>
      <vt:lpstr>3. Tạo Entity và CRUD cơ bản</vt:lpstr>
      <vt:lpstr>3. Tạo Entity và CRUD cơ bản</vt:lpstr>
      <vt:lpstr>4. Phân trang và tối ưu hiệu năng trong Hibernate</vt:lpstr>
      <vt:lpstr>4. Phân trang và tối ưu hiệu năng trong Hibernate</vt:lpstr>
      <vt:lpstr>KẾT THÚC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Tổng quan về ES6</dc:title>
  <dc:creator>Nguyen Tuyen</dc:creator>
  <cp:lastModifiedBy>Nguyen Tuyen</cp:lastModifiedBy>
  <cp:revision>266</cp:revision>
  <dcterms:modified xsi:type="dcterms:W3CDTF">2025-06-02T07:53:45Z</dcterms:modified>
</cp:coreProperties>
</file>