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4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00A0-B75F-418C-8A82-CF1FA0E75F55}" type="datetimeFigureOut">
              <a:rPr lang="vi-VN" smtClean="0"/>
              <a:t>21/04/2022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2814-D8B3-482A-B7D8-AA93F3D51A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867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00A0-B75F-418C-8A82-CF1FA0E75F55}" type="datetimeFigureOut">
              <a:rPr lang="vi-VN" smtClean="0"/>
              <a:t>21/04/2022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2814-D8B3-482A-B7D8-AA93F3D51A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5904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00A0-B75F-418C-8A82-CF1FA0E75F55}" type="datetimeFigureOut">
              <a:rPr lang="vi-VN" smtClean="0"/>
              <a:t>21/04/2022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2814-D8B3-482A-B7D8-AA93F3D51A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307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00A0-B75F-418C-8A82-CF1FA0E75F55}" type="datetimeFigureOut">
              <a:rPr lang="vi-VN" smtClean="0"/>
              <a:t>21/04/2022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2814-D8B3-482A-B7D8-AA93F3D51A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841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00A0-B75F-418C-8A82-CF1FA0E75F55}" type="datetimeFigureOut">
              <a:rPr lang="vi-VN" smtClean="0"/>
              <a:t>21/04/2022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2814-D8B3-482A-B7D8-AA93F3D51A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376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00A0-B75F-418C-8A82-CF1FA0E75F55}" type="datetimeFigureOut">
              <a:rPr lang="vi-VN" smtClean="0"/>
              <a:t>21/04/2022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2814-D8B3-482A-B7D8-AA93F3D51A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387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00A0-B75F-418C-8A82-CF1FA0E75F55}" type="datetimeFigureOut">
              <a:rPr lang="vi-VN" smtClean="0"/>
              <a:t>21/04/2022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2814-D8B3-482A-B7D8-AA93F3D51A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3643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00A0-B75F-418C-8A82-CF1FA0E75F55}" type="datetimeFigureOut">
              <a:rPr lang="vi-VN" smtClean="0"/>
              <a:t>21/04/2022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2814-D8B3-482A-B7D8-AA93F3D51A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920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00A0-B75F-418C-8A82-CF1FA0E75F55}" type="datetimeFigureOut">
              <a:rPr lang="vi-VN" smtClean="0"/>
              <a:t>21/04/2022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2814-D8B3-482A-B7D8-AA93F3D51A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706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00A0-B75F-418C-8A82-CF1FA0E75F55}" type="datetimeFigureOut">
              <a:rPr lang="vi-VN" smtClean="0"/>
              <a:t>21/04/2022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2814-D8B3-482A-B7D8-AA93F3D51A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7402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00A0-B75F-418C-8A82-CF1FA0E75F55}" type="datetimeFigureOut">
              <a:rPr lang="vi-VN" smtClean="0"/>
              <a:t>21/04/2022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2814-D8B3-482A-B7D8-AA93F3D51A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8622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0A0-B75F-418C-8A82-CF1FA0E75F55}" type="datetimeFigureOut">
              <a:rPr lang="vi-VN" smtClean="0"/>
              <a:t>21/04/2022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12814-D8B3-482A-B7D8-AA93F3D51A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2142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5059" y="1721708"/>
            <a:ext cx="10231395" cy="23876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44F8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  <a:b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44F8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44F8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Khảo sát bệnh rận tai mèo và chẩn đoán phân biệt với các bệnh về tai khác</a:t>
            </a:r>
            <a:endParaRPr lang="vi-VN" sz="4800" b="1" dirty="0">
              <a:ln w="9525">
                <a:solidFill>
                  <a:schemeClr val="bg1"/>
                </a:solidFill>
                <a:prstDash val="solid"/>
              </a:ln>
              <a:solidFill>
                <a:srgbClr val="744F8B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4087" y="677605"/>
            <a:ext cx="9144000" cy="68987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Đề cương tiểu luận tốt nghiệp</a:t>
            </a:r>
            <a:endParaRPr lang="vi-V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22854" y="4506097"/>
            <a:ext cx="3278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 thực hiện: Lê Phương Anh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MSSV: 1752120031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36475" y="4506097"/>
            <a:ext cx="3220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GVHD: Trịnh Thị Hồng Mơ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151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78" y="211009"/>
            <a:ext cx="11394989" cy="6140364"/>
          </a:xfrm>
        </p:spPr>
        <p:txBody>
          <a:bodyPr>
            <a:normAutofit/>
          </a:bodyPr>
          <a:lstStyle/>
          <a:p>
            <a:pPr algn="just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 bìa</a:t>
            </a:r>
          </a:p>
          <a:p>
            <a:pPr algn="just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 lót</a:t>
            </a:r>
          </a:p>
          <a:p>
            <a:pPr algn="just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 xác nhận của cán bộ hướng dẫn</a:t>
            </a:r>
          </a:p>
          <a:p>
            <a:pPr algn="just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xác nhận của Hội đồng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chấm Tiểu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luận tốt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</a:p>
          <a:p>
            <a:pPr algn="just">
              <a:buFontTx/>
              <a:buChar char="-"/>
            </a:pP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Lời cảm tạ</a:t>
            </a:r>
            <a:endParaRPr lang="vi-VN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Danh sách bảng</a:t>
            </a:r>
            <a:endParaRPr lang="vi-VN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Danh sách hình</a:t>
            </a:r>
            <a:endParaRPr lang="vi-VN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Danh mục từ viết tắt (nếu có)</a:t>
            </a:r>
            <a:endParaRPr lang="vi-VN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Mục lục</a:t>
            </a:r>
            <a:endParaRPr lang="vi-VN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9486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454" y="202771"/>
            <a:ext cx="11535032" cy="64286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Chương 1: đặt vấn đề</a:t>
            </a:r>
          </a:p>
          <a:p>
            <a:pPr>
              <a:buFontTx/>
              <a:buChar char="-"/>
            </a:pPr>
            <a:r>
              <a:rPr lang="en-US" dirty="0" smtClean="0"/>
              <a:t>Tính cấp thiết của đề tài</a:t>
            </a:r>
          </a:p>
          <a:p>
            <a:pPr>
              <a:buFontTx/>
              <a:buChar char="-"/>
            </a:pPr>
            <a:r>
              <a:rPr lang="en-US" dirty="0" smtClean="0"/>
              <a:t>Nội dung nghiên cứu</a:t>
            </a:r>
          </a:p>
          <a:p>
            <a:pPr marL="0" indent="0">
              <a:buNone/>
            </a:pPr>
            <a:r>
              <a:rPr lang="en-US" dirty="0" smtClean="0"/>
              <a:t>+ khảo sát bệnh rận tai trên mèo dựa trên nhiều chỉ tiêu</a:t>
            </a:r>
          </a:p>
          <a:p>
            <a:pPr marL="0" indent="0">
              <a:buNone/>
            </a:pPr>
            <a:r>
              <a:rPr lang="en-US" dirty="0" smtClean="0"/>
              <a:t>+ chẩn đoán phân biệt bệnh rận tai với các bệnh về tai khác</a:t>
            </a:r>
          </a:p>
        </p:txBody>
      </p:sp>
    </p:spTree>
    <p:extLst>
      <p:ext uri="{BB962C8B-B14F-4D97-AF65-F5344CB8AC3E}">
        <p14:creationId xmlns:p14="http://schemas.microsoft.com/office/powerpoint/2010/main" val="134312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594" y="293387"/>
            <a:ext cx="11370276" cy="63380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Chương 2</a:t>
            </a:r>
            <a:r>
              <a:rPr lang="en-US" dirty="0" smtClean="0"/>
              <a:t>: Tổng quan </a:t>
            </a:r>
            <a:r>
              <a:rPr lang="en-US" dirty="0" smtClean="0"/>
              <a:t>tài liệu</a:t>
            </a:r>
          </a:p>
          <a:p>
            <a:pPr>
              <a:buFontTx/>
              <a:buChar char="-"/>
            </a:pPr>
            <a:r>
              <a:rPr lang="en-US" dirty="0" smtClean="0"/>
              <a:t>Tình hình nghiên cứu trong và ngoài nước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smtClean="0"/>
              <a:t>Trong nước</a:t>
            </a:r>
            <a:r>
              <a:rPr lang="en-US" dirty="0" smtClean="0"/>
              <a:t>: </a:t>
            </a:r>
            <a:r>
              <a:rPr lang="en-US" dirty="0" smtClean="0"/>
              <a:t>Nguyễn Thị Vân Anh và ctv (2021)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smtClean="0"/>
              <a:t>Ngoài </a:t>
            </a:r>
            <a:r>
              <a:rPr lang="en-US" dirty="0" smtClean="0"/>
              <a:t>nước: </a:t>
            </a:r>
            <a:r>
              <a:rPr lang="en-US" dirty="0"/>
              <a:t>Heris (2001</a:t>
            </a:r>
            <a:r>
              <a:rPr lang="en-US" dirty="0" smtClean="0"/>
              <a:t>), Sotiraki </a:t>
            </a:r>
            <a:r>
              <a:rPr lang="en-US" i="1" dirty="0"/>
              <a:t>et al</a:t>
            </a:r>
            <a:r>
              <a:rPr lang="en-US" dirty="0"/>
              <a:t>. (2001), Otranto et al. (2004), Hamed et al</a:t>
            </a:r>
            <a:r>
              <a:rPr lang="en-US" dirty="0" smtClean="0"/>
              <a:t>. (2005), Dwight </a:t>
            </a:r>
            <a:r>
              <a:rPr lang="en-US" dirty="0"/>
              <a:t>et al</a:t>
            </a:r>
            <a:r>
              <a:rPr lang="en-US" dirty="0" smtClean="0"/>
              <a:t>. (2008</a:t>
            </a:r>
            <a:r>
              <a:rPr lang="en-US" dirty="0" smtClean="0"/>
              <a:t>),...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Giới </a:t>
            </a:r>
            <a:r>
              <a:rPr lang="en-US" dirty="0" smtClean="0"/>
              <a:t>thiệu chi tiết bệnh rận tai trên </a:t>
            </a:r>
            <a:r>
              <a:rPr lang="en-US" dirty="0" smtClean="0"/>
              <a:t>mèo</a:t>
            </a:r>
          </a:p>
          <a:p>
            <a:pPr marL="0" indent="0">
              <a:buNone/>
            </a:pPr>
            <a:r>
              <a:rPr lang="en-US" dirty="0" smtClean="0"/>
              <a:t>+ Phân loại, hình thái, vòng đời</a:t>
            </a:r>
          </a:p>
          <a:p>
            <a:pPr marL="0" indent="0">
              <a:buNone/>
            </a:pPr>
            <a:r>
              <a:rPr lang="en-US" dirty="0" smtClean="0"/>
              <a:t>+ triệu chứng, bệnh tích</a:t>
            </a:r>
          </a:p>
          <a:p>
            <a:pPr marL="0" indent="0">
              <a:buNone/>
            </a:pPr>
            <a:r>
              <a:rPr lang="en-US" dirty="0" smtClean="0"/>
              <a:t>+ Điều trị và phòng ngừa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04740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264" y="260435"/>
            <a:ext cx="11617411" cy="64122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Chương 3: nội dung và phương pháp nghiên cứu</a:t>
            </a:r>
          </a:p>
          <a:p>
            <a:pPr marL="0" indent="0">
              <a:buNone/>
            </a:pPr>
            <a:r>
              <a:rPr lang="en-US" dirty="0" smtClean="0"/>
              <a:t>- Trình bày nội dung nghiên cứu</a:t>
            </a:r>
          </a:p>
          <a:p>
            <a:pPr marL="0" indent="0">
              <a:buNone/>
            </a:pPr>
            <a:r>
              <a:rPr lang="en-US" dirty="0" smtClean="0"/>
              <a:t>- Đưa ra phương pháp nghiên cứu</a:t>
            </a:r>
          </a:p>
          <a:p>
            <a:pPr marL="0" indent="0">
              <a:buNone/>
            </a:pPr>
            <a:r>
              <a:rPr lang="en-US" dirty="0" smtClean="0"/>
              <a:t>+ thời gian, địa điểm nghiên cứu</a:t>
            </a:r>
          </a:p>
          <a:p>
            <a:pPr marL="0" indent="0">
              <a:buNone/>
            </a:pPr>
            <a:r>
              <a:rPr lang="en-US" dirty="0" smtClean="0"/>
              <a:t>+ đối tượng nghiên cứu: tất cả mèo đưa đến phòng khám, dựa trên các chỉ tiêu: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Theo giống mèo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Nhóm tuổi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Nhóm tuổi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Giới tính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Loại hình lông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Phương thức nuôi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Theo mùa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1941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497" y="334577"/>
            <a:ext cx="11271422" cy="64039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+ Dụng cụ và hóa chất sử dụng: bao gồm bệnh án, dụng cụ khám chữa bệnh, thuốc điều trị bệnh.</a:t>
            </a:r>
          </a:p>
          <a:p>
            <a:pPr marL="0" indent="0">
              <a:buNone/>
            </a:pPr>
            <a:r>
              <a:rPr lang="en-US" dirty="0" smtClean="0"/>
              <a:t>- Phương </a:t>
            </a:r>
            <a:r>
              <a:rPr lang="en-US" dirty="0"/>
              <a:t>pháp nghiên cứu</a:t>
            </a:r>
            <a:endParaRPr lang="vi-VN" dirty="0"/>
          </a:p>
          <a:p>
            <a:pPr marL="0" indent="0">
              <a:buNone/>
            </a:pPr>
            <a:r>
              <a:rPr lang="en-US" dirty="0" smtClean="0"/>
              <a:t>+ Phương </a:t>
            </a:r>
            <a:r>
              <a:rPr lang="en-US" dirty="0"/>
              <a:t>pháp khảo sát</a:t>
            </a:r>
            <a:endParaRPr lang="vi-VN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Chẩn đoán lâm </a:t>
            </a:r>
            <a:r>
              <a:rPr lang="en-US" dirty="0" smtClean="0"/>
              <a:t>sàng: hỏi bệnh, ghi thông tin, khám lâm sàng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Chẩn đoán cận lâm </a:t>
            </a:r>
            <a:r>
              <a:rPr lang="en-US" dirty="0" smtClean="0"/>
              <a:t>sàng: lấy mẫu ráy tai và xem dưới kính hiển vi</a:t>
            </a:r>
            <a:endParaRPr lang="vi-VN" dirty="0"/>
          </a:p>
          <a:p>
            <a:pPr>
              <a:buFontTx/>
              <a:buChar char="-"/>
            </a:pPr>
            <a:r>
              <a:rPr lang="en-US" dirty="0" smtClean="0"/>
              <a:t>Tiến </a:t>
            </a:r>
            <a:r>
              <a:rPr lang="en-US" dirty="0"/>
              <a:t>hành điều trị và theo dõi hiệu </a:t>
            </a:r>
            <a:r>
              <a:rPr lang="en-US" dirty="0" smtClean="0"/>
              <a:t>quả</a:t>
            </a:r>
          </a:p>
          <a:p>
            <a:pPr marL="0" indent="0">
              <a:buNone/>
            </a:pPr>
            <a:r>
              <a:rPr lang="en-US" dirty="0" smtClean="0"/>
              <a:t>+ Vệ sinh tai cho mèo</a:t>
            </a:r>
          </a:p>
          <a:p>
            <a:pPr marL="0" indent="0">
              <a:buNone/>
            </a:pPr>
            <a:r>
              <a:rPr lang="en-US" dirty="0" smtClean="0"/>
              <a:t>+ Cách sử dụng thuốc</a:t>
            </a:r>
          </a:p>
          <a:p>
            <a:pPr marL="0" indent="0">
              <a:buNone/>
            </a:pPr>
            <a:r>
              <a:rPr lang="en-US" dirty="0" smtClean="0"/>
              <a:t>+ Phác đồ điều trị</a:t>
            </a:r>
          </a:p>
          <a:p>
            <a:pPr>
              <a:buFontTx/>
              <a:buChar char="-"/>
            </a:pPr>
            <a:r>
              <a:rPr lang="en-US" dirty="0" smtClean="0"/>
              <a:t>Đánh giá hiệu quả điều trị</a:t>
            </a:r>
          </a:p>
          <a:p>
            <a:pPr marL="0" indent="0">
              <a:buNone/>
            </a:pPr>
            <a:r>
              <a:rPr lang="en-US" dirty="0" smtClean="0"/>
              <a:t>+ Mèo khỏi bệnh thì như thế nào</a:t>
            </a:r>
          </a:p>
          <a:p>
            <a:pPr marL="0" indent="0">
              <a:buNone/>
            </a:pPr>
            <a:r>
              <a:rPr lang="en-US" dirty="0" smtClean="0"/>
              <a:t>+Mèo không khỏi bệnh thì triệu chứng ra sao</a:t>
            </a:r>
          </a:p>
          <a:p>
            <a:pPr marL="0" indent="0">
              <a:buNone/>
            </a:pPr>
            <a:r>
              <a:rPr lang="en-US" dirty="0" smtClean="0"/>
              <a:t>+ Công thức tính </a:t>
            </a:r>
            <a:r>
              <a:rPr lang="en-US" dirty="0"/>
              <a:t>tỉ lệ mèo bị rận tai và công thức tính hiệu </a:t>
            </a:r>
            <a:r>
              <a:rPr lang="en-US" dirty="0" smtClean="0"/>
              <a:t>quả </a:t>
            </a:r>
            <a:r>
              <a:rPr lang="en-US" dirty="0"/>
              <a:t>điều trị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71980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30" y="375765"/>
            <a:ext cx="10515600" cy="6296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CHƯƠNG IV: KẾT QUẢ VÀ THẢO LUẬN</a:t>
            </a:r>
          </a:p>
          <a:p>
            <a:pPr marL="0" indent="0">
              <a:buNone/>
            </a:pPr>
            <a:r>
              <a:rPr lang="en-US" dirty="0" smtClean="0"/>
              <a:t>Phân tích và thảo luận về tỉ lệ bệnh rận tai ở mèo:</a:t>
            </a:r>
          </a:p>
          <a:p>
            <a:pPr>
              <a:buFontTx/>
              <a:buChar char="-"/>
            </a:pPr>
            <a:r>
              <a:rPr lang="en-US" dirty="0" smtClean="0"/>
              <a:t>So với các bệnh về tai khác</a:t>
            </a:r>
          </a:p>
          <a:p>
            <a:pPr>
              <a:buFontTx/>
              <a:buChar char="-"/>
            </a:pPr>
            <a:r>
              <a:rPr lang="en-US" dirty="0" smtClean="0"/>
              <a:t>Dựa theo giống mèo</a:t>
            </a:r>
          </a:p>
          <a:p>
            <a:pPr>
              <a:buFontTx/>
              <a:buChar char="-"/>
            </a:pPr>
            <a:r>
              <a:rPr lang="en-US" dirty="0" smtClean="0"/>
              <a:t>Dựa theo nhóm tuổi</a:t>
            </a:r>
          </a:p>
          <a:p>
            <a:pPr>
              <a:buFontTx/>
              <a:buChar char="-"/>
            </a:pPr>
            <a:r>
              <a:rPr lang="en-US" dirty="0" smtClean="0"/>
              <a:t>Dựa theo giới tính</a:t>
            </a:r>
          </a:p>
          <a:p>
            <a:pPr>
              <a:buFontTx/>
              <a:buChar char="-"/>
            </a:pPr>
            <a:r>
              <a:rPr lang="en-US" dirty="0" smtClean="0"/>
              <a:t>Dựa theo kiểu hình lông</a:t>
            </a:r>
          </a:p>
          <a:p>
            <a:pPr>
              <a:buFontTx/>
              <a:buChar char="-"/>
            </a:pPr>
            <a:r>
              <a:rPr lang="en-US" dirty="0" smtClean="0"/>
              <a:t>Dựa theo phương thức nuôi</a:t>
            </a:r>
          </a:p>
          <a:p>
            <a:pPr>
              <a:buFontTx/>
              <a:buChar char="-"/>
            </a:pPr>
            <a:r>
              <a:rPr lang="en-US" dirty="0" smtClean="0"/>
              <a:t>Dựa theo mùa</a:t>
            </a:r>
          </a:p>
          <a:p>
            <a:pPr marL="0" indent="0">
              <a:buNone/>
            </a:pPr>
            <a:r>
              <a:rPr lang="en-US" dirty="0"/>
              <a:t>Phân tích kết </a:t>
            </a:r>
            <a:r>
              <a:rPr lang="en-US" dirty="0" smtClean="0"/>
              <a:t>quả điều trị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Chẩn đoán phân biệt với các bệnh về tai khác: nhiễm trùng tai, dị ứng, nấm da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25622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265" y="326338"/>
            <a:ext cx="11666838" cy="63545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CHƯƠNG 5: KẾT LUẬN VÀ ĐỀ NGHỊ</a:t>
            </a:r>
          </a:p>
          <a:p>
            <a:pPr>
              <a:buFontTx/>
              <a:buChar char="-"/>
            </a:pPr>
            <a:r>
              <a:rPr lang="en-US" dirty="0" smtClean="0"/>
              <a:t>So sánh, kết luận tỉ lệ bệnh rận tai trên mèo</a:t>
            </a:r>
          </a:p>
          <a:p>
            <a:pPr>
              <a:buFontTx/>
              <a:buChar char="-"/>
            </a:pPr>
            <a:r>
              <a:rPr lang="en-US" dirty="0"/>
              <a:t>Đề nghị thuốc sử dụng chữa trị hiệu </a:t>
            </a:r>
            <a:r>
              <a:rPr lang="en-US" dirty="0" smtClean="0"/>
              <a:t>quả nhất và các biện pháp phòng tránh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TÀI LIỆU THAM KHẢO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PHỤ LỤC HÌNH ẢNH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23960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19895"/>
            <a:ext cx="10515600" cy="22191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>
                <a:solidFill>
                  <a:srgbClr val="C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</a:p>
          <a:p>
            <a:pPr marL="0" indent="0" algn="ctr">
              <a:buNone/>
            </a:pPr>
            <a:r>
              <a:rPr lang="en-US" sz="5400" dirty="0" smtClean="0">
                <a:solidFill>
                  <a:srgbClr val="C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Cảm ơn cô và các bạn đã theo dõi</a:t>
            </a:r>
            <a:endParaRPr lang="vi-VN" sz="5400" dirty="0">
              <a:solidFill>
                <a:srgbClr val="C0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316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547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Times New Roman</vt:lpstr>
      <vt:lpstr>Office Theme</vt:lpstr>
      <vt:lpstr>Đề tài Khảo sát bệnh rận tai mèo và chẩn đoán phân biệt với các bệnh về tai khác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9</cp:revision>
  <dcterms:created xsi:type="dcterms:W3CDTF">2022-04-21T05:34:10Z</dcterms:created>
  <dcterms:modified xsi:type="dcterms:W3CDTF">2022-04-21T15:37:53Z</dcterms:modified>
</cp:coreProperties>
</file>