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341" r:id="rId4"/>
    <p:sldId id="293" r:id="rId5"/>
    <p:sldId id="347" r:id="rId6"/>
    <p:sldId id="294" r:id="rId7"/>
    <p:sldId id="349" r:id="rId8"/>
    <p:sldId id="350" r:id="rId9"/>
    <p:sldId id="351" r:id="rId10"/>
    <p:sldId id="352" r:id="rId11"/>
    <p:sldId id="413" r:id="rId12"/>
    <p:sldId id="420" r:id="rId13"/>
    <p:sldId id="417" r:id="rId14"/>
    <p:sldId id="418" r:id="rId15"/>
    <p:sldId id="296" r:id="rId16"/>
    <p:sldId id="421" r:id="rId17"/>
    <p:sldId id="422" r:id="rId18"/>
    <p:sldId id="423" r:id="rId19"/>
    <p:sldId id="297" r:id="rId20"/>
    <p:sldId id="425" r:id="rId21"/>
    <p:sldId id="298" r:id="rId22"/>
    <p:sldId id="429" r:id="rId23"/>
    <p:sldId id="300" r:id="rId24"/>
    <p:sldId id="301" r:id="rId25"/>
    <p:sldId id="302" r:id="rId26"/>
    <p:sldId id="303" r:id="rId27"/>
    <p:sldId id="304" r:id="rId28"/>
    <p:sldId id="305" r:id="rId29"/>
    <p:sldId id="307" r:id="rId30"/>
    <p:sldId id="443" r:id="rId31"/>
    <p:sldId id="444" r:id="rId32"/>
    <p:sldId id="445" r:id="rId33"/>
    <p:sldId id="310" r:id="rId34"/>
    <p:sldId id="311" r:id="rId35"/>
    <p:sldId id="448" r:id="rId36"/>
    <p:sldId id="449" r:id="rId37"/>
    <p:sldId id="451" r:id="rId38"/>
    <p:sldId id="450" r:id="rId39"/>
    <p:sldId id="452" r:id="rId40"/>
    <p:sldId id="312" r:id="rId41"/>
    <p:sldId id="409" r:id="rId42"/>
    <p:sldId id="410" r:id="rId43"/>
    <p:sldId id="313" r:id="rId44"/>
    <p:sldId id="461" r:id="rId45"/>
    <p:sldId id="462" r:id="rId46"/>
    <p:sldId id="476" r:id="rId47"/>
    <p:sldId id="314" r:id="rId48"/>
    <p:sldId id="405" r:id="rId49"/>
    <p:sldId id="439" r:id="rId50"/>
    <p:sldId id="440" r:id="rId51"/>
    <p:sldId id="316" r:id="rId52"/>
    <p:sldId id="318" r:id="rId53"/>
    <p:sldId id="319" r:id="rId54"/>
    <p:sldId id="395" r:id="rId55"/>
    <p:sldId id="321" r:id="rId56"/>
    <p:sldId id="463" r:id="rId57"/>
    <p:sldId id="465" r:id="rId58"/>
    <p:sldId id="481" r:id="rId59"/>
    <p:sldId id="329" r:id="rId60"/>
    <p:sldId id="377" r:id="rId61"/>
    <p:sldId id="330" r:id="rId62"/>
    <p:sldId id="367" r:id="rId63"/>
    <p:sldId id="372" r:id="rId64"/>
    <p:sldId id="331" r:id="rId65"/>
    <p:sldId id="332" r:id="rId66"/>
    <p:sldId id="259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6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1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2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14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9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1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6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80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144601-EA9D-4F06-ADF0-734F0037EB8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B67799-854E-4D4E-B42F-73AC16D8A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9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303F96-BF67-4055-BD90-F01651CE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726B84-7D1A-4072-BA52-C35D9338AC4A}"/>
              </a:ext>
            </a:extLst>
          </p:cNvPr>
          <p:cNvSpPr txBox="1"/>
          <p:nvPr/>
        </p:nvSpPr>
        <p:spPr>
          <a:xfrm>
            <a:off x="6534539" y="1296955"/>
            <a:ext cx="5306008" cy="1095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88E6-3A11-46D9-BC7D-D92BFC731622}"/>
              </a:ext>
            </a:extLst>
          </p:cNvPr>
          <p:cNvSpPr txBox="1"/>
          <p:nvPr/>
        </p:nvSpPr>
        <p:spPr>
          <a:xfrm>
            <a:off x="7268547" y="2809406"/>
            <a:ext cx="457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12: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Đắc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Lê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8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3503DE-A32A-4BDD-BD53-E91E64BBBAAB}"/>
              </a:ext>
            </a:extLst>
          </p:cNvPr>
          <p:cNvSpPr txBox="1"/>
          <p:nvPr/>
        </p:nvSpPr>
        <p:spPr>
          <a:xfrm>
            <a:off x="1255448" y="1383449"/>
            <a:ext cx="89708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JDK 1.2.2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NT,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Telnet, HTTPS, LDAP, RMI, NFS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JDBC: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70610-E97F-4CAC-83FE-F74DC8548763}"/>
              </a:ext>
            </a:extLst>
          </p:cNvPr>
          <p:cNvSpPr txBox="1"/>
          <p:nvPr/>
        </p:nvSpPr>
        <p:spPr>
          <a:xfrm>
            <a:off x="1539165" y="2902405"/>
            <a:ext cx="6929761" cy="274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D:\JAVA\JNP2\examples\07&gt;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ProtocolTester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ftp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mailto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telnet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gopher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ldap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nfs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jdbc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netdoc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systemresource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verbatim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endParaRPr lang="en-US" dirty="0">
              <a:solidFill>
                <a:srgbClr val="000000"/>
              </a:solidFill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9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8" y="737117"/>
            <a:ext cx="8780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73804-0C77-4F9A-9D9E-34A45089D849}"/>
              </a:ext>
            </a:extLst>
          </p:cNvPr>
          <p:cNvSpPr txBox="1"/>
          <p:nvPr/>
        </p:nvSpPr>
        <p:spPr>
          <a:xfrm>
            <a:off x="1342008" y="2598003"/>
            <a:ext cx="95079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/>
              <a:t>public URL(String protocol, String hostname, String file) throws 				</a:t>
            </a:r>
            <a:r>
              <a:rPr lang="en-US" sz="2400" dirty="0" err="1"/>
              <a:t>MalformedURLException</a:t>
            </a:r>
            <a:r>
              <a:rPr lang="en-US" sz="2400" dirty="0"/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7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85B2D8-F571-4D70-9B9D-06062C1EAAF8}"/>
              </a:ext>
            </a:extLst>
          </p:cNvPr>
          <p:cNvSpPr txBox="1"/>
          <p:nvPr/>
        </p:nvSpPr>
        <p:spPr>
          <a:xfrm>
            <a:off x="1189608" y="1722268"/>
            <a:ext cx="10058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mailto: //www.peacefire.org/bypass/SurfWatch/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0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210ABF-3306-4181-B901-20882029DECA}"/>
              </a:ext>
            </a:extLst>
          </p:cNvPr>
          <p:cNvSpPr txBox="1"/>
          <p:nvPr/>
        </p:nvSpPr>
        <p:spPr>
          <a:xfrm>
            <a:off x="1566909" y="1133667"/>
            <a:ext cx="752382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7.2.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java.net.*; 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java.applet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ProtocolTesterApplet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Applet 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{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this.setLayout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BorderLayout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));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("Center", results);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start(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host = "www.peacefire.org";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file = "/bypass/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SurfWatch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/";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schemes = {"http", "https", "ftp",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"telnet", "file",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"gopher",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"jar",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"doc",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netdoc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"verbatim",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"finger", "daytime",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systemresource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"}; 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419598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1213A2-2E76-4D3F-8435-0E094E04EA9D}"/>
              </a:ext>
            </a:extLst>
          </p:cNvPr>
          <p:cNvSpPr txBox="1"/>
          <p:nvPr/>
        </p:nvSpPr>
        <p:spPr>
          <a:xfrm>
            <a:off x="1812525" y="1426631"/>
            <a:ext cx="61167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schemes.length; i++)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 u = new URL(schemes[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], host, file); 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(schemes[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" is supported\r\n");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(schemes[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" is not supported\r\n");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3236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8" y="737117"/>
            <a:ext cx="878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ECB62-5727-4A35-ACD7-35E2F722384A}"/>
              </a:ext>
            </a:extLst>
          </p:cNvPr>
          <p:cNvSpPr txBox="1"/>
          <p:nvPr/>
        </p:nvSpPr>
        <p:spPr>
          <a:xfrm>
            <a:off x="1069761" y="1838535"/>
            <a:ext cx="98053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URL(URL base, String relative)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F9151-B0D3-4855-B171-2E0D61F97CB9}"/>
              </a:ext>
            </a:extLst>
          </p:cNvPr>
          <p:cNvSpPr txBox="1"/>
          <p:nvPr/>
        </p:nvSpPr>
        <p:spPr>
          <a:xfrm>
            <a:off x="1069761" y="3124619"/>
            <a:ext cx="9876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http://metalab.unc.edu/javafaq/index.html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mailinglists.html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http://metalab.unc.edu/javafaq/mailinglists.html.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3874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670010-A309-4187-97D2-7AC04C2B69F7}"/>
              </a:ext>
            </a:extLst>
          </p:cNvPr>
          <p:cNvSpPr txBox="1"/>
          <p:nvPr/>
        </p:nvSpPr>
        <p:spPr>
          <a:xfrm>
            <a:off x="1504764" y="1994801"/>
            <a:ext cx="97623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URL u1 = </a:t>
            </a:r>
            <a:r>
              <a:rPr lang="pl-P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newURL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("http://metalab.unc.edu/javafaq/index.html");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URL u2 = new URL (u1, "mailinglists.html");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 	</a:t>
            </a:r>
          </a:p>
        </p:txBody>
      </p:sp>
    </p:spTree>
    <p:extLst>
      <p:ext uri="{BB962C8B-B14F-4D97-AF65-F5344CB8AC3E}">
        <p14:creationId xmlns:p14="http://schemas.microsoft.com/office/powerpoint/2010/main" val="3683483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841E9-ECD7-4E95-A0B4-3EAB6465C008}"/>
              </a:ext>
            </a:extLst>
          </p:cNvPr>
          <p:cNvSpPr txBox="1"/>
          <p:nvPr/>
        </p:nvSpPr>
        <p:spPr>
          <a:xfrm>
            <a:off x="807867" y="1748901"/>
            <a:ext cx="107242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getDocumentBase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getCodeBase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java.applet.Applet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1830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93B4A2-28CF-4DD3-81D2-C1FD12A6A263}"/>
              </a:ext>
            </a:extLst>
          </p:cNvPr>
          <p:cNvSpPr txBox="1"/>
          <p:nvPr/>
        </p:nvSpPr>
        <p:spPr>
          <a:xfrm>
            <a:off x="1380477" y="964991"/>
            <a:ext cx="906853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7.3. URL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java.net.*;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java.applet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RelativeURLTest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Applet {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) {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try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URL base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this.getDocumentBase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URL relative = new URL(base, "mailinglists.html");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this.setLayout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(2,1));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Label(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Label(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Label("This shouldn't happen!"));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 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0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8" y="737117"/>
            <a:ext cx="878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URLStreamHandler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12C7B-52D6-4579-BB8E-D7C9BC8B176F}"/>
              </a:ext>
            </a:extLst>
          </p:cNvPr>
          <p:cNvSpPr txBox="1"/>
          <p:nvPr/>
        </p:nvSpPr>
        <p:spPr>
          <a:xfrm>
            <a:off x="1056442" y="2026263"/>
            <a:ext cx="96944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1.2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URL(URL base, String relative,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URLStreamHandler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handler) // 1.2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URL(String protocol, String host, int port, String file, // 1.2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URLStreamHandler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handler)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9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8" y="737117"/>
            <a:ext cx="440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2C543-A4DF-42FF-95A6-5636E37B3413}"/>
              </a:ext>
            </a:extLst>
          </p:cNvPr>
          <p:cNvSpPr txBox="1"/>
          <p:nvPr/>
        </p:nvSpPr>
        <p:spPr>
          <a:xfrm>
            <a:off x="1742492" y="2074758"/>
            <a:ext cx="9444912" cy="2839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java.net.URL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tóm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http://www.hamsterdance.com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ftp://ftp.redhat.com/pub/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java.lang.Object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Thay vì dựa vào kế thừa để định cấu hình các phiên bản cho các loại URL khác nhau, nó sử dụng </a:t>
            </a:r>
            <a:r>
              <a:rPr lang="vi-VN" sz="2400" dirty="0">
                <a:ea typeface="Calibri" panose="020F0502020204030204" pitchFamily="34" charset="0"/>
                <a:cs typeface="Times New Roman" panose="02020603050405020304" pitchFamily="18" charset="0"/>
              </a:rPr>
              <a:t>mô hình thiết kế chiến lược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EA774-B6B8-41C7-A2F0-B3F70BAE24D8}"/>
              </a:ext>
            </a:extLst>
          </p:cNvPr>
          <p:cNvSpPr txBox="1"/>
          <p:nvPr/>
        </p:nvSpPr>
        <p:spPr>
          <a:xfrm>
            <a:off x="1446918" y="5188911"/>
            <a:ext cx="10036060" cy="416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class URL extends Object implements Serializable</a:t>
            </a: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7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020DB-0DD8-4747-98FA-6DD011F6304E}"/>
              </a:ext>
            </a:extLst>
          </p:cNvPr>
          <p:cNvSpPr txBox="1"/>
          <p:nvPr/>
        </p:nvSpPr>
        <p:spPr>
          <a:xfrm>
            <a:off x="1056444" y="1819922"/>
            <a:ext cx="10227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URLStreamHandler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URLStreamHandler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URL u = new URL("finger", "utopia.poly.edu", 79, "/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com.macfaq.net.www.protocol.finger.Handler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));</a:t>
            </a:r>
          </a:p>
        </p:txBody>
      </p:sp>
    </p:spTree>
    <p:extLst>
      <p:ext uri="{BB962C8B-B14F-4D97-AF65-F5344CB8AC3E}">
        <p14:creationId xmlns:p14="http://schemas.microsoft.com/office/powerpoint/2010/main" val="91192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7AD4B-6E49-4EEE-B498-DA14261ED40D}"/>
              </a:ext>
            </a:extLst>
          </p:cNvPr>
          <p:cNvSpPr txBox="1"/>
          <p:nvPr/>
        </p:nvSpPr>
        <p:spPr>
          <a:xfrm>
            <a:off x="967668" y="2015231"/>
            <a:ext cx="103513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getDocumentBase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java.applet.Applet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getCodeBase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java.applet.Applet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getDocumentBase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getDocumentBase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getCodeBase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java.applet.AppletStub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java.applet.Applet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</a:t>
            </a:r>
          </a:p>
        </p:txBody>
      </p:sp>
    </p:spTree>
    <p:extLst>
      <p:ext uri="{BB962C8B-B14F-4D97-AF65-F5344CB8AC3E}">
        <p14:creationId xmlns:p14="http://schemas.microsoft.com/office/powerpoint/2010/main" val="79757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17CF60-CF64-4363-A984-DA148C9171DF}"/>
              </a:ext>
            </a:extLst>
          </p:cNvPr>
          <p:cNvSpPr txBox="1"/>
          <p:nvPr/>
        </p:nvSpPr>
        <p:spPr>
          <a:xfrm>
            <a:off x="1518081" y="2015231"/>
            <a:ext cx="96233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java.swing.JEditorPane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java.net.URLConnection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68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*Public String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getProtocol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35EDD-6826-4C4E-98D8-AD2F537CD30E}"/>
              </a:ext>
            </a:extLst>
          </p:cNvPr>
          <p:cNvSpPr txBox="1"/>
          <p:nvPr/>
        </p:nvSpPr>
        <p:spPr>
          <a:xfrm>
            <a:off x="1509203" y="2281548"/>
            <a:ext cx="97654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getProtocol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"http", "https"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URL page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this.getCodeBase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("This applet was downloaded via "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page.getProtocol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)); </a:t>
            </a:r>
          </a:p>
        </p:txBody>
      </p:sp>
    </p:spTree>
    <p:extLst>
      <p:ext uri="{BB962C8B-B14F-4D97-AF65-F5344CB8AC3E}">
        <p14:creationId xmlns:p14="http://schemas.microsoft.com/office/powerpoint/2010/main" val="3809979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String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getHost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CE65F-DFA3-4A3A-B94B-797610AAF034}"/>
              </a:ext>
            </a:extLst>
          </p:cNvPr>
          <p:cNvSpPr txBox="1"/>
          <p:nvPr/>
        </p:nvSpPr>
        <p:spPr>
          <a:xfrm>
            <a:off x="1575785" y="1989468"/>
            <a:ext cx="84914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URL page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this.getCodeBase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("This applet was downloaded from "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page.getHost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));</a:t>
            </a:r>
          </a:p>
        </p:txBody>
      </p:sp>
    </p:spTree>
    <p:extLst>
      <p:ext uri="{BB962C8B-B14F-4D97-AF65-F5344CB8AC3E}">
        <p14:creationId xmlns:p14="http://schemas.microsoft.com/office/powerpoint/2010/main" val="733879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int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getPort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EDC25-FFB5-445F-9605-1CB53F69145E}"/>
              </a:ext>
            </a:extLst>
          </p:cNvPr>
          <p:cNvSpPr txBox="1"/>
          <p:nvPr/>
        </p:nvSpPr>
        <p:spPr>
          <a:xfrm>
            <a:off x="1349405" y="2201662"/>
            <a:ext cx="92327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URL là </a:t>
            </a:r>
            <a:r>
              <a:rPr lang="vi-V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http://www.userfriendly.org/,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getPort ()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về -1; nếuURL là </a:t>
            </a:r>
            <a:r>
              <a:rPr lang="vi-V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http://www.userfriendly.org:80/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getPort ()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trả về 80. Mã sau in -1 cho số cổng, vì nó không được chỉ định trong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9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String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getFile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2B63B-ABDA-4A21-856F-994AF7FA63E9}"/>
              </a:ext>
            </a:extLst>
          </p:cNvPr>
          <p:cNvSpPr txBox="1"/>
          <p:nvPr/>
        </p:nvSpPr>
        <p:spPr>
          <a:xfrm>
            <a:off x="1460377" y="2321004"/>
            <a:ext cx="943252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 page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this.getDocumentBase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("This page's path is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page.getFile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)); </a:t>
            </a:r>
          </a:p>
        </p:txBody>
      </p:sp>
    </p:spTree>
    <p:extLst>
      <p:ext uri="{BB962C8B-B14F-4D97-AF65-F5344CB8AC3E}">
        <p14:creationId xmlns:p14="http://schemas.microsoft.com/office/powerpoint/2010/main" val="1055474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String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getPath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C691E-782B-49F4-9870-B0E41730943F}"/>
              </a:ext>
            </a:extLst>
          </p:cNvPr>
          <p:cNvSpPr txBox="1"/>
          <p:nvPr/>
        </p:nvSpPr>
        <p:spPr>
          <a:xfrm>
            <a:off x="1300579" y="2439984"/>
            <a:ext cx="9920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JDK 1.3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RFC 2396. </a:t>
            </a:r>
          </a:p>
        </p:txBody>
      </p:sp>
    </p:spTree>
    <p:extLst>
      <p:ext uri="{BB962C8B-B14F-4D97-AF65-F5344CB8AC3E}">
        <p14:creationId xmlns:p14="http://schemas.microsoft.com/office/powerpoint/2010/main" val="707106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string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getRef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175F8-078B-4E43-BDAF-5C741E3E6905}"/>
              </a:ext>
            </a:extLst>
          </p:cNvPr>
          <p:cNvSpPr txBox="1"/>
          <p:nvPr/>
        </p:nvSpPr>
        <p:spPr>
          <a:xfrm>
            <a:off x="1222159" y="1961965"/>
            <a:ext cx="97476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xtocid1902914: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URL u = new URL(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"http://metalab.unc.edu/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javafaq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/javafaq.html#xtocid1902914");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("The ref of " + u + " is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4798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string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7E9C4-5398-4585-8BD1-FCC97A7CCBD8}"/>
              </a:ext>
            </a:extLst>
          </p:cNvPr>
          <p:cNvSpPr txBox="1"/>
          <p:nvPr/>
        </p:nvSpPr>
        <p:spPr>
          <a:xfrm>
            <a:off x="1202018" y="2379216"/>
            <a:ext cx="1020932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 //elharo@java.oreilly.com/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elharo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</a:p>
          <a:p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ftp://mp3:mp3@138.247.121.61:21000/c%3a/stuff/mp3/mp3s/Organized_kinda/Quart </a:t>
            </a:r>
            <a:r>
              <a:rPr lang="en-US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erflash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/Quarterflash%20-%20Harden%20My%20Heart.mp3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người dùng là </a:t>
            </a:r>
            <a:r>
              <a:rPr lang="vi-V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mp3: mp3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4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502E8-4CF3-40FF-9F82-F20C31CCAA85}"/>
              </a:ext>
            </a:extLst>
          </p:cNvPr>
          <p:cNvSpPr txBox="1"/>
          <p:nvPr/>
        </p:nvSpPr>
        <p:spPr>
          <a:xfrm>
            <a:off x="1433190" y="1873612"/>
            <a:ext cx="10137857" cy="2835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ref,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java.net.URL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23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1AFA24-D1D6-433D-8E52-5E3E93367F4C}"/>
              </a:ext>
            </a:extLst>
          </p:cNvPr>
          <p:cNvSpPr txBox="1"/>
          <p:nvPr/>
        </p:nvSpPr>
        <p:spPr>
          <a:xfrm>
            <a:off x="1401932" y="2100854"/>
            <a:ext cx="9618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getAuthority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4184D-BC92-4F1A-B26B-421295C016C9}"/>
              </a:ext>
            </a:extLst>
          </p:cNvPr>
          <p:cNvSpPr txBox="1"/>
          <p:nvPr/>
        </p:nvSpPr>
        <p:spPr>
          <a:xfrm>
            <a:off x="1286521" y="3926149"/>
            <a:ext cx="96189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1.3,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Java 1.2.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CEA3A-5A6B-4F1D-ABBD-CCB0B2C262B4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string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getAuthority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360829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4E0BDF-C3EF-41F4-B461-2F099CA9110C}"/>
              </a:ext>
            </a:extLst>
          </p:cNvPr>
          <p:cNvSpPr txBox="1"/>
          <p:nvPr/>
        </p:nvSpPr>
        <p:spPr>
          <a:xfrm>
            <a:off x="860394" y="751929"/>
            <a:ext cx="1016937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7.4.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java.net.*;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URLSplitter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{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try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URL u = new URL(args[i]); </a:t>
            </a:r>
          </a:p>
          <a:p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URL is " + u);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scheme is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u.getProtocol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user info is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u.getUserInfo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String host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u.getHost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if (host != null)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host.indexOf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('@’);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-1) host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host.substring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(atSign+1);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host is " + host);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 host is null.");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/>
              <a:t>}</a:t>
            </a:r>
          </a:p>
          <a:p>
            <a:r>
              <a:rPr lang="en-US" sz="16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27606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F3C4A-778E-4759-98D8-9E2BC51EA96F}"/>
              </a:ext>
            </a:extLst>
          </p:cNvPr>
          <p:cNvSpPr txBox="1"/>
          <p:nvPr/>
        </p:nvSpPr>
        <p:spPr>
          <a:xfrm>
            <a:off x="1265067" y="1388353"/>
            <a:ext cx="77191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System.out.println</a:t>
            </a:r>
            <a:r>
              <a:rPr lang="en-US" sz="2000" dirty="0"/>
              <a:t>("The port is " + </a:t>
            </a:r>
            <a:r>
              <a:rPr lang="en-US" sz="2000" dirty="0" err="1"/>
              <a:t>u.getPort</a:t>
            </a:r>
            <a:r>
              <a:rPr lang="en-US" sz="2000" dirty="0"/>
              <a:t>( )); 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("The path is " + </a:t>
            </a:r>
            <a:r>
              <a:rPr lang="en-US" sz="2000" dirty="0" err="1"/>
              <a:t>u.getPath</a:t>
            </a:r>
            <a:r>
              <a:rPr lang="en-US" sz="2000" dirty="0"/>
              <a:t>( ));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("The ref is " + </a:t>
            </a:r>
            <a:r>
              <a:rPr lang="en-US" sz="2000" dirty="0" err="1"/>
              <a:t>u.getRef</a:t>
            </a:r>
            <a:r>
              <a:rPr lang="en-US" sz="2000" dirty="0"/>
              <a:t>( ));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System.out.println</a:t>
            </a:r>
            <a:r>
              <a:rPr lang="en-US" sz="2000" dirty="0"/>
              <a:t>("The query string is " + </a:t>
            </a:r>
            <a:r>
              <a:rPr lang="en-US" sz="2000" dirty="0" err="1"/>
              <a:t>u.getQuery</a:t>
            </a:r>
            <a:r>
              <a:rPr lang="en-US" sz="2000" dirty="0"/>
              <a:t>( )); </a:t>
            </a:r>
          </a:p>
          <a:p>
            <a:r>
              <a:rPr lang="en-US" sz="2000" dirty="0"/>
              <a:t>		} // end try </a:t>
            </a:r>
          </a:p>
          <a:p>
            <a:r>
              <a:rPr lang="en-US" sz="2000" dirty="0"/>
              <a:t>		catch (</a:t>
            </a:r>
            <a:r>
              <a:rPr lang="en-US" sz="2000" dirty="0" err="1"/>
              <a:t>MalformedURLException</a:t>
            </a:r>
            <a:r>
              <a:rPr lang="en-US" sz="2000" dirty="0"/>
              <a:t> e) { 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System.err.println</a:t>
            </a:r>
            <a:r>
              <a:rPr lang="en-US" sz="2000" dirty="0"/>
              <a:t>(</a:t>
            </a:r>
            <a:r>
              <a:rPr lang="en-US" sz="2000" dirty="0" err="1"/>
              <a:t>args</a:t>
            </a:r>
            <a:r>
              <a:rPr lang="en-US" sz="2000" dirty="0"/>
              <a:t>[ </a:t>
            </a:r>
            <a:r>
              <a:rPr lang="en-US" sz="2000" dirty="0" err="1"/>
              <a:t>i</a:t>
            </a:r>
            <a:r>
              <a:rPr lang="en-US" sz="2000" dirty="0"/>
              <a:t> ] + " is not a URL I understand.");</a:t>
            </a:r>
          </a:p>
          <a:p>
            <a:r>
              <a:rPr lang="en-US" sz="2000" dirty="0"/>
              <a:t>		} 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System.out.println</a:t>
            </a:r>
            <a:r>
              <a:rPr lang="en-US" sz="2000" dirty="0"/>
              <a:t>( ); </a:t>
            </a:r>
          </a:p>
          <a:p>
            <a:r>
              <a:rPr lang="en-US" sz="2000" dirty="0"/>
              <a:t>	} // end for </a:t>
            </a:r>
          </a:p>
          <a:p>
            <a:r>
              <a:rPr lang="en-US" sz="2000" dirty="0"/>
              <a:t>} // end main </a:t>
            </a:r>
          </a:p>
          <a:p>
            <a:r>
              <a:rPr lang="en-US" sz="2000" dirty="0"/>
              <a:t>} // end </a:t>
            </a:r>
            <a:r>
              <a:rPr lang="en-US" sz="2000" dirty="0" err="1"/>
              <a:t>URLSplitter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6374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491DD-45A0-4A98-9529-B7691AE78631}"/>
              </a:ext>
            </a:extLst>
          </p:cNvPr>
          <p:cNvSpPr txBox="1"/>
          <p:nvPr/>
        </p:nvSpPr>
        <p:spPr>
          <a:xfrm>
            <a:off x="1158536" y="2268218"/>
            <a:ext cx="100805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URLConnection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openConnection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final 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final 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(Class[] classes)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1.3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vi-VN" sz="2400" dirty="0">
                <a:cs typeface="Courier New" panose="02070309020205020404" pitchFamily="49" charset="0"/>
              </a:rPr>
              <a:t>Các phương thức này khác nhau ở chỗ chúng trả về dữ liệu tại URL dưới dạng một thể hiện của các lớp khác nhau.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6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936386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final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openStream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7B0CE-73B4-40AE-A1BB-7A0103DCEF03}"/>
              </a:ext>
            </a:extLst>
          </p:cNvPr>
          <p:cNvSpPr txBox="1"/>
          <p:nvPr/>
        </p:nvSpPr>
        <p:spPr>
          <a:xfrm>
            <a:off x="1024464" y="2228295"/>
            <a:ext cx="103868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ASCII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ASCII, 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v.v.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7197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66ED16-8B50-454D-818D-E76BADB834C4}"/>
              </a:ext>
            </a:extLst>
          </p:cNvPr>
          <p:cNvSpPr txBox="1"/>
          <p:nvPr/>
        </p:nvSpPr>
        <p:spPr>
          <a:xfrm>
            <a:off x="1171853" y="1367163"/>
            <a:ext cx="94103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URL u = new URL("http://www.hamsterdance.com");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u.openStream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c; 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((c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)) != -1)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4043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455343-7236-4BAA-A03A-ADB4DEBF9AC1}"/>
              </a:ext>
            </a:extLst>
          </p:cNvPr>
          <p:cNvSpPr txBox="1"/>
          <p:nvPr/>
        </p:nvSpPr>
        <p:spPr>
          <a:xfrm>
            <a:off x="1344967" y="1633490"/>
            <a:ext cx="92638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vì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FF837-C439-41F3-8043-C3C29D8F0C0C}"/>
              </a:ext>
            </a:extLst>
          </p:cNvPr>
          <p:cNvSpPr txBox="1"/>
          <p:nvPr/>
        </p:nvSpPr>
        <p:spPr>
          <a:xfrm>
            <a:off x="1140780" y="3397929"/>
            <a:ext cx="102670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717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088897-18DE-435F-8C27-254F64C7CD08}"/>
              </a:ext>
            </a:extLst>
          </p:cNvPr>
          <p:cNvSpPr txBox="1"/>
          <p:nvPr/>
        </p:nvSpPr>
        <p:spPr>
          <a:xfrm>
            <a:off x="847820" y="1002284"/>
            <a:ext cx="887323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7.5.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java.net.*; 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SourceViewer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 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//Open the URL for reading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URL u = new URL(args[0]); </a:t>
            </a:r>
          </a:p>
          <a:p>
            <a:r>
              <a:rPr lang="fr-F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u.openStream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buffer the input to increase performance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chain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a Reader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Reader r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/>
              <a:t>int c;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/>
              <a:t>while ((c = </a:t>
            </a:r>
            <a:r>
              <a:rPr lang="en-US" sz="1600" dirty="0" err="1"/>
              <a:t>r.read</a:t>
            </a:r>
            <a:r>
              <a:rPr lang="en-US" sz="1600" dirty="0"/>
              <a:t>( )) != -1) {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err="1"/>
              <a:t>System.out.print</a:t>
            </a:r>
            <a:r>
              <a:rPr lang="en-US" sz="1600" dirty="0"/>
              <a:t>((char) c);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/>
              <a:t>}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8549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C288D-8B85-43BB-B4A3-2A3C546AD806}"/>
              </a:ext>
            </a:extLst>
          </p:cNvPr>
          <p:cNvSpPr txBox="1"/>
          <p:nvPr/>
        </p:nvSpPr>
        <p:spPr>
          <a:xfrm>
            <a:off x="938073" y="1263210"/>
            <a:ext cx="113397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+ " is not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URL");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catch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}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} // end if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} // end main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SourceViewer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A2C5F-4932-44E7-9D3C-051F143DBADC}"/>
              </a:ext>
            </a:extLst>
          </p:cNvPr>
          <p:cNvSpPr txBox="1"/>
          <p:nvPr/>
        </p:nvSpPr>
        <p:spPr>
          <a:xfrm>
            <a:off x="653987" y="4913766"/>
            <a:ext cx="11907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SourceViewer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http://www.oreilly.com:</a:t>
            </a:r>
          </a:p>
          <a:p>
            <a:r>
              <a:rPr lang="en-US" sz="2400" b="1" dirty="0"/>
              <a:t>% java </a:t>
            </a:r>
            <a:r>
              <a:rPr lang="en-US" sz="2400" b="1" dirty="0" err="1"/>
              <a:t>SourceViewer</a:t>
            </a:r>
            <a:r>
              <a:rPr lang="en-US" sz="2400" b="1" dirty="0"/>
              <a:t> http://www.oreilly.com 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94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A94E45-7CDC-4AEC-88A8-D525C1A42A83}"/>
              </a:ext>
            </a:extLst>
          </p:cNvPr>
          <p:cNvSpPr txBox="1"/>
          <p:nvPr/>
        </p:nvSpPr>
        <p:spPr>
          <a:xfrm>
            <a:off x="717612" y="751344"/>
            <a:ext cx="1147438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&lt;TITLE&gt;www.oreilly.com -- Welcome to O'Reilly &amp;amp; Associates! --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books, software, online publishing&lt;/TITLE&gt;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&lt;META name="keywords" content="computer books, technical books,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UNIX,unix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Perl, Java, Linux, Internet, Web, C, C++, Windows, Windows NT,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Admin, System Administration, Oracle, design, graphics, online books,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courses, Perl Conference, Web-based training, Software, open source,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software"&gt;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&lt;META name="description" content="O'Reilly is a leader in technical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book documentation for UNIX, Perl, Java, Linux, Internet,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Web, C, C++, Windows, Windows NT, Security, Sys Admin,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Administration, Oracle, Design &amp; Graphics, Online Books, Online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Conference, Web-based training, and Software"&gt;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 </a:t>
            </a:r>
          </a:p>
        </p:txBody>
      </p:sp>
    </p:spTree>
    <p:extLst>
      <p:ext uri="{BB962C8B-B14F-4D97-AF65-F5344CB8AC3E}">
        <p14:creationId xmlns:p14="http://schemas.microsoft.com/office/powerpoint/2010/main" val="347671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8" y="737117"/>
            <a:ext cx="440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A1A9A-75D4-4C05-9111-1D2890AB0318}"/>
              </a:ext>
            </a:extLst>
          </p:cNvPr>
          <p:cNvSpPr txBox="1"/>
          <p:nvPr/>
        </p:nvSpPr>
        <p:spPr>
          <a:xfrm>
            <a:off x="1705892" y="2050741"/>
            <a:ext cx="9035250" cy="267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InetAddress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java.net.URL.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MalformedURLException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41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82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URLConnection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openConnection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4F066-77FF-418C-BCE1-5E3492D3C1E9}"/>
              </a:ext>
            </a:extLst>
          </p:cNvPr>
          <p:cNvSpPr txBox="1"/>
          <p:nvPr/>
        </p:nvSpPr>
        <p:spPr>
          <a:xfrm>
            <a:off x="884807" y="2778711"/>
            <a:ext cx="101915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openConnection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URLConnection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URLConnection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openConnection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89728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5B76C-6B50-445F-A384-BD07E859EBEF}"/>
              </a:ext>
            </a:extLst>
          </p:cNvPr>
          <p:cNvSpPr txBox="1"/>
          <p:nvPr/>
        </p:nvSpPr>
        <p:spPr>
          <a:xfrm>
            <a:off x="1310934" y="1374351"/>
            <a:ext cx="825919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URL u = new URL("http://www.jennicam.org/");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try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URLConnection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u.openConnection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uc.getInputStream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read from the connection...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try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end try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191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54F9BD-5307-4ECA-B5D7-03AAB5F4163C}"/>
              </a:ext>
            </a:extLst>
          </p:cNvPr>
          <p:cNvSpPr txBox="1"/>
          <p:nvPr/>
        </p:nvSpPr>
        <p:spPr>
          <a:xfrm>
            <a:off x="920318" y="1802166"/>
            <a:ext cx="103513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URLConnection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URLConnection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URLConnection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</a:p>
        </p:txBody>
      </p:sp>
    </p:spTree>
    <p:extLst>
      <p:ext uri="{BB962C8B-B14F-4D97-AF65-F5344CB8AC3E}">
        <p14:creationId xmlns:p14="http://schemas.microsoft.com/office/powerpoint/2010/main" val="3790059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82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final Object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getContent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019B5-3454-4AE3-9DE9-E14A717EF090}"/>
              </a:ext>
            </a:extLst>
          </p:cNvPr>
          <p:cNvSpPr txBox="1"/>
          <p:nvPr/>
        </p:nvSpPr>
        <p:spPr>
          <a:xfrm>
            <a:off x="1238435" y="2396972"/>
            <a:ext cx="99207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ASCII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JPEG,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java.awt.ImageProductioner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95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78FB7F-3304-43C7-92F3-2694680CF065}"/>
              </a:ext>
            </a:extLst>
          </p:cNvPr>
          <p:cNvSpPr txBox="1"/>
          <p:nvPr/>
        </p:nvSpPr>
        <p:spPr>
          <a:xfrm>
            <a:off x="1500328" y="2024108"/>
            <a:ext cx="86157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517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FE948D-0DAF-4C73-BDB7-5D897950C5A7}"/>
              </a:ext>
            </a:extLst>
          </p:cNvPr>
          <p:cNvSpPr txBox="1"/>
          <p:nvPr/>
        </p:nvSpPr>
        <p:spPr>
          <a:xfrm>
            <a:off x="847817" y="651316"/>
            <a:ext cx="10071717" cy="555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7.6.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java.net.*; </a:t>
            </a:r>
          </a:p>
          <a:p>
            <a:r>
              <a:rPr lang="fr-F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ContentGetter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fr-F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(String[]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fr-F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  <a:endParaRPr lang="fr-F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//Open the URL for reading</a:t>
            </a:r>
            <a:endParaRPr lang="fr-F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  <a:endParaRPr lang="fr-FR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URL u = new URL(args[0]); </a:t>
            </a:r>
          </a:p>
          <a:p>
            <a:r>
              <a:rPr lang="nn-NO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  <a:endParaRPr lang="nn-N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Object o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u.getContent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endParaRPr lang="nn-N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("I got a "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 ));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try</a:t>
            </a:r>
            <a:endParaRPr lang="en-US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(e); 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} // end try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catch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[0] + " is not a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parseable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URL");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} // end if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main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ContentGetter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	 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2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C9000A-36A8-4BEE-9CCC-92F0CC8C4DBF}"/>
              </a:ext>
            </a:extLst>
          </p:cNvPr>
          <p:cNvSpPr txBox="1"/>
          <p:nvPr/>
        </p:nvSpPr>
        <p:spPr>
          <a:xfrm>
            <a:off x="1160755" y="2272683"/>
            <a:ext cx="98704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ImageProduction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AudioClip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9910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82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final Object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getContent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BDC8B-386E-4393-A652-DB486B440082}"/>
              </a:ext>
            </a:extLst>
          </p:cNvPr>
          <p:cNvSpPr txBox="1"/>
          <p:nvPr/>
        </p:nvSpPr>
        <p:spPr>
          <a:xfrm>
            <a:off x="933635" y="2046575"/>
            <a:ext cx="103247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C0602-E155-4BCE-BC56-B4E93FD7190A}"/>
              </a:ext>
            </a:extLst>
          </p:cNvPr>
          <p:cNvSpPr txBox="1"/>
          <p:nvPr/>
        </p:nvSpPr>
        <p:spPr>
          <a:xfrm>
            <a:off x="1531398" y="4464028"/>
            <a:ext cx="61167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URL u = new URL("http://www.nwu.org"); Class[] types = new Class[3];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types[0]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types[1]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types[2]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InputStream.class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 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u.getContent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(types); </a:t>
            </a:r>
          </a:p>
        </p:txBody>
      </p:sp>
    </p:spTree>
    <p:extLst>
      <p:ext uri="{BB962C8B-B14F-4D97-AF65-F5344CB8AC3E}">
        <p14:creationId xmlns:p14="http://schemas.microsoft.com/office/powerpoint/2010/main" val="727987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02ADBB-03D2-488E-89D9-576846A85225}"/>
              </a:ext>
            </a:extLst>
          </p:cNvPr>
          <p:cNvSpPr txBox="1"/>
          <p:nvPr/>
        </p:nvSpPr>
        <p:spPr>
          <a:xfrm>
            <a:off x="1025368" y="941033"/>
            <a:ext cx="1048896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String) {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Reader)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Reader r = (Reader) o;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((c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)) != -1)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((char) c);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c;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((c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)) != -1)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("Error: unexpected type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o.getClass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9702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98E3C-69C9-4EDC-80D5-A3CD58FB834D}"/>
              </a:ext>
            </a:extLst>
          </p:cNvPr>
          <p:cNvSpPr txBox="1"/>
          <p:nvPr/>
        </p:nvSpPr>
        <p:spPr>
          <a:xfrm>
            <a:off x="1473694" y="2210539"/>
            <a:ext cx="97388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http://helio.oreilly.com/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http://www.oreilly.com/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http://www.oreilly.com:80/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http://www.oreilly.com/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http://www.oreilly.com/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 // www.oreilly.com/index.html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</a:t>
            </a:r>
          </a:p>
        </p:txBody>
      </p:sp>
    </p:spTree>
    <p:extLst>
      <p:ext uri="{BB962C8B-B14F-4D97-AF65-F5344CB8AC3E}">
        <p14:creationId xmlns:p14="http://schemas.microsoft.com/office/powerpoint/2010/main" val="182783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039E2B-7B38-47AE-9288-891D4FF3ED02}"/>
              </a:ext>
            </a:extLst>
          </p:cNvPr>
          <p:cNvSpPr txBox="1"/>
          <p:nvPr/>
        </p:nvSpPr>
        <p:spPr>
          <a:xfrm>
            <a:off x="1127464" y="1905506"/>
            <a:ext cx="97299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URL, Java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đắn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Java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URL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x-www-form-</a:t>
            </a:r>
            <a:r>
              <a:rPr lang="en-US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URLencoded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mailto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email hay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Java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URL.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498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514413-D214-4140-93B8-4E6EAC0BE643}"/>
              </a:ext>
            </a:extLst>
          </p:cNvPr>
          <p:cNvSpPr txBox="1"/>
          <p:nvPr/>
        </p:nvSpPr>
        <p:spPr>
          <a:xfrm>
            <a:off x="1344227" y="1447462"/>
            <a:ext cx="950354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URL u1 = new URL("http://www.ncsa.uiuc.edu/HTMLPrimer.html#GS");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URL u2 = new URL("http://www.ncsa.uiuc.edu/HTMLPrimer.html#HD");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(u1.sameFile(u2))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(u1 + " is the same file as \n" + u2);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(u1 + " is not the same file as \n" + u2);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21071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String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toExternalForm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75A49-AC3D-46F5-A3FD-A1BB61D6934E}"/>
              </a:ext>
            </a:extLst>
          </p:cNvPr>
          <p:cNvSpPr txBox="1"/>
          <p:nvPr/>
        </p:nvSpPr>
        <p:spPr>
          <a:xfrm>
            <a:off x="1451499" y="2459504"/>
            <a:ext cx="91513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toExternalForm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toExternalForm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48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pháp đối tượng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7651F-CACD-4674-B0E7-4C8C78407995}"/>
              </a:ext>
            </a:extLst>
          </p:cNvPr>
          <p:cNvSpPr txBox="1"/>
          <p:nvPr/>
        </p:nvSpPr>
        <p:spPr>
          <a:xfrm>
            <a:off x="1410809" y="2695671"/>
            <a:ext cx="937038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java.lang.Object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 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().</a:t>
            </a:r>
          </a:p>
        </p:txBody>
      </p:sp>
    </p:spTree>
    <p:extLst>
      <p:ext uri="{BB962C8B-B14F-4D97-AF65-F5344CB8AC3E}">
        <p14:creationId xmlns:p14="http://schemas.microsoft.com/office/powerpoint/2010/main" val="3732242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String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3600" dirty="0"/>
              <a:t>)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60A9-A8B5-49D3-833A-1014A6C179BC}"/>
              </a:ext>
            </a:extLst>
          </p:cNvPr>
          <p:cNvSpPr txBox="1"/>
          <p:nvPr/>
        </p:nvSpPr>
        <p:spPr>
          <a:xfrm>
            <a:off x="1154096" y="2530136"/>
            <a:ext cx="10369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java.net.URL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ngầm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http://metalab.unc.edu/javafaq/javatutorial.html. </a:t>
            </a:r>
          </a:p>
        </p:txBody>
      </p:sp>
    </p:spTree>
    <p:extLst>
      <p:ext uri="{BB962C8B-B14F-4D97-AF65-F5344CB8AC3E}">
        <p14:creationId xmlns:p14="http://schemas.microsoft.com/office/powerpoint/2010/main" val="5170294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B1461-BF7C-4A7E-9455-341B5225FD5C}"/>
              </a:ext>
            </a:extLst>
          </p:cNvPr>
          <p:cNvSpPr txBox="1"/>
          <p:nvPr/>
        </p:nvSpPr>
        <p:spPr>
          <a:xfrm>
            <a:off x="946951" y="2107915"/>
            <a:ext cx="102980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URL,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ngầm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đếnString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codeBase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this.getCodeBase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appletURL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codeBase.toString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26092961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5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Public int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7502F-1151-4FB5-AFF1-0F5D3ECEE30E}"/>
              </a:ext>
            </a:extLst>
          </p:cNvPr>
          <p:cNvSpPr txBox="1"/>
          <p:nvPr/>
        </p:nvSpPr>
        <p:spPr>
          <a:xfrm>
            <a:off x="949911" y="2396971"/>
            <a:ext cx="99785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java.util.Hashtable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byte.</a:t>
            </a:r>
          </a:p>
        </p:txBody>
      </p:sp>
    </p:spTree>
    <p:extLst>
      <p:ext uri="{BB962C8B-B14F-4D97-AF65-F5344CB8AC3E}">
        <p14:creationId xmlns:p14="http://schemas.microsoft.com/office/powerpoint/2010/main" val="17425268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7" y="737117"/>
            <a:ext cx="982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URLEncoder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E3397-9FDC-4B89-A27E-DC267C4C5107}"/>
              </a:ext>
            </a:extLst>
          </p:cNvPr>
          <p:cNvSpPr txBox="1"/>
          <p:nvPr/>
        </p:nvSpPr>
        <p:spPr>
          <a:xfrm>
            <a:off x="1459637" y="2740046"/>
            <a:ext cx="9592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java.net.URLEncoder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encode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encode(String s) </a:t>
            </a:r>
          </a:p>
        </p:txBody>
      </p:sp>
    </p:spTree>
    <p:extLst>
      <p:ext uri="{BB962C8B-B14F-4D97-AF65-F5344CB8AC3E}">
        <p14:creationId xmlns:p14="http://schemas.microsoft.com/office/powerpoint/2010/main" val="4083411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B8735-8DC1-4893-B28F-FD0105FCD156}"/>
              </a:ext>
            </a:extLst>
          </p:cNvPr>
          <p:cNvSpPr txBox="1"/>
          <p:nvPr/>
        </p:nvSpPr>
        <p:spPr>
          <a:xfrm>
            <a:off x="1158535" y="1091955"/>
            <a:ext cx="9459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7.8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D0AFB-4A8A-41B9-8FCA-41A9B5F53958}"/>
              </a:ext>
            </a:extLst>
          </p:cNvPr>
          <p:cNvSpPr txBox="1"/>
          <p:nvPr/>
        </p:nvSpPr>
        <p:spPr>
          <a:xfrm>
            <a:off x="705774" y="2181233"/>
            <a:ext cx="11785108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7.8. x-www-form-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urlencoded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java.net.*;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URLEncoder.encode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("This string has spaces"));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URLEncoder.encode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("This*string*has*asterisks"));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URLEncoder.encode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This%string%has%percent%signs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URLEncoder.encode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This+string+has+pluses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URLEncoder.encode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("This/string/has/slashes"));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URLEncoder.encode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("This\string\"has\"quote\"marks"));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URLEncoder.encode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This:string:has:colons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URLEncoder.encode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This~string~has~tildes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URLEncoder.encode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"This(string)has(parentheses)"));</a:t>
            </a:r>
          </a:p>
        </p:txBody>
      </p:sp>
    </p:spTree>
    <p:extLst>
      <p:ext uri="{BB962C8B-B14F-4D97-AF65-F5344CB8AC3E}">
        <p14:creationId xmlns:p14="http://schemas.microsoft.com/office/powerpoint/2010/main" val="921241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3351A-E5F4-40D0-A2A9-58DADA0F66F1}"/>
              </a:ext>
            </a:extLst>
          </p:cNvPr>
          <p:cNvSpPr txBox="1"/>
          <p:nvPr/>
        </p:nvSpPr>
        <p:spPr>
          <a:xfrm>
            <a:off x="963226" y="801300"/>
            <a:ext cx="989416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NAME="seek" METHOD="GET"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ACTION="http://search.metalab.unc.edu:8765/query.html"&gt;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NAME="col" VALUE="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NAME="op0" VALUE="+"&gt;&lt;/INPUT&gt;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NAME="fl0" VALUE="url:"&gt;&lt;/INPUT&gt;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NAME="ty0" VALUE="w"&gt;&lt;/INPUT&gt;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NAME="tx0" size="50" VALUE="xml/"&gt;&lt;/INPUT&gt;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NAME="op1" VALUE="+"&gt;&lt;/INPUT&gt;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NAME="fl1" VALUE=""&gt;&lt;/INPUT&gt;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NAME="ty1" VALUE="w"&gt;&lt;/INPUT&gt;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NAME="tx1" size="20" VALUE="" max length="2047"&gt;&lt;INPUT&gt;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TYPE="hidden" NAME="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NAME="qc" VALUE=""&gt;&lt;/INPUT&gt;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VALUE="0"&gt;&lt;/INPUT&gt;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VALUE="0"&gt;&lt;/INPUT&gt;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VALUE="1"&gt;&lt;/INPUT&gt;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VALUE="10"&gt;&lt;/INPUT&gt;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VALUE="1"&gt;&lt;/INPUT&gt;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NAME="rf" VALUE="0"&gt;&lt;/INPUT&gt;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TYPE="hidden" NAME="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VALUE="0"&gt;&lt;/INPUT&gt;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TYPE="submit" VALUE="Search"&gt;&lt;/input&gt;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634771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8" y="737117"/>
            <a:ext cx="9041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Truy cập các trang web được bảo vệ bằng mật khẩu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C5640-5337-4253-B377-6FA8977DB7DE}"/>
              </a:ext>
            </a:extLst>
          </p:cNvPr>
          <p:cNvSpPr txBox="1"/>
          <p:nvPr/>
        </p:nvSpPr>
        <p:spPr>
          <a:xfrm>
            <a:off x="1077897" y="2237964"/>
            <a:ext cx="98764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Wall Street Journal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TechNet,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cookie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Java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83096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8" y="737117"/>
            <a:ext cx="658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57BCE-FD86-4CB5-95B8-EBA4DB3E3A5A}"/>
              </a:ext>
            </a:extLst>
          </p:cNvPr>
          <p:cNvSpPr txBox="1"/>
          <p:nvPr/>
        </p:nvSpPr>
        <p:spPr>
          <a:xfrm>
            <a:off x="1549153" y="1544415"/>
            <a:ext cx="9130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ahnschrift Light" panose="020B0502040204020203" pitchFamily="34" charset="0"/>
                <a:cs typeface="Times New Roman" panose="02020603050405020304" pitchFamily="18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/>
              <a:t>	</a:t>
            </a:r>
            <a:r>
              <a:rPr lang="en-US" dirty="0">
                <a:latin typeface="Bahnschrift Light" panose="020B0502040204020203" pitchFamily="34" charset="0"/>
              </a:rPr>
              <a:t>public URL(String </a:t>
            </a:r>
            <a:r>
              <a:rPr lang="en-US" dirty="0" err="1">
                <a:latin typeface="Bahnschrift Light" panose="020B0502040204020203" pitchFamily="34" charset="0"/>
              </a:rPr>
              <a:t>url</a:t>
            </a:r>
            <a:r>
              <a:rPr lang="en-US" dirty="0">
                <a:latin typeface="Bahnschrift Light" panose="020B0502040204020203" pitchFamily="34" charset="0"/>
              </a:rPr>
              <a:t>) throws </a:t>
            </a:r>
            <a:r>
              <a:rPr lang="en-US" dirty="0" err="1">
                <a:latin typeface="Bahnschrift Light" panose="020B0502040204020203" pitchFamily="34" charset="0"/>
              </a:rPr>
              <a:t>MalformedURLException</a:t>
            </a:r>
            <a:endParaRPr lang="en-US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C720-E6B0-40DE-B509-2C20A775CA60}"/>
              </a:ext>
            </a:extLst>
          </p:cNvPr>
          <p:cNvSpPr txBox="1"/>
          <p:nvPr/>
        </p:nvSpPr>
        <p:spPr>
          <a:xfrm>
            <a:off x="994301" y="2744744"/>
            <a:ext cx="10227074" cy="3357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MalformedURLException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following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String,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{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u = new URL("http://www.macfaq.com/personal.html");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catch (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MalformedURLException</a:t>
            </a:r>
            <a:r>
              <a:rPr lang="en-US" sz="16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e) {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System.err.println</a:t>
            </a:r>
            <a:r>
              <a:rPr lang="en-US" sz="16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(e);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50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434EA-0AB2-45B7-94A9-E2C826B29880}"/>
              </a:ext>
            </a:extLst>
          </p:cNvPr>
          <p:cNvSpPr txBox="1"/>
          <p:nvPr/>
        </p:nvSpPr>
        <p:spPr>
          <a:xfrm>
            <a:off x="980243" y="2138480"/>
            <a:ext cx="103558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URLConnection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9044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8" y="737117"/>
            <a:ext cx="904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0257A-928C-41F5-A028-46513ECC841D}"/>
              </a:ext>
            </a:extLst>
          </p:cNvPr>
          <p:cNvSpPr txBox="1"/>
          <p:nvPr/>
        </p:nvSpPr>
        <p:spPr>
          <a:xfrm>
            <a:off x="984681" y="1463894"/>
            <a:ext cx="102226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java.net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</a:t>
            </a:r>
          </a:p>
          <a:p>
            <a:r>
              <a:rPr lang="en-US" sz="2400" dirty="0"/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Authenticator extends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4136E-A5E4-4714-851B-64195E3655D7}"/>
              </a:ext>
            </a:extLst>
          </p:cNvPr>
          <p:cNvSpPr txBox="1"/>
          <p:nvPr/>
        </p:nvSpPr>
        <p:spPr>
          <a:xfrm>
            <a:off x="922537" y="3033554"/>
            <a:ext cx="101567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7.4. Robot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AE94C-AF52-40B0-947C-A6404EFE98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96923" y="4603214"/>
            <a:ext cx="2782409" cy="15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62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EBCCD-B2B7-4F4F-99FC-89FB0A72430A}"/>
              </a:ext>
            </a:extLst>
          </p:cNvPr>
          <p:cNvSpPr txBox="1"/>
          <p:nvPr/>
        </p:nvSpPr>
        <p:spPr>
          <a:xfrm>
            <a:off x="962487" y="1735116"/>
            <a:ext cx="1054297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Authenticator.setDefault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():</a:t>
            </a:r>
          </a:p>
          <a:p>
            <a:r>
              <a:rPr lang="en-US" dirty="0"/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(Authenticator 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052D8-97D8-48EC-BF9B-8FC1A6F68B2D}"/>
              </a:ext>
            </a:extLst>
          </p:cNvPr>
          <p:cNvSpPr txBox="1"/>
          <p:nvPr/>
        </p:nvSpPr>
        <p:spPr>
          <a:xfrm>
            <a:off x="962487" y="3553287"/>
            <a:ext cx="101249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Dialog Authenticator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/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Authenticator.setDefault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DialogAuthenticator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)); </a:t>
            </a:r>
          </a:p>
        </p:txBody>
      </p:sp>
    </p:spTree>
    <p:extLst>
      <p:ext uri="{BB962C8B-B14F-4D97-AF65-F5344CB8AC3E}">
        <p14:creationId xmlns:p14="http://schemas.microsoft.com/office/powerpoint/2010/main" val="3079967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C9628-CC32-457B-BF5C-76DD076863A2}"/>
              </a:ext>
            </a:extLst>
          </p:cNvPr>
          <p:cNvSpPr txBox="1"/>
          <p:nvPr/>
        </p:nvSpPr>
        <p:spPr>
          <a:xfrm>
            <a:off x="1013534" y="3773010"/>
            <a:ext cx="102892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Authenticator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getPasswordAuthentication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java.net.PasswordAuthentication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PasswordAuthentication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getPasswordAuthentication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BE5B0-209A-4D80-96A1-03AE4981AD7C}"/>
              </a:ext>
            </a:extLst>
          </p:cNvPr>
          <p:cNvSpPr txBox="1"/>
          <p:nvPr/>
        </p:nvSpPr>
        <p:spPr>
          <a:xfrm>
            <a:off x="1153357" y="1426527"/>
            <a:ext cx="978393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requestPasswordAuthentication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NetPermission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Authenticator.requestPassword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Authentication( 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0444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8" y="737117"/>
            <a:ext cx="904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63539-ED90-4EA4-A16E-5CEBBE517C56}"/>
              </a:ext>
            </a:extLst>
          </p:cNvPr>
          <p:cNvSpPr txBox="1"/>
          <p:nvPr/>
        </p:nvSpPr>
        <p:spPr>
          <a:xfrm>
            <a:off x="972105" y="1383448"/>
            <a:ext cx="96633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PasswordAuthentication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PasswordAuthentication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char[] password)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AE279-BD84-4191-B525-095DB047041A}"/>
              </a:ext>
            </a:extLst>
          </p:cNvPr>
          <p:cNvSpPr txBox="1"/>
          <p:nvPr/>
        </p:nvSpPr>
        <p:spPr>
          <a:xfrm>
            <a:off x="1158536" y="4199603"/>
            <a:ext cx="80564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char[]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442004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2C7A-7229-4B17-80E6-5513DD18AF40}"/>
              </a:ext>
            </a:extLst>
          </p:cNvPr>
          <p:cNvSpPr txBox="1"/>
          <p:nvPr/>
        </p:nvSpPr>
        <p:spPr>
          <a:xfrm>
            <a:off x="1819468" y="737117"/>
            <a:ext cx="904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JPasswordField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4EA57-3632-4F20-8117-FA439FF18ECA}"/>
              </a:ext>
            </a:extLst>
          </p:cNvPr>
          <p:cNvSpPr txBox="1"/>
          <p:nvPr/>
        </p:nvSpPr>
        <p:spPr>
          <a:xfrm>
            <a:off x="1659670" y="2246625"/>
            <a:ext cx="9845790" cy="2364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JPasswordField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từ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Swing:</a:t>
            </a:r>
          </a:p>
          <a:p>
            <a:pPr marL="45720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JPasswordField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extends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JTextField</a:t>
            </a:r>
            <a:endParaRPr lang="en-US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652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27D90-7412-43FA-9D03-8BAE15C148C5}"/>
              </a:ext>
            </a:extLst>
          </p:cNvPr>
          <p:cNvSpPr txBox="1"/>
          <p:nvPr/>
        </p:nvSpPr>
        <p:spPr>
          <a:xfrm>
            <a:off x="1260627" y="1251751"/>
            <a:ext cx="10040645" cy="4304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nhẹ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JPasswordField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đè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getPassword</a:t>
            </a:r>
            <a:r>
              <a:rPr lang="en-US" sz="22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()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2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char[ ] </a:t>
            </a:r>
            <a:r>
              <a:rPr lang="en-US" sz="2200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getPassword</a:t>
            </a:r>
            <a:r>
              <a:rPr lang="en-US" sz="22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878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84C644-4B63-4D53-9F6C-AD27DDD743C1}"/>
              </a:ext>
            </a:extLst>
          </p:cNvPr>
          <p:cNvSpPr txBox="1"/>
          <p:nvPr/>
        </p:nvSpPr>
        <p:spPr>
          <a:xfrm>
            <a:off x="1160015" y="1118586"/>
            <a:ext cx="9126245" cy="335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JTextField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7.11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24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Swing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Hầu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GUI.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JPasswordField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JTextField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7.4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68AFA-0AB4-44E0-A63D-4CED48C245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31293" y="4084376"/>
            <a:ext cx="2902144" cy="16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462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E2D7C1-4CE8-434E-8FEE-12163F4B7913}"/>
              </a:ext>
            </a:extLst>
          </p:cNvPr>
          <p:cNvSpPr txBox="1"/>
          <p:nvPr/>
        </p:nvSpPr>
        <p:spPr>
          <a:xfrm>
            <a:off x="1371600" y="1062647"/>
            <a:ext cx="6116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7.11.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GUI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A2F77-C502-468D-872F-97940005D923}"/>
              </a:ext>
            </a:extLst>
          </p:cNvPr>
          <p:cNvSpPr txBox="1"/>
          <p:nvPr/>
        </p:nvSpPr>
        <p:spPr>
          <a:xfrm>
            <a:off x="1305017" y="1618725"/>
            <a:ext cx="9410330" cy="410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98425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package com.macfaq.net; 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3450590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import java.net.*; import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.*; import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.*; import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java.awt.event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.*;  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98425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public class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DialogAuthenticator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extends Authenticator {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2078990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JDialog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passwordDialog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2078990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mainLabel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479425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 new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("Please enter username and password: ");  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479425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userLabel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("Username: "); 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479425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passwordLabel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("Password: ");  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479425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usernameField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(20);  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479425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JPasswordField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passwordField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JPasswordField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(20);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1164590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okButton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("OK");  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1164590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cancelButton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6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("Cancel"); </a:t>
            </a:r>
          </a:p>
          <a:p>
            <a:pPr marL="0" marR="1164590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DialogAuthenticator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pPr marL="0" marR="1164590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this("",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)); </a:t>
            </a:r>
          </a:p>
          <a:p>
            <a:pPr marL="0" marR="1164590">
              <a:lnSpc>
                <a:spcPct val="10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769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6C8DE1-2957-4055-9F90-886120AFC935}"/>
              </a:ext>
            </a:extLst>
          </p:cNvPr>
          <p:cNvSpPr txBox="1"/>
          <p:nvPr/>
        </p:nvSpPr>
        <p:spPr>
          <a:xfrm>
            <a:off x="1194046" y="1009398"/>
            <a:ext cx="922833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DialogAuthenticator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username)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this(username,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DialogAuthenticator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parent)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this("", parent);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DialogAuthenticator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username,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parent) {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this.passwordDialog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JDialog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(parent, true);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pane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passwordDialog.getContentPane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pane.setLayout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(4, 1));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p2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p2.add(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p2.add(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usernameField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usernameField.setText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(username);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(p2);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p3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p3.add(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passwordLabel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p3.add(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passwordField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(p3); </a:t>
            </a:r>
          </a:p>
        </p:txBody>
      </p:sp>
    </p:spTree>
    <p:extLst>
      <p:ext uri="{BB962C8B-B14F-4D97-AF65-F5344CB8AC3E}">
        <p14:creationId xmlns:p14="http://schemas.microsoft.com/office/powerpoint/2010/main" val="29892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FEDFCE-A369-491B-ADEF-5BE4A5CCC35E}"/>
              </a:ext>
            </a:extLst>
          </p:cNvPr>
          <p:cNvSpPr txBox="1"/>
          <p:nvPr/>
        </p:nvSpPr>
        <p:spPr>
          <a:xfrm>
            <a:off x="1309457" y="909083"/>
            <a:ext cx="6116714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7.1.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18922-D2D6-4E31-8973-160BB425D207}"/>
              </a:ext>
            </a:extLst>
          </p:cNvPr>
          <p:cNvSpPr txBox="1"/>
          <p:nvPr/>
        </p:nvSpPr>
        <p:spPr>
          <a:xfrm>
            <a:off x="932156" y="1576431"/>
            <a:ext cx="10484528" cy="4909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98425">
              <a:lnSpc>
                <a:spcPct val="150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ProtocolTester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{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50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) { 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50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// hypertext transfer protocol    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("http://www.adc.org");   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50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// secure http 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("https://www.amazon.com/exec/obidos/order2/"); 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50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// file transfer protocol 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("ftp://metalab.unc.edu/pub/languages/java/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javafaq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/");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50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// Simple Mail Transfer Protocol 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50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("mailto:elharo@metalab.unc.edu");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50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// telnet </a:t>
            </a:r>
          </a:p>
          <a:p>
            <a:pPr marL="0" marR="98425">
              <a:lnSpc>
                <a:spcPct val="150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("telnet://dibner.poly.edu/");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50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// local file access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50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("file:///etc/passwd");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// gopher 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50000"/>
              </a:lnSpc>
              <a:spcBef>
                <a:spcPts val="0"/>
              </a:spcBef>
              <a:spcAft>
                <a:spcPts val="25"/>
              </a:spcAft>
            </a:pP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691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6F38F7-5D0A-4A08-AB1A-6FED41116754}"/>
              </a:ext>
            </a:extLst>
          </p:cNvPr>
          <p:cNvSpPr txBox="1"/>
          <p:nvPr/>
        </p:nvSpPr>
        <p:spPr>
          <a:xfrm>
            <a:off x="1705993" y="674400"/>
            <a:ext cx="611671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p4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p4.add(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okButton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p4.add(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cancelButton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(p4);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passwordDialog.pack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ActionListener al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okButton.addActionListener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(al);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usernameField.addActionListener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(al);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passwordField.addActionListener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cancelButton.addActionListener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show( ) {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prompt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this.getRequestingPrompt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(prompt == null)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site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this.getRequestingSite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getHostName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protocol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this.getRequestingProtocol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port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this.getRequestingPort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(site != null &amp; protocol != null) {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prompt = protocol + "://" + site;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(port &gt; 0) prompt += ":" +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port;s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18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37AF6B-2B42-4C2D-BAC6-A3964BB22854}"/>
              </a:ext>
            </a:extLst>
          </p:cNvPr>
          <p:cNvSpPr txBox="1"/>
          <p:nvPr/>
        </p:nvSpPr>
        <p:spPr>
          <a:xfrm>
            <a:off x="1300578" y="787438"/>
            <a:ext cx="84204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prompt = "";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mainLabel.setText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username and password for " + prompt + ": ");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passwordDialog.pack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passwordDialog.show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PasswordAuthentication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response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ActionListener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passwordDialog.hide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The password is returned as an array 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chars for security reasons.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char[] password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passwordField.getPassword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username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usernameField.getText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Erase the password in case this is used again.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passwordField.setText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("");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PasswordAuthentication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(username, password);</a:t>
            </a:r>
          </a:p>
        </p:txBody>
      </p:sp>
    </p:spTree>
    <p:extLst>
      <p:ext uri="{BB962C8B-B14F-4D97-AF65-F5344CB8AC3E}">
        <p14:creationId xmlns:p14="http://schemas.microsoft.com/office/powerpoint/2010/main" val="42106591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091CB-2523-4C40-B1D2-2E1B54F15FC4}"/>
              </a:ext>
            </a:extLst>
          </p:cNvPr>
          <p:cNvSpPr txBox="1"/>
          <p:nvPr/>
        </p:nvSpPr>
        <p:spPr>
          <a:xfrm>
            <a:off x="1655685" y="1391120"/>
            <a:ext cx="82162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ActionListener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passwordDialog.hide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Erase the password in case this is used again.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passwordField.setText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PasswordAuthentication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getPasswordAuthentication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404594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1CCCEE-60CB-4437-A398-4B8294B4F935}"/>
              </a:ext>
            </a:extLst>
          </p:cNvPr>
          <p:cNvSpPr txBox="1"/>
          <p:nvPr/>
        </p:nvSpPr>
        <p:spPr>
          <a:xfrm>
            <a:off x="1361982" y="1238409"/>
            <a:ext cx="9069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7.12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SourceViewer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DialogAuthenticator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51017-F9E3-440E-933D-B19FAD06731D}"/>
              </a:ext>
            </a:extLst>
          </p:cNvPr>
          <p:cNvSpPr txBox="1"/>
          <p:nvPr/>
        </p:nvSpPr>
        <p:spPr>
          <a:xfrm>
            <a:off x="1105271" y="2362329"/>
            <a:ext cx="10178248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7.12.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java.net.*;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com.macfaq.net.DialogAuthenticator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SecureSourceViewer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Authenticator.setDefault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DialogAuthenticator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//Open the URL for reading </a:t>
            </a:r>
          </a:p>
          <a:p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URL u = new URL(args[i]);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u.openStream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buffer the input to increase performance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(in); </a:t>
            </a:r>
          </a:p>
          <a:p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87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9D6EDA-3DAE-4C46-BB01-379EB518E658}"/>
              </a:ext>
            </a:extLst>
          </p:cNvPr>
          <p:cNvSpPr txBox="1"/>
          <p:nvPr/>
        </p:nvSpPr>
        <p:spPr>
          <a:xfrm>
            <a:off x="1202924" y="920621"/>
            <a:ext cx="113767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chain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a Reader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Reader r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c;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((c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)) != -1) {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((char) c);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+ " is not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URL");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print a blank line to separate pages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Since we used the AWT, we have to explicitly exit.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main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SecureSourceViewer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13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7D698B-7EF3-4DD1-8C37-76FBCD0D4412}"/>
              </a:ext>
            </a:extLst>
          </p:cNvPr>
          <p:cNvSpPr txBox="1"/>
          <p:nvPr/>
        </p:nvSpPr>
        <p:spPr>
          <a:xfrm>
            <a:off x="1229556" y="1415436"/>
            <a:ext cx="8455981" cy="4290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("gopher://gopher.anc.org.za/");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35990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// Lightweight Directory Access Protocol    </a:t>
            </a:r>
            <a:endParaRPr lang="en-US" sz="1600" dirty="0" smtClean="0">
              <a:effectLst/>
              <a:latin typeface="Bahnschrift Light" panose="020B0502040204020203" pitchFamily="34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935990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 smtClean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   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ldap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://ldap.itd.umich.edu/o=University%20of%20Michigan,c=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US?postalAd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dress");      </a:t>
            </a:r>
            <a:endParaRPr lang="en-US" sz="1600" dirty="0" smtClean="0">
              <a:effectLst/>
              <a:latin typeface="Bahnschrift Light" panose="020B0502040204020203" pitchFamily="34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 smtClean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// 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Jar    </a:t>
            </a:r>
            <a:endParaRPr lang="en-US" sz="1600" dirty="0" smtClean="0">
              <a:effectLst/>
              <a:latin typeface="Bahnschrift Light" panose="020B0502040204020203" pitchFamily="34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 smtClean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jar:http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://metalab.unc.edu/java/books/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javaio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ioexamples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/javaio.jar!" 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// NFS, Network File System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nfs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://utopia.poly.edu/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usr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tmp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/");  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// a custom protocol for JDBC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jdbc:mysql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://luna.metalab.unc.edu:3306/NEWS");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//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rmi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, a custom protocol for remote method invocation    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rmi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://metalab.unc.edu/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RenderEngine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");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// custom protocols for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HotJava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("doc:/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UsersGuide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/release.html");    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netdoc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:/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UsersGuide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/release.html");    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systemresource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://www.adc.org/+/index.html");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</a:rPr>
              <a:t>    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</a:rPr>
              <a:t>testProtocol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</a:rPr>
              <a:t>("</a:t>
            </a:r>
            <a:r>
              <a:rPr lang="en-US" sz="1600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</a:rPr>
              <a:t>verbatim:http</a:t>
            </a:r>
            <a:r>
              <a:rPr lang="en-US" sz="1600" dirty="0">
                <a:effectLst/>
                <a:latin typeface="Bahnschrift Light" panose="020B0502040204020203" pitchFamily="34" charset="0"/>
                <a:ea typeface="Courier New" panose="02070309020205020404" pitchFamily="49" charset="0"/>
              </a:rPr>
              <a:t>://www.adc.org/"); </a:t>
            </a:r>
            <a:endParaRPr lang="en-US" sz="16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5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8DFBD4-9DD8-4D3E-A06E-BA2AC28BD2F4}"/>
              </a:ext>
            </a:extLst>
          </p:cNvPr>
          <p:cNvSpPr txBox="1"/>
          <p:nvPr/>
        </p:nvSpPr>
        <p:spPr>
          <a:xfrm>
            <a:off x="1868750" y="1173350"/>
            <a:ext cx="6116714" cy="4511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505015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}   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private static void </a:t>
            </a:r>
            <a:r>
              <a:rPr lang="en-US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testProtocol</a:t>
            </a: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(String </a:t>
            </a:r>
            <a:r>
              <a:rPr lang="en-US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url</a:t>
            </a: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) {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4669790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try {  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URL u = new URL(</a:t>
            </a:r>
            <a:r>
              <a:rPr lang="en-US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url</a:t>
            </a: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);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u.getProtocol</a:t>
            </a: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  ) + " is supported");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}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catch (</a:t>
            </a:r>
            <a:r>
              <a:rPr lang="en-US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MalformedURLException</a:t>
            </a: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e) {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String protocol = </a:t>
            </a:r>
            <a:r>
              <a:rPr lang="en-US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url.substring</a:t>
            </a: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(0, </a:t>
            </a:r>
            <a:r>
              <a:rPr lang="en-US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url.indexOf</a:t>
            </a: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(':'));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(protocol + " is not supported");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}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 } 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98425">
              <a:lnSpc>
                <a:spcPct val="107000"/>
              </a:lnSpc>
              <a:spcBef>
                <a:spcPts val="0"/>
              </a:spcBef>
              <a:spcAft>
                <a:spcPts val="1610"/>
              </a:spcAft>
            </a:pPr>
            <a:r>
              <a:rPr lang="en-US" dirty="0">
                <a:effectLst/>
                <a:latin typeface="Bahnschrift Light" panose="020B0502040204020203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} </a:t>
            </a:r>
            <a:endParaRPr lang="en-US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59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1341</TotalTime>
  <Words>5724</Words>
  <Application>Microsoft Office PowerPoint</Application>
  <PresentationFormat>Widescreen</PresentationFormat>
  <Paragraphs>576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Bahnschrift Light</vt:lpstr>
      <vt:lpstr>Calibri</vt:lpstr>
      <vt:lpstr>Courier New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E</dc:creator>
  <cp:lastModifiedBy>PC</cp:lastModifiedBy>
  <cp:revision>75</cp:revision>
  <dcterms:created xsi:type="dcterms:W3CDTF">2021-05-31T03:22:36Z</dcterms:created>
  <dcterms:modified xsi:type="dcterms:W3CDTF">2021-06-03T08:44:22Z</dcterms:modified>
</cp:coreProperties>
</file>