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341" r:id="rId4"/>
    <p:sldId id="342" r:id="rId5"/>
    <p:sldId id="293" r:id="rId6"/>
    <p:sldId id="346" r:id="rId7"/>
    <p:sldId id="347" r:id="rId8"/>
    <p:sldId id="294" r:id="rId9"/>
    <p:sldId id="348" r:id="rId10"/>
    <p:sldId id="349" r:id="rId11"/>
    <p:sldId id="350" r:id="rId12"/>
    <p:sldId id="351" r:id="rId13"/>
    <p:sldId id="352" r:id="rId14"/>
    <p:sldId id="353" r:id="rId15"/>
    <p:sldId id="413" r:id="rId16"/>
    <p:sldId id="414" r:id="rId17"/>
    <p:sldId id="415" r:id="rId18"/>
    <p:sldId id="416" r:id="rId19"/>
    <p:sldId id="420" r:id="rId20"/>
    <p:sldId id="417" r:id="rId21"/>
    <p:sldId id="418" r:id="rId22"/>
    <p:sldId id="419" r:id="rId23"/>
    <p:sldId id="296" r:id="rId24"/>
    <p:sldId id="421" r:id="rId25"/>
    <p:sldId id="422" r:id="rId26"/>
    <p:sldId id="423" r:id="rId27"/>
    <p:sldId id="424" r:id="rId28"/>
    <p:sldId id="297" r:id="rId29"/>
    <p:sldId id="425" r:id="rId30"/>
    <p:sldId id="426" r:id="rId31"/>
    <p:sldId id="298" r:id="rId32"/>
    <p:sldId id="427" r:id="rId33"/>
    <p:sldId id="428" r:id="rId34"/>
    <p:sldId id="429" r:id="rId35"/>
    <p:sldId id="299" r:id="rId36"/>
    <p:sldId id="430" r:id="rId37"/>
    <p:sldId id="431" r:id="rId38"/>
    <p:sldId id="300" r:id="rId39"/>
    <p:sldId id="301" r:id="rId40"/>
    <p:sldId id="432" r:id="rId41"/>
    <p:sldId id="433" r:id="rId42"/>
    <p:sldId id="302" r:id="rId43"/>
    <p:sldId id="434" r:id="rId44"/>
    <p:sldId id="303" r:id="rId45"/>
    <p:sldId id="435" r:id="rId46"/>
    <p:sldId id="304" r:id="rId47"/>
    <p:sldId id="436" r:id="rId48"/>
    <p:sldId id="305" r:id="rId49"/>
    <p:sldId id="306" r:id="rId50"/>
    <p:sldId id="307" r:id="rId51"/>
    <p:sldId id="437" r:id="rId52"/>
    <p:sldId id="308" r:id="rId53"/>
    <p:sldId id="443" r:id="rId54"/>
    <p:sldId id="444" r:id="rId55"/>
    <p:sldId id="445" r:id="rId56"/>
    <p:sldId id="446" r:id="rId57"/>
    <p:sldId id="438" r:id="rId58"/>
    <p:sldId id="447" r:id="rId59"/>
    <p:sldId id="310" r:id="rId60"/>
    <p:sldId id="311" r:id="rId61"/>
    <p:sldId id="448" r:id="rId62"/>
    <p:sldId id="449" r:id="rId63"/>
    <p:sldId id="451" r:id="rId64"/>
    <p:sldId id="450" r:id="rId65"/>
    <p:sldId id="452" r:id="rId66"/>
    <p:sldId id="453" r:id="rId67"/>
    <p:sldId id="454" r:id="rId68"/>
    <p:sldId id="312" r:id="rId69"/>
    <p:sldId id="409" r:id="rId70"/>
    <p:sldId id="410" r:id="rId71"/>
    <p:sldId id="313" r:id="rId72"/>
    <p:sldId id="460" r:id="rId73"/>
    <p:sldId id="461" r:id="rId74"/>
    <p:sldId id="462" r:id="rId75"/>
    <p:sldId id="474" r:id="rId76"/>
    <p:sldId id="475" r:id="rId77"/>
    <p:sldId id="476" r:id="rId78"/>
    <p:sldId id="314" r:id="rId79"/>
    <p:sldId id="405" r:id="rId80"/>
    <p:sldId id="315" r:id="rId81"/>
    <p:sldId id="317" r:id="rId82"/>
    <p:sldId id="439" r:id="rId83"/>
    <p:sldId id="440" r:id="rId84"/>
    <p:sldId id="441" r:id="rId85"/>
    <p:sldId id="316" r:id="rId86"/>
    <p:sldId id="318" r:id="rId87"/>
    <p:sldId id="319" r:id="rId88"/>
    <p:sldId id="395" r:id="rId89"/>
    <p:sldId id="320" r:id="rId90"/>
    <p:sldId id="442" r:id="rId91"/>
    <p:sldId id="321" r:id="rId92"/>
    <p:sldId id="322" r:id="rId93"/>
    <p:sldId id="323" r:id="rId94"/>
    <p:sldId id="324" r:id="rId95"/>
    <p:sldId id="385" r:id="rId96"/>
    <p:sldId id="325" r:id="rId97"/>
    <p:sldId id="383" r:id="rId98"/>
    <p:sldId id="384" r:id="rId99"/>
    <p:sldId id="386" r:id="rId100"/>
    <p:sldId id="463" r:id="rId101"/>
    <p:sldId id="464" r:id="rId102"/>
    <p:sldId id="465" r:id="rId103"/>
    <p:sldId id="466" r:id="rId104"/>
    <p:sldId id="467" r:id="rId105"/>
    <p:sldId id="468" r:id="rId106"/>
    <p:sldId id="469" r:id="rId107"/>
    <p:sldId id="470" r:id="rId108"/>
    <p:sldId id="471" r:id="rId109"/>
    <p:sldId id="472" r:id="rId110"/>
    <p:sldId id="473" r:id="rId111"/>
    <p:sldId id="327" r:id="rId112"/>
    <p:sldId id="380" r:id="rId113"/>
    <p:sldId id="328" r:id="rId114"/>
    <p:sldId id="477" r:id="rId115"/>
    <p:sldId id="478" r:id="rId116"/>
    <p:sldId id="479" r:id="rId117"/>
    <p:sldId id="480" r:id="rId118"/>
    <p:sldId id="481" r:id="rId119"/>
    <p:sldId id="482" r:id="rId120"/>
    <p:sldId id="483" r:id="rId121"/>
    <p:sldId id="484" r:id="rId122"/>
    <p:sldId id="486" r:id="rId123"/>
    <p:sldId id="487" r:id="rId124"/>
    <p:sldId id="488" r:id="rId125"/>
    <p:sldId id="489" r:id="rId126"/>
    <p:sldId id="490" r:id="rId127"/>
    <p:sldId id="485" r:id="rId128"/>
    <p:sldId id="491" r:id="rId129"/>
    <p:sldId id="329" r:id="rId130"/>
    <p:sldId id="377" r:id="rId131"/>
    <p:sldId id="330" r:id="rId132"/>
    <p:sldId id="367" r:id="rId133"/>
    <p:sldId id="371" r:id="rId134"/>
    <p:sldId id="372" r:id="rId135"/>
    <p:sldId id="374" r:id="rId136"/>
    <p:sldId id="375" r:id="rId137"/>
    <p:sldId id="331" r:id="rId138"/>
    <p:sldId id="332" r:id="rId139"/>
    <p:sldId id="259" r:id="rId140"/>
    <p:sldId id="358" r:id="rId141"/>
    <p:sldId id="359" r:id="rId142"/>
    <p:sldId id="360" r:id="rId143"/>
    <p:sldId id="361" r:id="rId144"/>
    <p:sldId id="362" r:id="rId145"/>
    <p:sldId id="363" r:id="rId146"/>
    <p:sldId id="364" r:id="rId147"/>
    <p:sldId id="365" r:id="rId148"/>
    <p:sldId id="366" r:id="rId1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B67799-854E-4D4E-B42F-73AC16D8AA7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3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44601-EA9D-4F06-ADF0-734F0037EB8A}"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B67799-854E-4D4E-B42F-73AC16D8AA7A}" type="slidenum">
              <a:rPr lang="en-US" smtClean="0"/>
              <a:t>‹#›</a:t>
            </a:fld>
            <a:endParaRPr lang="en-US"/>
          </a:p>
        </p:txBody>
      </p:sp>
    </p:spTree>
    <p:extLst>
      <p:ext uri="{BB962C8B-B14F-4D97-AF65-F5344CB8AC3E}">
        <p14:creationId xmlns:p14="http://schemas.microsoft.com/office/powerpoint/2010/main" val="316074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113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8468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spTree>
    <p:extLst>
      <p:ext uri="{BB962C8B-B14F-4D97-AF65-F5344CB8AC3E}">
        <p14:creationId xmlns:p14="http://schemas.microsoft.com/office/powerpoint/2010/main" val="156549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71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620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414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51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spTree>
    <p:extLst>
      <p:ext uri="{BB962C8B-B14F-4D97-AF65-F5344CB8AC3E}">
        <p14:creationId xmlns:p14="http://schemas.microsoft.com/office/powerpoint/2010/main" val="27945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44601-EA9D-4F06-ADF0-734F0037EB8A}"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B67799-854E-4D4E-B42F-73AC16D8AA7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2395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44601-EA9D-4F06-ADF0-734F0037EB8A}"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B67799-854E-4D4E-B42F-73AC16D8AA7A}" type="slidenum">
              <a:rPr lang="en-US" smtClean="0"/>
              <a:t>‹#›</a:t>
            </a:fld>
            <a:endParaRPr lang="en-US"/>
          </a:p>
        </p:txBody>
      </p:sp>
    </p:spTree>
    <p:extLst>
      <p:ext uri="{BB962C8B-B14F-4D97-AF65-F5344CB8AC3E}">
        <p14:creationId xmlns:p14="http://schemas.microsoft.com/office/powerpoint/2010/main" val="225164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44601-EA9D-4F06-ADF0-734F0037EB8A}"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B67799-854E-4D4E-B42F-73AC16D8AA7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41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44601-EA9D-4F06-ADF0-734F0037EB8A}"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B67799-854E-4D4E-B42F-73AC16D8AA7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4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44601-EA9D-4F06-ADF0-734F0037EB8A}" type="datetimeFigureOut">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B67799-854E-4D4E-B42F-73AC16D8AA7A}" type="slidenum">
              <a:rPr lang="en-US" smtClean="0"/>
              <a:t>‹#›</a:t>
            </a:fld>
            <a:endParaRPr lang="en-US"/>
          </a:p>
        </p:txBody>
      </p:sp>
    </p:spTree>
    <p:extLst>
      <p:ext uri="{BB962C8B-B14F-4D97-AF65-F5344CB8AC3E}">
        <p14:creationId xmlns:p14="http://schemas.microsoft.com/office/powerpoint/2010/main" val="281606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44601-EA9D-4F06-ADF0-734F0037EB8A}"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B67799-854E-4D4E-B42F-73AC16D8AA7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80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44601-EA9D-4F06-ADF0-734F0037EB8A}"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B67799-854E-4D4E-B42F-73AC16D8AA7A}" type="slidenum">
              <a:rPr lang="en-US" smtClean="0"/>
              <a:t>‹#›</a:t>
            </a:fld>
            <a:endParaRPr lang="en-US"/>
          </a:p>
        </p:txBody>
      </p:sp>
    </p:spTree>
    <p:extLst>
      <p:ext uri="{BB962C8B-B14F-4D97-AF65-F5344CB8AC3E}">
        <p14:creationId xmlns:p14="http://schemas.microsoft.com/office/powerpoint/2010/main" val="205299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144601-EA9D-4F06-ADF0-734F0037EB8A}" type="datetimeFigureOut">
              <a:rPr lang="en-US" smtClean="0"/>
              <a:t>6/1/2021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B67799-854E-4D4E-B42F-73AC16D8AA7A}" type="slidenum">
              <a:rPr lang="en-US" smtClean="0"/>
              <a:t>‹#›</a:t>
            </a:fld>
            <a:endParaRPr lang="en-US"/>
          </a:p>
        </p:txBody>
      </p:sp>
    </p:spTree>
    <p:extLst>
      <p:ext uri="{BB962C8B-B14F-4D97-AF65-F5344CB8AC3E}">
        <p14:creationId xmlns:p14="http://schemas.microsoft.com/office/powerpoint/2010/main" val="329779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ftp://ftp.redhat.com/pub/" TargetMode="External"/><Relationship Id="rId2" Type="http://schemas.openxmlformats.org/officeDocument/2006/relationships/hyperlink" Target="http://www.hamsterdance.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ftp://anonymous:anonymous@wuarchive.wustl.edu/"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303F96-BF67-4055-BD90-F01651CEA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72726B84-7D1A-4072-BA52-C35D9338AC4A}"/>
              </a:ext>
            </a:extLst>
          </p:cNvPr>
          <p:cNvSpPr txBox="1"/>
          <p:nvPr/>
        </p:nvSpPr>
        <p:spPr>
          <a:xfrm>
            <a:off x="6534539" y="1296955"/>
            <a:ext cx="5306008" cy="1095622"/>
          </a:xfrm>
          <a:prstGeom prst="rect">
            <a:avLst/>
          </a:prstGeom>
          <a:noFill/>
        </p:spPr>
        <p:txBody>
          <a:bodyPr wrap="square" rtlCol="0">
            <a:spAutoFit/>
          </a:bodyPr>
          <a:lstStyle/>
          <a:p>
            <a:pPr algn="just"/>
            <a:r>
              <a:rPr lang="en-US" sz="3200" b="1" dirty="0" err="1">
                <a:latin typeface="Times New Roman" panose="02020603050405020304" pitchFamily="18" charset="0"/>
                <a:cs typeface="Times New Roman" panose="02020603050405020304" pitchFamily="18" charset="0"/>
              </a:rPr>
              <a:t>Chương</a:t>
            </a:r>
            <a:r>
              <a:rPr lang="en-US" sz="3200" b="1" dirty="0">
                <a:latin typeface="Times New Roman" panose="02020603050405020304" pitchFamily="18" charset="0"/>
                <a:cs typeface="Times New Roman" panose="02020603050405020304" pitchFamily="18" charset="0"/>
              </a:rPr>
              <a:t> 7: </a:t>
            </a:r>
            <a:r>
              <a:rPr lang="en-US" sz="3200" b="1" dirty="0" err="1">
                <a:latin typeface="Times New Roman" panose="02020603050405020304" pitchFamily="18" charset="0"/>
                <a:cs typeface="Times New Roman" panose="02020603050405020304" pitchFamily="18" charset="0"/>
              </a:rPr>
              <a:t>Truy</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xuất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dữ</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liệu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bằng</a:t>
            </a:r>
            <a:r>
              <a:rPr lang="en-US" sz="3200" b="1" dirty="0">
                <a:latin typeface="Times New Roman" panose="02020603050405020304" pitchFamily="18" charset="0"/>
                <a:cs typeface="Times New Roman" panose="02020603050405020304" pitchFamily="18" charset="0"/>
              </a:rPr>
              <a:t> URLS	</a:t>
            </a:r>
          </a:p>
        </p:txBody>
      </p:sp>
      <p:sp>
        <p:nvSpPr>
          <p:cNvPr id="5" name="TextBox 4">
            <a:extLst>
              <a:ext uri="{FF2B5EF4-FFF2-40B4-BE49-F238E27FC236}">
                <a16:creationId xmlns:a16="http://schemas.microsoft.com/office/drawing/2014/main" id="{ADB188E6-3A11-46D9-BC7D-D92BFC731622}"/>
              </a:ext>
            </a:extLst>
          </p:cNvPr>
          <p:cNvSpPr txBox="1"/>
          <p:nvPr/>
        </p:nvSpPr>
        <p:spPr>
          <a:xfrm>
            <a:off x="7268547" y="2809406"/>
            <a:ext cx="4572000" cy="1815882"/>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 12: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Dũng</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Đắc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Hùng</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Lê </a:t>
            </a:r>
            <a:r>
              <a:rPr lang="en-US" sz="2800" dirty="0" err="1">
                <a:latin typeface="Times New Roman" panose="02020603050405020304" pitchFamily="18" charset="0"/>
                <a:cs typeface="Times New Roman" panose="02020603050405020304" pitchFamily="18" charset="0"/>
              </a:rPr>
              <a:t>Hùng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Duy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98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EDFCE-A369-491B-ADEF-5BE4A5CCC35E}"/>
              </a:ext>
            </a:extLst>
          </p:cNvPr>
          <p:cNvSpPr txBox="1"/>
          <p:nvPr/>
        </p:nvSpPr>
        <p:spPr>
          <a:xfrm>
            <a:off x="1309457" y="909083"/>
            <a:ext cx="6116714" cy="587148"/>
          </a:xfrm>
          <a:prstGeom prst="rect">
            <a:avLst/>
          </a:prstGeom>
          <a:noFill/>
        </p:spPr>
        <p:txBody>
          <a:bodyPr wrap="square">
            <a:spAutoFit/>
          </a:bodyPr>
          <a:lstStyle/>
          <a:p>
            <a:pPr marL="0" marR="0">
              <a:lnSpc>
                <a:spcPct val="150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7.1.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1A18922-D2D6-4E31-8973-160BB425D207}"/>
              </a:ext>
            </a:extLst>
          </p:cNvPr>
          <p:cNvSpPr txBox="1"/>
          <p:nvPr/>
        </p:nvSpPr>
        <p:spPr>
          <a:xfrm>
            <a:off x="932156" y="1576431"/>
            <a:ext cx="10484528" cy="4909101"/>
          </a:xfrm>
          <a:prstGeom prst="rect">
            <a:avLst/>
          </a:prstGeom>
          <a:noFill/>
        </p:spPr>
        <p:txBody>
          <a:bodyPr wrap="square">
            <a:spAutoFit/>
          </a:bodyPr>
          <a:lstStyle/>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public class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ProtocolTester</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public static void main(String[]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args</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hypertext transfer protocol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("http://www.adc.org");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secure http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("https://www.amazon.com/exec/obidos/order2/");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file transfer protocol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("ftp://metalab.unc.edu/pub/languages/java/</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javafaq</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Simple Mail Transfer Protocol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("mailto:elharo@metalab.unc.edu");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telnet </a:t>
            </a:r>
          </a:p>
          <a:p>
            <a:pPr marL="0" marR="98425">
              <a:lnSpc>
                <a:spcPct val="150000"/>
              </a:lnSpc>
              <a:spcBef>
                <a:spcPts val="0"/>
              </a:spcBef>
              <a:spcAft>
                <a:spcPts val="25"/>
              </a:spcAft>
            </a:pP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("telnet://dibner.poly.edu/");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local file access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("file:///etc/passwd");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gopher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50000"/>
              </a:lnSpc>
              <a:spcBef>
                <a:spcPts val="0"/>
              </a:spcBef>
              <a:spcAft>
                <a:spcPts val="25"/>
              </a:spcAft>
            </a:pP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13691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82513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7.2.1 </a:t>
            </a:r>
            <a:r>
              <a:rPr lang="en-US" sz="3600" b="1" dirty="0" err="1">
                <a:latin typeface="Times New Roman" panose="02020603050405020304" pitchFamily="18" charset="0"/>
                <a:cs typeface="Times New Roman" panose="02020603050405020304" pitchFamily="18" charset="0"/>
              </a:rPr>
              <a:t>URLEncoder</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33AE3397-9FDC-4B89-A27E-DC267C4C5107}"/>
              </a:ext>
            </a:extLst>
          </p:cNvPr>
          <p:cNvSpPr txBox="1"/>
          <p:nvPr/>
        </p:nvSpPr>
        <p:spPr>
          <a:xfrm>
            <a:off x="1459637" y="2740046"/>
            <a:ext cx="9592323" cy="120032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java.net.URLEncoder</a:t>
            </a:r>
            <a:r>
              <a:rPr lang="en-US" dirty="0">
                <a:latin typeface="Courier New" panose="02070309020205020404" pitchFamily="49" charset="0"/>
                <a:cs typeface="Courier New" panose="02070309020205020404" pitchFamily="49"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encode ()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public static String encode(String s) </a:t>
            </a:r>
          </a:p>
        </p:txBody>
      </p:sp>
    </p:spTree>
    <p:extLst>
      <p:ext uri="{BB962C8B-B14F-4D97-AF65-F5344CB8AC3E}">
        <p14:creationId xmlns:p14="http://schemas.microsoft.com/office/powerpoint/2010/main" val="40834110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299A0-9880-43AB-8F8F-0F137F30B2D2}"/>
              </a:ext>
            </a:extLst>
          </p:cNvPr>
          <p:cNvSpPr txBox="1"/>
          <p:nvPr/>
        </p:nvSpPr>
        <p:spPr>
          <a:xfrm>
            <a:off x="1136342" y="1597980"/>
            <a:ext cx="9712171" cy="378565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URLEncoder.encode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khích</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chỗ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chấm</a:t>
            </a:r>
            <a:r>
              <a:rPr lang="en-US" sz="2400" dirty="0">
                <a:latin typeface="Times New Roman" panose="02020603050405020304" pitchFamily="18" charset="0"/>
                <a:cs typeface="Times New Roman" panose="02020603050405020304" pitchFamily="18" charset="0"/>
              </a:rPr>
              <a:t> than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encode ()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encode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public static String encode(String s) </a:t>
            </a:r>
          </a:p>
        </p:txBody>
      </p:sp>
    </p:spTree>
    <p:extLst>
      <p:ext uri="{BB962C8B-B14F-4D97-AF65-F5344CB8AC3E}">
        <p14:creationId xmlns:p14="http://schemas.microsoft.com/office/powerpoint/2010/main" val="37743535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EB8735-8DC1-4893-B28F-FD0105FCD156}"/>
              </a:ext>
            </a:extLst>
          </p:cNvPr>
          <p:cNvSpPr txBox="1"/>
          <p:nvPr/>
        </p:nvSpPr>
        <p:spPr>
          <a:xfrm>
            <a:off x="1158535" y="1091955"/>
            <a:ext cx="9459157" cy="830997"/>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7.8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in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6A8D0AFB-4A8A-41B9-8FCA-41A9B5F53958}"/>
              </a:ext>
            </a:extLst>
          </p:cNvPr>
          <p:cNvSpPr txBox="1"/>
          <p:nvPr/>
        </p:nvSpPr>
        <p:spPr>
          <a:xfrm>
            <a:off x="705774" y="2181233"/>
            <a:ext cx="11785108" cy="3877985"/>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Example 7.8. x-www-form-</a:t>
            </a:r>
            <a:r>
              <a:rPr lang="en-US" sz="2400" dirty="0" err="1">
                <a:solidFill>
                  <a:srgbClr val="FF0000"/>
                </a:solidFill>
                <a:latin typeface="Times New Roman" panose="02020603050405020304" pitchFamily="18" charset="0"/>
                <a:cs typeface="Times New Roman" panose="02020603050405020304" pitchFamily="18" charset="0"/>
              </a:rPr>
              <a:t>urlencoded</a:t>
            </a:r>
            <a:r>
              <a:rPr lang="en-US" sz="2400" dirty="0">
                <a:solidFill>
                  <a:srgbClr val="FF0000"/>
                </a:solidFill>
                <a:latin typeface="Times New Roman" panose="02020603050405020304" pitchFamily="18" charset="0"/>
                <a:cs typeface="Times New Roman" panose="02020603050405020304" pitchFamily="18" charset="0"/>
              </a:rPr>
              <a:t> Strings</a:t>
            </a:r>
          </a:p>
          <a:p>
            <a:r>
              <a:rPr lang="en-US" sz="2400" dirty="0">
                <a:solidFill>
                  <a:srgbClr val="FF0000"/>
                </a:solidFill>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import java.net.*;</a:t>
            </a: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EncodeTest</a:t>
            </a:r>
            <a:r>
              <a:rPr lang="en-US" dirty="0">
                <a:latin typeface="Courier New" panose="02070309020205020404" pitchFamily="49" charset="0"/>
                <a:cs typeface="Courier New" panose="02070309020205020404" pitchFamily="49" charset="0"/>
              </a:rPr>
              <a:t> { </a:t>
            </a:r>
          </a:p>
          <a:p>
            <a:r>
              <a:rPr lang="en-US" dirty="0">
                <a:solidFill>
                  <a:srgbClr val="FF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r>
              <a:rPr lang="en-US" dirty="0">
                <a:solidFill>
                  <a:srgbClr val="FF0000"/>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("This string has spaces"));</a:t>
            </a:r>
          </a:p>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("This*string*has*asterisks")); </a:t>
            </a:r>
            <a:endParaRPr lang="en-US"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This%string%has%percent%signs</a:t>
            </a:r>
            <a:r>
              <a:rPr lang="en-US" dirty="0">
                <a:latin typeface="Courier New" panose="02070309020205020404" pitchFamily="49" charset="0"/>
                <a:cs typeface="Courier New" panose="02070309020205020404" pitchFamily="49" charset="0"/>
              </a:rPr>
              <a:t>"));</a:t>
            </a:r>
          </a:p>
          <a:p>
            <a:r>
              <a:rPr lang="en-US" dirty="0">
                <a:solidFill>
                  <a:srgbClr val="FF0000"/>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This+string+has+pluses</a:t>
            </a:r>
            <a:r>
              <a:rPr lang="en-US" dirty="0">
                <a:latin typeface="Courier New" panose="02070309020205020404" pitchFamily="49" charset="0"/>
                <a:cs typeface="Courier New" panose="02070309020205020404" pitchFamily="49" charset="0"/>
              </a:rPr>
              <a:t>"));</a:t>
            </a:r>
            <a:endParaRPr lang="en-US" dirty="0">
              <a:solidFill>
                <a:srgbClr val="FF0000"/>
              </a:solidFill>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("This/string/has/slashes"));</a:t>
            </a:r>
            <a:endParaRPr lang="en-US"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("This\string\"has\"quote\"marks"));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This:string:has:colons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This~string~has~tildes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 "This(string)has(parentheses)"));</a:t>
            </a:r>
          </a:p>
        </p:txBody>
      </p:sp>
    </p:spTree>
    <p:extLst>
      <p:ext uri="{BB962C8B-B14F-4D97-AF65-F5344CB8AC3E}">
        <p14:creationId xmlns:p14="http://schemas.microsoft.com/office/powerpoint/2010/main" val="9212410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53709-074C-4CFF-8B74-5EE46C63686F}"/>
              </a:ext>
            </a:extLst>
          </p:cNvPr>
          <p:cNvSpPr txBox="1"/>
          <p:nvPr/>
        </p:nvSpPr>
        <p:spPr>
          <a:xfrm>
            <a:off x="1105269" y="719960"/>
            <a:ext cx="8251794" cy="2308324"/>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This.string.has.periods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("This=string=has=equals=signs"));</a:t>
            </a:r>
          </a:p>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This&amp;string&amp;has&amp;ampersands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817F3780-9384-459F-BEA2-2729D8BE8E4D}"/>
              </a:ext>
            </a:extLst>
          </p:cNvPr>
          <p:cNvSpPr txBox="1"/>
          <p:nvPr/>
        </p:nvSpPr>
        <p:spPr>
          <a:xfrm>
            <a:off x="1904260" y="2580727"/>
            <a:ext cx="6116714" cy="3693319"/>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java </a:t>
            </a:r>
            <a:r>
              <a:rPr lang="en-US" dirty="0" err="1">
                <a:latin typeface="Times New Roman" panose="02020603050405020304" pitchFamily="18" charset="0"/>
                <a:cs typeface="Times New Roman" panose="02020603050405020304" pitchFamily="18" charset="0"/>
              </a:rPr>
              <a:t>EncodeTest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This+string+has+spaces</a:t>
            </a:r>
            <a:r>
              <a:rPr lang="en-US" dirty="0">
                <a:latin typeface="Times New Roman" panose="02020603050405020304" pitchFamily="18" charset="0"/>
                <a:cs typeface="Times New Roman" panose="02020603050405020304" pitchFamily="18" charset="0"/>
              </a:rPr>
              <a:t> This*string*has*asterisks This%25string%25has%25percent%25signs This%2Bstring%2Bhas%2Bpluses This%2Fstring%2Fhas%2Fslashes This%22string%22has%22quote%22marks This%3Astring%3Ahas%3Acolons This%7Estring%7Ehas%7Etildes This%28string%29has%28parentheses%29 </a:t>
            </a:r>
            <a:r>
              <a:rPr lang="en-US" dirty="0" err="1">
                <a:latin typeface="Times New Roman" panose="02020603050405020304" pitchFamily="18" charset="0"/>
                <a:cs typeface="Times New Roman" panose="02020603050405020304" pitchFamily="18" charset="0"/>
              </a:rPr>
              <a:t>This.string.has.periods</a:t>
            </a:r>
            <a:r>
              <a:rPr lang="en-US" dirty="0">
                <a:latin typeface="Times New Roman" panose="02020603050405020304" pitchFamily="18" charset="0"/>
                <a:cs typeface="Times New Roman" panose="02020603050405020304" pitchFamily="18" charset="0"/>
              </a:rPr>
              <a:t> This%3Dstring%3Dhas%3Dequals%3Dsigns This%26string%26has%26ampersands</a:t>
            </a:r>
          </a:p>
        </p:txBody>
      </p:sp>
    </p:spTree>
    <p:extLst>
      <p:ext uri="{BB962C8B-B14F-4D97-AF65-F5344CB8AC3E}">
        <p14:creationId xmlns:p14="http://schemas.microsoft.com/office/powerpoint/2010/main" val="39179073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A8E09-8505-48C7-BF55-7CC65C498F9C}"/>
              </a:ext>
            </a:extLst>
          </p:cNvPr>
          <p:cNvSpPr txBox="1"/>
          <p:nvPr/>
        </p:nvSpPr>
        <p:spPr>
          <a:xfrm>
            <a:off x="1717089" y="1686758"/>
            <a:ext cx="8757821" cy="369331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URLEncoder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GET.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AltaVista:</a:t>
            </a:r>
          </a:p>
          <a:p>
            <a:endParaRPr lang="en-US" sz="2400" dirty="0">
              <a:latin typeface="Times New Roman" panose="02020603050405020304" pitchFamily="18" charset="0"/>
              <a:cs typeface="Times New Roman" panose="02020603050405020304" pitchFamily="18"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q&amp;kl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XX&amp;stype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stext&amp;q</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Java+I</a:t>
            </a:r>
            <a:r>
              <a:rPr lang="en-US" dirty="0">
                <a:latin typeface="Courier New" panose="02070309020205020404" pitchFamily="49" charset="0"/>
                <a:cs typeface="Courier New" panose="02070309020205020404" pitchFamily="49" charset="0"/>
              </a:rPr>
              <a:t>/O"&amp;</a:t>
            </a:r>
            <a:r>
              <a:rPr lang="en-US" dirty="0" err="1">
                <a:latin typeface="Courier New" panose="02070309020205020404" pitchFamily="49" charset="0"/>
                <a:cs typeface="Courier New" panose="02070309020205020404" pitchFamily="49" charset="0"/>
              </a:rPr>
              <a:t>search.x</a:t>
            </a:r>
            <a:r>
              <a:rPr lang="en-US" dirty="0">
                <a:latin typeface="Courier New" panose="02070309020205020404" pitchFamily="49" charset="0"/>
                <a:cs typeface="Courier New" panose="02070309020205020404" pitchFamily="49" charset="0"/>
              </a:rPr>
              <a:t>=38&amp;search.y=3</a:t>
            </a:r>
          </a:p>
        </p:txBody>
      </p:sp>
    </p:spTree>
    <p:extLst>
      <p:ext uri="{BB962C8B-B14F-4D97-AF65-F5344CB8AC3E}">
        <p14:creationId xmlns:p14="http://schemas.microsoft.com/office/powerpoint/2010/main" val="35126714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AE7790-B6A4-4F77-9183-6F3979AEAA42}"/>
              </a:ext>
            </a:extLst>
          </p:cNvPr>
          <p:cNvSpPr txBox="1"/>
          <p:nvPr/>
        </p:nvSpPr>
        <p:spPr>
          <a:xfrm>
            <a:off x="1442622" y="1204688"/>
            <a:ext cx="10844072" cy="129266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String 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q&amp;kl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XX&amp;stype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stext&amp;q</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Java+I</a:t>
            </a:r>
            <a:r>
              <a:rPr lang="en-US" dirty="0">
                <a:latin typeface="Courier New" panose="02070309020205020404" pitchFamily="49" charset="0"/>
                <a:cs typeface="Courier New" panose="02070309020205020404" pitchFamily="49" charset="0"/>
              </a:rPr>
              <a:t>/O\"&amp;</a:t>
            </a:r>
            <a:r>
              <a:rPr lang="en-US" dirty="0" err="1">
                <a:latin typeface="Courier New" panose="02070309020205020404" pitchFamily="49" charset="0"/>
                <a:cs typeface="Courier New" panose="02070309020205020404" pitchFamily="49" charset="0"/>
              </a:rPr>
              <a:t>search.x</a:t>
            </a:r>
            <a:r>
              <a:rPr lang="en-US" dirty="0">
                <a:latin typeface="Courier New" panose="02070309020205020404" pitchFamily="49" charset="0"/>
                <a:cs typeface="Courier New" panose="02070309020205020404" pitchFamily="49" charset="0"/>
              </a:rPr>
              <a:t>=38&amp;search.y=3");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(query);</a:t>
            </a:r>
          </a:p>
        </p:txBody>
      </p:sp>
      <p:sp>
        <p:nvSpPr>
          <p:cNvPr id="4" name="TextBox 3">
            <a:extLst>
              <a:ext uri="{FF2B5EF4-FFF2-40B4-BE49-F238E27FC236}">
                <a16:creationId xmlns:a16="http://schemas.microsoft.com/office/drawing/2014/main" id="{07A7B447-A161-4954-8E2E-D5F20F9EDE0A}"/>
              </a:ext>
            </a:extLst>
          </p:cNvPr>
          <p:cNvSpPr txBox="1"/>
          <p:nvPr/>
        </p:nvSpPr>
        <p:spPr>
          <a:xfrm>
            <a:off x="1184429" y="3160322"/>
            <a:ext cx="9823141" cy="110799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may,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pg%3Dq%26kl%3DXX%26stype%3Dstext%26q%3D%2B%22Java%2BI%2FO%22%26search </a:t>
            </a:r>
            <a:r>
              <a:rPr lang="en-US" sz="2400" dirty="0"/>
              <a:t>.x%3D38%26search.y%3D3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1626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736F79-415A-44C2-AB7B-AA45515C5A1A}"/>
              </a:ext>
            </a:extLst>
          </p:cNvPr>
          <p:cNvSpPr txBox="1"/>
          <p:nvPr/>
        </p:nvSpPr>
        <p:spPr>
          <a:xfrm>
            <a:off x="1060881" y="1189607"/>
            <a:ext cx="10355802" cy="4893647"/>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&amp;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String 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pg</a:t>
            </a:r>
            <a:r>
              <a:rPr lang="en-US" dirty="0">
                <a:latin typeface="Courier New" panose="02070309020205020404" pitchFamily="49" charset="0"/>
                <a:cs typeface="Courier New" panose="02070309020205020404" pitchFamily="49" charset="0"/>
              </a:rPr>
              <a:t>"); query += "="; 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("q"); </a:t>
            </a:r>
          </a:p>
          <a:p>
            <a:r>
              <a:rPr lang="en-US" dirty="0">
                <a:latin typeface="Courier New" panose="02070309020205020404" pitchFamily="49" charset="0"/>
                <a:cs typeface="Courier New" panose="02070309020205020404" pitchFamily="49" charset="0"/>
              </a:rPr>
              <a:t>query += "&amp;";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("kl"); </a:t>
            </a:r>
          </a:p>
          <a:p>
            <a:r>
              <a:rPr lang="en-US" dirty="0">
                <a:latin typeface="Courier New" panose="02070309020205020404" pitchFamily="49" charset="0"/>
                <a:cs typeface="Courier New" panose="02070309020205020404" pitchFamily="49" charset="0"/>
              </a:rPr>
              <a:t>query += "=";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("XX");</a:t>
            </a:r>
          </a:p>
          <a:p>
            <a:r>
              <a:rPr lang="en-US" dirty="0">
                <a:latin typeface="Courier New" panose="02070309020205020404" pitchFamily="49" charset="0"/>
                <a:cs typeface="Courier New" panose="02070309020205020404" pitchFamily="49" charset="0"/>
              </a:rPr>
              <a:t>query += "&amp;";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stype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query += "=";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stext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stext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query += "&amp;"; </a:t>
            </a:r>
          </a:p>
        </p:txBody>
      </p:sp>
    </p:spTree>
    <p:extLst>
      <p:ext uri="{BB962C8B-B14F-4D97-AF65-F5344CB8AC3E}">
        <p14:creationId xmlns:p14="http://schemas.microsoft.com/office/powerpoint/2010/main" val="61516969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3E89E2-D10B-47B8-807F-4C72EFACED27}"/>
              </a:ext>
            </a:extLst>
          </p:cNvPr>
          <p:cNvSpPr txBox="1"/>
          <p:nvPr/>
        </p:nvSpPr>
        <p:spPr>
          <a:xfrm>
            <a:off x="1265066" y="1056443"/>
            <a:ext cx="6733713" cy="3416320"/>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("q");</a:t>
            </a:r>
          </a:p>
          <a:p>
            <a:r>
              <a:rPr lang="en-US" dirty="0">
                <a:latin typeface="Courier New" panose="02070309020205020404" pitchFamily="49" charset="0"/>
                <a:cs typeface="Courier New" panose="02070309020205020404" pitchFamily="49" charset="0"/>
              </a:rPr>
              <a:t>query += "=";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("\"Java I/O\""); query += "&amp;";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search.x</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query += "=";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("38"); </a:t>
            </a:r>
          </a:p>
          <a:p>
            <a:r>
              <a:rPr lang="en-US" dirty="0">
                <a:latin typeface="Courier New" panose="02070309020205020404" pitchFamily="49" charset="0"/>
                <a:cs typeface="Courier New" panose="02070309020205020404" pitchFamily="49" charset="0"/>
              </a:rPr>
              <a:t>query += "&amp;";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search.y</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query += "="; </a:t>
            </a:r>
          </a:p>
          <a:p>
            <a:r>
              <a:rPr lang="en-US" dirty="0">
                <a:latin typeface="Courier New" panose="02070309020205020404" pitchFamily="49" charset="0"/>
                <a:cs typeface="Courier New" panose="02070309020205020404" pitchFamily="49" charset="0"/>
              </a:rPr>
              <a:t>query +=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("3");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(query); </a:t>
            </a:r>
          </a:p>
        </p:txBody>
      </p:sp>
      <p:sp>
        <p:nvSpPr>
          <p:cNvPr id="5" name="TextBox 4">
            <a:extLst>
              <a:ext uri="{FF2B5EF4-FFF2-40B4-BE49-F238E27FC236}">
                <a16:creationId xmlns:a16="http://schemas.microsoft.com/office/drawing/2014/main" id="{833C82A3-1919-4CF6-843C-7B427D1532B5}"/>
              </a:ext>
            </a:extLst>
          </p:cNvPr>
          <p:cNvSpPr txBox="1"/>
          <p:nvPr/>
        </p:nvSpPr>
        <p:spPr>
          <a:xfrm>
            <a:off x="1265066" y="4743271"/>
            <a:ext cx="9357067" cy="769441"/>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a:t>
            </a:r>
          </a:p>
          <a:p>
            <a:r>
              <a:rPr lang="en-US" sz="2000" dirty="0" err="1">
                <a:latin typeface="Courier New" panose="02070309020205020404" pitchFamily="49" charset="0"/>
                <a:cs typeface="Courier New" panose="02070309020205020404" pitchFamily="49" charset="0"/>
              </a:rPr>
              <a:t>pg</a:t>
            </a:r>
            <a:r>
              <a:rPr lang="en-US" sz="2000" dirty="0"/>
              <a:t>=</a:t>
            </a:r>
            <a:r>
              <a:rPr lang="en-US" sz="2000" dirty="0" err="1"/>
              <a:t>q&amp;kl</a:t>
            </a:r>
            <a:r>
              <a:rPr lang="en-US" sz="2000" dirty="0"/>
              <a:t>=</a:t>
            </a:r>
            <a:r>
              <a:rPr lang="en-US" sz="2000" dirty="0" err="1"/>
              <a:t>XX&amp;stype</a:t>
            </a:r>
            <a:r>
              <a:rPr lang="en-US" sz="2000" dirty="0"/>
              <a:t>=</a:t>
            </a:r>
            <a:r>
              <a:rPr lang="en-US" sz="2000" dirty="0" err="1"/>
              <a:t>stext&amp;q</a:t>
            </a:r>
            <a:r>
              <a:rPr lang="en-US" sz="2000" dirty="0"/>
              <a:t>=%2B%22Java+I%2FO%22&amp;search.x=38&amp;search.y=3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9275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07568-315D-497E-8362-20EFB86824B4}"/>
              </a:ext>
            </a:extLst>
          </p:cNvPr>
          <p:cNvSpPr txBox="1"/>
          <p:nvPr/>
        </p:nvSpPr>
        <p:spPr>
          <a:xfrm>
            <a:off x="1220679" y="1908700"/>
            <a:ext cx="9974062" cy="1631216"/>
          </a:xfrm>
          <a:prstGeom prst="rect">
            <a:avLst/>
          </a:prstGeom>
          <a:noFill/>
        </p:spPr>
        <p:txBody>
          <a:bodyPr wrap="square">
            <a:spAutoFit/>
          </a:bodyPr>
          <a:lstStyle/>
          <a:p>
            <a:r>
              <a:rPr lang="en-US" sz="2000" dirty="0" err="1">
                <a:solidFill>
                  <a:srgbClr val="FF0000"/>
                </a:solidFill>
                <a:latin typeface="Times New Roman" panose="02020603050405020304" pitchFamily="18" charset="0"/>
                <a:cs typeface="Times New Roman" panose="02020603050405020304" pitchFamily="18" charset="0"/>
              </a:rPr>
              <a:t>Ví</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dụ</a:t>
            </a:r>
            <a:r>
              <a:rPr lang="en-US" sz="2000" dirty="0">
                <a:solidFill>
                  <a:srgbClr val="FF0000"/>
                </a:solidFill>
                <a:latin typeface="Times New Roman" panose="02020603050405020304" pitchFamily="18" charset="0"/>
                <a:cs typeface="Times New Roman" panose="02020603050405020304" pitchFamily="18" charset="0"/>
              </a:rPr>
              <a:t> 7.9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cs typeface="Courier New" panose="02070309020205020404" pitchFamily="49" charset="0"/>
              </a:rPr>
              <a:t>QueryString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cs typeface="Courier New" panose="02070309020205020404" pitchFamily="49" charset="0"/>
              </a:rPr>
              <a:t>URLEncoder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Java,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CGI. Khi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cs typeface="Courier New" panose="02070309020205020404" pitchFamily="49" charset="0"/>
              </a:rPr>
              <a:t>QueryString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B6D24BB3-A362-46AA-B725-F4C6C6C23265}"/>
              </a:ext>
            </a:extLst>
          </p:cNvPr>
          <p:cNvSpPr txBox="1"/>
          <p:nvPr/>
        </p:nvSpPr>
        <p:spPr>
          <a:xfrm>
            <a:off x="816006" y="4065975"/>
            <a:ext cx="10559988" cy="1692771"/>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hãy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add (),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cs typeface="Courier New" panose="02070309020205020404" pitchFamily="49" charset="0"/>
              </a:rPr>
              <a:t>QueryString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 ()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lũy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ngầm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QueryString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ra</a:t>
            </a:r>
            <a:endParaRPr lang="en-US" sz="2000" dirty="0"/>
          </a:p>
        </p:txBody>
      </p:sp>
    </p:spTree>
    <p:extLst>
      <p:ext uri="{BB962C8B-B14F-4D97-AF65-F5344CB8AC3E}">
        <p14:creationId xmlns:p14="http://schemas.microsoft.com/office/powerpoint/2010/main" val="24002871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CEC915-066C-4CC4-BFA1-30D18590D1F5}"/>
              </a:ext>
            </a:extLst>
          </p:cNvPr>
          <p:cNvSpPr txBox="1"/>
          <p:nvPr/>
        </p:nvSpPr>
        <p:spPr>
          <a:xfrm>
            <a:off x="1370860" y="964992"/>
            <a:ext cx="9450279" cy="5139869"/>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7.9. </a:t>
            </a:r>
            <a:r>
              <a:rPr lang="en-US" sz="2400" dirty="0" err="1">
                <a:solidFill>
                  <a:srgbClr val="FF0000"/>
                </a:solidFill>
                <a:latin typeface="Times New Roman" panose="02020603050405020304" pitchFamily="18" charset="0"/>
                <a:cs typeface="Times New Roman" panose="02020603050405020304" pitchFamily="18" charset="0"/>
              </a:rPr>
              <a:t>Lớp</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QueryString</a:t>
            </a:r>
            <a:endParaRPr lang="en-US" sz="2400" dirty="0">
              <a:solidFill>
                <a:srgbClr val="FF0000"/>
              </a:solidFill>
              <a:latin typeface="Times New Roman" panose="02020603050405020304" pitchFamily="18" charset="0"/>
              <a:cs typeface="Times New Roman" panose="02020603050405020304" pitchFamily="18" charset="0"/>
            </a:endParaRPr>
          </a:p>
          <a:p>
            <a:r>
              <a:rPr lang="en-US" sz="1600" dirty="0">
                <a:latin typeface="Courier New" panose="02070309020205020404" pitchFamily="49" charset="0"/>
                <a:cs typeface="Courier New" panose="02070309020205020404" pitchFamily="49" charset="0"/>
              </a:rPr>
              <a:t>package com.macfaq.net; </a:t>
            </a:r>
          </a:p>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java.net.URLEncoder</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QueryString</a:t>
            </a:r>
            <a:r>
              <a:rPr lang="en-US" sz="1600" dirty="0">
                <a:latin typeface="Courier New" panose="02070309020205020404" pitchFamily="49" charset="0"/>
                <a:cs typeface="Courier New" panose="02070309020205020404" pitchFamily="49" charset="0"/>
              </a:rPr>
              <a:t> {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private String query;</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QueryString</a:t>
            </a:r>
            <a:r>
              <a:rPr lang="en-US" sz="1600" dirty="0">
                <a:latin typeface="Courier New" panose="02070309020205020404" pitchFamily="49" charset="0"/>
                <a:cs typeface="Courier New" panose="02070309020205020404" pitchFamily="49" charset="0"/>
              </a:rPr>
              <a:t>(Object name, Object value)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query = </a:t>
            </a:r>
            <a:r>
              <a:rPr lang="en-US" sz="1600" dirty="0" err="1">
                <a:latin typeface="Courier New" panose="02070309020205020404" pitchFamily="49" charset="0"/>
                <a:cs typeface="Courier New" panose="02070309020205020404" pitchFamily="49" charset="0"/>
              </a:rPr>
              <a:t>URLEncoder.encode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name.toString</a:t>
            </a:r>
            <a:r>
              <a:rPr lang="en-US" sz="1600" dirty="0">
                <a:latin typeface="Courier New" panose="02070309020205020404" pitchFamily="49" charset="0"/>
                <a:cs typeface="Courier New" panose="02070309020205020404" pitchFamily="49" charset="0"/>
              </a:rPr>
              <a:t>( )) + "=" +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URLEncoder.encode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value.toString</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QueryString</a:t>
            </a:r>
            <a:r>
              <a:rPr lang="en-US" sz="1600" dirty="0">
                <a:latin typeface="Courier New" panose="02070309020205020404" pitchFamily="49" charset="0"/>
                <a:cs typeface="Courier New" panose="02070309020205020404" pitchFamily="49" charset="0"/>
              </a:rPr>
              <a:t>( ) { </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query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public synchronized void add(Object name, Object value) { </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query.trim</a:t>
            </a:r>
            <a:r>
              <a:rPr lang="en-US" sz="1600" dirty="0">
                <a:latin typeface="Courier New" panose="02070309020205020404" pitchFamily="49" charset="0"/>
                <a:cs typeface="Courier New" panose="02070309020205020404" pitchFamily="49" charset="0"/>
              </a:rPr>
              <a:t>( ).equals("")) query += "&amp;" ;</a:t>
            </a:r>
          </a:p>
          <a:p>
            <a:r>
              <a:rPr lang="en-US" sz="1600" dirty="0">
                <a:latin typeface="Courier New" panose="02070309020205020404" pitchFamily="49" charset="0"/>
                <a:cs typeface="Courier New" panose="02070309020205020404" pitchFamily="49" charset="0"/>
              </a:rPr>
              <a:t>	query += </a:t>
            </a:r>
            <a:r>
              <a:rPr lang="en-US" sz="1600" dirty="0" err="1">
                <a:latin typeface="Courier New" panose="02070309020205020404" pitchFamily="49" charset="0"/>
                <a:cs typeface="Courier New" panose="02070309020205020404" pitchFamily="49" charset="0"/>
              </a:rPr>
              <a:t>URLEncoder.encode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name.toString</a:t>
            </a:r>
            <a:r>
              <a:rPr lang="en-US" sz="1600" dirty="0">
                <a:latin typeface="Courier New" panose="02070309020205020404" pitchFamily="49" charset="0"/>
                <a:cs typeface="Courier New" panose="02070309020205020404" pitchFamily="49" charset="0"/>
              </a:rPr>
              <a:t>( )) + "="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URLEncoder.encode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value.toString</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public String </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 )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endParaRPr lang="en-US" sz="16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547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D698B-7EF3-4DD1-8C37-76FBCD0D4412}"/>
              </a:ext>
            </a:extLst>
          </p:cNvPr>
          <p:cNvSpPr txBox="1"/>
          <p:nvPr/>
        </p:nvSpPr>
        <p:spPr>
          <a:xfrm>
            <a:off x="1229556" y="1415436"/>
            <a:ext cx="8455981" cy="4027128"/>
          </a:xfrm>
          <a:prstGeom prst="rect">
            <a:avLst/>
          </a:prstGeom>
          <a:noFill/>
        </p:spPr>
        <p:txBody>
          <a:bodyPr wrap="square">
            <a:spAutoFit/>
          </a:bodyPr>
          <a:lstStyle/>
          <a:p>
            <a:pPr marL="0" marR="98425">
              <a:lnSpc>
                <a:spcPct val="107000"/>
              </a:lnSpc>
              <a:spcBef>
                <a:spcPts val="0"/>
              </a:spcBef>
              <a:spcAft>
                <a:spcPts val="25"/>
              </a:spcAft>
            </a:pP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("gopher://gopher.anc.org.za/");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35990">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Lightweight Directory Access Protocol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ldap</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://ldap.itd.umich.edu/o=University%20of%20Michigan,c=</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US?postalAd</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dress");      // Jar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jar:http</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://metalab.unc.edu/java/books/</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javaio</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ioexamples</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/javaio.jar!"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NFS, Network File System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nfs</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://utopia.poly.edu/</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usr</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tmp</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a custom protocol for JDBC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jdbc:mysql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://luna.metalab.unc.edu:3306/NEWS");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rmi</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 custom protocol for remote method invocation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rmi</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://metalab.unc.edu/</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RenderEngine</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 custom protocols for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HotJava</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("doc:/</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UsersGuide</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/release.html");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netdoc</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UsersGuide</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/release.html");     </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sz="1600" dirty="0" err="1">
                <a:effectLst/>
                <a:latin typeface="Bahnschrift Light" panose="020B0502040204020203" pitchFamily="34" charset="0"/>
                <a:ea typeface="Courier New" panose="02070309020205020404" pitchFamily="49" charset="0"/>
                <a:cs typeface="Times New Roman" panose="02020603050405020304" pitchFamily="18" charset="0"/>
              </a:rPr>
              <a:t>systemresource</a:t>
            </a:r>
            <a:r>
              <a:rPr lang="en-US" sz="1600" dirty="0">
                <a:effectLst/>
                <a:latin typeface="Bahnschrift Light" panose="020B0502040204020203" pitchFamily="34" charset="0"/>
                <a:ea typeface="Courier New" panose="02070309020205020404" pitchFamily="49" charset="0"/>
                <a:cs typeface="Times New Roman" panose="02020603050405020304" pitchFamily="18" charset="0"/>
              </a:rPr>
              <a:t>://www.adc.org/+/index.html");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a:p>
            <a:r>
              <a:rPr lang="en-US" sz="1600" dirty="0">
                <a:effectLst/>
                <a:latin typeface="Bahnschrift Light" panose="020B0502040204020203" pitchFamily="34" charset="0"/>
                <a:ea typeface="Courier New" panose="02070309020205020404" pitchFamily="49" charset="0"/>
              </a:rPr>
              <a:t>    </a:t>
            </a:r>
            <a:r>
              <a:rPr lang="en-US" sz="1600" dirty="0" err="1">
                <a:effectLst/>
                <a:latin typeface="Bahnschrift Light" panose="020B0502040204020203" pitchFamily="34" charset="0"/>
                <a:ea typeface="Courier New" panose="02070309020205020404" pitchFamily="49" charset="0"/>
              </a:rPr>
              <a:t>testProtocol</a:t>
            </a:r>
            <a:r>
              <a:rPr lang="en-US" sz="1600" dirty="0">
                <a:effectLst/>
                <a:latin typeface="Bahnschrift Light" panose="020B0502040204020203" pitchFamily="34" charset="0"/>
                <a:ea typeface="Courier New" panose="02070309020205020404" pitchFamily="49" charset="0"/>
              </a:rPr>
              <a:t>("</a:t>
            </a:r>
            <a:r>
              <a:rPr lang="en-US" sz="1600" dirty="0" err="1">
                <a:effectLst/>
                <a:latin typeface="Bahnschrift Light" panose="020B0502040204020203" pitchFamily="34" charset="0"/>
                <a:ea typeface="Courier New" panose="02070309020205020404" pitchFamily="49" charset="0"/>
              </a:rPr>
              <a:t>verbatim:http</a:t>
            </a:r>
            <a:r>
              <a:rPr lang="en-US" sz="1600" dirty="0">
                <a:effectLst/>
                <a:latin typeface="Bahnschrift Light" panose="020B0502040204020203" pitchFamily="34" charset="0"/>
                <a:ea typeface="Courier New" panose="02070309020205020404" pitchFamily="49" charset="0"/>
              </a:rPr>
              <a:t>://www.adc.org/"); </a:t>
            </a:r>
            <a:endParaRPr lang="en-US" sz="1600" dirty="0">
              <a:effectLst/>
              <a:latin typeface="Bahnschrift 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12585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F2D9BD-8A6A-4CCA-8806-BAE5465CC4B6}"/>
              </a:ext>
            </a:extLst>
          </p:cNvPr>
          <p:cNvSpPr txBox="1"/>
          <p:nvPr/>
        </p:nvSpPr>
        <p:spPr>
          <a:xfrm>
            <a:off x="1238433" y="1766656"/>
            <a:ext cx="10275903" cy="2985433"/>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000" dirty="0" err="1">
                <a:latin typeface="Courier New" panose="02070309020205020404" pitchFamily="49" charset="0"/>
                <a:cs typeface="Courier New" panose="02070309020205020404" pitchFamily="49" charset="0"/>
              </a:rPr>
              <a:t>QueryString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qs</a:t>
            </a:r>
            <a:r>
              <a:rPr lang="en-US" sz="2000" dirty="0">
                <a:latin typeface="Courier New" panose="02070309020205020404" pitchFamily="49" charset="0"/>
                <a:cs typeface="Courier New" panose="02070309020205020404" pitchFamily="49" charset="0"/>
              </a:rPr>
              <a:t> = new </a:t>
            </a:r>
            <a:r>
              <a:rPr lang="en-US" sz="2000" dirty="0" err="1">
                <a:latin typeface="Courier New" panose="02070309020205020404" pitchFamily="49" charset="0"/>
                <a:cs typeface="Courier New" panose="02070309020205020404" pitchFamily="49" charset="0"/>
              </a:rPr>
              <a:t>QueryString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pg</a:t>
            </a:r>
            <a:r>
              <a:rPr lang="en-US" sz="2000" dirty="0">
                <a:latin typeface="Courier New" panose="02070309020205020404" pitchFamily="49" charset="0"/>
                <a:cs typeface="Courier New" panose="02070309020205020404" pitchFamily="49" charset="0"/>
              </a:rPr>
              <a:t>", "q");</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qs.add</a:t>
            </a:r>
            <a:r>
              <a:rPr lang="en-US" sz="2000" dirty="0">
                <a:latin typeface="Courier New" panose="02070309020205020404" pitchFamily="49" charset="0"/>
                <a:cs typeface="Courier New" panose="02070309020205020404" pitchFamily="49" charset="0"/>
              </a:rPr>
              <a:t>("kl", "XX");</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qs.add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stext</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qs.add</a:t>
            </a:r>
            <a:r>
              <a:rPr lang="en-US" sz="2000" dirty="0">
                <a:latin typeface="Courier New" panose="02070309020205020404" pitchFamily="49" charset="0"/>
                <a:cs typeface="Courier New" panose="02070309020205020404" pitchFamily="49" charset="0"/>
              </a:rPr>
              <a:t>("q", "+\"Java I/O\"");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qs.add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search.x</a:t>
            </a:r>
            <a:r>
              <a:rPr lang="en-US" sz="2000" dirty="0">
                <a:latin typeface="Courier New" panose="02070309020205020404" pitchFamily="49" charset="0"/>
                <a:cs typeface="Courier New" panose="02070309020205020404" pitchFamily="49" charset="0"/>
              </a:rPr>
              <a:t>", "38");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qs.add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search.y</a:t>
            </a:r>
            <a:r>
              <a:rPr lang="en-US" sz="2000" dirty="0">
                <a:latin typeface="Courier New" panose="02070309020205020404" pitchFamily="49" charset="0"/>
                <a:cs typeface="Courier New" panose="02070309020205020404" pitchFamily="49" charset="0"/>
              </a:rPr>
              <a:t>", "3");</a:t>
            </a:r>
          </a:p>
          <a:p>
            <a:r>
              <a:rPr lang="en-US" sz="2000" dirty="0">
                <a:latin typeface="Courier New" panose="02070309020205020404" pitchFamily="49" charset="0"/>
                <a:cs typeface="Courier New" panose="02070309020205020404" pitchFamily="49" charset="0"/>
              </a:rPr>
              <a:t>	String </a:t>
            </a:r>
            <a:r>
              <a:rPr lang="en-US" sz="2000" dirty="0" err="1">
                <a:latin typeface="Courier New" panose="02070309020205020404" pitchFamily="49" charset="0"/>
                <a:cs typeface="Courier New" panose="02070309020205020404" pitchFamily="49" charset="0"/>
              </a:rPr>
              <a:t>url</a:t>
            </a:r>
            <a:r>
              <a:rPr lang="en-US" sz="2000" dirty="0">
                <a:latin typeface="Courier New" panose="02070309020205020404" pitchFamily="49" charset="0"/>
                <a:cs typeface="Courier New" panose="02070309020205020404" pitchFamily="49" charset="0"/>
              </a:rPr>
              <a:t> = "http://www.altavista.com/cgi-bin/query?" + </a:t>
            </a:r>
            <a:r>
              <a:rPr lang="en-US" sz="2000" dirty="0" err="1">
                <a:latin typeface="Courier New" panose="02070309020205020404" pitchFamily="49" charset="0"/>
                <a:cs typeface="Courier New" panose="02070309020205020404" pitchFamily="49" charset="0"/>
              </a:rPr>
              <a:t>qs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url</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915152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7.2.2 </a:t>
            </a:r>
            <a:r>
              <a:rPr lang="en-US" sz="3600" b="1" dirty="0" err="1">
                <a:latin typeface="Times New Roman" panose="02020603050405020304" pitchFamily="18" charset="0"/>
                <a:cs typeface="Times New Roman" panose="02020603050405020304" pitchFamily="18" charset="0"/>
              </a:rPr>
              <a:t>URLDecoder</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339E83-C0F5-496D-99BF-5040A3BCB9D7}"/>
              </a:ext>
            </a:extLst>
          </p:cNvPr>
          <p:cNvSpPr txBox="1"/>
          <p:nvPr/>
        </p:nvSpPr>
        <p:spPr>
          <a:xfrm>
            <a:off x="1246573" y="2143425"/>
            <a:ext cx="9335610"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Java 1.2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URLDecoder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x-www-form-</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	public static String decode(String s) throws Exception </a:t>
            </a:r>
          </a:p>
        </p:txBody>
      </p:sp>
    </p:spTree>
    <p:extLst>
      <p:ext uri="{BB962C8B-B14F-4D97-AF65-F5344CB8AC3E}">
        <p14:creationId xmlns:p14="http://schemas.microsoft.com/office/powerpoint/2010/main" val="5640059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A7C56-0181-4FCC-B074-FA19A65F9990}"/>
              </a:ext>
            </a:extLst>
          </p:cNvPr>
          <p:cNvSpPr txBox="1"/>
          <p:nvPr/>
        </p:nvSpPr>
        <p:spPr>
          <a:xfrm>
            <a:off x="1587993" y="1841585"/>
            <a:ext cx="9016014" cy="3724096"/>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IllegalArgumentException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ném</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r>
              <a:rPr lang="en-US" sz="2000" dirty="0">
                <a:latin typeface="Courier New" panose="02070309020205020404" pitchFamily="49" charset="0"/>
                <a:cs typeface="Courier New" panose="02070309020205020404" pitchFamily="49" charset="0"/>
              </a:rPr>
              <a:t>	String input = "http://www.altavista.com/cgi-bin/" +</a:t>
            </a: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query?pg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q&amp;kl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XX&amp;stype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stext&amp;q</a:t>
            </a:r>
            <a:r>
              <a:rPr lang="en-US" sz="2000" dirty="0">
                <a:latin typeface="Courier New" panose="02070309020205020404" pitchFamily="49" charset="0"/>
                <a:cs typeface="Courier New" panose="02070309020205020404" pitchFamily="49" charset="0"/>
              </a:rPr>
              <a:t>=%2B%22Java+I%2FO%22&amp;search.x=38&amp;search.y=3";</a:t>
            </a:r>
          </a:p>
          <a:p>
            <a:r>
              <a:rPr lang="en-US" sz="2000" dirty="0">
                <a:latin typeface="Courier New" panose="02070309020205020404" pitchFamily="49" charset="0"/>
                <a:cs typeface="Courier New" panose="02070309020205020404" pitchFamily="49" charset="0"/>
              </a:rPr>
              <a:t>	try { </a:t>
            </a:r>
          </a:p>
          <a:p>
            <a:r>
              <a:rPr lang="en-US" sz="2000" dirty="0">
                <a:latin typeface="Courier New" panose="02070309020205020404" pitchFamily="49" charset="0"/>
                <a:cs typeface="Courier New" panose="02070309020205020404" pitchFamily="49" charset="0"/>
              </a:rPr>
              <a:t>	String output = </a:t>
            </a:r>
            <a:r>
              <a:rPr lang="en-US" sz="2000" dirty="0" err="1">
                <a:latin typeface="Courier New" panose="02070309020205020404" pitchFamily="49" charset="0"/>
                <a:cs typeface="Courier New" panose="02070309020205020404" pitchFamily="49" charset="0"/>
              </a:rPr>
              <a:t>URLDecoder.decode</a:t>
            </a:r>
            <a:r>
              <a:rPr lang="en-US" sz="2000" dirty="0">
                <a:latin typeface="Courier New" panose="02070309020205020404" pitchFamily="49" charset="0"/>
                <a:cs typeface="Courier New" panose="02070309020205020404" pitchFamily="49" charset="0"/>
              </a:rPr>
              <a:t>(input);</a:t>
            </a:r>
          </a:p>
          <a:p>
            <a:r>
              <a:rPr lang="en-US" sz="2000" dirty="0">
                <a:latin typeface="Courier New" panose="02070309020205020404" pitchFamily="49" charset="0"/>
                <a:cs typeface="Courier New" panose="02070309020205020404" pitchFamily="49" charset="0"/>
              </a:rPr>
              <a:t>	String output = </a:t>
            </a:r>
            <a:r>
              <a:rPr lang="en-US" sz="2000" dirty="0" err="1">
                <a:latin typeface="Courier New" panose="02070309020205020404" pitchFamily="49" charset="0"/>
                <a:cs typeface="Courier New" panose="02070309020205020404" pitchFamily="49" charset="0"/>
              </a:rPr>
              <a:t>URLDecoder.decode</a:t>
            </a:r>
            <a:r>
              <a:rPr lang="en-US" sz="2000" dirty="0">
                <a:latin typeface="Courier New" panose="02070309020205020404" pitchFamily="49" charset="0"/>
                <a:cs typeface="Courier New" panose="02070309020205020404" pitchFamily="49" charset="0"/>
              </a:rPr>
              <a:t>(input);</a:t>
            </a:r>
          </a:p>
          <a:p>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907726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7.3 Giao </a:t>
            </a:r>
            <a:r>
              <a:rPr lang="en-US" sz="3600" b="1" dirty="0" err="1">
                <a:latin typeface="Times New Roman" panose="02020603050405020304" pitchFamily="18" charset="0"/>
                <a:cs typeface="Times New Roman" panose="02020603050405020304" pitchFamily="18" charset="0"/>
              </a:rPr>
              <a:t>tiếp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với</a:t>
            </a:r>
            <a:r>
              <a:rPr lang="en-US" sz="3600" b="1" dirty="0">
                <a:latin typeface="Times New Roman" panose="02020603050405020304" pitchFamily="18" charset="0"/>
                <a:cs typeface="Times New Roman" panose="02020603050405020304" pitchFamily="18" charset="0"/>
              </a:rPr>
              <a:t> CGI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Servlet </a:t>
            </a:r>
            <a:r>
              <a:rPr lang="en-US" sz="3600" b="1" dirty="0" err="1">
                <a:latin typeface="Times New Roman" panose="02020603050405020304" pitchFamily="18" charset="0"/>
                <a:cs typeface="Times New Roman" panose="02020603050405020304" pitchFamily="18" charset="0"/>
              </a:rPr>
              <a:t>thông</a:t>
            </a:r>
            <a:r>
              <a:rPr lang="en-US" sz="3600" b="1" dirty="0">
                <a:latin typeface="Times New Roman" panose="02020603050405020304" pitchFamily="18" charset="0"/>
                <a:cs typeface="Times New Roman" panose="02020603050405020304" pitchFamily="18" charset="0"/>
              </a:rPr>
              <a:t> qua GET</a:t>
            </a:r>
          </a:p>
        </p:txBody>
      </p:sp>
      <p:sp>
        <p:nvSpPr>
          <p:cNvPr id="4" name="TextBox 3">
            <a:extLst>
              <a:ext uri="{FF2B5EF4-FFF2-40B4-BE49-F238E27FC236}">
                <a16:creationId xmlns:a16="http://schemas.microsoft.com/office/drawing/2014/main" id="{7FE6D86A-9505-4C65-92B8-CE4CAB82830A}"/>
              </a:ext>
            </a:extLst>
          </p:cNvPr>
          <p:cNvSpPr txBox="1"/>
          <p:nvPr/>
        </p:nvSpPr>
        <p:spPr>
          <a:xfrm>
            <a:off x="1084554" y="2450237"/>
            <a:ext cx="10243352"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servlet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GET.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stringthat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x-</a:t>
            </a:r>
            <a:r>
              <a:rPr lang="en-US" sz="2400" dirty="0" err="1">
                <a:latin typeface="Times New Roman" panose="02020603050405020304" pitchFamily="18" charset="0"/>
                <a:cs typeface="Times New Roman" panose="02020603050405020304" pitchFamily="18" charset="0"/>
              </a:rPr>
              <a:t>wwwform</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URLEncoder.encode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037742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77615-FCFB-4D09-BBAB-B6DA89D33340}"/>
              </a:ext>
            </a:extLst>
          </p:cNvPr>
          <p:cNvSpPr txBox="1"/>
          <p:nvPr/>
        </p:nvSpPr>
        <p:spPr>
          <a:xfrm>
            <a:off x="967666" y="2166152"/>
            <a:ext cx="10528916"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servlet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045500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8B5CEF-E290-4A13-91D8-CA5BC2A57D44}"/>
              </a:ext>
            </a:extLst>
          </p:cNvPr>
          <p:cNvSpPr txBox="1"/>
          <p:nvPr/>
        </p:nvSpPr>
        <p:spPr>
          <a:xfrm>
            <a:off x="922538" y="2059619"/>
            <a:ext cx="10346924" cy="3046988"/>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ai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email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nêu</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04204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685B82-02F1-446D-82D1-0044B38B4159}"/>
              </a:ext>
            </a:extLst>
          </p:cNvPr>
          <p:cNvSpPr txBox="1"/>
          <p:nvPr/>
        </p:nvSpPr>
        <p:spPr>
          <a:xfrm>
            <a:off x="1066800" y="1615736"/>
            <a:ext cx="10058400" cy="341632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METHOD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FORM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GET,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POST,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ACTION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FORM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659003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75B47-A9BB-4B7F-82E3-D02D055BE5B9}"/>
              </a:ext>
            </a:extLst>
          </p:cNvPr>
          <p:cNvSpPr txBox="1"/>
          <p:nvPr/>
        </p:nvSpPr>
        <p:spPr>
          <a:xfrm>
            <a:off x="1256190" y="2254928"/>
            <a:ext cx="10355802"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Cafe </a:t>
            </a:r>
            <a:r>
              <a:rPr lang="en-US" sz="2400" dirty="0" err="1">
                <a:latin typeface="Times New Roman" panose="02020603050405020304" pitchFamily="18" charset="0"/>
                <a:cs typeface="Times New Roman" panose="02020603050405020304" pitchFamily="18" charset="0"/>
              </a:rPr>
              <a:t>conLeche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GET. </a:t>
            </a:r>
            <a:r>
              <a:rPr lang="en-US" sz="2400" dirty="0" err="1">
                <a:latin typeface="Times New Roman" panose="02020603050405020304" pitchFamily="18" charset="0"/>
                <a:cs typeface="Times New Roman" panose="02020603050405020304" pitchFamily="18" charset="0"/>
              </a:rPr>
              <a:t>Các</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URL</a:t>
            </a:r>
          </a:p>
          <a:p>
            <a:r>
              <a:rPr lang="en-US" dirty="0">
                <a:latin typeface="Courier New" panose="02070309020205020404" pitchFamily="49" charset="0"/>
                <a:cs typeface="Courier New" panose="02070309020205020404" pitchFamily="49" charset="0"/>
              </a:rPr>
              <a:t>http://search.metalab.unc.edu:8765/query.html.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20 </a:t>
            </a:r>
            <a:r>
              <a:rPr lang="en-US" sz="2400" dirty="0" err="1">
                <a:latin typeface="Times New Roman" panose="02020603050405020304" pitchFamily="18" charset="0"/>
                <a:cs typeface="Times New Roman" panose="02020603050405020304" pitchFamily="18" charset="0"/>
              </a:rPr>
              <a:t>cặp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35703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3351A-E5F4-40D0-A2A9-58DADA0F66F1}"/>
              </a:ext>
            </a:extLst>
          </p:cNvPr>
          <p:cNvSpPr txBox="1"/>
          <p:nvPr/>
        </p:nvSpPr>
        <p:spPr>
          <a:xfrm>
            <a:off x="963226" y="801300"/>
            <a:ext cx="9894163" cy="5478423"/>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&lt;FORM NAME="seek" METHOD="GET"</a:t>
            </a:r>
          </a:p>
          <a:p>
            <a:r>
              <a:rPr lang="en-US" sz="1400" dirty="0">
                <a:latin typeface="Courier New" panose="02070309020205020404" pitchFamily="49" charset="0"/>
                <a:cs typeface="Courier New" panose="02070309020205020404" pitchFamily="49" charset="0"/>
              </a:rPr>
              <a:t> ACTION="http://search.metalab.unc.edu:8765/query.html"&gt;</a:t>
            </a:r>
          </a:p>
          <a:p>
            <a:r>
              <a:rPr lang="en-US" sz="1400" dirty="0">
                <a:latin typeface="Courier New" panose="02070309020205020404" pitchFamily="49" charset="0"/>
                <a:cs typeface="Courier New" panose="02070309020205020404" pitchFamily="49" charset="0"/>
              </a:rPr>
              <a:t>&lt;INPUT TYPE="hidden" NAME="col" VALUE="</a:t>
            </a:r>
            <a:r>
              <a:rPr lang="en-US" sz="1400" dirty="0" err="1">
                <a:latin typeface="Courier New" panose="02070309020205020404" pitchFamily="49" charset="0"/>
                <a:cs typeface="Courier New" panose="02070309020205020404" pitchFamily="49" charset="0"/>
              </a:rPr>
              <a:t>metalab</a:t>
            </a:r>
            <a:r>
              <a:rPr lang="en-US" sz="1400" dirty="0">
                <a:latin typeface="Courier New" panose="02070309020205020404" pitchFamily="49" charset="0"/>
                <a:cs typeface="Courier New" panose="02070309020205020404" pitchFamily="49" charset="0"/>
              </a:rPr>
              <a:t>"&gt;&lt;/INPUT&gt;</a:t>
            </a:r>
          </a:p>
          <a:p>
            <a:r>
              <a:rPr lang="en-US" sz="1400" dirty="0">
                <a:latin typeface="Courier New" panose="02070309020205020404" pitchFamily="49" charset="0"/>
                <a:cs typeface="Courier New" panose="02070309020205020404" pitchFamily="49" charset="0"/>
              </a:rPr>
              <a:t>&lt;INPUT TYPE="hidden" NAME="op0" VALUE="+"&gt;&lt;/INPUT&gt;</a:t>
            </a:r>
          </a:p>
          <a:p>
            <a:r>
              <a:rPr lang="en-US" sz="1400" dirty="0">
                <a:latin typeface="Courier New" panose="02070309020205020404" pitchFamily="49" charset="0"/>
                <a:cs typeface="Courier New" panose="02070309020205020404" pitchFamily="49" charset="0"/>
              </a:rPr>
              <a:t>&lt;INPUT TYPE="hidden" NAME="fl0" VALUE="url:"&gt;&lt;/INPUT&gt;</a:t>
            </a:r>
          </a:p>
          <a:p>
            <a:r>
              <a:rPr lang="en-US" sz="1400" dirty="0">
                <a:latin typeface="Courier New" panose="02070309020205020404" pitchFamily="49" charset="0"/>
                <a:cs typeface="Courier New" panose="02070309020205020404" pitchFamily="49" charset="0"/>
              </a:rPr>
              <a:t>&lt;INPUT TYPE="hidden" NAME="ty0" VALUE="w"&gt;&lt;/INPUT&gt;</a:t>
            </a:r>
          </a:p>
          <a:p>
            <a:r>
              <a:rPr lang="en-US" sz="1400" dirty="0">
                <a:latin typeface="Courier New" panose="02070309020205020404" pitchFamily="49" charset="0"/>
                <a:cs typeface="Courier New" panose="02070309020205020404" pitchFamily="49" charset="0"/>
              </a:rPr>
              <a:t>&lt;INPUT TYPE="hidden" NAME="tx0" size="50" VALUE="xml/"&gt;&lt;/INPUT&gt;</a:t>
            </a:r>
          </a:p>
          <a:p>
            <a:r>
              <a:rPr lang="en-US" sz="1400" dirty="0">
                <a:latin typeface="Courier New" panose="02070309020205020404" pitchFamily="49" charset="0"/>
                <a:cs typeface="Courier New" panose="02070309020205020404" pitchFamily="49" charset="0"/>
              </a:rPr>
              <a:t>&lt;INPUT TYPE="hidden" NAME="op1" VALUE="+"&gt;&lt;/INPUT&gt;</a:t>
            </a:r>
          </a:p>
          <a:p>
            <a:r>
              <a:rPr lang="en-US" sz="1400" dirty="0">
                <a:latin typeface="Courier New" panose="02070309020205020404" pitchFamily="49" charset="0"/>
                <a:cs typeface="Courier New" panose="02070309020205020404" pitchFamily="49" charset="0"/>
              </a:rPr>
              <a:t>&lt;INPUT TYPE="hidden" NAME="fl1" VALUE=""&gt;&lt;/INPUT&gt;</a:t>
            </a:r>
          </a:p>
          <a:p>
            <a:r>
              <a:rPr lang="en-US" sz="1400" dirty="0">
                <a:latin typeface="Courier New" panose="02070309020205020404" pitchFamily="49" charset="0"/>
                <a:cs typeface="Courier New" panose="02070309020205020404" pitchFamily="49" charset="0"/>
              </a:rPr>
              <a:t>&lt;INPUT TYPE="hidden" NAME="ty1" VALUE="w"&gt;&lt;/INPUT&gt;</a:t>
            </a:r>
          </a:p>
          <a:p>
            <a:r>
              <a:rPr lang="en-US" sz="1400" dirty="0">
                <a:latin typeface="Courier New" panose="02070309020205020404" pitchFamily="49" charset="0"/>
                <a:cs typeface="Courier New" panose="02070309020205020404" pitchFamily="49" charset="0"/>
              </a:rPr>
              <a:t>&lt;INPUT TYPE="text" NAME="tx1" size="20" VALUE="" max length="2047"&gt;&lt;INPUT&gt;</a:t>
            </a:r>
          </a:p>
          <a:p>
            <a:r>
              <a:rPr lang="en-US" sz="1400" dirty="0">
                <a:latin typeface="Courier New" panose="02070309020205020404" pitchFamily="49" charset="0"/>
                <a:cs typeface="Courier New" panose="02070309020205020404" pitchFamily="49" charset="0"/>
              </a:rPr>
              <a:t>INPUT TYPE="hidden" NAME="</a:t>
            </a:r>
            <a:r>
              <a:rPr lang="en-US" sz="1400" dirty="0" err="1">
                <a:latin typeface="Courier New" panose="02070309020205020404" pitchFamily="49" charset="0"/>
                <a:cs typeface="Courier New" panose="02070309020205020404" pitchFamily="49" charset="0"/>
              </a:rPr>
              <a:t>qp</a:t>
            </a:r>
            <a:r>
              <a:rPr lang="en-US" sz="1400" dirty="0">
                <a:latin typeface="Courier New" panose="02070309020205020404" pitchFamily="49" charset="0"/>
                <a:cs typeface="Courier New" panose="02070309020205020404" pitchFamily="49" charset="0"/>
              </a:rPr>
              <a:t>" VALUE=""&gt;&lt;/INPUT&gt;</a:t>
            </a:r>
          </a:p>
          <a:p>
            <a:r>
              <a:rPr lang="en-US" sz="1400" dirty="0">
                <a:latin typeface="Courier New" panose="02070309020205020404" pitchFamily="49" charset="0"/>
                <a:cs typeface="Courier New" panose="02070309020205020404" pitchFamily="49" charset="0"/>
              </a:rPr>
              <a:t>&lt;INPUT TYPE="hidden" NAME="</a:t>
            </a:r>
            <a:r>
              <a:rPr lang="en-US" sz="1400" dirty="0" err="1">
                <a:latin typeface="Courier New" panose="02070309020205020404" pitchFamily="49" charset="0"/>
                <a:cs typeface="Courier New" panose="02070309020205020404" pitchFamily="49" charset="0"/>
              </a:rPr>
              <a:t>qs</a:t>
            </a:r>
            <a:r>
              <a:rPr lang="en-US" sz="1400" dirty="0">
                <a:latin typeface="Courier New" panose="02070309020205020404" pitchFamily="49" charset="0"/>
                <a:cs typeface="Courier New" panose="02070309020205020404" pitchFamily="49" charset="0"/>
              </a:rPr>
              <a:t>" VALUE=""&gt;&lt;/INPUT&gt;</a:t>
            </a:r>
          </a:p>
          <a:p>
            <a:r>
              <a:rPr lang="en-US" sz="1400" dirty="0">
                <a:latin typeface="Courier New" panose="02070309020205020404" pitchFamily="49" charset="0"/>
                <a:cs typeface="Courier New" panose="02070309020205020404" pitchFamily="49" charset="0"/>
              </a:rPr>
              <a:t>&lt;INPUT TYPE="hidden" NAME="qc" VALUE=""&gt;&lt;/INPUT&gt;</a:t>
            </a:r>
          </a:p>
          <a:p>
            <a:r>
              <a:rPr lang="en-US" sz="1400" dirty="0">
                <a:latin typeface="Courier New" panose="02070309020205020404" pitchFamily="49" charset="0"/>
                <a:cs typeface="Courier New" panose="02070309020205020404" pitchFamily="49" charset="0"/>
              </a:rPr>
              <a:t>&lt;INPUT TYPE="hidden" NAME="</a:t>
            </a:r>
            <a:r>
              <a:rPr lang="en-US" sz="1400" dirty="0" err="1">
                <a:latin typeface="Courier New" panose="02070309020205020404" pitchFamily="49" charset="0"/>
                <a:cs typeface="Courier New" panose="02070309020205020404" pitchFamily="49" charset="0"/>
              </a:rPr>
              <a:t>ws</a:t>
            </a:r>
            <a:r>
              <a:rPr lang="en-US" sz="1400" dirty="0">
                <a:latin typeface="Courier New" panose="02070309020205020404" pitchFamily="49" charset="0"/>
                <a:cs typeface="Courier New" panose="02070309020205020404" pitchFamily="49" charset="0"/>
              </a:rPr>
              <a:t>" VALUE="0"&gt;&lt;/INPUT&gt;</a:t>
            </a:r>
          </a:p>
          <a:p>
            <a:r>
              <a:rPr lang="en-US" sz="1400" dirty="0">
                <a:latin typeface="Courier New" panose="02070309020205020404" pitchFamily="49" charset="0"/>
                <a:cs typeface="Courier New" panose="02070309020205020404" pitchFamily="49" charset="0"/>
              </a:rPr>
              <a:t>&lt;INPUT TYPE="hidden" NAME="</a:t>
            </a:r>
            <a:r>
              <a:rPr lang="en-US" sz="1400" dirty="0" err="1">
                <a:latin typeface="Courier New" panose="02070309020205020404" pitchFamily="49" charset="0"/>
                <a:cs typeface="Courier New" panose="02070309020205020404" pitchFamily="49" charset="0"/>
              </a:rPr>
              <a:t>qm</a:t>
            </a:r>
            <a:r>
              <a:rPr lang="en-US" sz="1400" dirty="0">
                <a:latin typeface="Courier New" panose="02070309020205020404" pitchFamily="49" charset="0"/>
                <a:cs typeface="Courier New" panose="02070309020205020404" pitchFamily="49" charset="0"/>
              </a:rPr>
              <a:t>" VALUE="0"&gt;&lt;/INPUT&gt;</a:t>
            </a:r>
          </a:p>
          <a:p>
            <a:r>
              <a:rPr lang="en-US" sz="1400" dirty="0">
                <a:latin typeface="Courier New" panose="02070309020205020404" pitchFamily="49" charset="0"/>
                <a:cs typeface="Courier New" panose="02070309020205020404" pitchFamily="49" charset="0"/>
              </a:rPr>
              <a:t>&lt;INPUT TYPE="hidden" NAME="</a:t>
            </a:r>
            <a:r>
              <a:rPr lang="en-US" sz="1400" dirty="0" err="1">
                <a:latin typeface="Courier New" panose="02070309020205020404" pitchFamily="49" charset="0"/>
                <a:cs typeface="Courier New" panose="02070309020205020404" pitchFamily="49" charset="0"/>
              </a:rPr>
              <a:t>st</a:t>
            </a:r>
            <a:r>
              <a:rPr lang="en-US" sz="1400" dirty="0">
                <a:latin typeface="Courier New" panose="02070309020205020404" pitchFamily="49" charset="0"/>
                <a:cs typeface="Courier New" panose="02070309020205020404" pitchFamily="49" charset="0"/>
              </a:rPr>
              <a:t>" VALUE="1"&gt;&lt;/INPUT&gt;</a:t>
            </a:r>
          </a:p>
          <a:p>
            <a:r>
              <a:rPr lang="en-US" sz="1400" dirty="0">
                <a:latin typeface="Courier New" panose="02070309020205020404" pitchFamily="49" charset="0"/>
                <a:cs typeface="Courier New" panose="02070309020205020404" pitchFamily="49" charset="0"/>
              </a:rPr>
              <a:t>&lt;INPUT TYPE="hidden" NAME="</a:t>
            </a:r>
            <a:r>
              <a:rPr lang="en-US" sz="1400" dirty="0" err="1">
                <a:latin typeface="Courier New" panose="02070309020205020404" pitchFamily="49" charset="0"/>
                <a:cs typeface="Courier New" panose="02070309020205020404" pitchFamily="49" charset="0"/>
              </a:rPr>
              <a:t>nh</a:t>
            </a:r>
            <a:r>
              <a:rPr lang="en-US" sz="1400" dirty="0">
                <a:latin typeface="Courier New" panose="02070309020205020404" pitchFamily="49" charset="0"/>
                <a:cs typeface="Courier New" panose="02070309020205020404" pitchFamily="49" charset="0"/>
              </a:rPr>
              <a:t>" VALUE="10"&gt;&lt;/INPUT&gt;</a:t>
            </a:r>
          </a:p>
          <a:p>
            <a:r>
              <a:rPr lang="en-US" sz="1400" dirty="0">
                <a:latin typeface="Courier New" panose="02070309020205020404" pitchFamily="49" charset="0"/>
                <a:cs typeface="Courier New" panose="02070309020205020404" pitchFamily="49" charset="0"/>
              </a:rPr>
              <a:t>&lt;INPUT TYPE="hidden" NAME="</a:t>
            </a:r>
            <a:r>
              <a:rPr lang="en-US" sz="1400" dirty="0" err="1">
                <a:latin typeface="Courier New" panose="02070309020205020404" pitchFamily="49" charset="0"/>
                <a:cs typeface="Courier New" panose="02070309020205020404" pitchFamily="49" charset="0"/>
              </a:rPr>
              <a:t>lk</a:t>
            </a:r>
            <a:r>
              <a:rPr lang="en-US" sz="1400" dirty="0">
                <a:latin typeface="Courier New" panose="02070309020205020404" pitchFamily="49" charset="0"/>
                <a:cs typeface="Courier New" panose="02070309020205020404" pitchFamily="49" charset="0"/>
              </a:rPr>
              <a:t>" VALUE="1"&gt;&lt;/INPUT&gt;</a:t>
            </a:r>
          </a:p>
          <a:p>
            <a:r>
              <a:rPr lang="en-US" sz="1400" dirty="0">
                <a:latin typeface="Courier New" panose="02070309020205020404" pitchFamily="49" charset="0"/>
                <a:cs typeface="Courier New" panose="02070309020205020404" pitchFamily="49" charset="0"/>
              </a:rPr>
              <a:t>&lt;INPUT TYPE="hidden" NAME="rf" VALUE="0"&gt;&lt;/INPUT&gt;</a:t>
            </a:r>
          </a:p>
          <a:p>
            <a:r>
              <a:rPr lang="en-US" sz="1400" dirty="0">
                <a:latin typeface="Courier New" panose="02070309020205020404" pitchFamily="49" charset="0"/>
                <a:cs typeface="Courier New" panose="02070309020205020404" pitchFamily="49" charset="0"/>
              </a:rPr>
              <a:t>&lt;INPUT TYPE="hidden" NAME="</a:t>
            </a:r>
            <a:r>
              <a:rPr lang="en-US" sz="1400" dirty="0" err="1">
                <a:latin typeface="Courier New" panose="02070309020205020404" pitchFamily="49" charset="0"/>
                <a:cs typeface="Courier New" panose="02070309020205020404" pitchFamily="49" charset="0"/>
              </a:rPr>
              <a:t>oq</a:t>
            </a:r>
            <a:r>
              <a:rPr lang="en-US" sz="1400" dirty="0">
                <a:latin typeface="Courier New" panose="02070309020205020404" pitchFamily="49" charset="0"/>
                <a:cs typeface="Courier New" panose="02070309020205020404" pitchFamily="49" charset="0"/>
              </a:rPr>
              <a:t>" VALUE=""&gt;&lt;/INPUT&gt;</a:t>
            </a:r>
          </a:p>
          <a:p>
            <a:r>
              <a:rPr lang="en-US" sz="1400" dirty="0">
                <a:latin typeface="Courier New" panose="02070309020205020404" pitchFamily="49" charset="0"/>
                <a:cs typeface="Courier New" panose="02070309020205020404" pitchFamily="49" charset="0"/>
              </a:rPr>
              <a:t>&lt;INPUT TYPE="hidden" NAME="</a:t>
            </a:r>
            <a:r>
              <a:rPr lang="en-US" sz="1400" dirty="0" err="1">
                <a:latin typeface="Courier New" panose="02070309020205020404" pitchFamily="49" charset="0"/>
                <a:cs typeface="Courier New" panose="02070309020205020404" pitchFamily="49" charset="0"/>
              </a:rPr>
              <a:t>rq</a:t>
            </a:r>
            <a:r>
              <a:rPr lang="en-US" sz="1400" dirty="0">
                <a:latin typeface="Courier New" panose="02070309020205020404" pitchFamily="49" charset="0"/>
                <a:cs typeface="Courier New" panose="02070309020205020404" pitchFamily="49" charset="0"/>
              </a:rPr>
              <a:t>" VALUE="0"&gt;&lt;/INPUT&gt;</a:t>
            </a: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br</a:t>
            </a:r>
            <a:r>
              <a:rPr lang="en-US" sz="1400" dirty="0">
                <a:latin typeface="Courier New" panose="02070309020205020404" pitchFamily="49" charset="0"/>
                <a:cs typeface="Courier New" panose="02070309020205020404" pitchFamily="49" charset="0"/>
              </a:rPr>
              <a:t> /&gt;</a:t>
            </a:r>
          </a:p>
          <a:p>
            <a:r>
              <a:rPr lang="en-US" sz="1400" dirty="0">
                <a:latin typeface="Courier New" panose="02070309020205020404" pitchFamily="49" charset="0"/>
                <a:cs typeface="Courier New" panose="02070309020205020404" pitchFamily="49" charset="0"/>
              </a:rPr>
              <a:t>&lt;INPUT TYPE="submit" VALUE="Search"&gt;&lt;/input&gt;</a:t>
            </a:r>
          </a:p>
          <a:p>
            <a:r>
              <a:rPr lang="en-US" sz="1400" dirty="0">
                <a:latin typeface="Courier New" panose="02070309020205020404" pitchFamily="49" charset="0"/>
                <a:cs typeface="Courier New" panose="02070309020205020404" pitchFamily="49" charset="0"/>
              </a:rPr>
              <a:t>&lt;/FORM&gt;</a:t>
            </a:r>
          </a:p>
        </p:txBody>
      </p:sp>
    </p:spTree>
    <p:extLst>
      <p:ext uri="{BB962C8B-B14F-4D97-AF65-F5344CB8AC3E}">
        <p14:creationId xmlns:p14="http://schemas.microsoft.com/office/powerpoint/2010/main" val="36347717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560B7-7407-4C48-B5D7-258D9464DA2C}"/>
              </a:ext>
            </a:extLst>
          </p:cNvPr>
          <p:cNvSpPr txBox="1"/>
          <p:nvPr/>
        </p:nvSpPr>
        <p:spPr>
          <a:xfrm>
            <a:off x="1060882" y="1917576"/>
            <a:ext cx="10355802"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bổ</a:t>
            </a:r>
            <a:r>
              <a:rPr lang="en-US" sz="2400" dirty="0">
                <a:latin typeface="Times New Roman" panose="02020603050405020304" pitchFamily="18" charset="0"/>
                <a:cs typeface="Times New Roman" panose="02020603050405020304" pitchFamily="18" charset="0"/>
              </a:rPr>
              <a:t> sung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143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DFBD4-9DD8-4D3E-A06E-BA2AC28BD2F4}"/>
              </a:ext>
            </a:extLst>
          </p:cNvPr>
          <p:cNvSpPr txBox="1"/>
          <p:nvPr/>
        </p:nvSpPr>
        <p:spPr>
          <a:xfrm>
            <a:off x="1868750" y="1173350"/>
            <a:ext cx="6116714" cy="4511300"/>
          </a:xfrm>
          <a:prstGeom prst="rect">
            <a:avLst/>
          </a:prstGeom>
          <a:noFill/>
        </p:spPr>
        <p:txBody>
          <a:bodyPr wrap="square">
            <a:spAutoFit/>
          </a:bodyPr>
          <a:lstStyle/>
          <a:p>
            <a:pPr marL="0" marR="505015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private static void </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testProtocol</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(String </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url</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4669790">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try {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URL u = new URL(</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url</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System.out.println</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u.getProtocol</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 + " is supported");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catch (</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MalformedURLException</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e) {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String protocol = </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url.substring</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(0, </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url.indexOf</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a:t>
            </a:r>
            <a:r>
              <a:rPr lang="en-US" dirty="0" err="1">
                <a:effectLst/>
                <a:latin typeface="Bahnschrift Light" panose="020B0502040204020203" pitchFamily="34" charset="0"/>
                <a:ea typeface="Courier New" panose="02070309020205020404" pitchFamily="49" charset="0"/>
                <a:cs typeface="Times New Roman" panose="02020603050405020304" pitchFamily="18" charset="0"/>
              </a:rPr>
              <a:t>System.out.println</a:t>
            </a:r>
            <a:r>
              <a:rPr lang="en-US" dirty="0">
                <a:effectLst/>
                <a:latin typeface="Bahnschrift Light" panose="020B0502040204020203" pitchFamily="34" charset="0"/>
                <a:ea typeface="Courier New" panose="02070309020205020404" pitchFamily="49" charset="0"/>
                <a:cs typeface="Times New Roman" panose="02020603050405020304" pitchFamily="18" charset="0"/>
              </a:rPr>
              <a:t>(protocol + " is not supported");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25"/>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a:p>
            <a:pPr marL="0" marR="98425">
              <a:lnSpc>
                <a:spcPct val="107000"/>
              </a:lnSpc>
              <a:spcBef>
                <a:spcPts val="0"/>
              </a:spcBef>
              <a:spcAft>
                <a:spcPts val="1610"/>
              </a:spcAft>
            </a:pPr>
            <a:r>
              <a:rPr lang="en-US" dirty="0">
                <a:effectLst/>
                <a:latin typeface="Bahnschrift Light" panose="020B0502040204020203" pitchFamily="34" charset="0"/>
                <a:ea typeface="Courier New" panose="02070309020205020404" pitchFamily="49" charset="0"/>
                <a:cs typeface="Times New Roman" panose="02020603050405020304" pitchFamily="18" charset="0"/>
              </a:rPr>
              <a:t>} </a:t>
            </a:r>
            <a:endParaRPr lang="en-US" dirty="0">
              <a:effectLst/>
              <a:latin typeface="Bahnschrift 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595916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3835A-9D4A-4D54-BE48-FE6D24BD733D}"/>
              </a:ext>
            </a:extLst>
          </p:cNvPr>
          <p:cNvSpPr txBox="1"/>
          <p:nvPr/>
        </p:nvSpPr>
        <p:spPr>
          <a:xfrm>
            <a:off x="1420427" y="2130641"/>
            <a:ext cx="9543495"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578334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0B0E0D-AC68-4C47-B765-592898FF3AF5}"/>
              </a:ext>
            </a:extLst>
          </p:cNvPr>
          <p:cNvSpPr txBox="1"/>
          <p:nvPr/>
        </p:nvSpPr>
        <p:spPr>
          <a:xfrm>
            <a:off x="1022411" y="1109710"/>
            <a:ext cx="10147177"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CGI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http://metalab.unc.edu/nywc/bios.phtml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http://metalab.unc.edu/nywc/compositionsbycomposer.phtml?last=Anderson</a:t>
            </a:r>
          </a:p>
          <a:p>
            <a:r>
              <a:rPr lang="en-US" sz="1600" dirty="0">
                <a:latin typeface="Courier New" panose="02070309020205020404" pitchFamily="49" charset="0"/>
                <a:cs typeface="Courier New" panose="02070309020205020404" pitchFamily="49" charset="0"/>
              </a:rPr>
              <a:t> &amp;first=</a:t>
            </a:r>
            <a:r>
              <a:rPr lang="en-US" sz="1600" dirty="0" err="1">
                <a:latin typeface="Courier New" panose="02070309020205020404" pitchFamily="49" charset="0"/>
                <a:cs typeface="Courier New" panose="02070309020205020404" pitchFamily="49" charset="0"/>
              </a:rPr>
              <a:t>Beth&amp;middle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http://metalab.unc.edu/nywc/compositionsbycomposer.phtml?last=Austin</a:t>
            </a:r>
          </a:p>
          <a:p>
            <a:r>
              <a:rPr lang="en-US" sz="1600" dirty="0">
                <a:latin typeface="Courier New" panose="02070309020205020404" pitchFamily="49" charset="0"/>
                <a:cs typeface="Courier New" panose="02070309020205020404" pitchFamily="49" charset="0"/>
              </a:rPr>
              <a:t> &amp;first=</a:t>
            </a:r>
            <a:r>
              <a:rPr lang="en-US" sz="1600" dirty="0" err="1">
                <a:latin typeface="Courier New" panose="02070309020205020404" pitchFamily="49" charset="0"/>
                <a:cs typeface="Courier New" panose="02070309020205020404" pitchFamily="49" charset="0"/>
              </a:rPr>
              <a:t>Dorothea&amp;middle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http://metalab.unc.edu/nywc/compositionsbycomposer.phtml?last=Bliss</a:t>
            </a:r>
          </a:p>
          <a:p>
            <a:r>
              <a:rPr lang="en-US" sz="1600" dirty="0">
                <a:latin typeface="Courier New" panose="02070309020205020404" pitchFamily="49" charset="0"/>
                <a:cs typeface="Courier New" panose="02070309020205020404" pitchFamily="49" charset="0"/>
              </a:rPr>
              <a:t> &amp;first=</a:t>
            </a:r>
            <a:r>
              <a:rPr lang="en-US" sz="1600" dirty="0" err="1">
                <a:latin typeface="Courier New" panose="02070309020205020404" pitchFamily="49" charset="0"/>
                <a:cs typeface="Courier New" panose="02070309020205020404" pitchFamily="49" charset="0"/>
              </a:rPr>
              <a:t>Marilyn&amp;middle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http://metalab.unc.edu/nywc/compositionsbycomposer.phtml?last=Hart</a:t>
            </a:r>
          </a:p>
          <a:p>
            <a:r>
              <a:rPr lang="en-US" sz="1600" dirty="0">
                <a:latin typeface="Courier New" panose="02070309020205020404" pitchFamily="49" charset="0"/>
                <a:cs typeface="Courier New" panose="02070309020205020404" pitchFamily="49" charset="0"/>
              </a:rPr>
              <a:t> &amp;first=</a:t>
            </a:r>
            <a:r>
              <a:rPr lang="en-US" sz="1600" dirty="0" err="1">
                <a:latin typeface="Courier New" panose="02070309020205020404" pitchFamily="49" charset="0"/>
                <a:cs typeface="Courier New" panose="02070309020205020404" pitchFamily="49" charset="0"/>
              </a:rPr>
              <a:t>Jane&amp;middle</a:t>
            </a:r>
            <a:r>
              <a:rPr lang="en-US" sz="1600" dirty="0">
                <a:latin typeface="Courier New" panose="02070309020205020404" pitchFamily="49" charset="0"/>
                <a:cs typeface="Courier New" panose="02070309020205020404" pitchFamily="49" charset="0"/>
              </a:rPr>
              <a:t>=Smith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668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48051C-DB70-49E3-9F98-39C5E4FE5C30}"/>
              </a:ext>
            </a:extLst>
          </p:cNvPr>
          <p:cNvSpPr txBox="1"/>
          <p:nvPr/>
        </p:nvSpPr>
        <p:spPr>
          <a:xfrm>
            <a:off x="923278" y="1905506"/>
            <a:ext cx="10484527" cy="3046988"/>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Nhìn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511752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5F53E9C-A522-4BD8-AF2C-BA9D51FEB93C}"/>
              </a:ext>
            </a:extLst>
          </p:cNvPr>
          <p:cNvGraphicFramePr>
            <a:graphicFrameLocks noGrp="1"/>
          </p:cNvGraphicFramePr>
          <p:nvPr>
            <p:extLst>
              <p:ext uri="{D42A27DB-BD31-4B8C-83A1-F6EECF244321}">
                <p14:modId xmlns:p14="http://schemas.microsoft.com/office/powerpoint/2010/main" val="2437883950"/>
              </p:ext>
            </p:extLst>
          </p:nvPr>
        </p:nvGraphicFramePr>
        <p:xfrm>
          <a:off x="1312907" y="1556872"/>
          <a:ext cx="9961733" cy="1188720"/>
        </p:xfrm>
        <a:graphic>
          <a:graphicData uri="http://schemas.openxmlformats.org/drawingml/2006/table">
            <a:tbl>
              <a:tblPr firstRow="1" bandRow="1">
                <a:tableStyleId>{2D5ABB26-0587-4C30-8999-92F81FD0307C}</a:tableStyleId>
              </a:tblPr>
              <a:tblGrid>
                <a:gridCol w="1339514">
                  <a:extLst>
                    <a:ext uri="{9D8B030D-6E8A-4147-A177-3AD203B41FA5}">
                      <a16:colId xmlns:a16="http://schemas.microsoft.com/office/drawing/2014/main" val="2730703258"/>
                    </a:ext>
                  </a:extLst>
                </a:gridCol>
                <a:gridCol w="8622219">
                  <a:extLst>
                    <a:ext uri="{9D8B030D-6E8A-4147-A177-3AD203B41FA5}">
                      <a16:colId xmlns:a16="http://schemas.microsoft.com/office/drawing/2014/main" val="2942686983"/>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2400" dirty="0"/>
                        <a:t>Khả năng các tin tặc khác có thể thử nghiệm CGI và các servlet của riêng bạn theo cách như vậy là một lý do chính đáng để làm cho chúng cực kỳ mạnh mẽ trước các đầu vào không mong muốn.</a:t>
                      </a:r>
                      <a:endParaRPr lang="en-US" sz="2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0520"/>
                  </a:ext>
                </a:extLst>
              </a:tr>
            </a:tbl>
          </a:graphicData>
        </a:graphic>
      </p:graphicFrame>
      <p:pic>
        <p:nvPicPr>
          <p:cNvPr id="5" name="Picture 4">
            <a:extLst>
              <a:ext uri="{FF2B5EF4-FFF2-40B4-BE49-F238E27FC236}">
                <a16:creationId xmlns:a16="http://schemas.microsoft.com/office/drawing/2014/main" id="{D110A90C-72C5-4BA7-9502-C3ACA3953354}"/>
              </a:ext>
            </a:extLst>
          </p:cNvPr>
          <p:cNvPicPr>
            <a:picLocks noChangeAspect="1"/>
          </p:cNvPicPr>
          <p:nvPr/>
        </p:nvPicPr>
        <p:blipFill>
          <a:blip r:embed="rId2"/>
          <a:stretch>
            <a:fillRect/>
          </a:stretch>
        </p:blipFill>
        <p:spPr>
          <a:xfrm>
            <a:off x="1623626" y="1698758"/>
            <a:ext cx="856031" cy="904948"/>
          </a:xfrm>
          <a:prstGeom prst="rect">
            <a:avLst/>
          </a:prstGeom>
        </p:spPr>
      </p:pic>
      <p:sp>
        <p:nvSpPr>
          <p:cNvPr id="7" name="TextBox 6">
            <a:extLst>
              <a:ext uri="{FF2B5EF4-FFF2-40B4-BE49-F238E27FC236}">
                <a16:creationId xmlns:a16="http://schemas.microsoft.com/office/drawing/2014/main" id="{4CCCE599-7070-4292-85C7-B59FFFC371E3}"/>
              </a:ext>
            </a:extLst>
          </p:cNvPr>
          <p:cNvSpPr txBox="1"/>
          <p:nvPr/>
        </p:nvSpPr>
        <p:spPr>
          <a:xfrm>
            <a:off x="1198486" y="3249227"/>
            <a:ext cx="10333607"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servlet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tĩnh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86036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675D05-A584-4B22-90E5-2972BFEEE3BB}"/>
              </a:ext>
            </a:extLst>
          </p:cNvPr>
          <p:cNvSpPr txBox="1"/>
          <p:nvPr/>
        </p:nvSpPr>
        <p:spPr>
          <a:xfrm>
            <a:off x="1171852" y="967667"/>
            <a:ext cx="9024151"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Let's demonstrate this procedure by writing a very simple command-line program to look up topics in the Netscape Open Directory </a:t>
            </a:r>
            <a:r>
              <a:rPr lang="en-US" dirty="0">
                <a:latin typeface="Courier New" panose="02070309020205020404" pitchFamily="49" charset="0"/>
                <a:cs typeface="Courier New" panose="02070309020205020404" pitchFamily="49" charset="0"/>
              </a:rPr>
              <a:t>(http://dmoz.org/ ). </a:t>
            </a:r>
            <a:r>
              <a:rPr lang="en-US" sz="2400" dirty="0">
                <a:latin typeface="Times New Roman" panose="02020603050405020304" pitchFamily="18" charset="0"/>
                <a:cs typeface="Times New Roman" panose="02020603050405020304" pitchFamily="18" charset="0"/>
              </a:rPr>
              <a:t>This is shown in </a:t>
            </a:r>
            <a:r>
              <a:rPr lang="en-US" sz="2400" dirty="0">
                <a:solidFill>
                  <a:srgbClr val="FF0000"/>
                </a:solidFill>
                <a:latin typeface="Times New Roman" panose="02020603050405020304" pitchFamily="18" charset="0"/>
                <a:cs typeface="Times New Roman" panose="02020603050405020304" pitchFamily="18" charset="0"/>
              </a:rPr>
              <a:t>Figure 7.3 </a:t>
            </a:r>
            <a:r>
              <a:rPr lang="en-US" sz="2400" dirty="0">
                <a:latin typeface="Times New Roman" panose="02020603050405020304" pitchFamily="18" charset="0"/>
                <a:cs typeface="Times New Roman" panose="02020603050405020304" pitchFamily="18" charset="0"/>
              </a:rPr>
              <a:t>and has the advantage of being really simple.</a:t>
            </a:r>
          </a:p>
        </p:txBody>
      </p:sp>
      <p:pic>
        <p:nvPicPr>
          <p:cNvPr id="4" name="Picture 3">
            <a:extLst>
              <a:ext uri="{FF2B5EF4-FFF2-40B4-BE49-F238E27FC236}">
                <a16:creationId xmlns:a16="http://schemas.microsoft.com/office/drawing/2014/main" id="{77BBE023-ABAC-4910-B23A-90418D80848E}"/>
              </a:ext>
            </a:extLst>
          </p:cNvPr>
          <p:cNvPicPr/>
          <p:nvPr/>
        </p:nvPicPr>
        <p:blipFill>
          <a:blip r:embed="rId2"/>
          <a:stretch>
            <a:fillRect/>
          </a:stretch>
        </p:blipFill>
        <p:spPr>
          <a:xfrm>
            <a:off x="6708235" y="2091986"/>
            <a:ext cx="4581525" cy="4076700"/>
          </a:xfrm>
          <a:prstGeom prst="rect">
            <a:avLst/>
          </a:prstGeom>
        </p:spPr>
      </p:pic>
    </p:spTree>
    <p:extLst>
      <p:ext uri="{BB962C8B-B14F-4D97-AF65-F5344CB8AC3E}">
        <p14:creationId xmlns:p14="http://schemas.microsoft.com/office/powerpoint/2010/main" val="7530071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EE1BC-A603-4259-8F10-6ED0B9191784}"/>
              </a:ext>
            </a:extLst>
          </p:cNvPr>
          <p:cNvSpPr txBox="1"/>
          <p:nvPr/>
        </p:nvSpPr>
        <p:spPr>
          <a:xfrm>
            <a:off x="852256" y="1509203"/>
            <a:ext cx="11221375" cy="328166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Giao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Open Directory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search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http://search.dmoz.org/cgi-bin/search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pPr marL="6350" marR="98425" indent="-6350">
              <a:lnSpc>
                <a:spcPct val="103000"/>
              </a:lnSpc>
              <a:spcBef>
                <a:spcPts val="0"/>
              </a:spcBef>
              <a:spcAft>
                <a:spcPts val="25"/>
              </a:spcAft>
            </a:pP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&lt;</a:t>
            </a:r>
            <a:r>
              <a:rPr lang="en-US" dirty="0" err="1">
                <a:solidFill>
                  <a:srgbClr val="000000"/>
                </a:solidFill>
                <a:latin typeface="Courier New" panose="02070309020205020404" pitchFamily="49" charset="0"/>
                <a:ea typeface="Courier New" panose="02070309020205020404" pitchFamily="49" charset="0"/>
                <a:cs typeface="Courier New" panose="02070309020205020404" pitchFamily="49" charset="0"/>
              </a:rPr>
              <a:t>fnbsp</a:t>
            </a: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&amp;</a:t>
            </a:r>
            <a:r>
              <a:rPr lang="en-US" dirty="0" err="1">
                <a:solidFill>
                  <a:srgbClr val="000000"/>
                </a:solidFill>
                <a:latin typeface="Courier New" panose="02070309020205020404" pitchFamily="49" charset="0"/>
                <a:ea typeface="Courier New" panose="02070309020205020404" pitchFamily="49" charset="0"/>
                <a:cs typeface="Courier New" panose="02070309020205020404" pitchFamily="49" charset="0"/>
              </a:rPr>
              <a:t>nbsp</a:t>
            </a: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&amp;</a:t>
            </a:r>
            <a:r>
              <a:rPr lang="en-US" dirty="0" err="1">
                <a:solidFill>
                  <a:srgbClr val="000000"/>
                </a:solidFill>
                <a:latin typeface="Courier New" panose="02070309020205020404" pitchFamily="49" charset="0"/>
                <a:ea typeface="Courier New" panose="02070309020205020404" pitchFamily="49" charset="0"/>
                <a:cs typeface="Courier New" panose="02070309020205020404" pitchFamily="49" charset="0"/>
              </a:rPr>
              <a:t>nbsp</a:t>
            </a: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&amp;</a:t>
            </a:r>
            <a:r>
              <a:rPr lang="en-US" dirty="0" err="1">
                <a:solidFill>
                  <a:srgbClr val="000000"/>
                </a:solidFill>
                <a:latin typeface="Courier New" panose="02070309020205020404" pitchFamily="49" charset="0"/>
                <a:ea typeface="Courier New" panose="02070309020205020404" pitchFamily="49" charset="0"/>
                <a:cs typeface="Courier New" panose="02070309020205020404" pitchFamily="49" charset="0"/>
              </a:rPr>
              <a:t>nbsp</a:t>
            </a: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&amp;</a:t>
            </a:r>
            <a:r>
              <a:rPr lang="en-US" dirty="0" err="1">
                <a:solidFill>
                  <a:srgbClr val="000000"/>
                </a:solidFill>
                <a:latin typeface="Courier New" panose="02070309020205020404" pitchFamily="49" charset="0"/>
                <a:ea typeface="Courier New" panose="02070309020205020404" pitchFamily="49" charset="0"/>
                <a:cs typeface="Courier New" panose="02070309020205020404" pitchFamily="49" charset="0"/>
              </a:rPr>
              <a:t>nbsp</a:t>
            </a: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&lt;input size=30 name=search&gt; </a:t>
            </a:r>
            <a:endPar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pPr marL="6350" marR="98425" indent="-6350">
              <a:lnSpc>
                <a:spcPct val="103000"/>
              </a:lnSpc>
              <a:spcBef>
                <a:spcPts val="0"/>
              </a:spcBef>
              <a:spcAft>
                <a:spcPts val="25"/>
              </a:spcAft>
            </a:pP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&lt;input type=submit value="Search"&gt; </a:t>
            </a:r>
            <a:endParaRPr lang="en-US"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pPr marL="6350" marR="98425" indent="-6350">
              <a:lnSpc>
                <a:spcPct val="103000"/>
              </a:lnSpc>
              <a:spcBef>
                <a:spcPts val="0"/>
              </a:spcBef>
              <a:spcAft>
                <a:spcPts val="25"/>
              </a:spcAft>
            </a:pP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&lt;a </a:t>
            </a:r>
            <a:r>
              <a:rPr lang="en-US" dirty="0" err="1">
                <a:solidFill>
                  <a:srgbClr val="000000"/>
                </a:solidFill>
                <a:latin typeface="Courier New" panose="02070309020205020404" pitchFamily="49" charset="0"/>
                <a:ea typeface="Courier New" panose="02070309020205020404" pitchFamily="49" charset="0"/>
                <a:cs typeface="Courier New" panose="02070309020205020404" pitchFamily="49" charset="0"/>
              </a:rPr>
              <a:t>hreform</a:t>
            </a:r>
            <a:r>
              <a:rPr lang="en-US" dirty="0">
                <a:solidFill>
                  <a:srgbClr val="000000"/>
                </a:solidFill>
                <a:latin typeface="Courier New" panose="02070309020205020404" pitchFamily="49" charset="0"/>
                <a:ea typeface="Courier New" panose="02070309020205020404" pitchFamily="49" charset="0"/>
                <a:cs typeface="Courier New" panose="02070309020205020404" pitchFamily="49" charset="0"/>
              </a:rPr>
              <a:t> </a:t>
            </a: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method=get action="http://search.dmoz.org/</a:t>
            </a:r>
            <a:r>
              <a:rPr lang="en-US" dirty="0" err="1">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cgi</a:t>
            </a: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-bin/search"&gt; </a:t>
            </a:r>
            <a:endPar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6350" marR="98425" indent="-6350">
              <a:lnSpc>
                <a:spcPct val="103000"/>
              </a:lnSpc>
              <a:spcBef>
                <a:spcPts val="0"/>
              </a:spcBef>
              <a:spcAft>
                <a:spcPts val="25"/>
              </a:spcAft>
            </a:pP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&amp;="http://search.dmoz.org/</a:t>
            </a:r>
            <a:r>
              <a:rPr lang="en-US" dirty="0" err="1">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cgibin</a:t>
            </a: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a:t>
            </a:r>
            <a:r>
              <a:rPr lang="en-US" dirty="0" err="1">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search?a.x</a:t>
            </a: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=0"&gt;&lt;small&gt;&lt;</a:t>
            </a:r>
            <a:r>
              <a:rPr lang="en-US" dirty="0" err="1">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i</a:t>
            </a: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&gt;advanced&lt;/</a:t>
            </a:r>
            <a:r>
              <a:rPr lang="en-US" dirty="0" err="1">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i</a:t>
            </a: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&gt;      </a:t>
            </a:r>
            <a:endPar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6350" marR="98425" indent="-6350">
              <a:lnSpc>
                <a:spcPct val="103000"/>
              </a:lnSpc>
              <a:spcBef>
                <a:spcPts val="0"/>
              </a:spcBef>
              <a:spcAft>
                <a:spcPts val="25"/>
              </a:spcAft>
            </a:pP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    &lt;/small&gt;&lt;/a&gt; </a:t>
            </a:r>
            <a:endPar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6350" marR="98425" indent="-6350">
              <a:lnSpc>
                <a:spcPct val="103000"/>
              </a:lnSpc>
              <a:spcBef>
                <a:spcPts val="0"/>
              </a:spcBef>
              <a:spcAft>
                <a:spcPts val="1610"/>
              </a:spcAft>
            </a:pPr>
            <a:r>
              <a:rPr lang="en-US"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&lt;/form&gt; </a:t>
            </a:r>
            <a:endPar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6753659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53CCD-F3E6-4B56-A5BC-4F8162FA892D}"/>
              </a:ext>
            </a:extLst>
          </p:cNvPr>
          <p:cNvSpPr txBox="1"/>
          <p:nvPr/>
        </p:nvSpPr>
        <p:spPr>
          <a:xfrm>
            <a:off x="1035728" y="2138078"/>
            <a:ext cx="10120544"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Open Directory,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http://search.dmoz.org/cgibin/search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URL </a:t>
            </a:r>
            <a:r>
              <a:rPr lang="en-US" sz="2000" i="1" dirty="0">
                <a:latin typeface="Times New Roman" panose="02020603050405020304" pitchFamily="18" charset="0"/>
                <a:cs typeface="Times New Roman" panose="02020603050405020304" pitchFamily="18" charset="0"/>
              </a:rPr>
              <a:t>http://search.dmoz.org/cgi-bin/search?search=java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7.10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76094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6BDED-14CA-40B3-BBF5-D53C9C760EDB}"/>
              </a:ext>
            </a:extLst>
          </p:cNvPr>
          <p:cNvSpPr txBox="1"/>
          <p:nvPr/>
        </p:nvSpPr>
        <p:spPr>
          <a:xfrm>
            <a:off x="877999" y="957490"/>
            <a:ext cx="13658297" cy="4943020"/>
          </a:xfrm>
          <a:prstGeom prst="rect">
            <a:avLst/>
          </a:prstGeom>
          <a:noFill/>
        </p:spPr>
        <p:txBody>
          <a:bodyPr wrap="square">
            <a:spAutoFit/>
          </a:bodyPr>
          <a:lstStyle/>
          <a:p>
            <a:pPr marL="6350" marR="3450590" indent="-6350">
              <a:lnSpc>
                <a:spcPct val="103000"/>
              </a:lnSpc>
              <a:spcBef>
                <a:spcPts val="0"/>
              </a:spcBef>
              <a:spcAft>
                <a:spcPts val="25"/>
              </a:spcAft>
            </a:pPr>
            <a:r>
              <a:rPr lang="en-US" dirty="0">
                <a:latin typeface="Courier New" panose="02070309020205020404" pitchFamily="49" charset="0"/>
                <a:cs typeface="Courier New" panose="02070309020205020404" pitchFamily="49" charset="0"/>
              </a:rPr>
              <a:t>import com.macfaq.net.*; import java.net.*; </a:t>
            </a:r>
          </a:p>
          <a:p>
            <a:pPr marL="6350" marR="3450590" indent="-6350">
              <a:lnSpc>
                <a:spcPct val="103000"/>
              </a:lnSpc>
              <a:spcBef>
                <a:spcPts val="0"/>
              </a:spcBef>
              <a:spcAft>
                <a:spcPts val="25"/>
              </a:spcAft>
            </a:pPr>
            <a:r>
              <a:rPr lang="en-US" dirty="0">
                <a:latin typeface="Courier New" panose="02070309020205020404" pitchFamily="49" charset="0"/>
                <a:cs typeface="Courier New" panose="02070309020205020404" pitchFamily="49" charset="0"/>
              </a:rPr>
              <a:t>import java.io.*; </a:t>
            </a:r>
          </a:p>
          <a:p>
            <a:pPr marL="6350" marR="3450590" indent="-6350">
              <a:lnSpc>
                <a:spcPct val="103000"/>
              </a:lnSpc>
              <a:spcBef>
                <a:spcPts val="0"/>
              </a:spcBef>
              <a:spcAft>
                <a:spcPts val="25"/>
              </a:spcAft>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DMoz</a:t>
            </a:r>
            <a:r>
              <a:rPr lang="en-US" dirty="0">
                <a:latin typeface="Courier New" panose="02070309020205020404" pitchFamily="49" charset="0"/>
                <a:cs typeface="Courier New" panose="02070309020205020404" pitchFamily="49" charset="0"/>
              </a:rPr>
              <a:t> {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String target = "";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args.length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{target +=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 ";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target = </a:t>
            </a:r>
            <a:r>
              <a:rPr lang="en-US" dirty="0" err="1">
                <a:latin typeface="Courier New" panose="02070309020205020404" pitchFamily="49" charset="0"/>
                <a:cs typeface="Courier New" panose="02070309020205020404" pitchFamily="49" charset="0"/>
              </a:rPr>
              <a:t>target.trim</a:t>
            </a:r>
            <a:r>
              <a:rPr lang="en-US" dirty="0">
                <a:latin typeface="Courier New" panose="02070309020205020404" pitchFamily="49" charset="0"/>
                <a:cs typeface="Courier New" panose="02070309020205020404" pitchFamily="49" charset="0"/>
              </a:rPr>
              <a:t>(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QueryString</a:t>
            </a:r>
            <a:r>
              <a:rPr lang="en-US" dirty="0">
                <a:latin typeface="Courier New" panose="02070309020205020404" pitchFamily="49" charset="0"/>
                <a:cs typeface="Courier New" panose="02070309020205020404" pitchFamily="49" charset="0"/>
              </a:rPr>
              <a:t> query = new </a:t>
            </a:r>
            <a:r>
              <a:rPr lang="en-US" dirty="0" err="1">
                <a:latin typeface="Courier New" panose="02070309020205020404" pitchFamily="49" charset="0"/>
                <a:cs typeface="Courier New" panose="02070309020205020404" pitchFamily="49" charset="0"/>
              </a:rPr>
              <a:t>QueryString</a:t>
            </a:r>
            <a:r>
              <a:rPr lang="en-US" dirty="0">
                <a:latin typeface="Courier New" panose="02070309020205020404" pitchFamily="49" charset="0"/>
                <a:cs typeface="Courier New" panose="02070309020205020404" pitchFamily="49" charset="0"/>
              </a:rPr>
              <a:t>("search", target);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try </a:t>
            </a:r>
            <a:r>
              <a:rPr lang="en-US" dirty="0">
                <a:latin typeface="Courier New" panose="02070309020205020404" pitchFamily="49" charset="0"/>
                <a:cs typeface="Courier New" panose="02070309020205020404" pitchFamily="49" charset="0"/>
              </a:rPr>
              <a:t>{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URL u = new URL("http://search.dmoz.org/</a:t>
            </a:r>
            <a:r>
              <a:rPr lang="en-US" dirty="0" err="1">
                <a:latin typeface="Courier New" panose="02070309020205020404" pitchFamily="49" charset="0"/>
                <a:cs typeface="Courier New" panose="02070309020205020404" pitchFamily="49" charset="0"/>
              </a:rPr>
              <a:t>cgi</a:t>
            </a:r>
            <a:r>
              <a:rPr lang="en-US" dirty="0">
                <a:latin typeface="Courier New" panose="02070309020205020404" pitchFamily="49" charset="0"/>
                <a:cs typeface="Courier New" panose="02070309020205020404" pitchFamily="49" charset="0"/>
              </a:rPr>
              <a:t>-bin/search?" + query);</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InputStream</a:t>
            </a:r>
            <a:r>
              <a:rPr lang="en-US" dirty="0">
                <a:latin typeface="Courier New" panose="02070309020205020404" pitchFamily="49" charset="0"/>
                <a:cs typeface="Courier New" panose="02070309020205020404" pitchFamily="49" charset="0"/>
              </a:rPr>
              <a:t> in = new </a:t>
            </a:r>
            <a:r>
              <a:rPr lang="en-US" dirty="0" err="1">
                <a:latin typeface="Courier New" panose="02070309020205020404" pitchFamily="49" charset="0"/>
                <a:cs typeface="Courier New" panose="02070309020205020404" pitchFamily="49" charset="0"/>
              </a:rPr>
              <a:t>BufferedInputStream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u.openStream</a:t>
            </a:r>
            <a:r>
              <a:rPr lang="en-US" dirty="0">
                <a:latin typeface="Courier New" panose="02070309020205020404" pitchFamily="49" charset="0"/>
                <a:cs typeface="Courier New" panose="02070309020205020404" pitchFamily="49" charset="0"/>
              </a:rPr>
              <a:t>( )); </a:t>
            </a:r>
          </a:p>
          <a:p>
            <a:pPr marL="6350" marR="3450590" indent="-6350">
              <a:lnSpc>
                <a:spcPct val="103000"/>
              </a:lnSpc>
              <a:spcBef>
                <a:spcPts val="0"/>
              </a:spcBef>
              <a:spcAft>
                <a:spcPts val="25"/>
              </a:spcAft>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InputStreamReader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theHTML</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InputStreamReader</a:t>
            </a:r>
            <a:r>
              <a:rPr lang="en-US" dirty="0">
                <a:latin typeface="Courier New" panose="02070309020205020404" pitchFamily="49" charset="0"/>
                <a:cs typeface="Courier New" panose="02070309020205020404" pitchFamily="49" charset="0"/>
              </a:rPr>
              <a:t>(in);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int c;</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while ((c = </a:t>
            </a:r>
            <a:r>
              <a:rPr lang="en-US" dirty="0" err="1">
                <a:latin typeface="Courier New" panose="02070309020205020404" pitchFamily="49" charset="0"/>
                <a:cs typeface="Courier New" panose="02070309020205020404" pitchFamily="49" charset="0"/>
              </a:rPr>
              <a:t>theHTML.read</a:t>
            </a:r>
            <a:r>
              <a:rPr lang="en-US" dirty="0">
                <a:latin typeface="Courier New" panose="02070309020205020404" pitchFamily="49" charset="0"/>
                <a:cs typeface="Courier New" panose="02070309020205020404" pitchFamily="49" charset="0"/>
              </a:rPr>
              <a:t>( )) != -1) {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((char) c); </a:t>
            </a:r>
          </a:p>
          <a:p>
            <a:pPr marL="6350" marR="3450590" indent="-6350">
              <a:lnSpc>
                <a:spcPct val="103000"/>
              </a:lnSpc>
              <a:spcBef>
                <a:spcPts val="0"/>
              </a:spcBef>
              <a:spcAft>
                <a:spcPts val="25"/>
              </a:spcAft>
            </a:pPr>
            <a:r>
              <a:rPr lang="en-US"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67819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39FE2-02C8-4737-87D3-0C7011761BA7}"/>
              </a:ext>
            </a:extLst>
          </p:cNvPr>
          <p:cNvSpPr txBox="1"/>
          <p:nvPr/>
        </p:nvSpPr>
        <p:spPr>
          <a:xfrm>
            <a:off x="1323594" y="846931"/>
            <a:ext cx="7328916" cy="2881879"/>
          </a:xfrm>
          <a:prstGeom prst="rect">
            <a:avLst/>
          </a:prstGeom>
          <a:noFill/>
        </p:spPr>
        <p:txBody>
          <a:bodyPr wrap="square">
            <a:spAutoFit/>
          </a:bodyPr>
          <a:lstStyle/>
          <a:p>
            <a:pPr marL="6350" marR="3450590" indent="-6350">
              <a:lnSpc>
                <a:spcPct val="103000"/>
              </a:lnSpc>
              <a:spcBef>
                <a:spcPts val="0"/>
              </a:spcBef>
              <a:spcAft>
                <a:spcPts val="25"/>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p>
          <a:p>
            <a:pPr marL="6350" marR="3450590" indent="-6350">
              <a:lnSpc>
                <a:spcPct val="103000"/>
              </a:lnSpc>
              <a:spcBef>
                <a:spcPts val="0"/>
              </a:spcBef>
              <a:spcAft>
                <a:spcPts val="25"/>
              </a:spcAft>
            </a:pPr>
            <a:r>
              <a:rPr lang="en-US" sz="1600" dirty="0">
                <a:latin typeface="Courier New" panose="02070309020205020404" pitchFamily="49" charset="0"/>
                <a:cs typeface="Courier New" panose="02070309020205020404" pitchFamily="49" charset="0"/>
              </a:rPr>
              <a:t>		}</a:t>
            </a:r>
          </a:p>
          <a:p>
            <a:pPr marL="6350" marR="3450590" indent="-6350">
              <a:lnSpc>
                <a:spcPct val="103000"/>
              </a:lnSpc>
              <a:spcBef>
                <a:spcPts val="0"/>
              </a:spcBef>
              <a:spcAft>
                <a:spcPts val="25"/>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catch (</a:t>
            </a:r>
            <a:r>
              <a:rPr lang="en-US" sz="1600" dirty="0" err="1">
                <a:latin typeface="Courier New" panose="02070309020205020404" pitchFamily="49" charset="0"/>
                <a:cs typeface="Courier New" panose="02070309020205020404" pitchFamily="49" charset="0"/>
              </a:rPr>
              <a:t>MalformedURLException</a:t>
            </a:r>
            <a:r>
              <a:rPr lang="en-US" sz="1600" dirty="0">
                <a:latin typeface="Courier New" panose="02070309020205020404" pitchFamily="49" charset="0"/>
                <a:cs typeface="Courier New" panose="02070309020205020404" pitchFamily="49" charset="0"/>
              </a:rPr>
              <a:t> e) {</a:t>
            </a:r>
          </a:p>
          <a:p>
            <a:pPr marL="6350" marR="3450590" indent="-6350">
              <a:lnSpc>
                <a:spcPct val="103000"/>
              </a:lnSpc>
              <a:spcBef>
                <a:spcPts val="0"/>
              </a:spcBef>
              <a:spcAft>
                <a:spcPts val="25"/>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System.err.println</a:t>
            </a:r>
            <a:r>
              <a:rPr lang="en-US" sz="1600" dirty="0">
                <a:latin typeface="Courier New" panose="02070309020205020404" pitchFamily="49" charset="0"/>
                <a:cs typeface="Courier New" panose="02070309020205020404" pitchFamily="49" charset="0"/>
              </a:rPr>
              <a:t>(e);</a:t>
            </a:r>
          </a:p>
          <a:p>
            <a:pPr marL="6350" marR="3450590" indent="-6350">
              <a:lnSpc>
                <a:spcPct val="103000"/>
              </a:lnSpc>
              <a:spcBef>
                <a:spcPts val="0"/>
              </a:spcBef>
              <a:spcAft>
                <a:spcPts val="25"/>
              </a:spcAft>
            </a:pPr>
            <a:r>
              <a:rPr lang="en-US" sz="1600" dirty="0">
                <a:latin typeface="Courier New" panose="02070309020205020404" pitchFamily="49" charset="0"/>
                <a:cs typeface="Courier New" panose="02070309020205020404" pitchFamily="49" charset="0"/>
              </a:rPr>
              <a:t>		}</a:t>
            </a:r>
          </a:p>
          <a:p>
            <a:pPr marL="6350" marR="3450590" indent="-6350">
              <a:lnSpc>
                <a:spcPct val="103000"/>
              </a:lnSpc>
              <a:spcBef>
                <a:spcPts val="0"/>
              </a:spcBef>
              <a:spcAft>
                <a:spcPts val="25"/>
              </a:spcAft>
            </a:pPr>
            <a:r>
              <a:rPr lang="en-US" sz="1600" dirty="0">
                <a:latin typeface="Courier New" panose="02070309020205020404" pitchFamily="49" charset="0"/>
                <a:cs typeface="Courier New" panose="02070309020205020404" pitchFamily="49" charset="0"/>
              </a:rPr>
              <a:t>		catch (</a:t>
            </a:r>
            <a:r>
              <a:rPr lang="en-US" sz="1600" dirty="0" err="1">
                <a:latin typeface="Courier New" panose="02070309020205020404" pitchFamily="49" charset="0"/>
                <a:cs typeface="Courier New" panose="02070309020205020404" pitchFamily="49" charset="0"/>
              </a:rPr>
              <a:t>IOException</a:t>
            </a:r>
            <a:r>
              <a:rPr lang="en-US" sz="1600" dirty="0">
                <a:latin typeface="Courier New" panose="02070309020205020404" pitchFamily="49" charset="0"/>
                <a:cs typeface="Courier New" panose="02070309020205020404" pitchFamily="49" charset="0"/>
              </a:rPr>
              <a:t> e) { </a:t>
            </a:r>
          </a:p>
          <a:p>
            <a:pPr marL="6350" marR="3450590" indent="-6350">
              <a:lnSpc>
                <a:spcPct val="103000"/>
              </a:lnSpc>
              <a:spcBef>
                <a:spcPts val="0"/>
              </a:spcBef>
              <a:spcAft>
                <a:spcPts val="25"/>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System.err.println</a:t>
            </a:r>
            <a:r>
              <a:rPr lang="en-US" sz="1600" dirty="0">
                <a:latin typeface="Courier New" panose="02070309020205020404" pitchFamily="49" charset="0"/>
                <a:cs typeface="Courier New" panose="02070309020205020404" pitchFamily="49" charset="0"/>
              </a:rPr>
              <a:t>(e); </a:t>
            </a:r>
          </a:p>
          <a:p>
            <a:pPr marL="6350" marR="3450590" indent="-6350">
              <a:lnSpc>
                <a:spcPct val="103000"/>
              </a:lnSpc>
              <a:spcBef>
                <a:spcPts val="0"/>
              </a:spcBef>
              <a:spcAft>
                <a:spcPts val="25"/>
              </a:spcAft>
            </a:pPr>
            <a:r>
              <a:rPr lang="en-US" sz="1600" dirty="0">
                <a:latin typeface="Courier New" panose="02070309020205020404" pitchFamily="49" charset="0"/>
                <a:cs typeface="Courier New" panose="02070309020205020404" pitchFamily="49" charset="0"/>
              </a:rPr>
              <a:t>			}</a:t>
            </a:r>
          </a:p>
          <a:p>
            <a:pPr marL="6350" marR="3450590" indent="-6350">
              <a:lnSpc>
                <a:spcPct val="103000"/>
              </a:lnSpc>
              <a:spcBef>
                <a:spcPts val="0"/>
              </a:spcBef>
              <a:spcAft>
                <a:spcPts val="25"/>
              </a:spcAft>
            </a:pPr>
            <a:r>
              <a:rPr lang="en-US" sz="1600" dirty="0">
                <a:latin typeface="Courier New" panose="02070309020205020404" pitchFamily="49" charset="0"/>
                <a:cs typeface="Courier New" panose="02070309020205020404" pitchFamily="49" charset="0"/>
              </a:rPr>
              <a:t>		}</a:t>
            </a:r>
          </a:p>
          <a:p>
            <a:pPr marL="6350" marR="3450590" indent="-6350">
              <a:lnSpc>
                <a:spcPct val="103000"/>
              </a:lnSpc>
              <a:spcBef>
                <a:spcPts val="0"/>
              </a:spcBef>
              <a:spcAft>
                <a:spcPts val="25"/>
              </a:spcAft>
            </a:pPr>
            <a:r>
              <a:rPr lang="en-US" sz="16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FEC39522-4ED7-4764-93D7-592FDA788A20}"/>
              </a:ext>
            </a:extLst>
          </p:cNvPr>
          <p:cNvSpPr txBox="1"/>
          <p:nvPr/>
        </p:nvSpPr>
        <p:spPr>
          <a:xfrm>
            <a:off x="1183386" y="3950869"/>
            <a:ext cx="9678924"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trông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x-www-form-</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CGI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GET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99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9041366"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7.4 </a:t>
            </a:r>
            <a:r>
              <a:rPr lang="vi-VN" sz="3600" b="1" dirty="0">
                <a:latin typeface="Times New Roman" panose="02020603050405020304" pitchFamily="18" charset="0"/>
                <a:cs typeface="Times New Roman" panose="02020603050405020304" pitchFamily="18" charset="0"/>
              </a:rPr>
              <a:t>Truy cập các trang web được bảo vệ bằng mật khẩu</a:t>
            </a: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8C5640-5337-4253-B377-6FA8977DB7DE}"/>
              </a:ext>
            </a:extLst>
          </p:cNvPr>
          <p:cNvSpPr txBox="1"/>
          <p:nvPr/>
        </p:nvSpPr>
        <p:spPr>
          <a:xfrm>
            <a:off x="1077897" y="2237964"/>
            <a:ext cx="9876408" cy="3139321"/>
          </a:xfrm>
          <a:prstGeom prst="rect">
            <a:avLst/>
          </a:prstGeom>
          <a:noFill/>
        </p:spPr>
        <p:txBody>
          <a:bodyPr wrap="square">
            <a:spAutoFit/>
          </a:bodyPr>
          <a:lstStyle/>
          <a:p>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trang</a:t>
            </a:r>
            <a:r>
              <a:rPr lang="en-US" sz="2200" dirty="0">
                <a:latin typeface="Times New Roman" panose="02020603050405020304" pitchFamily="18" charset="0"/>
                <a:cs typeface="Times New Roman" panose="02020603050405020304" pitchFamily="18" charset="0"/>
              </a:rPr>
              <a:t> web </a:t>
            </a:r>
            <a:r>
              <a:rPr lang="en-US" sz="2200" dirty="0" err="1">
                <a:latin typeface="Times New Roman" panose="02020603050405020304" pitchFamily="18" charset="0"/>
                <a:cs typeface="Times New Roman" panose="02020603050405020304" pitchFamily="18" charset="0"/>
              </a:rPr>
              <a:t>phổ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The Wall Street Journal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trang</a:t>
            </a:r>
            <a:r>
              <a:rPr lang="en-US" sz="2200" dirty="0">
                <a:latin typeface="Times New Roman" panose="02020603050405020304" pitchFamily="18" charset="0"/>
                <a:cs typeface="Times New Roman" panose="02020603050405020304" pitchFamily="18" charset="0"/>
              </a:rPr>
              <a:t> web, </a:t>
            </a:r>
            <a:r>
              <a:rPr lang="en-US" sz="2200" dirty="0" err="1">
                <a:latin typeface="Times New Roman" panose="02020603050405020304" pitchFamily="18" charset="0"/>
                <a:cs typeface="Times New Roman" panose="02020603050405020304" pitchFamily="18" charset="0"/>
              </a:rPr>
              <a:t>chẳng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Oracle TechNet,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HTTP.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triển</a:t>
            </a:r>
            <a:r>
              <a:rPr lang="en-US" sz="2200" dirty="0">
                <a:latin typeface="Times New Roman" panose="02020603050405020304" pitchFamily="18" charset="0"/>
                <a:cs typeface="Times New Roman" panose="02020603050405020304" pitchFamily="18" charset="0"/>
              </a:rPr>
              <a:t> Java, </a:t>
            </a:r>
            <a:r>
              <a:rPr lang="en-US" sz="2200" dirty="0" err="1">
                <a:latin typeface="Times New Roman" panose="02020603050405020304" pitchFamily="18" charset="0"/>
                <a:cs typeface="Times New Roman" panose="02020603050405020304" pitchFamily="18" charset="0"/>
              </a:rPr>
              <a:t>triển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qua cookie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mẫu</a:t>
            </a:r>
            <a:r>
              <a:rPr lang="en-US" sz="2200" dirty="0">
                <a:latin typeface="Times New Roman" panose="02020603050405020304" pitchFamily="18" charset="0"/>
                <a:cs typeface="Times New Roman" panose="02020603050405020304" pitchFamily="18" charset="0"/>
              </a:rPr>
              <a:t> HTML.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Java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trang</a:t>
            </a:r>
            <a:r>
              <a:rPr lang="en-US" sz="2200" dirty="0">
                <a:latin typeface="Times New Roman" panose="02020603050405020304" pitchFamily="18" charset="0"/>
                <a:cs typeface="Times New Roman" panose="02020603050405020304" pitchFamily="18" charset="0"/>
              </a:rPr>
              <a:t> web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HTTP, </a:t>
            </a:r>
            <a:r>
              <a:rPr lang="en-US" sz="2200" dirty="0" err="1">
                <a:latin typeface="Times New Roman" panose="02020603050405020304" pitchFamily="18" charset="0"/>
                <a:cs typeface="Times New Roman" panose="02020603050405020304" pitchFamily="18" charset="0"/>
              </a:rPr>
              <a:t>mặc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Java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hỗ</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trang</a:t>
            </a:r>
            <a:r>
              <a:rPr lang="en-US" sz="2200" dirty="0">
                <a:latin typeface="Times New Roman" panose="02020603050405020304" pitchFamily="18" charset="0"/>
                <a:cs typeface="Times New Roman" panose="02020603050405020304" pitchFamily="18" charset="0"/>
              </a:rPr>
              <a:t> web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cookie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vì</a:t>
            </a:r>
            <a:r>
              <a:rPr lang="en-US" sz="2200" dirty="0">
                <a:latin typeface="Times New Roman" panose="02020603050405020304" pitchFamily="18" charset="0"/>
                <a:cs typeface="Times New Roman" panose="02020603050405020304" pitchFamily="18" charset="0"/>
              </a:rPr>
              <a:t> Java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hỗ</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cookie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cú</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gửi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biểu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mẫu</a:t>
            </a:r>
            <a:r>
              <a:rPr lang="en-US" sz="2200" dirty="0">
                <a:latin typeface="Times New Roman" panose="02020603050405020304" pitchFamily="18" charset="0"/>
                <a:cs typeface="Times New Roman" panose="02020603050405020304" pitchFamily="18" charset="0"/>
              </a:rPr>
              <a:t> HTML</a:t>
            </a:r>
          </a:p>
        </p:txBody>
      </p:sp>
    </p:spTree>
    <p:extLst>
      <p:ext uri="{BB962C8B-B14F-4D97-AF65-F5344CB8AC3E}">
        <p14:creationId xmlns:p14="http://schemas.microsoft.com/office/powerpoint/2010/main" val="283096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503DE-A32A-4BDD-BD53-E91E64BBBAAB}"/>
              </a:ext>
            </a:extLst>
          </p:cNvPr>
          <p:cNvSpPr txBox="1"/>
          <p:nvPr/>
        </p:nvSpPr>
        <p:spPr>
          <a:xfrm>
            <a:off x="1255448" y="1383449"/>
            <a:ext cx="8970885" cy="120032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JDK 1.2.2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Sun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Windows NT,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Telnet, HTTPS, LDAP, RMI, NFS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JDBC:</a:t>
            </a:r>
          </a:p>
        </p:txBody>
      </p:sp>
      <p:sp>
        <p:nvSpPr>
          <p:cNvPr id="5" name="TextBox 4">
            <a:extLst>
              <a:ext uri="{FF2B5EF4-FFF2-40B4-BE49-F238E27FC236}">
                <a16:creationId xmlns:a16="http://schemas.microsoft.com/office/drawing/2014/main" id="{15F70610-E97F-4CAC-83FE-F74DC8548763}"/>
              </a:ext>
            </a:extLst>
          </p:cNvPr>
          <p:cNvSpPr txBox="1"/>
          <p:nvPr/>
        </p:nvSpPr>
        <p:spPr>
          <a:xfrm>
            <a:off x="1539165" y="2902405"/>
            <a:ext cx="6929761" cy="2743636"/>
          </a:xfrm>
          <a:prstGeom prst="rect">
            <a:avLst/>
          </a:prstGeom>
          <a:noFill/>
        </p:spPr>
        <p:txBody>
          <a:bodyPr wrap="square">
            <a:spAutoFit/>
          </a:bodyPr>
          <a:lstStyle/>
          <a:p>
            <a:pPr marL="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D:\JAVA\JNP2\examples\07&gt;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java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ProtocolTester</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http is supported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https is not supported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ftp is supported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mailto</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supported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telnet is not supported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file is supported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gopher is supported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ldap</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not supported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jar is supported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nfs</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not supported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jdbc</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not supported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rmi</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not supported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doc is supported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netdoc</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supported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systemresource</a:t>
            </a:r>
            <a:r>
              <a:rPr lang="en-US" dirty="0">
                <a:effectLst/>
                <a:latin typeface="Times New Roman" panose="02020603050405020304" pitchFamily="18" charset="0"/>
                <a:ea typeface="Calibri" panose="020F0502020204030204" pitchFamily="34" charset="0"/>
                <a:cs typeface="Times New Roman" panose="02020603050405020304" pitchFamily="18" charset="0"/>
              </a:rPr>
              <a:t> is supported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rPr>
              <a:t>verbatim is supported </a:t>
            </a:r>
            <a:endParaRPr lang="en-US" dirty="0">
              <a:solidFill>
                <a:srgbClr val="000000"/>
              </a:solidFill>
              <a:effectLst/>
              <a:latin typeface="Bahnschrift Light"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28169454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C434EA-0AB2-45B7-94A9-E2C826B29880}"/>
              </a:ext>
            </a:extLst>
          </p:cNvPr>
          <p:cNvSpPr txBox="1"/>
          <p:nvPr/>
        </p:nvSpPr>
        <p:spPr>
          <a:xfrm>
            <a:off x="980243" y="2138480"/>
            <a:ext cx="10355802"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URLConnection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HTTP </a:t>
            </a:r>
            <a:r>
              <a:rPr lang="en-US" sz="2400" dirty="0" err="1">
                <a:latin typeface="Times New Roman" panose="02020603050405020304" pitchFamily="18" charset="0"/>
                <a:cs typeface="Times New Roman" panose="02020603050405020304" pitchFamily="18" charset="0"/>
              </a:rPr>
              <a:t>nơi</a:t>
            </a:r>
            <a:r>
              <a:rPr lang="en-US" sz="2400" dirty="0">
                <a:latin typeface="Times New Roman" panose="02020603050405020304" pitchFamily="18" charset="0"/>
                <a:cs typeface="Times New Roman" panose="02020603050405020304" pitchFamily="18" charset="0"/>
              </a:rPr>
              <a:t> cookie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cookie.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HTTP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9044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904136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7.4.1 </a:t>
            </a:r>
            <a:r>
              <a:rPr lang="en-US" sz="3600" b="1" dirty="0" err="1">
                <a:latin typeface="Times New Roman" panose="02020603050405020304" pitchFamily="18" charset="0"/>
                <a:cs typeface="Times New Roman" panose="02020603050405020304" pitchFamily="18" charset="0"/>
              </a:rPr>
              <a:t>Lớp</a:t>
            </a:r>
            <a:r>
              <a:rPr lang="en-US" sz="3600" b="1" dirty="0">
                <a:latin typeface="Times New Roman" panose="02020603050405020304" pitchFamily="18" charset="0"/>
                <a:cs typeface="Times New Roman" panose="02020603050405020304" pitchFamily="18" charset="0"/>
              </a:rPr>
              <a:t> Authenticator</a:t>
            </a:r>
          </a:p>
        </p:txBody>
      </p:sp>
      <p:sp>
        <p:nvSpPr>
          <p:cNvPr id="4" name="TextBox 3">
            <a:extLst>
              <a:ext uri="{FF2B5EF4-FFF2-40B4-BE49-F238E27FC236}">
                <a16:creationId xmlns:a16="http://schemas.microsoft.com/office/drawing/2014/main" id="{C120257A-928C-41F5-A028-46513ECC841D}"/>
              </a:ext>
            </a:extLst>
          </p:cNvPr>
          <p:cNvSpPr txBox="1"/>
          <p:nvPr/>
        </p:nvSpPr>
        <p:spPr>
          <a:xfrm>
            <a:off x="984681" y="1463894"/>
            <a:ext cx="10222637"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Java 1.2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 1.1), </a:t>
            </a:r>
            <a:r>
              <a:rPr lang="en-US" sz="2400" dirty="0" err="1">
                <a:latin typeface="Times New Roman" panose="02020603050405020304" pitchFamily="18" charset="0"/>
                <a:cs typeface="Times New Roman" panose="02020603050405020304" pitchFamily="18" charset="0"/>
              </a:rPr>
              <a:t>gói</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java.net </a:t>
            </a:r>
            <a:r>
              <a:rPr lang="en-US" sz="2400" dirty="0">
                <a:latin typeface="Times New Roman" panose="02020603050405020304" pitchFamily="18" charset="0"/>
                <a:cs typeface="Times New Roman" panose="02020603050405020304" pitchFamily="18" charset="0"/>
              </a:rPr>
              <a:t>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Authenticator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HTTP:</a:t>
            </a:r>
          </a:p>
          <a:p>
            <a:r>
              <a:rPr lang="en-US" sz="2400" dirty="0"/>
              <a:t>		</a:t>
            </a:r>
            <a:r>
              <a:rPr lang="en-US" sz="1600" dirty="0">
                <a:latin typeface="Courier New" panose="02070309020205020404" pitchFamily="49" charset="0"/>
                <a:cs typeface="Courier New" panose="02070309020205020404" pitchFamily="49" charset="0"/>
              </a:rPr>
              <a:t>public abstract class Authenticator extends Object</a:t>
            </a:r>
          </a:p>
        </p:txBody>
      </p:sp>
      <p:sp>
        <p:nvSpPr>
          <p:cNvPr id="5" name="TextBox 4">
            <a:extLst>
              <a:ext uri="{FF2B5EF4-FFF2-40B4-BE49-F238E27FC236}">
                <a16:creationId xmlns:a16="http://schemas.microsoft.com/office/drawing/2014/main" id="{0574136E-A5E4-4714-851B-64195E3655D7}"/>
              </a:ext>
            </a:extLst>
          </p:cNvPr>
          <p:cNvSpPr txBox="1"/>
          <p:nvPr/>
        </p:nvSpPr>
        <p:spPr>
          <a:xfrm>
            <a:off x="922537" y="3033554"/>
            <a:ext cx="10156795"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Authenticator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System.in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GUI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7.4. Robot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596AE94C-AF52-40B0-947C-A6404EFE98D4}"/>
              </a:ext>
            </a:extLst>
          </p:cNvPr>
          <p:cNvPicPr/>
          <p:nvPr/>
        </p:nvPicPr>
        <p:blipFill>
          <a:blip r:embed="rId2"/>
          <a:stretch>
            <a:fillRect/>
          </a:stretch>
        </p:blipFill>
        <p:spPr>
          <a:xfrm>
            <a:off x="8296923" y="4603214"/>
            <a:ext cx="2782409" cy="1586755"/>
          </a:xfrm>
          <a:prstGeom prst="rect">
            <a:avLst/>
          </a:prstGeom>
        </p:spPr>
      </p:pic>
    </p:spTree>
    <p:extLst>
      <p:ext uri="{BB962C8B-B14F-4D97-AF65-F5344CB8AC3E}">
        <p14:creationId xmlns:p14="http://schemas.microsoft.com/office/powerpoint/2010/main" val="4106262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EBCCD-B2B7-4F4F-99FC-89FB0A72430A}"/>
              </a:ext>
            </a:extLst>
          </p:cNvPr>
          <p:cNvSpPr txBox="1"/>
          <p:nvPr/>
        </p:nvSpPr>
        <p:spPr>
          <a:xfrm>
            <a:off x="962487" y="1735116"/>
            <a:ext cx="10542973" cy="1138773"/>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tĩnh</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Authenticator.setDefault</a:t>
            </a:r>
            <a:r>
              <a:rPr lang="en-US" dirty="0">
                <a:latin typeface="Courier New" panose="02070309020205020404" pitchFamily="49" charset="0"/>
                <a:cs typeface="Courier New" panose="02070309020205020404" pitchFamily="49" charset="0"/>
              </a:rPr>
              <a:t> ():</a:t>
            </a:r>
          </a:p>
          <a:p>
            <a:r>
              <a:rPr lang="en-US" dirty="0"/>
              <a:t>		</a:t>
            </a:r>
            <a:r>
              <a:rPr lang="en-US" sz="2000" dirty="0">
                <a:latin typeface="Courier New" panose="02070309020205020404" pitchFamily="49" charset="0"/>
                <a:cs typeface="Courier New" panose="02070309020205020404" pitchFamily="49" charset="0"/>
              </a:rPr>
              <a:t>public static void </a:t>
            </a:r>
            <a:r>
              <a:rPr lang="en-US" sz="2000" dirty="0" err="1">
                <a:latin typeface="Courier New" panose="02070309020205020404" pitchFamily="49" charset="0"/>
                <a:cs typeface="Courier New" panose="02070309020205020404" pitchFamily="49" charset="0"/>
              </a:rPr>
              <a:t>setDefault</a:t>
            </a:r>
            <a:r>
              <a:rPr lang="en-US" sz="2000" dirty="0">
                <a:latin typeface="Courier New" panose="02070309020205020404" pitchFamily="49" charset="0"/>
                <a:cs typeface="Courier New" panose="02070309020205020404" pitchFamily="49" charset="0"/>
              </a:rPr>
              <a:t>(Authenticator a)</a:t>
            </a:r>
          </a:p>
        </p:txBody>
      </p:sp>
      <p:sp>
        <p:nvSpPr>
          <p:cNvPr id="7" name="TextBox 6">
            <a:extLst>
              <a:ext uri="{FF2B5EF4-FFF2-40B4-BE49-F238E27FC236}">
                <a16:creationId xmlns:a16="http://schemas.microsoft.com/office/drawing/2014/main" id="{1E1052D8-97D8-48EC-BF9B-8FC1A6F68B2D}"/>
              </a:ext>
            </a:extLst>
          </p:cNvPr>
          <p:cNvSpPr txBox="1"/>
          <p:nvPr/>
        </p:nvSpPr>
        <p:spPr>
          <a:xfrm>
            <a:off x="962487" y="3553287"/>
            <a:ext cx="10124982" cy="120032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dirty="0">
                <a:latin typeface="Courier New" panose="02070309020205020404" pitchFamily="49" charset="0"/>
                <a:cs typeface="Courier New" panose="02070309020205020404" pitchFamily="49" charset="0"/>
              </a:rPr>
              <a:t>Authenticator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Dialog Authenticator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r>
              <a:rPr lang="en-US" sz="2400" dirty="0"/>
              <a:t>		</a:t>
            </a:r>
            <a:r>
              <a:rPr lang="en-US" sz="2000" dirty="0" err="1">
                <a:latin typeface="Courier New" panose="02070309020205020404" pitchFamily="49" charset="0"/>
                <a:cs typeface="Courier New" panose="02070309020205020404" pitchFamily="49" charset="0"/>
              </a:rPr>
              <a:t>Authenticator.setDefault</a:t>
            </a:r>
            <a:r>
              <a:rPr lang="en-US" sz="2000" dirty="0">
                <a:latin typeface="Courier New" panose="02070309020205020404" pitchFamily="49" charset="0"/>
                <a:cs typeface="Courier New" panose="02070309020205020404" pitchFamily="49" charset="0"/>
              </a:rPr>
              <a:t>(new </a:t>
            </a:r>
            <a:r>
              <a:rPr lang="en-US" sz="2000" dirty="0" err="1">
                <a:latin typeface="Courier New" panose="02070309020205020404" pitchFamily="49" charset="0"/>
                <a:cs typeface="Courier New" panose="02070309020205020404" pitchFamily="49" charset="0"/>
              </a:rPr>
              <a:t>DialogAuthenticator</a:t>
            </a:r>
            <a:r>
              <a:rPr lang="en-US" sz="2000"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30799675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E2384-FC39-4501-958C-C61776203303}"/>
              </a:ext>
            </a:extLst>
          </p:cNvPr>
          <p:cNvSpPr txBox="1"/>
          <p:nvPr/>
        </p:nvSpPr>
        <p:spPr>
          <a:xfrm>
            <a:off x="984680" y="3889199"/>
            <a:ext cx="9938552"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address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protocol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prompt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HTTPserver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scheme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HTTP,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60328E7A-1F96-4C4F-84A8-AFD44617664C}"/>
              </a:ext>
            </a:extLst>
          </p:cNvPr>
          <p:cNvSpPr txBox="1"/>
          <p:nvPr/>
        </p:nvSpPr>
        <p:spPr>
          <a:xfrm>
            <a:off x="1037947" y="1029809"/>
            <a:ext cx="9885285" cy="2739211"/>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DialogAuthenticator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tĩnhPhương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Authenticator.requestPasswordAuthentication</a:t>
            </a:r>
            <a:r>
              <a:rPr lang="en-US" dirty="0">
                <a:latin typeface="Times New Roman" panose="02020603050405020304" pitchFamily="18" charset="0"/>
                <a:cs typeface="Times New Roman" panose="02020603050405020304" pitchFamily="18" charset="0"/>
              </a:rPr>
              <a:t> ():</a:t>
            </a:r>
          </a:p>
          <a:p>
            <a:r>
              <a:rPr lang="en-US" sz="2000" dirty="0">
                <a:latin typeface="Courier New" panose="02070309020205020404" pitchFamily="49" charset="0"/>
                <a:cs typeface="Courier New" panose="02070309020205020404" pitchFamily="49" charset="0"/>
              </a:rPr>
              <a:t>public static </a:t>
            </a:r>
            <a:r>
              <a:rPr lang="en-US" sz="2000" dirty="0" err="1">
                <a:latin typeface="Courier New" panose="02070309020205020404" pitchFamily="49" charset="0"/>
                <a:cs typeface="Courier New" panose="02070309020205020404" pitchFamily="49" charset="0"/>
              </a:rPr>
              <a:t>PasswordAuthentication</a:t>
            </a:r>
            <a:r>
              <a:rPr lang="en-US" sz="2000" dirty="0">
                <a:latin typeface="Courier New" panose="02070309020205020404" pitchFamily="49" charset="0"/>
                <a:cs typeface="Courier New" panose="02070309020205020404" pitchFamily="49" charset="0"/>
              </a:rPr>
              <a:t> </a:t>
            </a:r>
          </a:p>
          <a:p>
            <a:r>
              <a:rPr lang="en-US" sz="2000" dirty="0" err="1">
                <a:latin typeface="Courier New" panose="02070309020205020404" pitchFamily="49" charset="0"/>
                <a:cs typeface="Courier New" panose="02070309020205020404" pitchFamily="49" charset="0"/>
              </a:rPr>
              <a:t>requestPasswordAuthentication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InetAddress</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address, int port, String protocol, String prompt, String scheme) throws </a:t>
            </a:r>
          </a:p>
          <a:p>
            <a:r>
              <a:rPr lang="en-US" sz="2000" dirty="0" err="1">
                <a:latin typeface="Courier New" panose="02070309020205020404" pitchFamily="49" charset="0"/>
                <a:cs typeface="Courier New" panose="02070309020205020404" pitchFamily="49" charset="0"/>
              </a:rPr>
              <a:t>SecurityException</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59791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C9628-CC32-457B-BF5C-76DD076863A2}"/>
              </a:ext>
            </a:extLst>
          </p:cNvPr>
          <p:cNvSpPr txBox="1"/>
          <p:nvPr/>
        </p:nvSpPr>
        <p:spPr>
          <a:xfrm>
            <a:off x="1013534" y="3773010"/>
            <a:ext cx="10289220"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dirty="0">
                <a:latin typeface="Courier New" panose="02070309020205020404" pitchFamily="49" charset="0"/>
                <a:cs typeface="Courier New" panose="02070309020205020404" pitchFamily="49" charset="0"/>
              </a:rPr>
              <a:t>Authenticator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đè</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getPasswordAuthentication</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java.net.PasswordAuthentication</a:t>
            </a:r>
            <a:r>
              <a:rPr lang="en-US" dirty="0">
                <a:latin typeface="Courier New" panose="02070309020205020404" pitchFamily="49" charset="0"/>
                <a:cs typeface="Courier New" panose="02070309020205020404" pitchFamily="49"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protected </a:t>
            </a:r>
            <a:r>
              <a:rPr lang="en-US" dirty="0" err="1">
                <a:latin typeface="Courier New" panose="02070309020205020404" pitchFamily="49" charset="0"/>
                <a:cs typeface="Courier New" panose="02070309020205020404" pitchFamily="49" charset="0"/>
              </a:rPr>
              <a:t>PasswordAuthentication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getPasswordAuthentication</a:t>
            </a:r>
            <a:r>
              <a:rPr lang="en-US" dirty="0">
                <a:latin typeface="Courier New" panose="02070309020205020404" pitchFamily="49" charset="0"/>
                <a:cs typeface="Courier New" panose="02070309020205020404" pitchFamily="49" charset="0"/>
              </a:rPr>
              <a:t>( ) </a:t>
            </a:r>
            <a:endParaRPr lang="en-US" sz="20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B2CBE5B0-209A-4D80-96A1-03AE4981AD7C}"/>
              </a:ext>
            </a:extLst>
          </p:cNvPr>
          <p:cNvSpPr txBox="1"/>
          <p:nvPr/>
        </p:nvSpPr>
        <p:spPr>
          <a:xfrm>
            <a:off x="1153357" y="1426527"/>
            <a:ext cx="9783932" cy="1661993"/>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đáng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endParaRPr lang="en-US" sz="2400" dirty="0">
              <a:latin typeface="Times New Roman" panose="02020603050405020304" pitchFamily="18" charset="0"/>
              <a:cs typeface="Times New Roman" panose="02020603050405020304" pitchFamily="18" charset="0"/>
            </a:endParaRPr>
          </a:p>
          <a:p>
            <a:r>
              <a:rPr lang="en-US" dirty="0" err="1">
                <a:latin typeface="Courier New" panose="02070309020205020404" pitchFamily="49" charset="0"/>
                <a:cs typeface="Courier New" panose="02070309020205020404" pitchFamily="49" charset="0"/>
              </a:rPr>
              <a:t>requestPasswordAuthentication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NetPermission</a:t>
            </a:r>
            <a:r>
              <a:rPr lang="en-US" dirty="0">
                <a:latin typeface="Courier New" panose="02070309020205020404" pitchFamily="49" charset="0"/>
                <a:cs typeface="Courier New" panose="02070309020205020404" pitchFamily="49"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Authenticator.requestPassword</a:t>
            </a:r>
            <a:r>
              <a:rPr lang="en-US" dirty="0">
                <a:latin typeface="Courier New" panose="02070309020205020404" pitchFamily="49" charset="0"/>
                <a:cs typeface="Courier New" panose="02070309020205020404" pitchFamily="49" charset="0"/>
              </a:rPr>
              <a:t> Authentication( ) </a:t>
            </a:r>
            <a:r>
              <a:rPr lang="en-US" dirty="0" err="1">
                <a:latin typeface="Times New Roman" panose="02020603050405020304" pitchFamily="18" charset="0"/>
                <a:cs typeface="Times New Roman" panose="02020603050405020304" pitchFamily="18" charset="0"/>
              </a:rPr>
              <a:t>ném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endParaRPr lang="en-US" dirty="0">
              <a:latin typeface="Times New Roman" panose="02020603050405020304" pitchFamily="18" charset="0"/>
              <a:cs typeface="Times New Roman" panose="02020603050405020304" pitchFamily="18" charset="0"/>
            </a:endParaRPr>
          </a:p>
          <a:p>
            <a:r>
              <a:rPr lang="en-US" dirty="0" err="1">
                <a:latin typeface="Courier New" panose="02070309020205020404" pitchFamily="49" charset="0"/>
                <a:cs typeface="Courier New" panose="02070309020205020404" pitchFamily="49" charset="0"/>
              </a:rPr>
              <a:t>SecurityException</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4044455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B82FD-EDB7-4E08-9464-126278D4AAF6}"/>
              </a:ext>
            </a:extLst>
          </p:cNvPr>
          <p:cNvSpPr txBox="1"/>
          <p:nvPr/>
        </p:nvSpPr>
        <p:spPr>
          <a:xfrm>
            <a:off x="969145" y="4012706"/>
            <a:ext cx="9977022"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Sau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char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A54DA81B-D91E-4637-AAF8-99D3D72F70C1}"/>
              </a:ext>
            </a:extLst>
          </p:cNvPr>
          <p:cNvSpPr txBox="1"/>
          <p:nvPr/>
        </p:nvSpPr>
        <p:spPr>
          <a:xfrm>
            <a:off x="969145" y="1275634"/>
            <a:ext cx="10129422"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null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getPasswordAuthentication</a:t>
            </a:r>
            <a:r>
              <a:rPr lang="en-US" sz="2400" dirty="0">
                <a:latin typeface="Courier New" panose="02070309020205020404" pitchFamily="49" charset="0"/>
                <a:cs typeface="Courier New" panose="02070309020205020404" pitchFamily="49"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openStream</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ném</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ProtocolException</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680285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38ED6-82F3-4E0E-83EB-42BBC17A0424}"/>
              </a:ext>
            </a:extLst>
          </p:cNvPr>
          <p:cNvSpPr txBox="1"/>
          <p:nvPr/>
        </p:nvSpPr>
        <p:spPr>
          <a:xfrm>
            <a:off x="1046824" y="4332303"/>
            <a:ext cx="9317115" cy="120032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requestPasswordAuthentication</a:t>
            </a:r>
            <a:r>
              <a:rPr lang="en-US" dirty="0">
                <a:latin typeface="Courier New" panose="02070309020205020404" pitchFamily="49" charset="0"/>
                <a:cs typeface="Courier New" panose="02070309020205020404" pitchFamily="49" charset="0"/>
              </a:rPr>
              <a:t>()</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null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getRequestingPort</a:t>
            </a:r>
            <a:r>
              <a:rPr lang="en-US" dirty="0">
                <a:latin typeface="Courier New" panose="02070309020205020404" pitchFamily="49" charset="0"/>
                <a:cs typeface="Courier New" panose="02070309020205020404" pitchFamily="49" charset="0"/>
              </a:rPr>
              <a:t>()</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5541F116-ABD9-4FBA-BD94-3C9D341DC58D}"/>
              </a:ext>
            </a:extLst>
          </p:cNvPr>
          <p:cNvSpPr txBox="1"/>
          <p:nvPr/>
        </p:nvSpPr>
        <p:spPr>
          <a:xfrm>
            <a:off x="1118587" y="1598850"/>
            <a:ext cx="9463596" cy="2215991"/>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cha </a:t>
            </a:r>
            <a:r>
              <a:rPr lang="en-US" dirty="0">
                <a:latin typeface="Courier New" panose="02070309020205020404" pitchFamily="49" charset="0"/>
                <a:cs typeface="Courier New" panose="02070309020205020404" pitchFamily="49" charset="0"/>
              </a:rPr>
              <a:t>Authenticator</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protected final </a:t>
            </a:r>
            <a:r>
              <a:rPr lang="en-US" dirty="0" err="1">
                <a:latin typeface="Courier New" panose="02070309020205020404" pitchFamily="49" charset="0"/>
                <a:cs typeface="Courier New" panose="02070309020205020404" pitchFamily="49" charset="0"/>
              </a:rPr>
              <a:t>InetAddress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getRequestingSite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protected final int </a:t>
            </a:r>
            <a:r>
              <a:rPr lang="en-US" dirty="0" err="1">
                <a:latin typeface="Courier New" panose="02070309020205020404" pitchFamily="49" charset="0"/>
                <a:cs typeface="Courier New" panose="02070309020205020404" pitchFamily="49" charset="0"/>
              </a:rPr>
              <a:t>getRequestingPort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protected final String </a:t>
            </a:r>
            <a:r>
              <a:rPr lang="en-US" dirty="0" err="1">
                <a:latin typeface="Courier New" panose="02070309020205020404" pitchFamily="49" charset="0"/>
                <a:cs typeface="Courier New" panose="02070309020205020404" pitchFamily="49" charset="0"/>
              </a:rPr>
              <a:t>getRequestingProtocol</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protected final String </a:t>
            </a:r>
            <a:r>
              <a:rPr lang="en-US" dirty="0" err="1">
                <a:latin typeface="Courier New" panose="02070309020205020404" pitchFamily="49" charset="0"/>
                <a:cs typeface="Courier New" panose="02070309020205020404" pitchFamily="49" charset="0"/>
              </a:rPr>
              <a:t>getRequestingPrompt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protected final String </a:t>
            </a:r>
            <a:r>
              <a:rPr lang="en-US" dirty="0" err="1">
                <a:latin typeface="Courier New" panose="02070309020205020404" pitchFamily="49" charset="0"/>
                <a:cs typeface="Courier New" panose="02070309020205020404" pitchFamily="49" charset="0"/>
              </a:rPr>
              <a:t>getRequestingScheme</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322927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904136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7.4.2 </a:t>
            </a:r>
            <a:r>
              <a:rPr lang="en-US" sz="3600" b="1" dirty="0" err="1">
                <a:latin typeface="Times New Roman" panose="02020603050405020304" pitchFamily="18" charset="0"/>
                <a:cs typeface="Times New Roman" panose="02020603050405020304" pitchFamily="18" charset="0"/>
              </a:rPr>
              <a:t>Lớp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xác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thực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mật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khẩu</a:t>
            </a: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3863539-ED90-4EA4-A16E-5CEBBE517C56}"/>
              </a:ext>
            </a:extLst>
          </p:cNvPr>
          <p:cNvSpPr txBox="1"/>
          <p:nvPr/>
        </p:nvSpPr>
        <p:spPr>
          <a:xfrm>
            <a:off x="972105" y="1383448"/>
            <a:ext cx="9663344" cy="2677656"/>
          </a:xfrm>
          <a:prstGeom prst="rect">
            <a:avLst/>
          </a:prstGeom>
          <a:noFill/>
        </p:spPr>
        <p:txBody>
          <a:bodyPr wrap="square">
            <a:spAutoFit/>
          </a:bodyPr>
          <a:lstStyle/>
          <a:p>
            <a:pPr algn="just"/>
            <a:r>
              <a:rPr lang="en-US" dirty="0" err="1">
                <a:latin typeface="Courier New" panose="02070309020205020404" pitchFamily="49" charset="0"/>
                <a:cs typeface="Courier New" panose="02070309020205020404" pitchFamily="49" charset="0"/>
              </a:rPr>
              <a:t>PasswordAuthentication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char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sz="2400" dirty="0"/>
              <a:t> </a:t>
            </a: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PasswordAuthentication</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userName</a:t>
            </a:r>
            <a:r>
              <a:rPr lang="en-US" dirty="0">
                <a:latin typeface="Courier New" panose="02070309020205020404" pitchFamily="49" charset="0"/>
                <a:cs typeface="Courier New" panose="02070309020205020404" pitchFamily="49" charset="0"/>
              </a:rPr>
              <a:t>, char[] password) </a:t>
            </a:r>
            <a:endParaRPr lang="en-US" sz="16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72AE279-BD84-4191-B525-095DB047041A}"/>
              </a:ext>
            </a:extLst>
          </p:cNvPr>
          <p:cNvSpPr txBox="1"/>
          <p:nvPr/>
        </p:nvSpPr>
        <p:spPr>
          <a:xfrm>
            <a:off x="1158536" y="4199603"/>
            <a:ext cx="8056485" cy="1015663"/>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get:</a:t>
            </a:r>
          </a:p>
          <a:p>
            <a:r>
              <a:rPr lang="en-US" dirty="0">
                <a:latin typeface="Courier New" panose="02070309020205020404" pitchFamily="49" charset="0"/>
                <a:cs typeface="Courier New" panose="02070309020205020404" pitchFamily="49" charset="0"/>
              </a:rPr>
              <a:t>public String </a:t>
            </a:r>
            <a:r>
              <a:rPr lang="en-US" dirty="0" err="1">
                <a:latin typeface="Courier New" panose="02070309020205020404" pitchFamily="49" charset="0"/>
                <a:cs typeface="Courier New" panose="02070309020205020404" pitchFamily="49" charset="0"/>
              </a:rPr>
              <a:t>getUserName</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public char[] </a:t>
            </a:r>
            <a:r>
              <a:rPr lang="en-US" dirty="0" err="1">
                <a:latin typeface="Courier New" panose="02070309020205020404" pitchFamily="49" charset="0"/>
                <a:cs typeface="Courier New" panose="02070309020205020404" pitchFamily="49" charset="0"/>
              </a:rPr>
              <a:t>getPassword</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420042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904136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7.4.3 </a:t>
            </a:r>
            <a:r>
              <a:rPr lang="en-US" sz="3600" b="1" dirty="0" err="1">
                <a:latin typeface="Times New Roman" panose="02020603050405020304" pitchFamily="18" charset="0"/>
                <a:cs typeface="Times New Roman" panose="02020603050405020304" pitchFamily="18" charset="0"/>
              </a:rPr>
              <a:t>Lớp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JPasswordField</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F4EA57-3632-4F20-8117-FA439FF18ECA}"/>
              </a:ext>
            </a:extLst>
          </p:cNvPr>
          <p:cNvSpPr txBox="1"/>
          <p:nvPr/>
        </p:nvSpPr>
        <p:spPr>
          <a:xfrm>
            <a:off x="1659670" y="2246625"/>
            <a:ext cx="9845790" cy="2364750"/>
          </a:xfrm>
          <a:prstGeom prst="rect">
            <a:avLst/>
          </a:prstGeom>
          <a:noFill/>
        </p:spPr>
        <p:txBody>
          <a:bodyPr wrap="square">
            <a:spAutoFit/>
          </a:bodyPr>
          <a:lstStyle/>
          <a:p>
            <a:pPr marL="0" marR="0">
              <a:lnSpc>
                <a:spcPct val="150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hữu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Courier New" panose="02070309020205020404" pitchFamily="49" charset="0"/>
                <a:ea typeface="Calibri" panose="020F0502020204030204" pitchFamily="34" charset="0"/>
                <a:cs typeface="Courier New" panose="02070309020205020404" pitchFamily="49" charset="0"/>
              </a:rPr>
              <a:t>JPasswordField</a:t>
            </a:r>
            <a:r>
              <a:rPr lang="en-US" sz="2400" dirty="0">
                <a:effectLst/>
                <a:latin typeface="Courier New" panose="02070309020205020404" pitchFamily="49" charset="0"/>
                <a:ea typeface="Calibri" panose="020F0502020204030204" pitchFamily="34" charset="0"/>
                <a:cs typeface="Courier New" panose="02070309020205020404" pitchFamily="49" charset="0"/>
              </a:rPr>
              <a:t> </a:t>
            </a:r>
            <a:r>
              <a:rPr lang="en-US" sz="2400" dirty="0" err="1">
                <a:effectLst/>
                <a:latin typeface="Courier New" panose="02070309020205020404" pitchFamily="49" charset="0"/>
                <a:ea typeface="Calibri" panose="020F0502020204030204" pitchFamily="34" charset="0"/>
                <a:cs typeface="Courier New" panose="02070309020205020404" pitchFamily="49" charset="0"/>
              </a:rPr>
              <a:t>từ</a:t>
            </a:r>
            <a:r>
              <a:rPr lang="en-US" sz="2400" dirty="0">
                <a:effectLst/>
                <a:latin typeface="Courier New" panose="02070309020205020404" pitchFamily="49" charset="0"/>
                <a:ea typeface="Calibri" panose="020F0502020204030204" pitchFamily="34" charset="0"/>
                <a:cs typeface="Courier New" panose="02070309020205020404" pitchFamily="49" charset="0"/>
              </a:rPr>
              <a:t> Swing:</a:t>
            </a:r>
          </a:p>
          <a:p>
            <a:pPr marL="457200" marR="0" indent="457200">
              <a:lnSpc>
                <a:spcPct val="150000"/>
              </a:lnSpc>
              <a:spcBef>
                <a:spcPts val="0"/>
              </a:spcBef>
              <a:spcAft>
                <a:spcPts val="800"/>
              </a:spcAft>
            </a:pPr>
            <a:r>
              <a:rPr lang="en-US" sz="2400" dirty="0">
                <a:effectLst/>
                <a:latin typeface="Courier New" panose="02070309020205020404" pitchFamily="49" charset="0"/>
                <a:ea typeface="Calibri" panose="020F0502020204030204" pitchFamily="34" charset="0"/>
                <a:cs typeface="Courier New" panose="02070309020205020404" pitchFamily="49" charset="0"/>
              </a:rPr>
              <a:t>public class </a:t>
            </a:r>
            <a:r>
              <a:rPr lang="en-US" sz="2400" dirty="0" err="1">
                <a:effectLst/>
                <a:latin typeface="Courier New" panose="02070309020205020404" pitchFamily="49" charset="0"/>
                <a:ea typeface="Calibri" panose="020F0502020204030204" pitchFamily="34" charset="0"/>
                <a:cs typeface="Courier New" panose="02070309020205020404" pitchFamily="49" charset="0"/>
              </a:rPr>
              <a:t>JPasswordField</a:t>
            </a:r>
            <a:r>
              <a:rPr lang="en-US" sz="2400" dirty="0">
                <a:effectLst/>
                <a:latin typeface="Courier New" panose="02070309020205020404" pitchFamily="49" charset="0"/>
                <a:ea typeface="Calibri" panose="020F0502020204030204" pitchFamily="34" charset="0"/>
                <a:cs typeface="Courier New" panose="02070309020205020404" pitchFamily="49" charset="0"/>
              </a:rPr>
              <a:t> extends </a:t>
            </a:r>
            <a:r>
              <a:rPr lang="en-US" sz="2400" dirty="0" err="1">
                <a:effectLst/>
                <a:latin typeface="Courier New" panose="02070309020205020404" pitchFamily="49" charset="0"/>
                <a:ea typeface="Calibri" panose="020F0502020204030204" pitchFamily="34" charset="0"/>
                <a:cs typeface="Courier New" panose="02070309020205020404" pitchFamily="49" charset="0"/>
              </a:rPr>
              <a:t>JTextField</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8111652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B27D90-7412-43FA-9D03-8BAE15C148C5}"/>
              </a:ext>
            </a:extLst>
          </p:cNvPr>
          <p:cNvSpPr txBox="1"/>
          <p:nvPr/>
        </p:nvSpPr>
        <p:spPr>
          <a:xfrm>
            <a:off x="1260627" y="1251751"/>
            <a:ext cx="10040645" cy="4304255"/>
          </a:xfrm>
          <a:prstGeom prst="rect">
            <a:avLst/>
          </a:prstGeom>
          <a:noFill/>
        </p:spPr>
        <p:txBody>
          <a:bodyPr wrap="square">
            <a:spAutoFit/>
          </a:bodyPr>
          <a:lstStyle/>
          <a:p>
            <a:pPr marL="0" marR="0">
              <a:lnSpc>
                <a:spcPct val="150000"/>
              </a:lnSpc>
              <a:spcBef>
                <a:spcPts val="0"/>
              </a:spcBef>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nhẹ</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đều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hoa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ai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nhìn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vai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2200" dirty="0" err="1">
                <a:effectLst/>
                <a:latin typeface="Bahnschrift Light" panose="020B0502040204020203" pitchFamily="34" charset="0"/>
                <a:ea typeface="Calibri" panose="020F0502020204030204" pitchFamily="34" charset="0"/>
                <a:cs typeface="Times New Roman" panose="02020603050405020304" pitchFamily="18" charset="0"/>
              </a:rPr>
              <a:t>JPasswordField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mảng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Bahnschrift Light" panose="020B0502040204020203" pitchFamily="34" charset="0"/>
                <a:ea typeface="Calibri" panose="020F0502020204030204" pitchFamily="34" charset="0"/>
                <a:cs typeface="Times New Roman" panose="02020603050405020304" pitchFamily="18" charset="0"/>
              </a:rPr>
              <a:t>char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đè</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Bahnschrift Light" panose="020B0502040204020203" pitchFamily="34" charset="0"/>
                <a:ea typeface="Calibri" panose="020F0502020204030204" pitchFamily="34" charset="0"/>
                <a:cs typeface="Times New Roman" panose="02020603050405020304" pitchFamily="18" charset="0"/>
              </a:rPr>
              <a:t>getPassword</a:t>
            </a:r>
            <a:r>
              <a:rPr lang="en-US" sz="22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Bahnschrift Light" panose="020B0502040204020203" pitchFamily="34" charset="0"/>
                <a:ea typeface="Calibri" panose="020F0502020204030204" pitchFamily="34" charset="0"/>
                <a:cs typeface="Times New Roman" panose="02020603050405020304" pitchFamily="18" charset="0"/>
              </a:rPr>
              <a:t>public char[ ] </a:t>
            </a:r>
            <a:r>
              <a:rPr lang="en-US" sz="2200" dirty="0" err="1">
                <a:effectLst/>
                <a:latin typeface="Bahnschrift Light" panose="020B0502040204020203" pitchFamily="34" charset="0"/>
                <a:ea typeface="Calibri" panose="020F0502020204030204" pitchFamily="34" charset="0"/>
                <a:cs typeface="Times New Roman" panose="02020603050405020304" pitchFamily="18" charset="0"/>
              </a:rPr>
              <a:t>getPassword</a:t>
            </a:r>
            <a:r>
              <a:rPr lang="en-US" sz="2200" dirty="0">
                <a:effectLst/>
                <a:latin typeface="Bahnschrift Light" panose="020B0502040204020203" pitchFamily="34"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508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F0DBDC-56ED-425C-AC21-B8A2A05D0C73}"/>
              </a:ext>
            </a:extLst>
          </p:cNvPr>
          <p:cNvSpPr txBox="1"/>
          <p:nvPr/>
        </p:nvSpPr>
        <p:spPr>
          <a:xfrm>
            <a:off x="870012" y="1679409"/>
            <a:ext cx="10617694" cy="3357137"/>
          </a:xfrm>
          <a:prstGeom prst="rect">
            <a:avLst/>
          </a:prstGeom>
          <a:noFill/>
        </p:spPr>
        <p:txBody>
          <a:bodyPr wrap="square">
            <a:spAutoFit/>
          </a:bodyPr>
          <a:lstStyle/>
          <a:p>
            <a:pPr marL="0" marR="0">
              <a:lnSpc>
                <a:spcPct val="150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RMI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JDBC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lừa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JDK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Bahnschrift Light" panose="020B0502040204020203" pitchFamily="34" charset="0"/>
                <a:ea typeface="Calibri" panose="020F0502020204030204" pitchFamily="34" charset="0"/>
                <a:cs typeface="Times New Roman" panose="02020603050405020304" pitchFamily="18" charset="0"/>
              </a:rPr>
              <a:t>java.rmi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Bahnschrift Light" panose="020B0502040204020203" pitchFamily="34" charset="0"/>
                <a:ea typeface="Calibri" panose="020F0502020204030204" pitchFamily="34" charset="0"/>
                <a:cs typeface="Times New Roman" panose="02020603050405020304" pitchFamily="18" charset="0"/>
              </a:rPr>
              <a:t>java.sql</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Sun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RMI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JDBC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Java URL).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2493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84C644-4B63-4D53-9F6C-AD27DDD743C1}"/>
              </a:ext>
            </a:extLst>
          </p:cNvPr>
          <p:cNvSpPr txBox="1"/>
          <p:nvPr/>
        </p:nvSpPr>
        <p:spPr>
          <a:xfrm>
            <a:off x="1160015" y="1118586"/>
            <a:ext cx="9126245" cy="3357137"/>
          </a:xfrm>
          <a:prstGeom prst="rect">
            <a:avLst/>
          </a:prstGeom>
          <a:noFill/>
        </p:spPr>
        <p:txBody>
          <a:bodyPr wrap="square">
            <a:spAutoFit/>
          </a:bodyPr>
          <a:lstStyle/>
          <a:p>
            <a:pPr marL="0" marR="0">
              <a:lnSpc>
                <a:spcPct val="150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thừa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siêu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JTextField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Ví</a:t>
            </a: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dụ</a:t>
            </a: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7.11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sz="2400" dirty="0">
                <a:effectLst/>
                <a:latin typeface="Bahnschrift Light" panose="020B0502040204020203" pitchFamily="34" charset="0"/>
                <a:ea typeface="Calibri" panose="020F0502020204030204" pitchFamily="34" charset="0"/>
                <a:cs typeface="Times New Roman" panose="02020603050405020304" pitchFamily="18" charset="0"/>
              </a:rPr>
              <a:t>Authenticator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Swing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hộp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hỏi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GUI.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JPasswordField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JTextField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7.4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hộp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thoại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1F68AFA-0AB4-44E0-A63D-4CED48C24567}"/>
              </a:ext>
            </a:extLst>
          </p:cNvPr>
          <p:cNvPicPr/>
          <p:nvPr/>
        </p:nvPicPr>
        <p:blipFill>
          <a:blip r:embed="rId2"/>
          <a:stretch>
            <a:fillRect/>
          </a:stretch>
        </p:blipFill>
        <p:spPr>
          <a:xfrm>
            <a:off x="7531293" y="4084376"/>
            <a:ext cx="2902144" cy="1655038"/>
          </a:xfrm>
          <a:prstGeom prst="rect">
            <a:avLst/>
          </a:prstGeom>
        </p:spPr>
      </p:pic>
    </p:spTree>
    <p:extLst>
      <p:ext uri="{BB962C8B-B14F-4D97-AF65-F5344CB8AC3E}">
        <p14:creationId xmlns:p14="http://schemas.microsoft.com/office/powerpoint/2010/main" val="28334462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2D7C1-4CE8-434E-8FEE-12163F4B7913}"/>
              </a:ext>
            </a:extLst>
          </p:cNvPr>
          <p:cNvSpPr txBox="1"/>
          <p:nvPr/>
        </p:nvSpPr>
        <p:spPr>
          <a:xfrm>
            <a:off x="1371600" y="1062647"/>
            <a:ext cx="6116714" cy="461665"/>
          </a:xfrm>
          <a:prstGeom prst="rect">
            <a:avLst/>
          </a:prstGeom>
          <a:noFill/>
        </p:spPr>
        <p:txBody>
          <a:bodyPr wrap="square">
            <a:spAutoFit/>
          </a:bodyPr>
          <a:lstStyle/>
          <a:p>
            <a:r>
              <a:rPr lang="en-US" sz="2400" dirty="0" err="1">
                <a:solidFill>
                  <a:srgbClr val="FF0000"/>
                </a:solidFill>
                <a:effectLst/>
                <a:latin typeface="Times New Roman" panose="02020603050405020304" pitchFamily="18" charset="0"/>
                <a:ea typeface="Calibri" panose="020F0502020204030204" pitchFamily="34" charset="0"/>
              </a:rPr>
              <a:t>Ví</a:t>
            </a:r>
            <a:r>
              <a:rPr lang="en-US" sz="2400" dirty="0">
                <a:solidFill>
                  <a:srgbClr val="FF0000"/>
                </a:solidFill>
                <a:effectLst/>
                <a:latin typeface="Times New Roman" panose="02020603050405020304" pitchFamily="18" charset="0"/>
                <a:ea typeface="Calibri" panose="020F0502020204030204" pitchFamily="34" charset="0"/>
              </a:rPr>
              <a:t> </a:t>
            </a:r>
            <a:r>
              <a:rPr lang="en-US" sz="2400" dirty="0" err="1">
                <a:solidFill>
                  <a:srgbClr val="FF0000"/>
                </a:solidFill>
                <a:effectLst/>
                <a:latin typeface="Times New Roman" panose="02020603050405020304" pitchFamily="18" charset="0"/>
                <a:ea typeface="Calibri" panose="020F0502020204030204" pitchFamily="34" charset="0"/>
              </a:rPr>
              <a:t>dụ</a:t>
            </a:r>
            <a:r>
              <a:rPr lang="en-US" sz="2400" dirty="0">
                <a:solidFill>
                  <a:srgbClr val="FF0000"/>
                </a:solidFill>
                <a:effectLst/>
                <a:latin typeface="Times New Roman" panose="02020603050405020304" pitchFamily="18" charset="0"/>
                <a:ea typeface="Calibri" panose="020F0502020204030204" pitchFamily="34" charset="0"/>
              </a:rPr>
              <a:t> 7.11. </a:t>
            </a:r>
            <a:r>
              <a:rPr lang="en-US" sz="2400" dirty="0" err="1">
                <a:solidFill>
                  <a:srgbClr val="FF0000"/>
                </a:solidFill>
                <a:effectLst/>
                <a:latin typeface="Times New Roman" panose="02020603050405020304" pitchFamily="18" charset="0"/>
                <a:ea typeface="Calibri" panose="020F0502020204030204" pitchFamily="34" charset="0"/>
              </a:rPr>
              <a:t>Trình</a:t>
            </a:r>
            <a:r>
              <a:rPr lang="en-US" sz="2400" dirty="0">
                <a:solidFill>
                  <a:srgbClr val="FF0000"/>
                </a:solidFill>
                <a:effectLst/>
                <a:latin typeface="Times New Roman" panose="02020603050405020304" pitchFamily="18" charset="0"/>
                <a:ea typeface="Calibri" panose="020F0502020204030204" pitchFamily="34" charset="0"/>
              </a:rPr>
              <a:t> </a:t>
            </a:r>
            <a:r>
              <a:rPr lang="en-US" sz="2400" dirty="0" err="1">
                <a:solidFill>
                  <a:srgbClr val="FF0000"/>
                </a:solidFill>
                <a:effectLst/>
                <a:latin typeface="Times New Roman" panose="02020603050405020304" pitchFamily="18" charset="0"/>
                <a:ea typeface="Calibri" panose="020F0502020204030204" pitchFamily="34" charset="0"/>
              </a:rPr>
              <a:t>xác</a:t>
            </a:r>
            <a:r>
              <a:rPr lang="en-US" sz="2400" dirty="0">
                <a:solidFill>
                  <a:srgbClr val="FF0000"/>
                </a:solidFill>
                <a:effectLst/>
                <a:latin typeface="Times New Roman" panose="02020603050405020304" pitchFamily="18" charset="0"/>
                <a:ea typeface="Calibri" panose="020F0502020204030204" pitchFamily="34" charset="0"/>
              </a:rPr>
              <a:t> </a:t>
            </a:r>
            <a:r>
              <a:rPr lang="en-US" sz="2400" dirty="0" err="1">
                <a:solidFill>
                  <a:srgbClr val="FF0000"/>
                </a:solidFill>
                <a:effectLst/>
                <a:latin typeface="Times New Roman" panose="02020603050405020304" pitchFamily="18" charset="0"/>
                <a:ea typeface="Calibri" panose="020F0502020204030204" pitchFamily="34" charset="0"/>
              </a:rPr>
              <a:t>thực</a:t>
            </a:r>
            <a:r>
              <a:rPr lang="en-US" sz="2400" dirty="0">
                <a:solidFill>
                  <a:srgbClr val="FF0000"/>
                </a:solidFill>
                <a:effectLst/>
                <a:latin typeface="Times New Roman" panose="02020603050405020304" pitchFamily="18" charset="0"/>
                <a:ea typeface="Calibri" panose="020F0502020204030204" pitchFamily="34" charset="0"/>
              </a:rPr>
              <a:t> GUI</a:t>
            </a:r>
            <a:endParaRPr lang="en-US" sz="2400" dirty="0">
              <a:solidFill>
                <a:srgbClr val="FF0000"/>
              </a:solidFill>
            </a:endParaRPr>
          </a:p>
        </p:txBody>
      </p:sp>
      <p:sp>
        <p:nvSpPr>
          <p:cNvPr id="6" name="TextBox 5">
            <a:extLst>
              <a:ext uri="{FF2B5EF4-FFF2-40B4-BE49-F238E27FC236}">
                <a16:creationId xmlns:a16="http://schemas.microsoft.com/office/drawing/2014/main" id="{9D7A2F77-C502-468D-872F-97940005D923}"/>
              </a:ext>
            </a:extLst>
          </p:cNvPr>
          <p:cNvSpPr txBox="1"/>
          <p:nvPr/>
        </p:nvSpPr>
        <p:spPr>
          <a:xfrm>
            <a:off x="1305017" y="1618725"/>
            <a:ext cx="9410330" cy="4102213"/>
          </a:xfrm>
          <a:prstGeom prst="rect">
            <a:avLst/>
          </a:prstGeom>
          <a:noFill/>
        </p:spPr>
        <p:txBody>
          <a:bodyPr wrap="square">
            <a:spAutoFit/>
          </a:bodyPr>
          <a:lstStyle/>
          <a:p>
            <a:pPr marL="0" marR="98425">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package com.macfaq.net;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3450590">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import java.net.*; import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javax.swing</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import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java.awt</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import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java.awt.event</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98425">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	public class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DialogAuthenticator</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extends Authenticator {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2078990">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private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JDialog</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passwordDialog</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2078990">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private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mainLabel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479425">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   = new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("Please enter username and password: ");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479425">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private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userLabel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 new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("Username: ");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479425">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private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passwordLabel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 new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JLabel</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("Password: ");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479425">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private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JTextField</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usernameField</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 new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JTextField</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(20);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479425">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private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JPasswordField</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passwordField</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 new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JPasswordField</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(20);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1164590">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private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JButton</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okButton</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 new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JButton</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("OK");   </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a:p>
            <a:pPr marL="0" marR="1164590">
              <a:lnSpc>
                <a:spcPct val="102000"/>
              </a:lnSpc>
              <a:spcBef>
                <a:spcPts val="0"/>
              </a:spcBef>
              <a:spcAft>
                <a:spcPts val="25"/>
              </a:spcAft>
            </a:pPr>
            <a:r>
              <a:rPr lang="en-US" sz="1600" dirty="0">
                <a:effectLst/>
                <a:latin typeface="Courier New" panose="02070309020205020404" pitchFamily="49" charset="0"/>
                <a:ea typeface="Courier New" panose="02070309020205020404" pitchFamily="49" charset="0"/>
                <a:cs typeface="Courier New" panose="02070309020205020404" pitchFamily="49" charset="0"/>
              </a:rPr>
              <a:t>private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JButton</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cancelButton</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 = new </a:t>
            </a:r>
            <a:r>
              <a:rPr lang="en-US" sz="1600" dirty="0" err="1">
                <a:effectLst/>
                <a:latin typeface="Courier New" panose="02070309020205020404" pitchFamily="49" charset="0"/>
                <a:ea typeface="Courier New" panose="02070309020205020404" pitchFamily="49" charset="0"/>
                <a:cs typeface="Courier New" panose="02070309020205020404" pitchFamily="49" charset="0"/>
              </a:rPr>
              <a:t>JButton</a:t>
            </a:r>
            <a:r>
              <a:rPr lang="en-US" sz="1600" dirty="0">
                <a:effectLst/>
                <a:latin typeface="Courier New" panose="02070309020205020404" pitchFamily="49" charset="0"/>
                <a:ea typeface="Courier New" panose="02070309020205020404" pitchFamily="49" charset="0"/>
                <a:cs typeface="Courier New" panose="02070309020205020404" pitchFamily="49" charset="0"/>
              </a:rPr>
              <a:t>("Cancel"); </a:t>
            </a:r>
          </a:p>
          <a:p>
            <a:pPr marL="0" marR="1164590">
              <a:lnSpc>
                <a:spcPct val="102000"/>
              </a:lnSpc>
              <a:spcBef>
                <a:spcPts val="0"/>
              </a:spcBef>
              <a:spcAft>
                <a:spcPts val="25"/>
              </a:spcAft>
            </a:pPr>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DialogAuthenticator</a:t>
            </a:r>
            <a:r>
              <a:rPr lang="en-US" sz="1600" dirty="0">
                <a:latin typeface="Courier New" panose="02070309020205020404" pitchFamily="49" charset="0"/>
                <a:cs typeface="Courier New" panose="02070309020205020404" pitchFamily="49" charset="0"/>
              </a:rPr>
              <a:t>( ) {</a:t>
            </a:r>
          </a:p>
          <a:p>
            <a:pPr marL="0" marR="1164590">
              <a:lnSpc>
                <a:spcPct val="102000"/>
              </a:lnSpc>
              <a:spcBef>
                <a:spcPts val="0"/>
              </a:spcBef>
              <a:spcAft>
                <a:spcPts val="25"/>
              </a:spcAft>
            </a:pPr>
            <a:r>
              <a:rPr lang="en-US" sz="1600" dirty="0">
                <a:latin typeface="Courier New" panose="02070309020205020404" pitchFamily="49" charset="0"/>
                <a:cs typeface="Courier New" panose="02070309020205020404" pitchFamily="49" charset="0"/>
              </a:rPr>
              <a:t>this("", new </a:t>
            </a:r>
            <a:r>
              <a:rPr lang="en-US" sz="1600" dirty="0" err="1">
                <a:latin typeface="Courier New" panose="02070309020205020404" pitchFamily="49" charset="0"/>
                <a:cs typeface="Courier New" panose="02070309020205020404" pitchFamily="49" charset="0"/>
              </a:rPr>
              <a:t>JFrame</a:t>
            </a:r>
            <a:r>
              <a:rPr lang="en-US" sz="1600" dirty="0">
                <a:latin typeface="Courier New" panose="02070309020205020404" pitchFamily="49" charset="0"/>
                <a:cs typeface="Courier New" panose="02070309020205020404" pitchFamily="49" charset="0"/>
              </a:rPr>
              <a:t>( )); </a:t>
            </a:r>
          </a:p>
          <a:p>
            <a:pPr marL="0" marR="1164590">
              <a:lnSpc>
                <a:spcPct val="102000"/>
              </a:lnSpc>
              <a:spcBef>
                <a:spcPts val="0"/>
              </a:spcBef>
              <a:spcAft>
                <a:spcPts val="25"/>
              </a:spcAft>
            </a:pPr>
            <a:r>
              <a:rPr lang="en-US" sz="1600" dirty="0">
                <a:latin typeface="Courier New" panose="02070309020205020404" pitchFamily="49" charset="0"/>
                <a:cs typeface="Courier New" panose="02070309020205020404" pitchFamily="49" charset="0"/>
              </a:rPr>
              <a:t>}</a:t>
            </a:r>
            <a:endParaRPr lang="en-US" sz="16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279276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6C8DE1-2957-4055-9F90-886120AFC935}"/>
              </a:ext>
            </a:extLst>
          </p:cNvPr>
          <p:cNvSpPr txBox="1"/>
          <p:nvPr/>
        </p:nvSpPr>
        <p:spPr>
          <a:xfrm>
            <a:off x="1194046" y="1009398"/>
            <a:ext cx="9228339" cy="5016758"/>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DialogAuthenticator</a:t>
            </a:r>
            <a:r>
              <a:rPr lang="en-US" sz="1600" dirty="0">
                <a:latin typeface="Courier New" panose="02070309020205020404" pitchFamily="49" charset="0"/>
                <a:cs typeface="Courier New" panose="02070309020205020404" pitchFamily="49" charset="0"/>
              </a:rPr>
              <a:t>(String username) {</a:t>
            </a:r>
          </a:p>
          <a:p>
            <a:r>
              <a:rPr lang="en-US" sz="1600" dirty="0">
                <a:latin typeface="Courier New" panose="02070309020205020404" pitchFamily="49" charset="0"/>
                <a:cs typeface="Courier New" panose="02070309020205020404" pitchFamily="49" charset="0"/>
              </a:rPr>
              <a:t>this(username, new </a:t>
            </a:r>
            <a:r>
              <a:rPr lang="en-US" sz="1600" dirty="0" err="1">
                <a:latin typeface="Courier New" panose="02070309020205020404" pitchFamily="49" charset="0"/>
                <a:cs typeface="Courier New" panose="02070309020205020404" pitchFamily="49" charset="0"/>
              </a:rPr>
              <a:t>JFrame</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DialogAuthenticator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JFrame</a:t>
            </a:r>
            <a:r>
              <a:rPr lang="en-US" sz="1600" dirty="0">
                <a:latin typeface="Courier New" panose="02070309020205020404" pitchFamily="49" charset="0"/>
                <a:cs typeface="Courier New" panose="02070309020205020404" pitchFamily="49" charset="0"/>
              </a:rPr>
              <a:t> parent) { </a:t>
            </a:r>
          </a:p>
          <a:p>
            <a:r>
              <a:rPr lang="en-US" sz="1600" dirty="0">
                <a:latin typeface="Courier New" panose="02070309020205020404" pitchFamily="49" charset="0"/>
                <a:cs typeface="Courier New" panose="02070309020205020404" pitchFamily="49" charset="0"/>
              </a:rPr>
              <a:t>this("", parent);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DialogAuthenticator</a:t>
            </a:r>
            <a:r>
              <a:rPr lang="en-US" sz="1600" dirty="0">
                <a:latin typeface="Courier New" panose="02070309020205020404" pitchFamily="49" charset="0"/>
                <a:cs typeface="Courier New" panose="02070309020205020404" pitchFamily="49" charset="0"/>
              </a:rPr>
              <a:t>(String username, </a:t>
            </a:r>
            <a:r>
              <a:rPr lang="en-US" sz="1600" dirty="0" err="1">
                <a:latin typeface="Courier New" panose="02070309020205020404" pitchFamily="49" charset="0"/>
                <a:cs typeface="Courier New" panose="02070309020205020404" pitchFamily="49" charset="0"/>
              </a:rPr>
              <a:t>JFrame</a:t>
            </a:r>
            <a:r>
              <a:rPr lang="en-US" sz="1600" dirty="0">
                <a:latin typeface="Courier New" panose="02070309020205020404" pitchFamily="49" charset="0"/>
                <a:cs typeface="Courier New" panose="02070309020205020404" pitchFamily="49" charset="0"/>
              </a:rPr>
              <a:t> parent) {</a:t>
            </a:r>
          </a:p>
          <a:p>
            <a:r>
              <a:rPr lang="en-US" sz="1600" dirty="0" err="1">
                <a:latin typeface="Courier New" panose="02070309020205020404" pitchFamily="49" charset="0"/>
                <a:cs typeface="Courier New" panose="02070309020205020404" pitchFamily="49" charset="0"/>
              </a:rPr>
              <a:t>this.passwordDialog</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JDialog</a:t>
            </a:r>
            <a:r>
              <a:rPr lang="en-US" sz="1600" dirty="0">
                <a:latin typeface="Courier New" panose="02070309020205020404" pitchFamily="49" charset="0"/>
                <a:cs typeface="Courier New" panose="02070309020205020404" pitchFamily="49" charset="0"/>
              </a:rPr>
              <a:t>(parent, true); </a:t>
            </a:r>
          </a:p>
          <a:p>
            <a:r>
              <a:rPr lang="en-US" sz="1600" dirty="0">
                <a:latin typeface="Courier New" panose="02070309020205020404" pitchFamily="49" charset="0"/>
                <a:cs typeface="Courier New" panose="02070309020205020404" pitchFamily="49" charset="0"/>
              </a:rPr>
              <a:t>Container pane = </a:t>
            </a:r>
            <a:r>
              <a:rPr lang="en-US" sz="1600" dirty="0" err="1">
                <a:latin typeface="Courier New" panose="02070309020205020404" pitchFamily="49" charset="0"/>
                <a:cs typeface="Courier New" panose="02070309020205020404" pitchFamily="49" charset="0"/>
              </a:rPr>
              <a:t>passwordDialog.getContentPane</a:t>
            </a:r>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pane.setLayout</a:t>
            </a:r>
            <a:r>
              <a:rPr lang="en-US" sz="1600" dirty="0">
                <a:latin typeface="Courier New" panose="02070309020205020404" pitchFamily="49" charset="0"/>
                <a:cs typeface="Courier New" panose="02070309020205020404" pitchFamily="49" charset="0"/>
              </a:rPr>
              <a:t>(new </a:t>
            </a:r>
            <a:r>
              <a:rPr lang="en-US" sz="1600" dirty="0" err="1">
                <a:latin typeface="Courier New" panose="02070309020205020404" pitchFamily="49" charset="0"/>
                <a:cs typeface="Courier New" panose="02070309020205020404" pitchFamily="49" charset="0"/>
              </a:rPr>
              <a:t>GridLayout</a:t>
            </a:r>
            <a:r>
              <a:rPr lang="en-US" sz="1600" dirty="0">
                <a:latin typeface="Courier New" panose="02070309020205020404" pitchFamily="49" charset="0"/>
                <a:cs typeface="Courier New" panose="02070309020205020404" pitchFamily="49" charset="0"/>
              </a:rPr>
              <a:t>(4, 1)); </a:t>
            </a:r>
          </a:p>
          <a:p>
            <a:r>
              <a:rPr lang="en-US" sz="1600" dirty="0" err="1">
                <a:latin typeface="Courier New" panose="02070309020205020404" pitchFamily="49" charset="0"/>
                <a:cs typeface="Courier New" panose="02070309020205020404" pitchFamily="49" charset="0"/>
              </a:rPr>
              <a:t>pane.add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mainLabel</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JPanel</a:t>
            </a:r>
            <a:r>
              <a:rPr lang="en-US" sz="1600" dirty="0">
                <a:latin typeface="Courier New" panose="02070309020205020404" pitchFamily="49" charset="0"/>
                <a:cs typeface="Courier New" panose="02070309020205020404" pitchFamily="49" charset="0"/>
              </a:rPr>
              <a:t> p2 = new </a:t>
            </a:r>
            <a:r>
              <a:rPr lang="en-US" sz="1600" dirty="0" err="1">
                <a:latin typeface="Courier New" panose="02070309020205020404" pitchFamily="49" charset="0"/>
                <a:cs typeface="Courier New" panose="02070309020205020404" pitchFamily="49" charset="0"/>
              </a:rPr>
              <a:t>JPanel</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p2.add(</a:t>
            </a:r>
            <a:r>
              <a:rPr lang="en-US" sz="1600" dirty="0" err="1">
                <a:latin typeface="Courier New" panose="02070309020205020404" pitchFamily="49" charset="0"/>
                <a:cs typeface="Courier New" panose="02070309020205020404" pitchFamily="49" charset="0"/>
              </a:rPr>
              <a:t>userLabel</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p2.add(</a:t>
            </a:r>
            <a:r>
              <a:rPr lang="en-US" sz="1600" dirty="0" err="1">
                <a:latin typeface="Courier New" panose="02070309020205020404" pitchFamily="49" charset="0"/>
                <a:cs typeface="Courier New" panose="02070309020205020404" pitchFamily="49" charset="0"/>
              </a:rPr>
              <a:t>usernameField</a:t>
            </a:r>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usernameField.setText</a:t>
            </a:r>
            <a:r>
              <a:rPr lang="en-US" sz="1600" dirty="0">
                <a:latin typeface="Courier New" panose="02070309020205020404" pitchFamily="49" charset="0"/>
                <a:cs typeface="Courier New" panose="02070309020205020404" pitchFamily="49" charset="0"/>
              </a:rPr>
              <a:t>(username); </a:t>
            </a:r>
          </a:p>
          <a:p>
            <a:r>
              <a:rPr lang="en-US" sz="1600" dirty="0" err="1">
                <a:latin typeface="Courier New" panose="02070309020205020404" pitchFamily="49" charset="0"/>
                <a:cs typeface="Courier New" panose="02070309020205020404" pitchFamily="49" charset="0"/>
              </a:rPr>
              <a:t>pane.add</a:t>
            </a:r>
            <a:r>
              <a:rPr lang="en-US" sz="1600" dirty="0">
                <a:latin typeface="Courier New" panose="02070309020205020404" pitchFamily="49" charset="0"/>
                <a:cs typeface="Courier New" panose="02070309020205020404" pitchFamily="49" charset="0"/>
              </a:rPr>
              <a:t>(p2); </a:t>
            </a:r>
          </a:p>
          <a:p>
            <a:r>
              <a:rPr lang="en-US" sz="1600" dirty="0" err="1">
                <a:latin typeface="Courier New" panose="02070309020205020404" pitchFamily="49" charset="0"/>
                <a:cs typeface="Courier New" panose="02070309020205020404" pitchFamily="49" charset="0"/>
              </a:rPr>
              <a:t>JPanel</a:t>
            </a:r>
            <a:r>
              <a:rPr lang="en-US" sz="1600" dirty="0">
                <a:latin typeface="Courier New" panose="02070309020205020404" pitchFamily="49" charset="0"/>
                <a:cs typeface="Courier New" panose="02070309020205020404" pitchFamily="49" charset="0"/>
              </a:rPr>
              <a:t> p3 = new </a:t>
            </a:r>
            <a:r>
              <a:rPr lang="en-US" sz="1600" dirty="0" err="1">
                <a:latin typeface="Courier New" panose="02070309020205020404" pitchFamily="49" charset="0"/>
                <a:cs typeface="Courier New" panose="02070309020205020404" pitchFamily="49" charset="0"/>
              </a:rPr>
              <a:t>JPanel</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p3.add(</a:t>
            </a:r>
            <a:r>
              <a:rPr lang="en-US" sz="1600" dirty="0" err="1">
                <a:latin typeface="Courier New" panose="02070309020205020404" pitchFamily="49" charset="0"/>
                <a:cs typeface="Courier New" panose="02070309020205020404" pitchFamily="49" charset="0"/>
              </a:rPr>
              <a:t>passwordLabel</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p3.add(</a:t>
            </a:r>
            <a:r>
              <a:rPr lang="en-US" sz="1600" dirty="0" err="1">
                <a:latin typeface="Courier New" panose="02070309020205020404" pitchFamily="49" charset="0"/>
                <a:cs typeface="Courier New" panose="02070309020205020404" pitchFamily="49" charset="0"/>
              </a:rPr>
              <a:t>passwordField</a:t>
            </a:r>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pane.add</a:t>
            </a:r>
            <a:r>
              <a:rPr lang="en-US" sz="1600" dirty="0">
                <a:latin typeface="Courier New" panose="02070309020205020404" pitchFamily="49" charset="0"/>
                <a:cs typeface="Courier New" panose="02070309020205020404" pitchFamily="49" charset="0"/>
              </a:rPr>
              <a:t>(p3); </a:t>
            </a:r>
          </a:p>
        </p:txBody>
      </p:sp>
    </p:spTree>
    <p:extLst>
      <p:ext uri="{BB962C8B-B14F-4D97-AF65-F5344CB8AC3E}">
        <p14:creationId xmlns:p14="http://schemas.microsoft.com/office/powerpoint/2010/main" val="29892086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6F38F7-5D0A-4A08-AB1A-6FED41116754}"/>
              </a:ext>
            </a:extLst>
          </p:cNvPr>
          <p:cNvSpPr txBox="1"/>
          <p:nvPr/>
        </p:nvSpPr>
        <p:spPr>
          <a:xfrm>
            <a:off x="1705993" y="674400"/>
            <a:ext cx="6116714" cy="5509200"/>
          </a:xfrm>
          <a:prstGeom prst="rect">
            <a:avLst/>
          </a:prstGeom>
          <a:noFill/>
        </p:spPr>
        <p:txBody>
          <a:bodyPr wrap="square">
            <a:spAutoFit/>
          </a:bodyPr>
          <a:lstStyle/>
          <a:p>
            <a:r>
              <a:rPr lang="en-US" sz="1600" dirty="0" err="1">
                <a:latin typeface="Courier New" panose="02070309020205020404" pitchFamily="49" charset="0"/>
                <a:cs typeface="Courier New" panose="02070309020205020404" pitchFamily="49" charset="0"/>
              </a:rPr>
              <a:t>JPanel</a:t>
            </a:r>
            <a:r>
              <a:rPr lang="en-US" sz="1600" dirty="0">
                <a:latin typeface="Courier New" panose="02070309020205020404" pitchFamily="49" charset="0"/>
                <a:cs typeface="Courier New" panose="02070309020205020404" pitchFamily="49" charset="0"/>
              </a:rPr>
              <a:t> p4 = new </a:t>
            </a:r>
            <a:r>
              <a:rPr lang="en-US" sz="1600" dirty="0" err="1">
                <a:latin typeface="Courier New" panose="02070309020205020404" pitchFamily="49" charset="0"/>
                <a:cs typeface="Courier New" panose="02070309020205020404" pitchFamily="49" charset="0"/>
              </a:rPr>
              <a:t>JPanel</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p4.add(</a:t>
            </a:r>
            <a:r>
              <a:rPr lang="en-US" sz="1600" dirty="0" err="1">
                <a:latin typeface="Courier New" panose="02070309020205020404" pitchFamily="49" charset="0"/>
                <a:cs typeface="Courier New" panose="02070309020205020404" pitchFamily="49" charset="0"/>
              </a:rPr>
              <a:t>okButton</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p4.add(</a:t>
            </a:r>
            <a:r>
              <a:rPr lang="en-US" sz="1600" dirty="0" err="1">
                <a:latin typeface="Courier New" panose="02070309020205020404" pitchFamily="49" charset="0"/>
                <a:cs typeface="Courier New" panose="02070309020205020404" pitchFamily="49" charset="0"/>
              </a:rPr>
              <a:t>cancelButton</a:t>
            </a:r>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pane.add</a:t>
            </a:r>
            <a:r>
              <a:rPr lang="en-US" sz="1600" dirty="0">
                <a:latin typeface="Courier New" panose="02070309020205020404" pitchFamily="49" charset="0"/>
                <a:cs typeface="Courier New" panose="02070309020205020404" pitchFamily="49" charset="0"/>
              </a:rPr>
              <a:t>(p4); </a:t>
            </a:r>
          </a:p>
          <a:p>
            <a:r>
              <a:rPr lang="en-US" sz="1600" dirty="0" err="1">
                <a:latin typeface="Courier New" panose="02070309020205020404" pitchFamily="49" charset="0"/>
                <a:cs typeface="Courier New" panose="02070309020205020404" pitchFamily="49" charset="0"/>
              </a:rPr>
              <a:t>passwordDialog.pack</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ActionListener al = new </a:t>
            </a:r>
            <a:r>
              <a:rPr lang="en-US" sz="1600" dirty="0" err="1">
                <a:latin typeface="Courier New" panose="02070309020205020404" pitchFamily="49" charset="0"/>
                <a:cs typeface="Courier New" panose="02070309020205020404" pitchFamily="49" charset="0"/>
              </a:rPr>
              <a:t>OKResponse</a:t>
            </a:r>
            <a:r>
              <a:rPr lang="en-US" sz="1600" dirty="0">
                <a:latin typeface="Courier New" panose="02070309020205020404" pitchFamily="49" charset="0"/>
                <a:cs typeface="Courier New" panose="02070309020205020404" pitchFamily="49" charset="0"/>
              </a:rPr>
              <a:t>( ); </a:t>
            </a:r>
          </a:p>
          <a:p>
            <a:r>
              <a:rPr lang="en-US" sz="1600" dirty="0" err="1">
                <a:latin typeface="Courier New" panose="02070309020205020404" pitchFamily="49" charset="0"/>
                <a:cs typeface="Courier New" panose="02070309020205020404" pitchFamily="49" charset="0"/>
              </a:rPr>
              <a:t>okButton.addActionListener</a:t>
            </a:r>
            <a:r>
              <a:rPr lang="en-US" sz="1600" dirty="0">
                <a:latin typeface="Courier New" panose="02070309020205020404" pitchFamily="49" charset="0"/>
                <a:cs typeface="Courier New" panose="02070309020205020404" pitchFamily="49" charset="0"/>
              </a:rPr>
              <a:t>(al); </a:t>
            </a:r>
          </a:p>
          <a:p>
            <a:r>
              <a:rPr lang="en-US" sz="1600" dirty="0" err="1">
                <a:latin typeface="Courier New" panose="02070309020205020404" pitchFamily="49" charset="0"/>
                <a:cs typeface="Courier New" panose="02070309020205020404" pitchFamily="49" charset="0"/>
              </a:rPr>
              <a:t>usernameField.addActionListener</a:t>
            </a:r>
            <a:r>
              <a:rPr lang="en-US" sz="1600" dirty="0">
                <a:latin typeface="Courier New" panose="02070309020205020404" pitchFamily="49" charset="0"/>
                <a:cs typeface="Courier New" panose="02070309020205020404" pitchFamily="49" charset="0"/>
              </a:rPr>
              <a:t>(al); </a:t>
            </a:r>
          </a:p>
          <a:p>
            <a:r>
              <a:rPr lang="en-US" sz="1600" dirty="0" err="1">
                <a:latin typeface="Courier New" panose="02070309020205020404" pitchFamily="49" charset="0"/>
                <a:cs typeface="Courier New" panose="02070309020205020404" pitchFamily="49" charset="0"/>
              </a:rPr>
              <a:t>passwordField.addActionListener</a:t>
            </a:r>
            <a:r>
              <a:rPr lang="en-US" sz="1600" dirty="0">
                <a:latin typeface="Courier New" panose="02070309020205020404" pitchFamily="49" charset="0"/>
                <a:cs typeface="Courier New" panose="02070309020205020404" pitchFamily="49" charset="0"/>
              </a:rPr>
              <a:t>(al);</a:t>
            </a:r>
          </a:p>
          <a:p>
            <a:r>
              <a:rPr lang="en-US" sz="1600" dirty="0" err="1">
                <a:latin typeface="Courier New" panose="02070309020205020404" pitchFamily="49" charset="0"/>
                <a:cs typeface="Courier New" panose="02070309020205020404" pitchFamily="49" charset="0"/>
              </a:rPr>
              <a:t>cancelButton.addActionListener</a:t>
            </a:r>
            <a:r>
              <a:rPr lang="en-US" sz="1600" dirty="0">
                <a:latin typeface="Courier New" panose="02070309020205020404" pitchFamily="49" charset="0"/>
                <a:cs typeface="Courier New" panose="02070309020205020404" pitchFamily="49" charset="0"/>
              </a:rPr>
              <a:t>(new </a:t>
            </a:r>
            <a:r>
              <a:rPr lang="en-US" sz="1600" dirty="0" err="1">
                <a:latin typeface="Courier New" panose="02070309020205020404" pitchFamily="49" charset="0"/>
                <a:cs typeface="Courier New" panose="02070309020205020404" pitchFamily="49" charset="0"/>
              </a:rPr>
              <a:t>CancelResponse</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private void show( ) {  </a:t>
            </a:r>
          </a:p>
          <a:p>
            <a:r>
              <a:rPr lang="en-US" sz="1600" dirty="0">
                <a:latin typeface="Courier New" panose="02070309020205020404" pitchFamily="49" charset="0"/>
                <a:cs typeface="Courier New" panose="02070309020205020404" pitchFamily="49" charset="0"/>
              </a:rPr>
              <a:t>String prompt = </a:t>
            </a:r>
            <a:r>
              <a:rPr lang="en-US" sz="1600" dirty="0" err="1">
                <a:latin typeface="Courier New" panose="02070309020205020404" pitchFamily="49" charset="0"/>
                <a:cs typeface="Courier New" panose="02070309020205020404" pitchFamily="49" charset="0"/>
              </a:rPr>
              <a:t>this.getRequestingPrompt</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if (prompt == null) {</a:t>
            </a:r>
          </a:p>
          <a:p>
            <a:r>
              <a:rPr lang="en-US" sz="1600" dirty="0">
                <a:latin typeface="Courier New" panose="02070309020205020404" pitchFamily="49" charset="0"/>
                <a:cs typeface="Courier New" panose="02070309020205020404" pitchFamily="49" charset="0"/>
              </a:rPr>
              <a:t>String site = </a:t>
            </a:r>
            <a:r>
              <a:rPr lang="en-US" sz="1600" dirty="0" err="1">
                <a:latin typeface="Courier New" panose="02070309020205020404" pitchFamily="49" charset="0"/>
                <a:cs typeface="Courier New" panose="02070309020205020404" pitchFamily="49" charset="0"/>
              </a:rPr>
              <a:t>this.getRequestingSite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getHostName</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String protocol = </a:t>
            </a:r>
            <a:r>
              <a:rPr lang="en-US" sz="1600" dirty="0" err="1">
                <a:latin typeface="Courier New" panose="02070309020205020404" pitchFamily="49" charset="0"/>
                <a:cs typeface="Courier New" panose="02070309020205020404" pitchFamily="49" charset="0"/>
              </a:rPr>
              <a:t>this.getRequestingProtocol</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int port = </a:t>
            </a:r>
            <a:r>
              <a:rPr lang="en-US" sz="1600" dirty="0" err="1">
                <a:latin typeface="Courier New" panose="02070309020205020404" pitchFamily="49" charset="0"/>
                <a:cs typeface="Courier New" panose="02070309020205020404" pitchFamily="49" charset="0"/>
              </a:rPr>
              <a:t>this.getRequestingPort</a:t>
            </a:r>
            <a:r>
              <a:rPr lang="en-US" sz="1600" dirty="0">
                <a:latin typeface="Courier New" panose="02070309020205020404" pitchFamily="49" charset="0"/>
                <a:cs typeface="Courier New" panose="02070309020205020404" pitchFamily="49" charset="0"/>
              </a:rPr>
              <a:t>( ); </a:t>
            </a:r>
          </a:p>
          <a:p>
            <a:r>
              <a:rPr lang="it-IT" sz="1600" dirty="0">
                <a:latin typeface="Courier New" panose="02070309020205020404" pitchFamily="49" charset="0"/>
                <a:cs typeface="Courier New" panose="02070309020205020404" pitchFamily="49" charset="0"/>
              </a:rPr>
              <a:t>if (site != null &amp; protocol != null) { </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prompt = protocol + "://" + site; </a:t>
            </a:r>
          </a:p>
          <a:p>
            <a:r>
              <a:rPr lang="en-US" sz="1600" dirty="0">
                <a:latin typeface="Courier New" panose="02070309020205020404" pitchFamily="49" charset="0"/>
                <a:cs typeface="Courier New" panose="02070309020205020404" pitchFamily="49" charset="0"/>
              </a:rPr>
              <a:t>	</a:t>
            </a:r>
            <a:r>
              <a:rPr lang="fr-FR" sz="1600" dirty="0">
                <a:latin typeface="Courier New" panose="02070309020205020404" pitchFamily="49" charset="0"/>
                <a:cs typeface="Courier New" panose="02070309020205020404" pitchFamily="49" charset="0"/>
              </a:rPr>
              <a:t>if (port &gt; 0) prompt += ":" + </a:t>
            </a:r>
            <a:r>
              <a:rPr lang="fr-FR" sz="1600" dirty="0" err="1">
                <a:latin typeface="Courier New" panose="02070309020205020404" pitchFamily="49" charset="0"/>
                <a:cs typeface="Courier New" panose="02070309020205020404" pitchFamily="49" charset="0"/>
              </a:rPr>
              <a:t>port;s</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37186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37AF6B-2B42-4C2D-BAC6-A3964BB22854}"/>
              </a:ext>
            </a:extLst>
          </p:cNvPr>
          <p:cNvSpPr txBox="1"/>
          <p:nvPr/>
        </p:nvSpPr>
        <p:spPr>
          <a:xfrm>
            <a:off x="1300578" y="787438"/>
            <a:ext cx="8420470" cy="5262979"/>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else { </a:t>
            </a:r>
          </a:p>
          <a:p>
            <a:r>
              <a:rPr lang="en-US" sz="1600" dirty="0">
                <a:latin typeface="Courier New" panose="02070309020205020404" pitchFamily="49" charset="0"/>
                <a:cs typeface="Courier New" panose="02070309020205020404" pitchFamily="49" charset="0"/>
              </a:rPr>
              <a:t>	prompt =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err="1">
                <a:latin typeface="Courier New" panose="02070309020205020404" pitchFamily="49" charset="0"/>
                <a:cs typeface="Courier New" panose="02070309020205020404" pitchFamily="49" charset="0"/>
              </a:rPr>
              <a:t>mainLabel.setText</a:t>
            </a:r>
            <a:r>
              <a:rPr lang="en-US" sz="1600" dirty="0">
                <a:latin typeface="Courier New" panose="02070309020205020404" pitchFamily="49" charset="0"/>
                <a:cs typeface="Courier New" panose="02070309020205020404" pitchFamily="49" charset="0"/>
              </a:rPr>
              <a:t>("Please enter username and password for " + prompt + ": ");</a:t>
            </a:r>
          </a:p>
          <a:p>
            <a:r>
              <a:rPr lang="en-US" sz="1600" dirty="0" err="1">
                <a:latin typeface="Courier New" panose="02070309020205020404" pitchFamily="49" charset="0"/>
                <a:cs typeface="Courier New" panose="02070309020205020404" pitchFamily="49" charset="0"/>
              </a:rPr>
              <a:t>passwordDialog.pack</a:t>
            </a:r>
            <a:r>
              <a:rPr lang="en-US" sz="1600" dirty="0">
                <a:latin typeface="Courier New" panose="02070309020205020404" pitchFamily="49" charset="0"/>
                <a:cs typeface="Courier New" panose="02070309020205020404" pitchFamily="49" charset="0"/>
              </a:rPr>
              <a:t>( ); </a:t>
            </a:r>
          </a:p>
          <a:p>
            <a:r>
              <a:rPr lang="en-US" sz="1600" dirty="0" err="1">
                <a:latin typeface="Courier New" panose="02070309020205020404" pitchFamily="49" charset="0"/>
                <a:cs typeface="Courier New" panose="02070309020205020404" pitchFamily="49" charset="0"/>
              </a:rPr>
              <a:t>passwordDialog.show</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PasswordAuthentication</a:t>
            </a:r>
            <a:r>
              <a:rPr lang="en-US" sz="1600" dirty="0">
                <a:latin typeface="Courier New" panose="02070309020205020404" pitchFamily="49" charset="0"/>
                <a:cs typeface="Courier New" panose="02070309020205020404" pitchFamily="49" charset="0"/>
              </a:rPr>
              <a:t> response = null;</a:t>
            </a:r>
          </a:p>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OKResponse</a:t>
            </a:r>
            <a:r>
              <a:rPr lang="en-US" sz="1600" dirty="0">
                <a:latin typeface="Courier New" panose="02070309020205020404" pitchFamily="49" charset="0"/>
                <a:cs typeface="Courier New" panose="02070309020205020404" pitchFamily="49" charset="0"/>
              </a:rPr>
              <a:t> implements ActionListener { </a:t>
            </a:r>
          </a:p>
          <a:p>
            <a:r>
              <a:rPr lang="en-US" sz="1600" dirty="0">
                <a:latin typeface="Courier New" panose="02070309020205020404" pitchFamily="49" charset="0"/>
                <a:cs typeface="Courier New" panose="02070309020205020404" pitchFamily="49" charset="0"/>
              </a:rPr>
              <a:t>public void </a:t>
            </a:r>
            <a:r>
              <a:rPr lang="en-US" sz="1600" dirty="0" err="1">
                <a:latin typeface="Courier New" panose="02070309020205020404" pitchFamily="49" charset="0"/>
                <a:cs typeface="Courier New" panose="02070309020205020404" pitchFamily="49" charset="0"/>
              </a:rPr>
              <a:t>actionPerformed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ActionEvent</a:t>
            </a:r>
            <a:r>
              <a:rPr lang="en-US" sz="1600" dirty="0">
                <a:latin typeface="Courier New" panose="02070309020205020404" pitchFamily="49" charset="0"/>
                <a:cs typeface="Courier New" panose="02070309020205020404" pitchFamily="49" charset="0"/>
              </a:rPr>
              <a:t> e) { </a:t>
            </a:r>
          </a:p>
          <a:p>
            <a:r>
              <a:rPr lang="en-US" sz="1600" dirty="0" err="1">
                <a:latin typeface="Courier New" panose="02070309020205020404" pitchFamily="49" charset="0"/>
                <a:cs typeface="Courier New" panose="02070309020205020404" pitchFamily="49" charset="0"/>
              </a:rPr>
              <a:t>passwordDialog.hide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The password is returned as an array of</a:t>
            </a:r>
          </a:p>
          <a:p>
            <a:r>
              <a:rPr lang="en-US" sz="1600" dirty="0">
                <a:latin typeface="Courier New" panose="02070309020205020404" pitchFamily="49" charset="0"/>
                <a:cs typeface="Courier New" panose="02070309020205020404" pitchFamily="49" charset="0"/>
              </a:rPr>
              <a:t>// chars for security reasons. </a:t>
            </a:r>
          </a:p>
          <a:p>
            <a:r>
              <a:rPr lang="en-US" sz="1600" dirty="0">
                <a:latin typeface="Courier New" panose="02070309020205020404" pitchFamily="49" charset="0"/>
                <a:cs typeface="Courier New" panose="02070309020205020404" pitchFamily="49" charset="0"/>
              </a:rPr>
              <a:t>char[] password = </a:t>
            </a:r>
            <a:r>
              <a:rPr lang="en-US" sz="1600" dirty="0" err="1">
                <a:latin typeface="Courier New" panose="02070309020205020404" pitchFamily="49" charset="0"/>
                <a:cs typeface="Courier New" panose="02070309020205020404" pitchFamily="49" charset="0"/>
              </a:rPr>
              <a:t>passwordField.getPassword</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String username = </a:t>
            </a:r>
            <a:r>
              <a:rPr lang="en-US" sz="1600" dirty="0" err="1">
                <a:latin typeface="Courier New" panose="02070309020205020404" pitchFamily="49" charset="0"/>
                <a:cs typeface="Courier New" panose="02070309020205020404" pitchFamily="49" charset="0"/>
              </a:rPr>
              <a:t>usernameField.getText</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Erase the password in case this is used again. </a:t>
            </a:r>
          </a:p>
          <a:p>
            <a:r>
              <a:rPr lang="en-US" sz="1600" dirty="0" err="1">
                <a:latin typeface="Courier New" panose="02070309020205020404" pitchFamily="49" charset="0"/>
                <a:cs typeface="Courier New" panose="02070309020205020404" pitchFamily="49" charset="0"/>
              </a:rPr>
              <a:t>passwordField.setText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response = new </a:t>
            </a:r>
            <a:r>
              <a:rPr lang="en-US" sz="1600" dirty="0" err="1">
                <a:latin typeface="Courier New" panose="02070309020205020404" pitchFamily="49" charset="0"/>
                <a:cs typeface="Courier New" panose="02070309020205020404" pitchFamily="49" charset="0"/>
              </a:rPr>
              <a:t>PasswordAuthentication</a:t>
            </a:r>
            <a:r>
              <a:rPr lang="en-US" sz="1600" dirty="0">
                <a:latin typeface="Courier New" panose="02070309020205020404" pitchFamily="49" charset="0"/>
                <a:cs typeface="Courier New" panose="02070309020205020404" pitchFamily="49" charset="0"/>
              </a:rPr>
              <a:t>(username, password);</a:t>
            </a:r>
          </a:p>
        </p:txBody>
      </p:sp>
    </p:spTree>
    <p:extLst>
      <p:ext uri="{BB962C8B-B14F-4D97-AF65-F5344CB8AC3E}">
        <p14:creationId xmlns:p14="http://schemas.microsoft.com/office/powerpoint/2010/main" val="42106591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E091CB-2523-4C40-B1D2-2E1B54F15FC4}"/>
              </a:ext>
            </a:extLst>
          </p:cNvPr>
          <p:cNvSpPr txBox="1"/>
          <p:nvPr/>
        </p:nvSpPr>
        <p:spPr>
          <a:xfrm>
            <a:off x="1655685" y="1391120"/>
            <a:ext cx="8216284" cy="378565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CancelResponse</a:t>
            </a:r>
            <a:r>
              <a:rPr lang="en-US" sz="1600" dirty="0">
                <a:latin typeface="Courier New" panose="02070309020205020404" pitchFamily="49" charset="0"/>
                <a:cs typeface="Courier New" panose="02070309020205020404" pitchFamily="49" charset="0"/>
              </a:rPr>
              <a:t> implements ActionListener { </a:t>
            </a:r>
          </a:p>
          <a:p>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actionPerformed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ActionEvent</a:t>
            </a:r>
            <a:r>
              <a:rPr lang="en-US" sz="1600" dirty="0">
                <a:latin typeface="Courier New" panose="02070309020205020404" pitchFamily="49" charset="0"/>
                <a:cs typeface="Courier New" panose="02070309020205020404" pitchFamily="49" charset="0"/>
              </a:rPr>
              <a:t> 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passwordDialog.hide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Erase the password in case this is used again. </a:t>
            </a:r>
          </a:p>
          <a:p>
            <a:r>
              <a:rPr lang="en-US" sz="1600" dirty="0" err="1">
                <a:latin typeface="Courier New" panose="02070309020205020404" pitchFamily="49" charset="0"/>
                <a:cs typeface="Courier New" panose="02070309020205020404" pitchFamily="49" charset="0"/>
              </a:rPr>
              <a:t>passwordField.setText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response = null;</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public </a:t>
            </a:r>
            <a:r>
              <a:rPr lang="en-US" sz="1600" dirty="0" err="1">
                <a:latin typeface="Courier New" panose="02070309020205020404" pitchFamily="49" charset="0"/>
                <a:cs typeface="Courier New" panose="02070309020205020404" pitchFamily="49" charset="0"/>
              </a:rPr>
              <a:t>PasswordAuthentication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getPasswordAuthentication</a:t>
            </a:r>
            <a:r>
              <a:rPr lang="en-US" sz="1600" dirty="0">
                <a:latin typeface="Courier New" panose="02070309020205020404" pitchFamily="49" charset="0"/>
                <a:cs typeface="Courier New" panose="02070309020205020404" pitchFamily="49" charset="0"/>
              </a:rPr>
              <a:t>( ) {</a:t>
            </a:r>
          </a:p>
          <a:p>
            <a:r>
              <a:rPr lang="en-US" sz="1600" dirty="0" err="1">
                <a:latin typeface="Courier New" panose="02070309020205020404" pitchFamily="49" charset="0"/>
                <a:cs typeface="Courier New" panose="02070309020205020404" pitchFamily="49" charset="0"/>
              </a:rPr>
              <a:t>this.show</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return </a:t>
            </a:r>
            <a:r>
              <a:rPr lang="en-US" sz="1600" dirty="0" err="1">
                <a:latin typeface="Courier New" panose="02070309020205020404" pitchFamily="49" charset="0"/>
                <a:cs typeface="Courier New" panose="02070309020205020404" pitchFamily="49" charset="0"/>
              </a:rPr>
              <a:t>this.response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4045944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1CCCEE-60CB-4437-A398-4B8294B4F935}"/>
              </a:ext>
            </a:extLst>
          </p:cNvPr>
          <p:cNvSpPr txBox="1"/>
          <p:nvPr/>
        </p:nvSpPr>
        <p:spPr>
          <a:xfrm>
            <a:off x="1361982" y="1238409"/>
            <a:ext cx="9069279" cy="830997"/>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7.12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SourceViewer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DialogAuthenticator</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82F51017-F9E3-440E-933D-B19FAD06731D}"/>
              </a:ext>
            </a:extLst>
          </p:cNvPr>
          <p:cNvSpPr txBox="1"/>
          <p:nvPr/>
        </p:nvSpPr>
        <p:spPr>
          <a:xfrm>
            <a:off x="1105271" y="2362329"/>
            <a:ext cx="10178248" cy="3908762"/>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7.12. </a:t>
            </a:r>
            <a:r>
              <a:rPr lang="en-US" sz="2400" dirty="0" err="1">
                <a:solidFill>
                  <a:srgbClr val="FF0000"/>
                </a:solidFill>
                <a:latin typeface="Times New Roman" panose="02020603050405020304" pitchFamily="18" charset="0"/>
                <a:cs typeface="Times New Roman" panose="02020603050405020304" pitchFamily="18" charset="0"/>
              </a:rPr>
              <a:t>Chương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trình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tải</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xuống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các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trang</a:t>
            </a:r>
            <a:r>
              <a:rPr lang="en-US" sz="2400" dirty="0">
                <a:solidFill>
                  <a:srgbClr val="FF0000"/>
                </a:solidFill>
                <a:latin typeface="Times New Roman" panose="02020603050405020304" pitchFamily="18" charset="0"/>
                <a:cs typeface="Times New Roman" panose="02020603050405020304" pitchFamily="18" charset="0"/>
              </a:rPr>
              <a:t> web </a:t>
            </a:r>
            <a:r>
              <a:rPr lang="en-US" sz="2400" dirty="0" err="1">
                <a:solidFill>
                  <a:srgbClr val="FF0000"/>
                </a:solidFill>
                <a:latin typeface="Times New Roman" panose="02020603050405020304" pitchFamily="18" charset="0"/>
                <a:cs typeface="Times New Roman" panose="02020603050405020304" pitchFamily="18" charset="0"/>
              </a:rPr>
              <a:t>được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bảo</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vệ</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bằng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mật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khẩu</a:t>
            </a:r>
            <a:endParaRPr lang="en-US" sz="2400" dirty="0">
              <a:solidFill>
                <a:srgbClr val="FF0000"/>
              </a:solidFill>
              <a:latin typeface="Times New Roman" panose="02020603050405020304" pitchFamily="18" charset="0"/>
              <a:cs typeface="Times New Roman" panose="02020603050405020304" pitchFamily="18" charset="0"/>
            </a:endParaRPr>
          </a:p>
          <a:p>
            <a:r>
              <a:rPr lang="en-US" sz="1600" dirty="0">
                <a:latin typeface="Courier New" panose="02070309020205020404" pitchFamily="49" charset="0"/>
                <a:cs typeface="Courier New" panose="02070309020205020404" pitchFamily="49" charset="0"/>
              </a:rPr>
              <a:t>import java.net.*;</a:t>
            </a:r>
          </a:p>
          <a:p>
            <a:r>
              <a:rPr lang="en-US" sz="1600" dirty="0">
                <a:latin typeface="Courier New" panose="02070309020205020404" pitchFamily="49" charset="0"/>
                <a:cs typeface="Courier New" panose="02070309020205020404" pitchFamily="49" charset="0"/>
              </a:rPr>
              <a:t>import java.io.*;</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com.macfaq.net.DialogAuthenticator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SecureSourceViewer</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public static void main (String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p>
          <a:p>
            <a:r>
              <a:rPr lang="en-US" sz="1600" dirty="0" err="1">
                <a:latin typeface="Courier New" panose="02070309020205020404" pitchFamily="49" charset="0"/>
                <a:cs typeface="Courier New" panose="02070309020205020404" pitchFamily="49" charset="0"/>
              </a:rPr>
              <a:t>Authenticator.setDefault</a:t>
            </a:r>
            <a:r>
              <a:rPr lang="en-US" sz="1600" dirty="0">
                <a:latin typeface="Courier New" panose="02070309020205020404" pitchFamily="49" charset="0"/>
                <a:cs typeface="Courier New" panose="02070309020205020404" pitchFamily="49" charset="0"/>
              </a:rPr>
              <a:t>(new </a:t>
            </a:r>
            <a:r>
              <a:rPr lang="en-US" sz="1600" dirty="0" err="1">
                <a:latin typeface="Courier New" panose="02070309020205020404" pitchFamily="49" charset="0"/>
                <a:cs typeface="Courier New" panose="02070309020205020404" pitchFamily="49" charset="0"/>
              </a:rPr>
              <a:t>DialogAuthenticator</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for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args.length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try {</a:t>
            </a:r>
          </a:p>
          <a:p>
            <a:r>
              <a:rPr lang="en-US" sz="1600" dirty="0">
                <a:latin typeface="Courier New" panose="02070309020205020404" pitchFamily="49" charset="0"/>
                <a:cs typeface="Courier New" panose="02070309020205020404" pitchFamily="49" charset="0"/>
              </a:rPr>
              <a:t>//Open the URL for reading </a:t>
            </a:r>
          </a:p>
          <a:p>
            <a:r>
              <a:rPr lang="nn-NO" sz="1600" dirty="0">
                <a:latin typeface="Courier New" panose="02070309020205020404" pitchFamily="49" charset="0"/>
                <a:cs typeface="Courier New" panose="02070309020205020404" pitchFamily="49" charset="0"/>
              </a:rPr>
              <a:t>URL u = new URL(args[i]); </a:t>
            </a:r>
            <a:endParaRPr lang="en-US"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InputStream</a:t>
            </a:r>
            <a:r>
              <a:rPr lang="en-US" sz="1600" dirty="0">
                <a:latin typeface="Courier New" panose="02070309020205020404" pitchFamily="49" charset="0"/>
                <a:cs typeface="Courier New" panose="02070309020205020404" pitchFamily="49" charset="0"/>
              </a:rPr>
              <a:t> in = </a:t>
            </a:r>
            <a:r>
              <a:rPr lang="en-US" sz="1600" dirty="0" err="1">
                <a:latin typeface="Courier New" panose="02070309020205020404" pitchFamily="49" charset="0"/>
                <a:cs typeface="Courier New" panose="02070309020205020404" pitchFamily="49" charset="0"/>
              </a:rPr>
              <a:t>u.openStream</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buffer the input to increase performance </a:t>
            </a:r>
          </a:p>
          <a:p>
            <a:r>
              <a:rPr lang="en-US" sz="1600" dirty="0">
                <a:latin typeface="Courier New" panose="02070309020205020404" pitchFamily="49" charset="0"/>
                <a:cs typeface="Courier New" panose="02070309020205020404" pitchFamily="49" charset="0"/>
              </a:rPr>
              <a:t>in = new </a:t>
            </a:r>
            <a:r>
              <a:rPr lang="en-US" sz="1600" dirty="0" err="1">
                <a:latin typeface="Courier New" panose="02070309020205020404" pitchFamily="49" charset="0"/>
                <a:cs typeface="Courier New" panose="02070309020205020404" pitchFamily="49" charset="0"/>
              </a:rPr>
              <a:t>BufferedInputStream</a:t>
            </a:r>
            <a:r>
              <a:rPr lang="en-US" sz="1600" dirty="0">
                <a:latin typeface="Courier New" panose="02070309020205020404" pitchFamily="49" charset="0"/>
                <a:cs typeface="Courier New" panose="02070309020205020404" pitchFamily="49" charset="0"/>
              </a:rPr>
              <a:t>(in); </a:t>
            </a:r>
          </a:p>
          <a:p>
            <a:endParaRPr lang="en-US" sz="16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1687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D6EDA-3DAE-4C46-BB01-379EB518E658}"/>
              </a:ext>
            </a:extLst>
          </p:cNvPr>
          <p:cNvSpPr txBox="1"/>
          <p:nvPr/>
        </p:nvSpPr>
        <p:spPr>
          <a:xfrm>
            <a:off x="1202924" y="920621"/>
            <a:ext cx="11376734" cy="5016758"/>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 chain the </a:t>
            </a:r>
            <a:r>
              <a:rPr lang="en-US" sz="1600" dirty="0" err="1">
                <a:latin typeface="Courier New" panose="02070309020205020404" pitchFamily="49" charset="0"/>
                <a:cs typeface="Courier New" panose="02070309020205020404" pitchFamily="49" charset="0"/>
              </a:rPr>
              <a:t>InputStream</a:t>
            </a:r>
            <a:r>
              <a:rPr lang="en-US" sz="1600" dirty="0">
                <a:latin typeface="Courier New" panose="02070309020205020404" pitchFamily="49" charset="0"/>
                <a:cs typeface="Courier New" panose="02070309020205020404" pitchFamily="49" charset="0"/>
              </a:rPr>
              <a:t> to a Reader </a:t>
            </a:r>
          </a:p>
          <a:p>
            <a:r>
              <a:rPr lang="en-US" sz="1600" dirty="0">
                <a:latin typeface="Courier New" panose="02070309020205020404" pitchFamily="49" charset="0"/>
                <a:cs typeface="Courier New" panose="02070309020205020404" pitchFamily="49" charset="0"/>
              </a:rPr>
              <a:t>Reader r = new </a:t>
            </a:r>
            <a:r>
              <a:rPr lang="en-US" sz="1600" dirty="0" err="1">
                <a:latin typeface="Courier New" panose="02070309020205020404" pitchFamily="49" charset="0"/>
                <a:cs typeface="Courier New" panose="02070309020205020404" pitchFamily="49" charset="0"/>
              </a:rPr>
              <a:t>InputStreamReader</a:t>
            </a:r>
            <a:r>
              <a:rPr lang="en-US" sz="1600" dirty="0">
                <a:latin typeface="Courier New" panose="02070309020205020404" pitchFamily="49" charset="0"/>
                <a:cs typeface="Courier New" panose="02070309020205020404" pitchFamily="49" charset="0"/>
              </a:rPr>
              <a:t>(in); </a:t>
            </a:r>
          </a:p>
          <a:p>
            <a:r>
              <a:rPr lang="en-US" sz="1600" dirty="0">
                <a:latin typeface="Courier New" panose="02070309020205020404" pitchFamily="49" charset="0"/>
                <a:cs typeface="Courier New" panose="02070309020205020404" pitchFamily="49" charset="0"/>
              </a:rPr>
              <a:t>int c;</a:t>
            </a:r>
          </a:p>
          <a:p>
            <a:r>
              <a:rPr lang="en-US" sz="1600" dirty="0">
                <a:latin typeface="Courier New" panose="02070309020205020404" pitchFamily="49" charset="0"/>
                <a:cs typeface="Courier New" panose="02070309020205020404" pitchFamily="49" charset="0"/>
              </a:rPr>
              <a:t>while ((c = </a:t>
            </a:r>
            <a:r>
              <a:rPr lang="en-US" sz="1600" dirty="0" err="1">
                <a:latin typeface="Courier New" panose="02070309020205020404" pitchFamily="49" charset="0"/>
                <a:cs typeface="Courier New" panose="02070309020205020404" pitchFamily="49" charset="0"/>
              </a:rPr>
              <a:t>r.read</a:t>
            </a:r>
            <a:r>
              <a:rPr lang="en-US" sz="1600" dirty="0">
                <a:latin typeface="Courier New" panose="02070309020205020404" pitchFamily="49" charset="0"/>
                <a:cs typeface="Courier New" panose="02070309020205020404" pitchFamily="49" charset="0"/>
              </a:rPr>
              <a:t>( )) != -1) {</a:t>
            </a:r>
          </a:p>
          <a:p>
            <a:r>
              <a:rPr lang="en-US" sz="1600" dirty="0" err="1">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((char) c);</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catch (</a:t>
            </a:r>
            <a:r>
              <a:rPr lang="en-US" sz="1600" dirty="0" err="1">
                <a:latin typeface="Courier New" panose="02070309020205020404" pitchFamily="49" charset="0"/>
                <a:cs typeface="Courier New" panose="02070309020205020404" pitchFamily="49" charset="0"/>
              </a:rPr>
              <a:t>MalformedURLException</a:t>
            </a:r>
            <a:r>
              <a:rPr lang="en-US" sz="1600" dirty="0">
                <a:latin typeface="Courier New" panose="02070309020205020404" pitchFamily="49" charset="0"/>
                <a:cs typeface="Courier New" panose="02070309020205020404" pitchFamily="49" charset="0"/>
              </a:rPr>
              <a:t> 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System.err.println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[0] + " is not a </a:t>
            </a:r>
            <a:r>
              <a:rPr lang="en-US" sz="1600" dirty="0" err="1">
                <a:latin typeface="Courier New" panose="02070309020205020404" pitchFamily="49" charset="0"/>
                <a:cs typeface="Courier New" panose="02070309020205020404" pitchFamily="49" charset="0"/>
              </a:rPr>
              <a:t>parseable</a:t>
            </a:r>
            <a:r>
              <a:rPr lang="en-US" sz="1600" dirty="0">
                <a:latin typeface="Courier New" panose="02070309020205020404" pitchFamily="49" charset="0"/>
                <a:cs typeface="Courier New" panose="02070309020205020404" pitchFamily="49" charset="0"/>
              </a:rPr>
              <a:t> URL");</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catch (</a:t>
            </a:r>
            <a:r>
              <a:rPr lang="en-US" sz="1600" dirty="0" err="1">
                <a:latin typeface="Courier New" panose="02070309020205020404" pitchFamily="49" charset="0"/>
                <a:cs typeface="Courier New" panose="02070309020205020404" pitchFamily="49" charset="0"/>
              </a:rPr>
              <a:t>IOException</a:t>
            </a:r>
            <a:r>
              <a:rPr lang="en-US" sz="1600" dirty="0">
                <a:latin typeface="Courier New" panose="02070309020205020404" pitchFamily="49" charset="0"/>
                <a:cs typeface="Courier New" panose="02070309020205020404" pitchFamily="49" charset="0"/>
              </a:rPr>
              <a:t> e) {</a:t>
            </a:r>
          </a:p>
          <a:p>
            <a:r>
              <a:rPr lang="en-US" sz="1600" dirty="0" err="1">
                <a:latin typeface="Courier New" panose="02070309020205020404" pitchFamily="49" charset="0"/>
                <a:cs typeface="Courier New" panose="02070309020205020404" pitchFamily="49" charset="0"/>
              </a:rPr>
              <a:t>System.err.println</a:t>
            </a:r>
            <a:r>
              <a:rPr lang="en-US" sz="1600" dirty="0">
                <a:latin typeface="Courier New" panose="02070309020205020404" pitchFamily="49" charset="0"/>
                <a:cs typeface="Courier New" panose="02070309020205020404" pitchFamily="49" charset="0"/>
              </a:rPr>
              <a:t>(e); </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print a blank line to separate pages </a:t>
            </a:r>
          </a:p>
          <a:p>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end for </a:t>
            </a:r>
          </a:p>
          <a:p>
            <a:r>
              <a:rPr lang="en-US" sz="1600" dirty="0">
                <a:latin typeface="Courier New" panose="02070309020205020404" pitchFamily="49" charset="0"/>
                <a:cs typeface="Courier New" panose="02070309020205020404" pitchFamily="49" charset="0"/>
              </a:rPr>
              <a:t>// Since we used the AWT, we have to explicitly exit. </a:t>
            </a:r>
          </a:p>
          <a:p>
            <a:r>
              <a:rPr lang="en-US" sz="1600" dirty="0" err="1">
                <a:latin typeface="Courier New" panose="02070309020205020404" pitchFamily="49" charset="0"/>
                <a:cs typeface="Courier New" panose="02070309020205020404" pitchFamily="49" charset="0"/>
              </a:rPr>
              <a:t>System.exit</a:t>
            </a:r>
            <a:r>
              <a:rPr lang="en-US" sz="1600" dirty="0">
                <a:latin typeface="Courier New" panose="02070309020205020404" pitchFamily="49" charset="0"/>
                <a:cs typeface="Courier New" panose="02070309020205020404" pitchFamily="49" charset="0"/>
              </a:rPr>
              <a:t>(0); </a:t>
            </a:r>
          </a:p>
          <a:p>
            <a:r>
              <a:rPr lang="en-US" sz="1600" dirty="0">
                <a:latin typeface="Courier New" panose="02070309020205020404" pitchFamily="49" charset="0"/>
                <a:cs typeface="Courier New" panose="02070309020205020404" pitchFamily="49" charset="0"/>
              </a:rPr>
              <a:t>} // end main </a:t>
            </a:r>
          </a:p>
          <a:p>
            <a:r>
              <a:rPr lang="en-US" sz="1600" dirty="0">
                <a:latin typeface="Courier New" panose="02070309020205020404" pitchFamily="49" charset="0"/>
                <a:cs typeface="Courier New" panose="02070309020205020404" pitchFamily="49" charset="0"/>
              </a:rPr>
              <a:t>} // end </a:t>
            </a:r>
            <a:r>
              <a:rPr lang="en-US" sz="1600" dirty="0" err="1">
                <a:latin typeface="Courier New" panose="02070309020205020404" pitchFamily="49" charset="0"/>
                <a:cs typeface="Courier New" panose="02070309020205020404" pitchFamily="49" charset="0"/>
              </a:rPr>
              <a:t>SecureSourceViewer</a:t>
            </a:r>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581375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91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8780108"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7.1.1.2 </a:t>
            </a:r>
            <a:r>
              <a:rPr lang="en-US" sz="3600" b="1" dirty="0" err="1">
                <a:latin typeface="Times New Roman" panose="02020603050405020304" pitchFamily="18" charset="0"/>
                <a:cs typeface="Times New Roman" panose="02020603050405020304" pitchFamily="18" charset="0"/>
              </a:rPr>
              <a:t>Tạo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một</a:t>
            </a:r>
            <a:r>
              <a:rPr lang="en-US" sz="3600" b="1" dirty="0">
                <a:latin typeface="Times New Roman" panose="02020603050405020304" pitchFamily="18" charset="0"/>
                <a:cs typeface="Times New Roman" panose="02020603050405020304" pitchFamily="18" charset="0"/>
              </a:rPr>
              <a:t> URL </a:t>
            </a:r>
            <a:r>
              <a:rPr lang="en-US" sz="3600" b="1" dirty="0" err="1">
                <a:latin typeface="Times New Roman" panose="02020603050405020304" pitchFamily="18" charset="0"/>
                <a:cs typeface="Times New Roman" panose="02020603050405020304" pitchFamily="18" charset="0"/>
              </a:rPr>
              <a:t>từ</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bộ</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phận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thành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phần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của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nó</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C73804-0C77-4F9A-9D9E-34A45089D849}"/>
              </a:ext>
            </a:extLst>
          </p:cNvPr>
          <p:cNvSpPr txBox="1"/>
          <p:nvPr/>
        </p:nvSpPr>
        <p:spPr>
          <a:xfrm>
            <a:off x="1342008" y="2598003"/>
            <a:ext cx="9507984"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a:t>public URL(String protocol, String hostname, String file) throws 				</a:t>
            </a:r>
            <a:r>
              <a:rPr lang="en-US" sz="2400" dirty="0" err="1"/>
              <a:t>MalformedURLException</a:t>
            </a:r>
            <a:r>
              <a:rPr lang="en-US" sz="2400" dirty="0"/>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87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53017-3556-452A-9213-D80604962D84}"/>
              </a:ext>
            </a:extLst>
          </p:cNvPr>
          <p:cNvSpPr txBox="1"/>
          <p:nvPr/>
        </p:nvSpPr>
        <p:spPr>
          <a:xfrm>
            <a:off x="1528438" y="1340528"/>
            <a:ext cx="9135123"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chéo</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MalformedURLException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FD51500-E8B3-49D7-873E-0F24FC3557A6}"/>
              </a:ext>
            </a:extLst>
          </p:cNvPr>
          <p:cNvSpPr txBox="1"/>
          <p:nvPr/>
        </p:nvSpPr>
        <p:spPr>
          <a:xfrm>
            <a:off x="1528438" y="3763146"/>
            <a:ext cx="7159841" cy="2031325"/>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try { </a:t>
            </a:r>
          </a:p>
          <a:p>
            <a:r>
              <a:rPr lang="en-US" dirty="0">
                <a:latin typeface="Courier New" panose="02070309020205020404" pitchFamily="49" charset="0"/>
                <a:cs typeface="Courier New" panose="02070309020205020404" pitchFamily="49" charset="0"/>
              </a:rPr>
              <a:t>URL u = new URL("http", "www.eff.org", "/</a:t>
            </a:r>
            <a:r>
              <a:rPr lang="en-US" dirty="0" err="1">
                <a:latin typeface="Courier New" panose="02070309020205020404" pitchFamily="49" charset="0"/>
                <a:cs typeface="Courier New" panose="02070309020205020404" pitchFamily="49" charset="0"/>
              </a:rPr>
              <a:t>blueribbon.html#intro</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catch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All VMs should recognize http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33158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9AD895-13BB-46E8-A2AE-A7AECB844D10}"/>
              </a:ext>
            </a:extLst>
          </p:cNvPr>
          <p:cNvSpPr txBox="1"/>
          <p:nvPr/>
        </p:nvSpPr>
        <p:spPr>
          <a:xfrm>
            <a:off x="1109708" y="1251751"/>
            <a:ext cx="10342485"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http://www.eff.org/blueribbon.html#intro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HTTP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80).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ném</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HTTP.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B56BB76B-0111-4353-B814-935F36F00F8E}"/>
              </a:ext>
            </a:extLst>
          </p:cNvPr>
          <p:cNvSpPr txBox="1"/>
          <p:nvPr/>
        </p:nvSpPr>
        <p:spPr>
          <a:xfrm>
            <a:off x="1109708" y="3429000"/>
            <a:ext cx="10049524" cy="144655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hiếm</a:t>
            </a:r>
            <a:r>
              <a:rPr lang="en-US" sz="2400" dirty="0">
                <a:latin typeface="Times New Roman" panose="02020603050405020304" pitchFamily="18" charset="0"/>
                <a:cs typeface="Times New Roman" panose="02020603050405020304" pitchFamily="18" charset="0"/>
              </a:rPr>
              <a:t> hoi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int</a:t>
            </a:r>
          </a:p>
          <a:p>
            <a:r>
              <a:rPr lang="en-US" sz="2000" dirty="0">
                <a:latin typeface="Courier New" panose="02070309020205020404" pitchFamily="49" charset="0"/>
                <a:cs typeface="Courier New" panose="02070309020205020404" pitchFamily="49" charset="0"/>
              </a:rPr>
              <a:t>public URL(String protocol, String host, int port, String file) </a:t>
            </a:r>
          </a:p>
          <a:p>
            <a:r>
              <a:rPr lang="en-US" sz="2000" dirty="0">
                <a:latin typeface="Courier New" panose="02070309020205020404" pitchFamily="49" charset="0"/>
                <a:cs typeface="Courier New" panose="02070309020205020404" pitchFamily="49" charset="0"/>
              </a:rPr>
              <a:t>throws </a:t>
            </a:r>
            <a:r>
              <a:rPr lang="en-US" sz="2000" dirty="0" err="1">
                <a:latin typeface="Courier New" panose="02070309020205020404" pitchFamily="49" charset="0"/>
                <a:cs typeface="Courier New" panose="02070309020205020404" pitchFamily="49" charset="0"/>
              </a:rPr>
              <a:t>MalformedURLException</a:t>
            </a: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2237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9F9E22-7234-496C-BE3B-612A020250F2}"/>
              </a:ext>
            </a:extLst>
          </p:cNvPr>
          <p:cNvSpPr txBox="1"/>
          <p:nvPr/>
        </p:nvSpPr>
        <p:spPr>
          <a:xfrm>
            <a:off x="1128943" y="1908698"/>
            <a:ext cx="10456416" cy="323165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tạo</a:t>
            </a:r>
            <a:r>
              <a:rPr lang="en-US" dirty="0">
                <a:latin typeface="Courier New" panose="02070309020205020404" pitchFamily="49" charset="0"/>
                <a:cs typeface="Courier New" panose="02070309020205020404" pitchFamily="49" charset="0"/>
              </a:rPr>
              <a:t> URL (String protocol, String host, String file)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try { </a:t>
            </a:r>
          </a:p>
          <a:p>
            <a:r>
              <a:rPr lang="en-US" dirty="0">
                <a:latin typeface="Courier New" panose="02070309020205020404" pitchFamily="49" charset="0"/>
                <a:cs typeface="Courier New" panose="02070309020205020404" pitchFamily="49" charset="0"/>
              </a:rPr>
              <a:t>	URL u = new URL("http", "lcsaxp.lcs.psu.edu", 1212, "/%3b&amp;db=</a:t>
            </a:r>
            <a:r>
              <a:rPr lang="en-US" dirty="0" err="1">
                <a:latin typeface="Courier New" panose="02070309020205020404" pitchFamily="49" charset="0"/>
                <a:cs typeface="Courier New" panose="02070309020205020404" pitchFamily="49" charset="0"/>
              </a:rPr>
              <a:t>psu</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catch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e) { </a:t>
            </a:r>
          </a:p>
          <a:p>
            <a:r>
              <a:rPr lang="en-US" dirty="0" err="1">
                <a:latin typeface="Courier New" panose="02070309020205020404" pitchFamily="49" charset="0"/>
                <a:cs typeface="Courier New" panose="02070309020205020404" pitchFamily="49" charset="0"/>
              </a:rPr>
              <a:t>System.err.println</a:t>
            </a:r>
            <a:r>
              <a:rPr lang="en-US" dirty="0">
                <a:latin typeface="Courier New" panose="02070309020205020404" pitchFamily="49" charset="0"/>
                <a:cs typeface="Courier New" panose="02070309020205020404" pitchFamily="49" charset="0"/>
              </a:rPr>
              <a:t>(e); </a:t>
            </a:r>
          </a:p>
          <a:p>
            <a:r>
              <a:rPr lang="en-US" dirty="0">
                <a:latin typeface="Courier New" panose="02070309020205020404" pitchFamily="49" charset="0"/>
                <a:cs typeface="Courier New" panose="02070309020205020404" pitchFamily="49" charset="0"/>
              </a:rPr>
              <a:t>}</a:t>
            </a:r>
          </a:p>
          <a:p>
            <a:r>
              <a:rPr lang="vi-VN" sz="2400" dirty="0">
                <a:latin typeface="Times New Roman" panose="02020603050405020304" pitchFamily="18" charset="0"/>
                <a:cs typeface="Times New Roman" panose="02020603050405020304" pitchFamily="18" charset="0"/>
              </a:rPr>
              <a:t>Mã này tạo một đối tượng </a:t>
            </a:r>
            <a:r>
              <a:rPr lang="vi-VN" dirty="0">
                <a:latin typeface="Courier New" panose="02070309020205020404" pitchFamily="49" charset="0"/>
                <a:cs typeface="Courier New" panose="02070309020205020404" pitchFamily="49" charset="0"/>
              </a:rPr>
              <a:t>URL</a:t>
            </a:r>
            <a:r>
              <a:rPr lang="vi-VN" sz="2400" dirty="0">
                <a:latin typeface="Times New Roman" panose="02020603050405020304" pitchFamily="18" charset="0"/>
                <a:cs typeface="Times New Roman" panose="02020603050405020304" pitchFamily="18" charset="0"/>
              </a:rPr>
              <a:t> trỏ đến http://lcsaxp.lcs.psu.edu:1212/%3b&amp;db=psu, chỉ định cổng 1,212 một cách rõ ràng.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42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5B2D8-F571-4D70-9B9D-06062C1EAAF8}"/>
              </a:ext>
            </a:extLst>
          </p:cNvPr>
          <p:cNvSpPr txBox="1"/>
          <p:nvPr/>
        </p:nvSpPr>
        <p:spPr>
          <a:xfrm>
            <a:off x="1189608" y="1722268"/>
            <a:ext cx="10058400" cy="3046988"/>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7.2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hữu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mailto: //www.peacefire.org/bypass/SurfWatch/,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30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440404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 </a:t>
            </a:r>
            <a:r>
              <a:rPr lang="en-US" sz="3600" b="1" dirty="0" err="1">
                <a:latin typeface="Times New Roman" panose="02020603050405020304" pitchFamily="18" charset="0"/>
                <a:cs typeface="Times New Roman" panose="02020603050405020304" pitchFamily="18" charset="0"/>
              </a:rPr>
              <a:t>Lớp</a:t>
            </a:r>
            <a:r>
              <a:rPr lang="en-US" sz="3600" b="1" dirty="0">
                <a:latin typeface="Times New Roman" panose="02020603050405020304" pitchFamily="18" charset="0"/>
                <a:cs typeface="Times New Roman" panose="02020603050405020304" pitchFamily="18" charset="0"/>
              </a:rPr>
              <a:t> URL </a:t>
            </a:r>
          </a:p>
        </p:txBody>
      </p:sp>
      <p:sp>
        <p:nvSpPr>
          <p:cNvPr id="4" name="TextBox 3">
            <a:extLst>
              <a:ext uri="{FF2B5EF4-FFF2-40B4-BE49-F238E27FC236}">
                <a16:creationId xmlns:a16="http://schemas.microsoft.com/office/drawing/2014/main" id="{C902C543-A4DF-42FF-95A6-5636E37B3413}"/>
              </a:ext>
            </a:extLst>
          </p:cNvPr>
          <p:cNvSpPr txBox="1"/>
          <p:nvPr/>
        </p:nvSpPr>
        <p:spPr>
          <a:xfrm>
            <a:off x="1742492" y="2074758"/>
            <a:ext cx="9444912" cy="2839111"/>
          </a:xfrm>
          <a:prstGeom prst="rect">
            <a:avLst/>
          </a:prstGeom>
          <a:noFill/>
        </p:spPr>
        <p:txBody>
          <a:bodyPr wrap="square">
            <a:spAutoFit/>
          </a:bodyPr>
          <a:lstStyle/>
          <a:p>
            <a:pPr marL="0" marR="0">
              <a:lnSpc>
                <a:spcPct val="107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Bahnschrift Light" panose="020B0502040204020203" pitchFamily="34" charset="0"/>
                <a:ea typeface="Calibri" panose="020F0502020204030204" pitchFamily="34" charset="0"/>
                <a:cs typeface="Times New Roman" panose="02020603050405020304" pitchFamily="18" charset="0"/>
              </a:rPr>
              <a:t>java.net.URL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http://www.hamsterdance.com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ftp://ftp.redhat.com/pub/</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java.lang.Object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thừa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mẫu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7AEA774-B6B8-41C7-A2F0-B3F70BAE24D8}"/>
              </a:ext>
            </a:extLst>
          </p:cNvPr>
          <p:cNvSpPr txBox="1"/>
          <p:nvPr/>
        </p:nvSpPr>
        <p:spPr>
          <a:xfrm>
            <a:off x="2037571" y="5334591"/>
            <a:ext cx="8371891" cy="372731"/>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URL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lớp</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cuối</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cùng</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công</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khai</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mở</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rộng</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Đối</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tượng</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triển</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khai</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Có</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thể</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nối</a:t>
            </a:r>
            <a:r>
              <a:rPr lang="en-US" sz="18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800" dirty="0" err="1">
                <a:effectLst/>
                <a:latin typeface="Bahnschrift Light" panose="020B0502040204020203" pitchFamily="34" charset="0"/>
                <a:ea typeface="Calibri" panose="020F0502020204030204" pitchFamily="34" charset="0"/>
                <a:cs typeface="Times New Roman" panose="02020603050405020304" pitchFamily="18" charset="0"/>
              </a:rPr>
              <a:t>tiếp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8977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10ABF-3306-4181-B901-20882029DECA}"/>
              </a:ext>
            </a:extLst>
          </p:cNvPr>
          <p:cNvSpPr txBox="1"/>
          <p:nvPr/>
        </p:nvSpPr>
        <p:spPr>
          <a:xfrm>
            <a:off x="1566909" y="1133667"/>
            <a:ext cx="7523825" cy="5170646"/>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7.2. </a:t>
            </a:r>
            <a:r>
              <a:rPr lang="en-US" sz="2400" dirty="0" err="1">
                <a:solidFill>
                  <a:srgbClr val="FF0000"/>
                </a:solidFill>
                <a:latin typeface="Times New Roman" panose="02020603050405020304" pitchFamily="18" charset="0"/>
                <a:cs typeface="Times New Roman" panose="02020603050405020304" pitchFamily="18" charset="0"/>
              </a:rPr>
              <a:t>Một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ứng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kiểm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giao</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thức</a:t>
            </a:r>
            <a:endParaRPr lang="en-US" sz="2400" dirty="0">
              <a:solidFill>
                <a:srgbClr val="FF0000"/>
              </a:solidFill>
              <a:latin typeface="Times New Roman" panose="02020603050405020304" pitchFamily="18" charset="0"/>
              <a:cs typeface="Times New Roman" panose="02020603050405020304" pitchFamily="18" charset="0"/>
            </a:endParaRPr>
          </a:p>
          <a:p>
            <a:r>
              <a:rPr lang="fr-FR" sz="1600" dirty="0">
                <a:latin typeface="Courier New" panose="02070309020205020404" pitchFamily="49" charset="0"/>
                <a:cs typeface="Courier New" panose="02070309020205020404" pitchFamily="49" charset="0"/>
              </a:rPr>
              <a:t>import java.net.*; </a:t>
            </a:r>
          </a:p>
          <a:p>
            <a:r>
              <a:rPr lang="fr-FR" sz="1600" dirty="0">
                <a:latin typeface="Courier New" panose="02070309020205020404" pitchFamily="49" charset="0"/>
                <a:cs typeface="Courier New" panose="02070309020205020404" pitchFamily="49" charset="0"/>
              </a:rPr>
              <a:t>import </a:t>
            </a:r>
            <a:r>
              <a:rPr lang="fr-FR" sz="1600" dirty="0" err="1">
                <a:latin typeface="Courier New" panose="02070309020205020404" pitchFamily="49" charset="0"/>
                <a:cs typeface="Courier New" panose="02070309020205020404" pitchFamily="49" charset="0"/>
              </a:rPr>
              <a:t>java.applet</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import </a:t>
            </a:r>
            <a:r>
              <a:rPr lang="fr-FR" sz="1600" dirty="0" err="1">
                <a:latin typeface="Courier New" panose="02070309020205020404" pitchFamily="49" charset="0"/>
                <a:cs typeface="Courier New" panose="02070309020205020404" pitchFamily="49" charset="0"/>
              </a:rPr>
              <a:t>java.awt</a:t>
            </a:r>
            <a:r>
              <a:rPr lang="fr-FR"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ProtocolTesterApplet</a:t>
            </a:r>
            <a:r>
              <a:rPr lang="en-US" sz="1600" dirty="0">
                <a:latin typeface="Courier New" panose="02070309020205020404" pitchFamily="49" charset="0"/>
                <a:cs typeface="Courier New" panose="02070309020205020404" pitchFamily="49" charset="0"/>
              </a:rPr>
              <a:t> extends Applet {</a:t>
            </a:r>
            <a:r>
              <a:rPr lang="en-US" sz="1600" dirty="0" err="1">
                <a:latin typeface="Courier New" panose="02070309020205020404" pitchFamily="49" charset="0"/>
                <a:cs typeface="Courier New" panose="02070309020205020404" pitchFamily="49" charset="0"/>
              </a:rPr>
              <a:t>TextArea</a:t>
            </a:r>
            <a:r>
              <a:rPr lang="en-US" sz="1600" dirty="0">
                <a:latin typeface="Courier New" panose="02070309020205020404" pitchFamily="49" charset="0"/>
                <a:cs typeface="Courier New" panose="02070309020205020404" pitchFamily="49" charset="0"/>
              </a:rPr>
              <a:t> results = new </a:t>
            </a:r>
            <a:r>
              <a:rPr lang="en-US" sz="1600" dirty="0" err="1">
                <a:latin typeface="Courier New" panose="02070309020205020404" pitchFamily="49" charset="0"/>
                <a:cs typeface="Courier New" panose="02070309020205020404" pitchFamily="49" charset="0"/>
              </a:rPr>
              <a:t>TextArea</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public void </a:t>
            </a:r>
            <a:r>
              <a:rPr lang="en-US" sz="1600" dirty="0" err="1">
                <a:latin typeface="Courier New" panose="02070309020205020404" pitchFamily="49" charset="0"/>
                <a:cs typeface="Courier New" panose="02070309020205020404" pitchFamily="49" charset="0"/>
              </a:rPr>
              <a:t>init</a:t>
            </a:r>
            <a:r>
              <a:rPr lang="en-US" sz="1600" dirty="0">
                <a:latin typeface="Courier New" panose="02070309020205020404" pitchFamily="49" charset="0"/>
                <a:cs typeface="Courier New" panose="02070309020205020404" pitchFamily="49" charset="0"/>
              </a:rPr>
              <a:t>( ) { </a:t>
            </a:r>
          </a:p>
          <a:p>
            <a:r>
              <a:rPr lang="en-US" sz="1600" dirty="0" err="1">
                <a:latin typeface="Courier New" panose="02070309020205020404" pitchFamily="49" charset="0"/>
                <a:cs typeface="Courier New" panose="02070309020205020404" pitchFamily="49" charset="0"/>
              </a:rPr>
              <a:t>this.setLayout</a:t>
            </a:r>
            <a:r>
              <a:rPr lang="en-US" sz="1600" dirty="0">
                <a:latin typeface="Courier New" panose="02070309020205020404" pitchFamily="49" charset="0"/>
                <a:cs typeface="Courier New" panose="02070309020205020404" pitchFamily="49" charset="0"/>
              </a:rPr>
              <a:t>(new </a:t>
            </a:r>
            <a:r>
              <a:rPr lang="en-US" sz="1600" dirty="0" err="1">
                <a:latin typeface="Courier New" panose="02070309020205020404" pitchFamily="49" charset="0"/>
                <a:cs typeface="Courier New" panose="02070309020205020404" pitchFamily="49" charset="0"/>
              </a:rPr>
              <a:t>BorderLayout</a:t>
            </a:r>
            <a:r>
              <a:rPr lang="en-US" sz="1600" dirty="0">
                <a:latin typeface="Courier New" panose="02070309020205020404" pitchFamily="49" charset="0"/>
                <a:cs typeface="Courier New" panose="02070309020205020404" pitchFamily="49" charset="0"/>
              </a:rPr>
              <a:t>( )); </a:t>
            </a:r>
          </a:p>
          <a:p>
            <a:r>
              <a:rPr lang="en-US" sz="1600" dirty="0" err="1">
                <a:latin typeface="Courier New" panose="02070309020205020404" pitchFamily="49" charset="0"/>
                <a:cs typeface="Courier New" panose="02070309020205020404" pitchFamily="49" charset="0"/>
              </a:rPr>
              <a:t>this.add</a:t>
            </a:r>
            <a:r>
              <a:rPr lang="en-US" sz="1600" dirty="0">
                <a:latin typeface="Courier New" panose="02070309020205020404" pitchFamily="49" charset="0"/>
                <a:cs typeface="Courier New" panose="02070309020205020404" pitchFamily="49" charset="0"/>
              </a:rPr>
              <a:t>("Center", results);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public void start(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String host = "www.peacefire.org";</a:t>
            </a:r>
          </a:p>
          <a:p>
            <a:r>
              <a:rPr lang="en-US" sz="1600" dirty="0">
                <a:latin typeface="Courier New" panose="02070309020205020404" pitchFamily="49" charset="0"/>
                <a:cs typeface="Courier New" panose="02070309020205020404" pitchFamily="49" charset="0"/>
              </a:rPr>
              <a:t>String file = "/bypass/</a:t>
            </a:r>
            <a:r>
              <a:rPr lang="en-US" sz="1600" dirty="0" err="1">
                <a:latin typeface="Courier New" panose="02070309020205020404" pitchFamily="49" charset="0"/>
                <a:cs typeface="Courier New" panose="02070309020205020404" pitchFamily="49" charset="0"/>
              </a:rPr>
              <a:t>SurfWatch</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String[] schemes = {"http", "https", "ftp", "</a:t>
            </a:r>
            <a:r>
              <a:rPr lang="en-US" sz="1600" dirty="0" err="1">
                <a:latin typeface="Courier New" panose="02070309020205020404" pitchFamily="49" charset="0"/>
                <a:cs typeface="Courier New" panose="02070309020205020404" pitchFamily="49" charset="0"/>
              </a:rPr>
              <a:t>mailto</a:t>
            </a:r>
            <a:r>
              <a:rPr lang="en-US" sz="1600" dirty="0">
                <a:latin typeface="Courier New" panose="02070309020205020404" pitchFamily="49" charset="0"/>
                <a:cs typeface="Courier New" panose="02070309020205020404" pitchFamily="49" charset="0"/>
              </a:rPr>
              <a:t>",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"telnet", "file", "</a:t>
            </a:r>
            <a:r>
              <a:rPr lang="en-US" sz="1600" dirty="0" err="1">
                <a:latin typeface="Courier New" panose="02070309020205020404" pitchFamily="49" charset="0"/>
                <a:cs typeface="Courier New" panose="02070309020205020404" pitchFamily="49" charset="0"/>
              </a:rPr>
              <a:t>ldap</a:t>
            </a:r>
            <a:r>
              <a:rPr lang="en-US" sz="1600" dirty="0">
                <a:latin typeface="Courier New" panose="02070309020205020404" pitchFamily="49" charset="0"/>
                <a:cs typeface="Courier New" panose="02070309020205020404" pitchFamily="49" charset="0"/>
              </a:rPr>
              <a:t>", "gopher",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jdbc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rmi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jndi</a:t>
            </a:r>
            <a:r>
              <a:rPr lang="en-US" sz="1600" dirty="0">
                <a:latin typeface="Courier New" panose="02070309020205020404" pitchFamily="49" charset="0"/>
                <a:cs typeface="Courier New" panose="02070309020205020404" pitchFamily="49" charset="0"/>
              </a:rPr>
              <a:t>", "jar",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"doc", "</a:t>
            </a:r>
            <a:r>
              <a:rPr lang="en-US" sz="1600" dirty="0" err="1">
                <a:latin typeface="Courier New" panose="02070309020205020404" pitchFamily="49" charset="0"/>
                <a:cs typeface="Courier New" panose="02070309020205020404" pitchFamily="49" charset="0"/>
              </a:rPr>
              <a:t>netdoc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nfs</a:t>
            </a:r>
            <a:r>
              <a:rPr lang="en-US" sz="1600" dirty="0">
                <a:latin typeface="Courier New" panose="02070309020205020404" pitchFamily="49" charset="0"/>
                <a:cs typeface="Courier New" panose="02070309020205020404" pitchFamily="49" charset="0"/>
              </a:rPr>
              <a:t>", "verbatim",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"finger", "daytime", "</a:t>
            </a:r>
            <a:r>
              <a:rPr lang="en-US" sz="1600" dirty="0" err="1">
                <a:latin typeface="Courier New" panose="02070309020205020404" pitchFamily="49" charset="0"/>
                <a:cs typeface="Courier New" panose="02070309020205020404" pitchFamily="49" charset="0"/>
              </a:rPr>
              <a:t>systemresource</a:t>
            </a:r>
            <a:r>
              <a:rPr lang="en-US" sz="1600" dirty="0">
                <a:latin typeface="Courier New" panose="02070309020205020404" pitchFamily="49" charset="0"/>
                <a:cs typeface="Courier New" panose="02070309020205020404" pitchFamily="49" charset="0"/>
              </a:rPr>
              <a:t>"}; </a:t>
            </a:r>
            <a:endParaRPr lang="en-US" sz="1600"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9598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213A2-2E76-4D3F-8435-0E094E04EA9D}"/>
              </a:ext>
            </a:extLst>
          </p:cNvPr>
          <p:cNvSpPr txBox="1"/>
          <p:nvPr/>
        </p:nvSpPr>
        <p:spPr>
          <a:xfrm>
            <a:off x="1812525" y="1426631"/>
            <a:ext cx="6116714" cy="3693319"/>
          </a:xfrm>
          <a:prstGeom prst="rect">
            <a:avLst/>
          </a:prstGeom>
          <a:noFill/>
        </p:spPr>
        <p:txBody>
          <a:bodyPr wrap="square">
            <a:spAutoFit/>
          </a:bodyPr>
          <a:lstStyle/>
          <a:p>
            <a:r>
              <a:rPr lang="nn-NO" dirty="0">
                <a:latin typeface="Courier New" panose="02070309020205020404" pitchFamily="49" charset="0"/>
                <a:cs typeface="Courier New" panose="02070309020205020404" pitchFamily="49" charset="0"/>
              </a:rPr>
              <a:t>for (int i = 0; i &lt; schemes.length; i++) {</a:t>
            </a:r>
          </a:p>
          <a:p>
            <a:r>
              <a:rPr lang="en-US" dirty="0">
                <a:latin typeface="Courier New" panose="02070309020205020404" pitchFamily="49" charset="0"/>
                <a:cs typeface="Courier New" panose="02070309020205020404" pitchFamily="49" charset="0"/>
              </a:rPr>
              <a:t>try {</a:t>
            </a:r>
            <a:endParaRPr lang="nn-NO"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URL u = new URL(schemes[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host, file); </a:t>
            </a:r>
            <a:endParaRPr lang="nn-NO"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results.append</a:t>
            </a:r>
            <a:r>
              <a:rPr lang="en-US" dirty="0">
                <a:latin typeface="Courier New" panose="02070309020205020404" pitchFamily="49" charset="0"/>
                <a:cs typeface="Courier New" panose="02070309020205020404" pitchFamily="49" charset="0"/>
              </a:rPr>
              <a:t>(schemes[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 is supported\r\n");</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catch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results.append</a:t>
            </a:r>
            <a:r>
              <a:rPr lang="en-US" dirty="0">
                <a:latin typeface="Courier New" panose="02070309020205020404" pitchFamily="49" charset="0"/>
                <a:cs typeface="Courier New" panose="02070309020205020404" pitchFamily="49" charset="0"/>
              </a:rPr>
              <a:t>(schemes[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 is not supported\r\n");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3236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37842-9FFC-4817-85C3-6C79E7558955}"/>
              </a:ext>
            </a:extLst>
          </p:cNvPr>
          <p:cNvSpPr txBox="1"/>
          <p:nvPr/>
        </p:nvSpPr>
        <p:spPr>
          <a:xfrm>
            <a:off x="832467" y="817070"/>
            <a:ext cx="7430608" cy="3785652"/>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Hình</a:t>
            </a:r>
            <a:r>
              <a:rPr lang="en-US" sz="2400" dirty="0">
                <a:solidFill>
                  <a:srgbClr val="FF0000"/>
                </a:solidFill>
                <a:latin typeface="Times New Roman" panose="02020603050405020304" pitchFamily="18" charset="0"/>
                <a:cs typeface="Times New Roman" panose="02020603050405020304" pitchFamily="18" charset="0"/>
              </a:rPr>
              <a:t> 7.1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HotJava</a:t>
            </a:r>
            <a:r>
              <a:rPr lang="en-US" sz="2400" dirty="0">
                <a:latin typeface="Times New Roman" panose="02020603050405020304" pitchFamily="18" charset="0"/>
                <a:cs typeface="Times New Roman" panose="02020603050405020304" pitchFamily="18" charset="0"/>
              </a:rPr>
              <a:t> 3.0.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HTTP, FTP, </a:t>
            </a:r>
            <a:r>
              <a:rPr lang="en-US" sz="2400" dirty="0" err="1">
                <a:latin typeface="Times New Roman" panose="02020603050405020304" pitchFamily="18" charset="0"/>
                <a:cs typeface="Times New Roman" panose="02020603050405020304" pitchFamily="18" charset="0"/>
              </a:rPr>
              <a:t>mailto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gopher, doc, </a:t>
            </a:r>
            <a:r>
              <a:rPr lang="en-US" sz="2400" dirty="0" err="1">
                <a:latin typeface="Times New Roman" panose="02020603050405020304" pitchFamily="18" charset="0"/>
                <a:cs typeface="Times New Roman" panose="02020603050405020304" pitchFamily="18" charset="0"/>
              </a:rPr>
              <a:t>netdoc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systemresource</a:t>
            </a:r>
            <a:r>
              <a:rPr lang="en-US" sz="2400" dirty="0">
                <a:latin typeface="Times New Roman" panose="02020603050405020304" pitchFamily="18" charset="0"/>
                <a:cs typeface="Times New Roman" panose="02020603050405020304" pitchFamily="18" charset="0"/>
              </a:rPr>
              <a:t>, jar, </a:t>
            </a:r>
            <a:r>
              <a:rPr lang="en-US" sz="2400" dirty="0" err="1">
                <a:latin typeface="Times New Roman" panose="02020603050405020304" pitchFamily="18" charset="0"/>
                <a:cs typeface="Times New Roman" panose="02020603050405020304" pitchFamily="18" charset="0"/>
              </a:rPr>
              <a:t>ngón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HTTPS, </a:t>
            </a:r>
            <a:r>
              <a:rPr lang="en-US" sz="2400" dirty="0" err="1">
                <a:latin typeface="Times New Roman" panose="02020603050405020304" pitchFamily="18" charset="0"/>
                <a:cs typeface="Times New Roman" panose="02020603050405020304" pitchFamily="18" charset="0"/>
              </a:rPr>
              <a:t>ldap</a:t>
            </a:r>
            <a:r>
              <a:rPr lang="en-US" sz="2400" dirty="0">
                <a:latin typeface="Times New Roman" panose="02020603050405020304" pitchFamily="18" charset="0"/>
                <a:cs typeface="Times New Roman" panose="02020603050405020304" pitchFamily="18" charset="0"/>
              </a:rPr>
              <a:t>, Telnet, </a:t>
            </a:r>
            <a:r>
              <a:rPr lang="en-US" sz="2400" dirty="0" err="1">
                <a:latin typeface="Times New Roman" panose="02020603050405020304" pitchFamily="18" charset="0"/>
                <a:cs typeface="Times New Roman" panose="02020603050405020304" pitchFamily="18" charset="0"/>
              </a:rPr>
              <a:t>jdbc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rmi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jndi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HotJava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Chương</a:t>
            </a:r>
            <a:r>
              <a:rPr lang="en-US" sz="2400" dirty="0">
                <a:solidFill>
                  <a:srgbClr val="FF0000"/>
                </a:solidFill>
                <a:latin typeface="Times New Roman" panose="02020603050405020304" pitchFamily="18" charset="0"/>
                <a:cs typeface="Times New Roman" panose="02020603050405020304" pitchFamily="18" charset="0"/>
              </a:rPr>
              <a:t> 16</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HotJava</a:t>
            </a:r>
            <a:r>
              <a:rPr lang="en-US" sz="2400" dirty="0">
                <a:latin typeface="Times New Roman" panose="02020603050405020304" pitchFamily="18" charset="0"/>
                <a:cs typeface="Times New Roman" panose="02020603050405020304" pitchFamily="18" charset="0"/>
              </a:rPr>
              <a:t> 3.0</a:t>
            </a:r>
          </a:p>
        </p:txBody>
      </p:sp>
      <p:pic>
        <p:nvPicPr>
          <p:cNvPr id="4" name="Picture 3">
            <a:extLst>
              <a:ext uri="{FF2B5EF4-FFF2-40B4-BE49-F238E27FC236}">
                <a16:creationId xmlns:a16="http://schemas.microsoft.com/office/drawing/2014/main" id="{E2F7BB52-7103-4367-8FC5-A1FD200130D3}"/>
              </a:ext>
            </a:extLst>
          </p:cNvPr>
          <p:cNvPicPr/>
          <p:nvPr/>
        </p:nvPicPr>
        <p:blipFill>
          <a:blip r:embed="rId2"/>
          <a:stretch>
            <a:fillRect/>
          </a:stretch>
        </p:blipFill>
        <p:spPr>
          <a:xfrm>
            <a:off x="7233267" y="2024435"/>
            <a:ext cx="4152900" cy="4105275"/>
          </a:xfrm>
          <a:prstGeom prst="rect">
            <a:avLst/>
          </a:prstGeom>
        </p:spPr>
      </p:pic>
    </p:spTree>
    <p:extLst>
      <p:ext uri="{BB962C8B-B14F-4D97-AF65-F5344CB8AC3E}">
        <p14:creationId xmlns:p14="http://schemas.microsoft.com/office/powerpoint/2010/main" val="241277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878010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7.1.1.3 </a:t>
            </a:r>
            <a:r>
              <a:rPr lang="en-US" sz="3600" b="1" dirty="0" err="1">
                <a:latin typeface="Times New Roman" panose="02020603050405020304" pitchFamily="18" charset="0"/>
                <a:cs typeface="Times New Roman" panose="02020603050405020304" pitchFamily="18" charset="0"/>
              </a:rPr>
              <a:t>Tạo</a:t>
            </a:r>
            <a:r>
              <a:rPr lang="en-US" sz="3600" b="1" dirty="0">
                <a:latin typeface="Times New Roman" panose="02020603050405020304" pitchFamily="18" charset="0"/>
                <a:cs typeface="Times New Roman" panose="02020603050405020304" pitchFamily="18" charset="0"/>
              </a:rPr>
              <a:t> URL </a:t>
            </a:r>
            <a:r>
              <a:rPr lang="en-US" sz="3600" b="1" dirty="0" err="1">
                <a:latin typeface="Times New Roman" panose="02020603050405020304" pitchFamily="18" charset="0"/>
                <a:cs typeface="Times New Roman" panose="02020603050405020304" pitchFamily="18" charset="0"/>
              </a:rPr>
              <a:t>tương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đối</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DECB62-5727-4A35-ACD7-35E2F722384A}"/>
              </a:ext>
            </a:extLst>
          </p:cNvPr>
          <p:cNvSpPr txBox="1"/>
          <p:nvPr/>
        </p:nvSpPr>
        <p:spPr>
          <a:xfrm>
            <a:off x="1069761" y="1838535"/>
            <a:ext cx="9805386" cy="830997"/>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public URL(URL base, String relative) throws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a:t>
            </a:r>
          </a:p>
        </p:txBody>
      </p:sp>
      <p:sp>
        <p:nvSpPr>
          <p:cNvPr id="6" name="TextBox 5">
            <a:extLst>
              <a:ext uri="{FF2B5EF4-FFF2-40B4-BE49-F238E27FC236}">
                <a16:creationId xmlns:a16="http://schemas.microsoft.com/office/drawing/2014/main" id="{9BFF9151-B0D3-4855-B171-2E0D61F97CB9}"/>
              </a:ext>
            </a:extLst>
          </p:cNvPr>
          <p:cNvSpPr txBox="1"/>
          <p:nvPr/>
        </p:nvSpPr>
        <p:spPr>
          <a:xfrm>
            <a:off x="1069761" y="3124619"/>
            <a:ext cx="9876406"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http://metalab.unc.edu/javafaq/index.html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mailinglists.html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http://metalab.unc.edu/javafaq/mailinglists.html.</a:t>
            </a:r>
          </a:p>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8740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670010-A309-4187-97D2-7AC04C2B69F7}"/>
              </a:ext>
            </a:extLst>
          </p:cNvPr>
          <p:cNvSpPr txBox="1"/>
          <p:nvPr/>
        </p:nvSpPr>
        <p:spPr>
          <a:xfrm>
            <a:off x="1566907" y="1542040"/>
            <a:ext cx="7683623" cy="2554545"/>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try {</a:t>
            </a:r>
          </a:p>
          <a:p>
            <a:r>
              <a:rPr lang="pl-PL" sz="2000" dirty="0">
                <a:latin typeface="Courier New" panose="02070309020205020404" pitchFamily="49" charset="0"/>
                <a:cs typeface="Courier New" panose="02070309020205020404" pitchFamily="49" charset="0"/>
              </a:rPr>
              <a:t>URL u1 = new</a:t>
            </a:r>
            <a:r>
              <a:rPr lang="en-US" sz="2000" dirty="0">
                <a:latin typeface="Courier New" panose="02070309020205020404" pitchFamily="49" charset="0"/>
                <a:cs typeface="Courier New" panose="02070309020205020404" pitchFamily="49" charset="0"/>
              </a:rPr>
              <a:t> </a:t>
            </a:r>
            <a:r>
              <a:rPr lang="pl-PL" sz="2000" dirty="0">
                <a:latin typeface="Courier New" panose="02070309020205020404" pitchFamily="49" charset="0"/>
                <a:cs typeface="Courier New" panose="02070309020205020404" pitchFamily="49" charset="0"/>
              </a:rPr>
              <a:t>URL("http://metalab.unc.edu/javafaq/index.html");</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URL u2 = new URL (u1, "mailinglists.html"); </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catch (</a:t>
            </a:r>
            <a:r>
              <a:rPr lang="en-US" sz="2000" dirty="0" err="1">
                <a:latin typeface="Courier New" panose="02070309020205020404" pitchFamily="49" charset="0"/>
                <a:cs typeface="Courier New" panose="02070309020205020404" pitchFamily="49" charset="0"/>
              </a:rPr>
              <a:t>MalformedURLException</a:t>
            </a:r>
            <a:r>
              <a:rPr lang="en-US" sz="2000" dirty="0">
                <a:latin typeface="Courier New" panose="02070309020205020404" pitchFamily="49" charset="0"/>
                <a:cs typeface="Courier New" panose="02070309020205020404" pitchFamily="49" charset="0"/>
              </a:rPr>
              <a:t> e) {</a:t>
            </a:r>
          </a:p>
          <a:p>
            <a:r>
              <a:rPr lang="en-US" sz="2000" dirty="0" err="1">
                <a:latin typeface="Courier New" panose="02070309020205020404" pitchFamily="49" charset="0"/>
                <a:cs typeface="Courier New" panose="02070309020205020404" pitchFamily="49" charset="0"/>
              </a:rPr>
              <a:t>System.err.println</a:t>
            </a:r>
            <a:r>
              <a:rPr lang="en-US" sz="2000" dirty="0">
                <a:latin typeface="Courier New" panose="02070309020205020404" pitchFamily="49" charset="0"/>
                <a:cs typeface="Courier New" panose="02070309020205020404" pitchFamily="49" charset="0"/>
              </a:rPr>
              <a:t>(e); </a:t>
            </a:r>
          </a:p>
          <a:p>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8348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841E9-ECD7-4E95-A0B4-3EAB6465C008}"/>
              </a:ext>
            </a:extLst>
          </p:cNvPr>
          <p:cNvSpPr txBox="1"/>
          <p:nvPr/>
        </p:nvSpPr>
        <p:spPr>
          <a:xfrm>
            <a:off x="701335" y="1535837"/>
            <a:ext cx="10724225" cy="347787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mailinglists.html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hữu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URL ban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getDocumentBase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getCodeBase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java.applet.Applet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7.3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get </a:t>
            </a:r>
            <a:r>
              <a:rPr lang="en-US" dirty="0" err="1">
                <a:latin typeface="Courier New" panose="02070309020205020404" pitchFamily="49" charset="0"/>
                <a:cs typeface="Courier New" panose="02070309020205020404" pitchFamily="49" charset="0"/>
              </a:rPr>
              <a:t>DocumentBase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8302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3B4A2-28CF-4DD3-81D2-C1FD12A6A263}"/>
              </a:ext>
            </a:extLst>
          </p:cNvPr>
          <p:cNvSpPr txBox="1"/>
          <p:nvPr/>
        </p:nvSpPr>
        <p:spPr>
          <a:xfrm>
            <a:off x="1380477" y="964991"/>
            <a:ext cx="9068539" cy="5170646"/>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7.3. URL </a:t>
            </a:r>
            <a:r>
              <a:rPr lang="en-US" sz="2400" dirty="0" err="1">
                <a:solidFill>
                  <a:srgbClr val="FF0000"/>
                </a:solidFill>
                <a:latin typeface="Times New Roman" panose="02020603050405020304" pitchFamily="18" charset="0"/>
                <a:cs typeface="Times New Roman" panose="02020603050405020304" pitchFamily="18" charset="0"/>
              </a:rPr>
              <a:t>liên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quan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đến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trang</a:t>
            </a:r>
            <a:r>
              <a:rPr lang="en-US" sz="2400" dirty="0">
                <a:solidFill>
                  <a:srgbClr val="FF0000"/>
                </a:solidFill>
                <a:latin typeface="Times New Roman" panose="02020603050405020304" pitchFamily="18" charset="0"/>
                <a:cs typeface="Times New Roman" panose="02020603050405020304" pitchFamily="18" charset="0"/>
              </a:rPr>
              <a:t> web</a:t>
            </a:r>
          </a:p>
          <a:p>
            <a:r>
              <a:rPr lang="fr-FR" dirty="0">
                <a:latin typeface="Courier New" panose="02070309020205020404" pitchFamily="49" charset="0"/>
                <a:cs typeface="Courier New" panose="02070309020205020404" pitchFamily="49" charset="0"/>
              </a:rPr>
              <a:t>import java.net.*;</a:t>
            </a:r>
          </a:p>
          <a:p>
            <a:r>
              <a:rPr lang="fr-FR" dirty="0">
                <a:latin typeface="Courier New" panose="02070309020205020404" pitchFamily="49" charset="0"/>
                <a:cs typeface="Courier New" panose="02070309020205020404" pitchFamily="49" charset="0"/>
              </a:rPr>
              <a:t>import </a:t>
            </a:r>
            <a:r>
              <a:rPr lang="fr-FR" dirty="0" err="1">
                <a:latin typeface="Courier New" panose="02070309020205020404" pitchFamily="49" charset="0"/>
                <a:cs typeface="Courier New" panose="02070309020205020404" pitchFamily="49" charset="0"/>
              </a:rPr>
              <a:t>java.applet</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import </a:t>
            </a:r>
            <a:r>
              <a:rPr lang="fr-FR" dirty="0" err="1">
                <a:latin typeface="Courier New" panose="02070309020205020404" pitchFamily="49" charset="0"/>
                <a:cs typeface="Courier New" panose="02070309020205020404" pitchFamily="49" charset="0"/>
              </a:rPr>
              <a:t>java.awt</a:t>
            </a:r>
            <a:r>
              <a:rPr lang="fr-FR"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RelativeURLTest</a:t>
            </a:r>
            <a:r>
              <a:rPr lang="en-US" dirty="0">
                <a:latin typeface="Courier New" panose="02070309020205020404" pitchFamily="49" charset="0"/>
                <a:cs typeface="Courier New" panose="02070309020205020404" pitchFamily="49" charset="0"/>
              </a:rPr>
              <a:t> extends Applet { </a:t>
            </a:r>
            <a:endParaRPr lang="fr-FR" dirty="0">
              <a:latin typeface="Courier New" panose="02070309020205020404" pitchFamily="49" charset="0"/>
              <a:cs typeface="Courier New" panose="02070309020205020404" pitchFamily="49" charset="0"/>
            </a:endParaRPr>
          </a:p>
          <a:p>
            <a:r>
              <a:rPr lang="fr-FR" dirty="0">
                <a:solidFill>
                  <a:srgbClr val="FF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 ) {</a:t>
            </a:r>
            <a:endParaRPr lang="fr-FR"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try { </a:t>
            </a:r>
          </a:p>
          <a:p>
            <a:r>
              <a:rPr lang="en-US" dirty="0">
                <a:latin typeface="Courier New" panose="02070309020205020404" pitchFamily="49" charset="0"/>
                <a:cs typeface="Courier New" panose="02070309020205020404" pitchFamily="49" charset="0"/>
              </a:rPr>
              <a:t>			URL base = </a:t>
            </a:r>
            <a:r>
              <a:rPr lang="en-US" dirty="0" err="1">
                <a:latin typeface="Courier New" panose="02070309020205020404" pitchFamily="49" charset="0"/>
                <a:cs typeface="Courier New" panose="02070309020205020404" pitchFamily="49" charset="0"/>
              </a:rPr>
              <a:t>this.getDocumentBase</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URL relative = new URL(base, "mailinglists.html");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this.setLayout</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GridLayout</a:t>
            </a:r>
            <a:r>
              <a:rPr lang="en-US" dirty="0">
                <a:latin typeface="Courier New" panose="02070309020205020404" pitchFamily="49" charset="0"/>
                <a:cs typeface="Courier New" panose="02070309020205020404" pitchFamily="49" charset="0"/>
              </a:rPr>
              <a:t>(2,1));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this.add</a:t>
            </a:r>
            <a:r>
              <a:rPr lang="en-US" dirty="0">
                <a:latin typeface="Courier New" panose="02070309020205020404" pitchFamily="49" charset="0"/>
                <a:cs typeface="Courier New" panose="02070309020205020404" pitchFamily="49" charset="0"/>
              </a:rPr>
              <a:t>(new Label(</a:t>
            </a:r>
            <a:r>
              <a:rPr lang="en-US" dirty="0" err="1">
                <a:latin typeface="Courier New" panose="02070309020205020404" pitchFamily="49" charset="0"/>
                <a:cs typeface="Courier New" panose="02070309020205020404" pitchFamily="49" charset="0"/>
              </a:rPr>
              <a:t>base.toString</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this.add</a:t>
            </a:r>
            <a:r>
              <a:rPr lang="en-US" dirty="0">
                <a:latin typeface="Courier New" panose="02070309020205020404" pitchFamily="49" charset="0"/>
                <a:cs typeface="Courier New" panose="02070309020205020404" pitchFamily="49" charset="0"/>
              </a:rPr>
              <a:t>(new Label(</a:t>
            </a:r>
            <a:r>
              <a:rPr lang="en-US" dirty="0" err="1">
                <a:latin typeface="Courier New" panose="02070309020205020404" pitchFamily="49" charset="0"/>
                <a:cs typeface="Courier New" panose="02070309020205020404" pitchFamily="49" charset="0"/>
              </a:rPr>
              <a:t>relative.toString</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solidFill>
                  <a:srgbClr val="FF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catch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e) {</a:t>
            </a:r>
          </a:p>
          <a:p>
            <a:r>
              <a:rPr lang="en-US" dirty="0">
                <a:solidFill>
                  <a:srgbClr val="FF0000"/>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this.add</a:t>
            </a:r>
            <a:r>
              <a:rPr lang="en-US" dirty="0">
                <a:latin typeface="Courier New" panose="02070309020205020404" pitchFamily="49" charset="0"/>
                <a:cs typeface="Courier New" panose="02070309020205020404" pitchFamily="49" charset="0"/>
              </a:rPr>
              <a:t>(new Label("This shouldn't happen!"));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2503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C5BF7B-8E3D-4A1A-9F10-F23E3F980A94}"/>
              </a:ext>
            </a:extLst>
          </p:cNvPr>
          <p:cNvSpPr txBox="1"/>
          <p:nvPr/>
        </p:nvSpPr>
        <p:spPr>
          <a:xfrm>
            <a:off x="1038687" y="1305017"/>
            <a:ext cx="9942990"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Hình</a:t>
            </a:r>
            <a:r>
              <a:rPr lang="en-US" sz="2400" dirty="0">
                <a:solidFill>
                  <a:srgbClr val="FF0000"/>
                </a:solidFill>
                <a:latin typeface="Times New Roman" panose="02020603050405020304" pitchFamily="18" charset="0"/>
                <a:cs typeface="Times New Roman" panose="02020603050405020304" pitchFamily="18" charset="0"/>
              </a:rPr>
              <a:t> 7.2</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RelativeURL.html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mailinglists.html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2AE33855-EF44-42E0-A7E6-A541824AA7F3}"/>
              </a:ext>
            </a:extLst>
          </p:cNvPr>
          <p:cNvPicPr/>
          <p:nvPr/>
        </p:nvPicPr>
        <p:blipFill>
          <a:blip r:embed="rId2"/>
          <a:stretch>
            <a:fillRect/>
          </a:stretch>
        </p:blipFill>
        <p:spPr>
          <a:xfrm>
            <a:off x="8114619" y="2709551"/>
            <a:ext cx="2867058" cy="1438898"/>
          </a:xfrm>
          <a:prstGeom prst="rect">
            <a:avLst/>
          </a:prstGeom>
        </p:spPr>
      </p:pic>
      <p:sp>
        <p:nvSpPr>
          <p:cNvPr id="6" name="TextBox 5">
            <a:extLst>
              <a:ext uri="{FF2B5EF4-FFF2-40B4-BE49-F238E27FC236}">
                <a16:creationId xmlns:a16="http://schemas.microsoft.com/office/drawing/2014/main" id="{3257CBE6-B129-4F41-9222-F08400722D99}"/>
              </a:ext>
            </a:extLst>
          </p:cNvPr>
          <p:cNvSpPr txBox="1"/>
          <p:nvPr/>
        </p:nvSpPr>
        <p:spPr>
          <a:xfrm>
            <a:off x="1123026" y="4352654"/>
            <a:ext cx="9858651"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getDocumentBase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getDocumentBase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a:p>
            <a:r>
              <a:rPr lang="en-US" sz="2400" dirty="0"/>
              <a:t>	</a:t>
            </a:r>
            <a:r>
              <a:rPr lang="en-US" sz="1600" dirty="0">
                <a:latin typeface="Courier New" panose="02070309020205020404" pitchFamily="49" charset="0"/>
                <a:cs typeface="Courier New" panose="02070309020205020404" pitchFamily="49" charset="0"/>
              </a:rPr>
              <a:t>URL relative = new URL(</a:t>
            </a:r>
            <a:r>
              <a:rPr lang="en-US" sz="1600" dirty="0" err="1">
                <a:latin typeface="Courier New" panose="02070309020205020404" pitchFamily="49" charset="0"/>
                <a:cs typeface="Courier New" panose="02070309020205020404" pitchFamily="49" charset="0"/>
              </a:rPr>
              <a:t>this.getDocumentBase</a:t>
            </a:r>
            <a:r>
              <a:rPr lang="en-US" sz="1600" dirty="0">
                <a:latin typeface="Courier New" panose="02070309020205020404" pitchFamily="49" charset="0"/>
                <a:cs typeface="Courier New" panose="02070309020205020404" pitchFamily="49" charset="0"/>
              </a:rPr>
              <a:t>( ), "mailinglists.html"); </a:t>
            </a:r>
          </a:p>
        </p:txBody>
      </p:sp>
    </p:spTree>
    <p:extLst>
      <p:ext uri="{BB962C8B-B14F-4D97-AF65-F5344CB8AC3E}">
        <p14:creationId xmlns:p14="http://schemas.microsoft.com/office/powerpoint/2010/main" val="4229688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878010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7.1.1.4 </a:t>
            </a:r>
            <a:r>
              <a:rPr lang="en-US" sz="3600" b="1" dirty="0" err="1">
                <a:latin typeface="Times New Roman" panose="02020603050405020304" pitchFamily="18" charset="0"/>
                <a:cs typeface="Times New Roman" panose="02020603050405020304" pitchFamily="18" charset="0"/>
              </a:rPr>
              <a:t>Chỉ</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định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URLStreamHandler</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612C7B-52D6-4579-BB8E-D7C9BC8B176F}"/>
              </a:ext>
            </a:extLst>
          </p:cNvPr>
          <p:cNvSpPr txBox="1"/>
          <p:nvPr/>
        </p:nvSpPr>
        <p:spPr>
          <a:xfrm>
            <a:off x="1056442" y="2026263"/>
            <a:ext cx="9694416" cy="397031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Java 1.2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public URL(URL base, String relative, </a:t>
            </a:r>
            <a:r>
              <a:rPr lang="en-US" dirty="0" err="1">
                <a:latin typeface="Courier New" panose="02070309020205020404" pitchFamily="49" charset="0"/>
                <a:cs typeface="Courier New" panose="02070309020205020404" pitchFamily="49" charset="0"/>
              </a:rPr>
              <a:t>URLStreamHandler</a:t>
            </a:r>
            <a:r>
              <a:rPr lang="en-US" dirty="0">
                <a:latin typeface="Courier New" panose="02070309020205020404" pitchFamily="49" charset="0"/>
                <a:cs typeface="Courier New" panose="02070309020205020404" pitchFamily="49" charset="0"/>
              </a:rPr>
              <a:t> handler) // 1.2</a:t>
            </a:r>
          </a:p>
          <a:p>
            <a:r>
              <a:rPr lang="en-US" dirty="0">
                <a:latin typeface="Courier New" panose="02070309020205020404" pitchFamily="49" charset="0"/>
                <a:cs typeface="Courier New" panose="02070309020205020404" pitchFamily="49" charset="0"/>
              </a:rPr>
              <a:t>throws </a:t>
            </a:r>
            <a:r>
              <a:rPr lang="en-US" dirty="0" err="1">
                <a:latin typeface="Courier New" panose="02070309020205020404" pitchFamily="49" charset="0"/>
                <a:cs typeface="Courier New" panose="02070309020205020404" pitchFamily="49" charset="0"/>
              </a:rPr>
              <a:t>MalformedURLException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URL(String protocol, String host, int port, String file, // 1.2 </a:t>
            </a:r>
          </a:p>
          <a:p>
            <a:r>
              <a:rPr lang="en-US" dirty="0" err="1">
                <a:latin typeface="Courier New" panose="02070309020205020404" pitchFamily="49" charset="0"/>
                <a:cs typeface="Courier New" panose="02070309020205020404" pitchFamily="49" charset="0"/>
              </a:rPr>
              <a:t>URLStreamHandler</a:t>
            </a:r>
            <a:r>
              <a:rPr lang="en-US" dirty="0">
                <a:latin typeface="Courier New" panose="02070309020205020404" pitchFamily="49" charset="0"/>
                <a:cs typeface="Courier New" panose="02070309020205020404" pitchFamily="49" charset="0"/>
              </a:rPr>
              <a:t> handler) throws </a:t>
            </a:r>
            <a:r>
              <a:rPr lang="en-US" dirty="0" err="1">
                <a:latin typeface="Courier New" panose="02070309020205020404" pitchFamily="49" charset="0"/>
                <a:cs typeface="Courier New" panose="02070309020205020404" pitchFamily="49" charset="0"/>
              </a:rPr>
              <a:t>MalformedURLException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2997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020DB-0DD8-4747-98FA-6DD011F6304E}"/>
              </a:ext>
            </a:extLst>
          </p:cNvPr>
          <p:cNvSpPr txBox="1"/>
          <p:nvPr/>
        </p:nvSpPr>
        <p:spPr>
          <a:xfrm>
            <a:off x="1056444" y="1819922"/>
            <a:ext cx="10227074" cy="341632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URLStreamHandler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Hai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dirty="0" err="1">
                <a:latin typeface="Courier New" panose="02070309020205020404" pitchFamily="49" charset="0"/>
                <a:cs typeface="Courier New" panose="02070309020205020404" pitchFamily="49" charset="0"/>
              </a:rPr>
              <a:t>URLStreamHandler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hữu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URL u = new URL("finger", "utopia.poly.edu", 79, "/</a:t>
            </a:r>
            <a:r>
              <a:rPr lang="en-US" sz="2000" dirty="0" err="1">
                <a:latin typeface="Courier New" panose="02070309020205020404" pitchFamily="49" charset="0"/>
                <a:cs typeface="Courier New" panose="02070309020205020404" pitchFamily="49" charset="0"/>
              </a:rPr>
              <a:t>marcus</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new </a:t>
            </a:r>
            <a:r>
              <a:rPr lang="en-US" sz="2000" dirty="0" err="1">
                <a:latin typeface="Courier New" panose="02070309020205020404" pitchFamily="49" charset="0"/>
                <a:cs typeface="Courier New" panose="02070309020205020404" pitchFamily="49" charset="0"/>
              </a:rPr>
              <a:t>com.macfaq.net.www.protocol.finger.Handler</a:t>
            </a: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1192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1502E8-4CF3-40FF-9F82-F20C31CCAA85}"/>
              </a:ext>
            </a:extLst>
          </p:cNvPr>
          <p:cNvSpPr txBox="1"/>
          <p:nvPr/>
        </p:nvSpPr>
        <p:spPr>
          <a:xfrm>
            <a:off x="1433190" y="1873612"/>
            <a:ext cx="10137857" cy="2835713"/>
          </a:xfrm>
          <a:prstGeom prst="rect">
            <a:avLst/>
          </a:prstGeom>
          <a:noFill/>
        </p:spPr>
        <p:txBody>
          <a:bodyPr wrap="square">
            <a:spAutoFit/>
          </a:bodyPr>
          <a:lstStyle/>
          <a:p>
            <a:pPr marL="0" marR="0">
              <a:lnSpc>
                <a:spcPct val="107000"/>
              </a:lnSpc>
              <a:spcBef>
                <a:spcPts val="0"/>
              </a:spcBef>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Mặc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dù</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kể</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hữu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coi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cổng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ref,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độc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Thật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Bahnschrift Light" panose="020B0502040204020203" pitchFamily="34" charset="0"/>
                <a:ea typeface="Calibri" panose="020F0502020204030204" pitchFamily="34" charset="0"/>
                <a:cs typeface="Times New Roman" panose="02020603050405020304" pitchFamily="18" charset="0"/>
              </a:rPr>
              <a:t>java.net.URL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mặc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dù</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chút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Java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4123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B1D749-0878-420B-B23C-200359354720}"/>
              </a:ext>
            </a:extLst>
          </p:cNvPr>
          <p:cNvSpPr txBox="1"/>
          <p:nvPr/>
        </p:nvSpPr>
        <p:spPr>
          <a:xfrm>
            <a:off x="1135603" y="1518082"/>
            <a:ext cx="9730666" cy="830997"/>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com.macfaq.net.www.protocol.finger.Handler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16.</a:t>
            </a:r>
          </a:p>
        </p:txBody>
      </p:sp>
      <p:sp>
        <p:nvSpPr>
          <p:cNvPr id="9" name="TextBox 8">
            <a:extLst>
              <a:ext uri="{FF2B5EF4-FFF2-40B4-BE49-F238E27FC236}">
                <a16:creationId xmlns:a16="http://schemas.microsoft.com/office/drawing/2014/main" id="{0172F7BE-7364-4919-BDCC-FAAF12FA7D78}"/>
              </a:ext>
            </a:extLst>
          </p:cNvPr>
          <p:cNvSpPr txBox="1"/>
          <p:nvPr/>
        </p:nvSpPr>
        <p:spPr>
          <a:xfrm>
            <a:off x="1055704" y="3277815"/>
            <a:ext cx="10342485" cy="2462213"/>
          </a:xfrm>
          <a:prstGeom prst="rect">
            <a:avLst/>
          </a:prstGeom>
          <a:noFill/>
        </p:spPr>
        <p:txBody>
          <a:bodyPr wrap="square">
            <a:spAutoFit/>
          </a:bodyPr>
          <a:lstStyle/>
          <a:p>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bốn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đặt</a:t>
            </a:r>
            <a:r>
              <a:rPr lang="en-US" sz="2200" dirty="0">
                <a:latin typeface="Times New Roman" panose="02020603050405020304" pitchFamily="18" charset="0"/>
                <a:cs typeface="Times New Roman" panose="02020603050405020304" pitchFamily="18" charset="0"/>
              </a:rPr>
              <a:t> ra </a:t>
            </a:r>
            <a:r>
              <a:rPr lang="en-US" sz="2200" dirty="0" err="1">
                <a:latin typeface="Times New Roman" panose="02020603050405020304" pitchFamily="18" charset="0"/>
                <a:cs typeface="Times New Roman" panose="02020603050405020304" pitchFamily="18" charset="0"/>
              </a:rPr>
              <a:t>vấn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xảy</a:t>
            </a:r>
            <a:r>
              <a:rPr lang="en-US" sz="2200" dirty="0">
                <a:latin typeface="Times New Roman" panose="02020603050405020304" pitchFamily="18" charset="0"/>
                <a:cs typeface="Times New Roman" panose="02020603050405020304" pitchFamily="18" charset="0"/>
              </a:rPr>
              <a:t> ra </a:t>
            </a:r>
            <a:r>
              <a:rPr lang="en-US" sz="2200" dirty="0" err="1">
                <a:latin typeface="Times New Roman" panose="02020603050405020304" pitchFamily="18" charset="0"/>
                <a:cs typeface="Times New Roman" panose="02020603050405020304" pitchFamily="18" charset="0"/>
              </a:rPr>
              <a:t>bởi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gắn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URLStreamHandler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nhau</a:t>
            </a:r>
            <a:r>
              <a:rPr lang="en-US" sz="2200" dirty="0">
                <a:latin typeface="Times New Roman" panose="02020603050405020304" pitchFamily="18" charset="0"/>
                <a:cs typeface="Times New Roman" panose="02020603050405020304" pitchFamily="18" charset="0"/>
              </a:rPr>
              <a:t>. Do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applet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cậy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phép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URLSreamHandler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applet </a:t>
            </a:r>
            <a:r>
              <a:rPr lang="en-US" sz="2200" dirty="0" err="1">
                <a:latin typeface="Times New Roman" panose="02020603050405020304" pitchFamily="18" charset="0"/>
                <a:cs typeface="Times New Roman" panose="02020603050405020304" pitchFamily="18" charset="0"/>
              </a:rPr>
              <a:t>đáng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cậy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vậy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NetPermission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địnhStreamHandler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do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rõ</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Chương</a:t>
            </a:r>
            <a:r>
              <a:rPr lang="en-US" sz="2200" dirty="0">
                <a:solidFill>
                  <a:srgbClr val="FF0000"/>
                </a:solidFill>
                <a:latin typeface="Times New Roman" panose="02020603050405020304" pitchFamily="18" charset="0"/>
                <a:cs typeface="Times New Roman" panose="02020603050405020304" pitchFamily="18" charset="0"/>
              </a:rPr>
              <a:t> 16</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lỗ</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hổng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đủ</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chiếc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a:t>
            </a:r>
            <a:r>
              <a:rPr lang="en-US" sz="2200" dirty="0">
                <a:latin typeface="Times New Roman" panose="02020603050405020304" pitchFamily="18" charset="0"/>
                <a:cs typeface="Times New Roman" panose="02020603050405020304" pitchFamily="18" charset="0"/>
              </a:rPr>
              <a:t> qua. Do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quyền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2698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7.1.1.5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nguồn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khác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của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đối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tượng</a:t>
            </a:r>
            <a:r>
              <a:rPr lang="en-US" sz="3600" b="1" dirty="0">
                <a:latin typeface="Times New Roman" panose="02020603050405020304" pitchFamily="18" charset="0"/>
                <a:cs typeface="Times New Roman" panose="02020603050405020304" pitchFamily="18" charset="0"/>
              </a:rPr>
              <a:t> URL</a:t>
            </a:r>
          </a:p>
        </p:txBody>
      </p:sp>
      <p:sp>
        <p:nvSpPr>
          <p:cNvPr id="6" name="TextBox 5">
            <a:extLst>
              <a:ext uri="{FF2B5EF4-FFF2-40B4-BE49-F238E27FC236}">
                <a16:creationId xmlns:a16="http://schemas.microsoft.com/office/drawing/2014/main" id="{CF17AD4B-6E49-4EEE-B498-DA14261ED40D}"/>
              </a:ext>
            </a:extLst>
          </p:cNvPr>
          <p:cNvSpPr txBox="1"/>
          <p:nvPr/>
        </p:nvSpPr>
        <p:spPr>
          <a:xfrm>
            <a:off x="967668" y="2015231"/>
            <a:ext cx="10351362" cy="341632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getDocumentBase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java.applet.Applet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getCodeBase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java.applet.Applet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getDocumentBase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getDocumentBase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getCodeBase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java.applet.AppletStub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java.applet.Applet</a:t>
            </a:r>
            <a:r>
              <a:rPr lang="en-US" dirty="0">
                <a:latin typeface="Courier New" panose="02070309020205020404" pitchFamily="49" charset="0"/>
                <a:cs typeface="Courier New" panose="02070309020205020404" pitchFamily="49"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applet</a:t>
            </a:r>
          </a:p>
        </p:txBody>
      </p:sp>
    </p:spTree>
    <p:extLst>
      <p:ext uri="{BB962C8B-B14F-4D97-AF65-F5344CB8AC3E}">
        <p14:creationId xmlns:p14="http://schemas.microsoft.com/office/powerpoint/2010/main" val="797578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F79E0-1815-4081-B50B-4B127BB4D60C}"/>
              </a:ext>
            </a:extLst>
          </p:cNvPr>
          <p:cNvSpPr txBox="1"/>
          <p:nvPr/>
        </p:nvSpPr>
        <p:spPr>
          <a:xfrm>
            <a:off x="1256189" y="1556213"/>
            <a:ext cx="10053961" cy="163121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 1.2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java.io.File</a:t>
            </a:r>
            <a:r>
              <a:rPr lang="en-US" dirty="0">
                <a:latin typeface="Courier New" panose="02070309020205020404" pitchFamily="49" charset="0"/>
                <a:cs typeface="Courier New" panose="02070309020205020404" pitchFamily="49"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toURL</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Windows,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tệp</a:t>
            </a:r>
            <a:r>
              <a:rPr lang="en-US" sz="2400" i="1" dirty="0">
                <a:latin typeface="Times New Roman" panose="02020603050405020304" pitchFamily="18" charset="0"/>
                <a:cs typeface="Times New Roman" panose="02020603050405020304" pitchFamily="18" charset="0"/>
              </a:rPr>
              <a:t>: / D: /JAVA/JNP2/07/ToURLTest.java.</a:t>
            </a:r>
          </a:p>
        </p:txBody>
      </p:sp>
      <p:sp>
        <p:nvSpPr>
          <p:cNvPr id="4" name="TextBox 3">
            <a:extLst>
              <a:ext uri="{FF2B5EF4-FFF2-40B4-BE49-F238E27FC236}">
                <a16:creationId xmlns:a16="http://schemas.microsoft.com/office/drawing/2014/main" id="{CDA4B724-A366-48FE-8B76-B67D48450D7D}"/>
              </a:ext>
            </a:extLst>
          </p:cNvPr>
          <p:cNvSpPr txBox="1"/>
          <p:nvPr/>
        </p:nvSpPr>
        <p:spPr>
          <a:xfrm>
            <a:off x="1146699" y="3349101"/>
            <a:ext cx="9898602" cy="2523768"/>
          </a:xfrm>
          <a:prstGeom prst="rect">
            <a:avLst/>
          </a:prstGeom>
          <a:noFill/>
        </p:spPr>
        <p:txBody>
          <a:bodyPr wrap="square">
            <a:spAutoFit/>
          </a:bodyPr>
          <a:lstStyle/>
          <a:p>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Java 1.1 </a:t>
            </a:r>
            <a:r>
              <a:rPr lang="en-US" sz="2200" dirty="0" err="1">
                <a:latin typeface="Times New Roman" panose="02020603050405020304" pitchFamily="18" charset="0"/>
                <a:cs typeface="Times New Roman" panose="02020603050405020304" pitchFamily="18" charset="0"/>
              </a:rPr>
              <a:t>trở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tệp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âm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yênPhương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ClassLoader.getSystemResource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Tên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chuỗi</a:t>
            </a:r>
            <a:r>
              <a:rPr lang="en-US"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a:t>
            </a:r>
            <a:r>
              <a:rPr lang="en-US" sz="2200" dirty="0" err="1">
                <a:latin typeface="Times New Roman" panose="02020603050405020304" pitchFamily="18" charset="0"/>
                <a:cs typeface="Times New Roman" panose="02020603050405020304" pitchFamily="18" charset="0"/>
              </a:rPr>
              <a:t>trả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ClassLoader.getSystemResources</a:t>
            </a:r>
            <a:r>
              <a:rPr lang="en-US" dirty="0">
                <a:latin typeface="Courier New" panose="02070309020205020404" pitchFamily="49" charset="0"/>
                <a:cs typeface="Courier New" panose="02070309020205020404" pitchFamily="49" charset="0"/>
              </a:rPr>
              <a:t> (String name) </a:t>
            </a:r>
            <a:r>
              <a:rPr lang="en-US" sz="2200" dirty="0" err="1">
                <a:latin typeface="Times New Roman" panose="02020603050405020304" pitchFamily="18" charset="0"/>
                <a:cs typeface="Times New Roman" panose="02020603050405020304" pitchFamily="18" charset="0"/>
              </a:rPr>
              <a:t>trả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URL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Java 1.1, </a:t>
            </a:r>
            <a:r>
              <a:rPr lang="en-US" sz="2200" dirty="0" err="1">
                <a:latin typeface="Times New Roman" panose="02020603050405020304" pitchFamily="18" charset="0"/>
                <a:cs typeface="Times New Roman" panose="02020603050405020304" pitchFamily="18" charset="0"/>
              </a:rPr>
              <a:t>hai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ảo</a:t>
            </a:r>
            <a:r>
              <a:rPr lang="en-US" sz="2200" dirty="0">
                <a:latin typeface="Times New Roman" panose="02020603050405020304" pitchFamily="18" charset="0"/>
                <a:cs typeface="Times New Roman" panose="02020603050405020304" pitchFamily="18" charset="0"/>
              </a:rPr>
              <a:t>.</a:t>
            </a:r>
            <a:endParaRPr lang="en-US" sz="2200" dirty="0"/>
          </a:p>
        </p:txBody>
      </p:sp>
    </p:spTree>
    <p:extLst>
      <p:ext uri="{BB962C8B-B14F-4D97-AF65-F5344CB8AC3E}">
        <p14:creationId xmlns:p14="http://schemas.microsoft.com/office/powerpoint/2010/main" val="13841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1A445-31C8-4463-903A-BF4C3739FFCD}"/>
              </a:ext>
            </a:extLst>
          </p:cNvPr>
          <p:cNvSpPr txBox="1"/>
          <p:nvPr/>
        </p:nvSpPr>
        <p:spPr>
          <a:xfrm>
            <a:off x="1093433" y="1623185"/>
            <a:ext cx="10005134"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 1.2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getResource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Tên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chuỗi</a:t>
            </a:r>
            <a:r>
              <a:rPr lang="en-US" dirty="0">
                <a:latin typeface="Courier New" panose="02070309020205020404" pitchFamily="49" charset="0"/>
                <a:cs typeface="Courier New" panose="02070309020205020404" pitchFamily="49"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URL HTTP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/com/macfaq/sounds/swale.au </a:t>
            </a:r>
            <a:r>
              <a:rPr lang="en-US" sz="2400" i="1" dirty="0" err="1">
                <a:latin typeface="Times New Roman" panose="02020603050405020304" pitchFamily="18" charset="0"/>
                <a:cs typeface="Times New Roman" panose="02020603050405020304" pitchFamily="18" charset="0"/>
              </a:rPr>
              <a:t>hoặc</a:t>
            </a:r>
            <a:r>
              <a:rPr lang="en-US" sz="2400" i="1" dirty="0">
                <a:latin typeface="Times New Roman" panose="02020603050405020304" pitchFamily="18" charset="0"/>
                <a:cs typeface="Times New Roman" panose="02020603050405020304" pitchFamily="18" charset="0"/>
              </a:rPr>
              <a:t> com / </a:t>
            </a:r>
            <a:r>
              <a:rPr lang="en-US" sz="2400" i="1" dirty="0" err="1">
                <a:latin typeface="Times New Roman" panose="02020603050405020304" pitchFamily="18" charset="0"/>
                <a:cs typeface="Times New Roman" panose="02020603050405020304" pitchFamily="18" charset="0"/>
              </a:rPr>
              <a:t>macfaq</a:t>
            </a:r>
            <a:r>
              <a:rPr lang="en-US" sz="2400" i="1" dirty="0">
                <a:latin typeface="Times New Roman" panose="02020603050405020304" pitchFamily="18" charset="0"/>
                <a:cs typeface="Times New Roman" panose="02020603050405020304" pitchFamily="18" charset="0"/>
              </a:rPr>
              <a:t> / images / headshot.jpg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applet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JAR.</a:t>
            </a:r>
          </a:p>
        </p:txBody>
      </p:sp>
    </p:spTree>
    <p:extLst>
      <p:ext uri="{BB962C8B-B14F-4D97-AF65-F5344CB8AC3E}">
        <p14:creationId xmlns:p14="http://schemas.microsoft.com/office/powerpoint/2010/main" val="2342738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17CF60-CF64-4363-A984-DA148C9171DF}"/>
              </a:ext>
            </a:extLst>
          </p:cNvPr>
          <p:cNvSpPr txBox="1"/>
          <p:nvPr/>
        </p:nvSpPr>
        <p:spPr>
          <a:xfrm>
            <a:off x="1518081" y="2015231"/>
            <a:ext cx="9623394"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getter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getPage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java.swing.JEditorPane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getURL</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java.net.URLConnection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18681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 </a:t>
            </a:r>
            <a:r>
              <a:rPr lang="en-US" sz="3600" b="1" dirty="0" err="1">
                <a:latin typeface="Times New Roman" panose="02020603050405020304" pitchFamily="18" charset="0"/>
                <a:cs typeface="Times New Roman" panose="02020603050405020304" pitchFamily="18" charset="0"/>
              </a:rPr>
              <a:t>Tách</a:t>
            </a:r>
            <a:r>
              <a:rPr lang="en-US" sz="3600" b="1" dirty="0">
                <a:latin typeface="Times New Roman" panose="02020603050405020304" pitchFamily="18" charset="0"/>
                <a:cs typeface="Times New Roman" panose="02020603050405020304" pitchFamily="18" charset="0"/>
              </a:rPr>
              <a:t> URL </a:t>
            </a:r>
            <a:r>
              <a:rPr lang="en-US" sz="3600" b="1" dirty="0" err="1">
                <a:latin typeface="Times New Roman" panose="02020603050405020304" pitchFamily="18" charset="0"/>
                <a:cs typeface="Times New Roman" panose="02020603050405020304" pitchFamily="18" charset="0"/>
              </a:rPr>
              <a:t>thành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nhiều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phần</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FCC0D04E-10AD-465A-AEF2-1AE0CAABBA16}"/>
              </a:ext>
            </a:extLst>
          </p:cNvPr>
          <p:cNvSpPr txBox="1"/>
          <p:nvPr/>
        </p:nvSpPr>
        <p:spPr>
          <a:xfrm>
            <a:off x="1730691" y="1921990"/>
            <a:ext cx="8491491"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đường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mỏ</a:t>
            </a:r>
            <a:r>
              <a:rPr lang="en-US" sz="2400" dirty="0">
                <a:latin typeface="Times New Roman" panose="02020603050405020304" pitchFamily="18" charset="0"/>
                <a:cs typeface="Times New Roman" panose="02020603050405020304" pitchFamily="18" charset="0"/>
              </a:rPr>
              <a:t> neo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191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A86C3-B2BD-48BA-8943-14730DC25E72}"/>
              </a:ext>
            </a:extLst>
          </p:cNvPr>
          <p:cNvSpPr txBox="1"/>
          <p:nvPr/>
        </p:nvSpPr>
        <p:spPr>
          <a:xfrm>
            <a:off x="1370860" y="1905506"/>
            <a:ext cx="9593062" cy="3046988"/>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URL</a:t>
            </a:r>
          </a:p>
          <a:p>
            <a:r>
              <a:rPr lang="en-US" sz="2400" i="1" dirty="0">
                <a:latin typeface="Times New Roman" panose="02020603050405020304" pitchFamily="18" charset="0"/>
                <a:cs typeface="Times New Roman" panose="02020603050405020304" pitchFamily="18" charset="0"/>
              </a:rPr>
              <a:t>http://metalab.unc.edu/javafaq/books/jnp/index.html?isbn=1565922069#toc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metalab.unc.edu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javafaq</a:t>
            </a:r>
            <a:r>
              <a:rPr lang="en-US" sz="2400" i="1" dirty="0">
                <a:latin typeface="Times New Roman" panose="02020603050405020304" pitchFamily="18" charset="0"/>
                <a:cs typeface="Times New Roman" panose="02020603050405020304" pitchFamily="18" charset="0"/>
              </a:rPr>
              <a:t>/books/</a:t>
            </a:r>
            <a:r>
              <a:rPr lang="en-US" sz="2400" i="1" dirty="0" err="1">
                <a:latin typeface="Times New Roman" panose="02020603050405020304" pitchFamily="18" charset="0"/>
                <a:cs typeface="Times New Roman" panose="02020603050405020304" pitchFamily="18" charset="0"/>
              </a:rPr>
              <a:t>jnp</a:t>
            </a:r>
            <a:r>
              <a:rPr lang="en-US" sz="2400" i="1" dirty="0">
                <a:latin typeface="Times New Roman" panose="02020603050405020304" pitchFamily="18" charset="0"/>
                <a:cs typeface="Times New Roman" panose="02020603050405020304" pitchFamily="18" charset="0"/>
              </a:rPr>
              <a:t>/index.html</a:t>
            </a:r>
            <a:r>
              <a:rPr lang="en-US" sz="2400" dirty="0">
                <a:latin typeface="Times New Roman" panose="02020603050405020304" pitchFamily="18" charset="0"/>
                <a:cs typeface="Times New Roman" panose="02020603050405020304" pitchFamily="18" charset="0"/>
              </a:rPr>
              <a:t>; ref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toc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isbn</a:t>
            </a:r>
            <a:r>
              <a:rPr lang="en-US" sz="2400" i="1" dirty="0">
                <a:latin typeface="Times New Roman" panose="02020603050405020304" pitchFamily="18" charset="0"/>
                <a:cs typeface="Times New Roman" panose="02020603050405020304" pitchFamily="18" charset="0"/>
              </a:rPr>
              <a:t> = 1565922069</a:t>
            </a:r>
            <a:r>
              <a:rPr lang="en-US" sz="2400" dirty="0">
                <a:latin typeface="Times New Roman" panose="02020603050405020304" pitchFamily="18" charset="0"/>
                <a:cs typeface="Times New Roman" panose="02020603050405020304" pitchFamily="18" charset="0"/>
              </a:rPr>
              <a:t>.Tuy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URL </a:t>
            </a:r>
            <a:r>
              <a:rPr lang="en-US" sz="2400" i="1" dirty="0">
                <a:latin typeface="Times New Roman" panose="02020603050405020304" pitchFamily="18" charset="0"/>
                <a:cs typeface="Times New Roman" panose="02020603050405020304" pitchFamily="18" charset="0"/>
              </a:rPr>
              <a:t>http://www.faqs.org/rfcs/rfc2396.html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42753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1D5C3-0BA0-4D20-8D10-704EE2D3CD8D}"/>
              </a:ext>
            </a:extLst>
          </p:cNvPr>
          <p:cNvSpPr txBox="1"/>
          <p:nvPr/>
        </p:nvSpPr>
        <p:spPr>
          <a:xfrm>
            <a:off x="1211801" y="1737310"/>
            <a:ext cx="9938551"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i="1" dirty="0">
                <a:latin typeface="Times New Roman" panose="02020603050405020304" pitchFamily="18" charset="0"/>
                <a:cs typeface="Times New Roman" panose="02020603050405020304" pitchFamily="18" charset="0"/>
              </a:rPr>
              <a:t>http://admin@www.blackstar.com: 8080/</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admin@www.blackstar.com: 8080</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quản</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trị</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www.blackstar.com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8080</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7D909F24-3C27-4C45-B244-54E59DD80026}"/>
              </a:ext>
            </a:extLst>
          </p:cNvPr>
          <p:cNvSpPr txBox="1"/>
          <p:nvPr/>
        </p:nvSpPr>
        <p:spPr>
          <a:xfrm>
            <a:off x="1211801" y="3639845"/>
            <a:ext cx="9938551"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getFile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getHost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getPort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getProtocol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và</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getRef</a:t>
            </a:r>
            <a:r>
              <a:rPr lang="en-US" dirty="0">
                <a:latin typeface="Courier New" panose="02070309020205020404" pitchFamily="49" charset="0"/>
                <a:cs typeface="Courier New" panose="02070309020205020404" pitchFamily="49" charset="0"/>
              </a:rPr>
              <a:t> (). </a:t>
            </a:r>
            <a:r>
              <a:rPr lang="en-US" sz="2400" dirty="0">
                <a:latin typeface="Times New Roman" panose="02020603050405020304" pitchFamily="18" charset="0"/>
                <a:cs typeface="Times New Roman" panose="02020603050405020304" pitchFamily="18" charset="0"/>
              </a:rPr>
              <a:t>Java 1.3 </a:t>
            </a:r>
            <a:r>
              <a:rPr lang="en-US" sz="2400" dirty="0" err="1">
                <a:latin typeface="Times New Roman" panose="02020603050405020304" pitchFamily="18" charset="0"/>
                <a:cs typeface="Times New Roman" panose="02020603050405020304" pitchFamily="18" charset="0"/>
              </a:rPr>
              <a:t>bổ</a:t>
            </a:r>
            <a:r>
              <a:rPr lang="en-US" sz="2400" dirty="0">
                <a:latin typeface="Times New Roman" panose="02020603050405020304" pitchFamily="18" charset="0"/>
                <a:cs typeface="Times New Roman" panose="02020603050405020304" pitchFamily="18" charset="0"/>
              </a:rPr>
              <a:t> sung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getQuery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getPath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getUserInfo</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getAuthority</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03818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7.1.2.1 Public String </a:t>
            </a:r>
            <a:r>
              <a:rPr lang="en-US" sz="3600" b="1" dirty="0" err="1">
                <a:latin typeface="Times New Roman" panose="02020603050405020304" pitchFamily="18" charset="0"/>
                <a:cs typeface="Times New Roman" panose="02020603050405020304" pitchFamily="18" charset="0"/>
              </a:rPr>
              <a:t>getProtocol</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F5635EDD-6826-4C4E-98D8-AD2F537CD30E}"/>
              </a:ext>
            </a:extLst>
          </p:cNvPr>
          <p:cNvSpPr txBox="1"/>
          <p:nvPr/>
        </p:nvSpPr>
        <p:spPr>
          <a:xfrm>
            <a:off x="1509203" y="2281548"/>
            <a:ext cx="9765437"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getProtocol</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"http", "https"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Courier New" panose="02070309020205020404" pitchFamily="49" charset="0"/>
                <a:cs typeface="Courier New" panose="02070309020205020404" pitchFamily="49" charset="0"/>
              </a:rPr>
              <a:t>URL page = </a:t>
            </a:r>
            <a:r>
              <a:rPr lang="en-US" sz="2400" dirty="0" err="1">
                <a:latin typeface="Courier New" panose="02070309020205020404" pitchFamily="49" charset="0"/>
                <a:cs typeface="Courier New" panose="02070309020205020404" pitchFamily="49" charset="0"/>
              </a:rPr>
              <a:t>this.getCodeBase</a:t>
            </a:r>
            <a:r>
              <a:rPr lang="en-US" sz="2400" dirty="0">
                <a:latin typeface="Courier New" panose="02070309020205020404" pitchFamily="49" charset="0"/>
                <a:cs typeface="Courier New" panose="02070309020205020404" pitchFamily="49" charset="0"/>
              </a:rPr>
              <a:t>( ); </a:t>
            </a:r>
          </a:p>
          <a:p>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("This applet was downloaded via "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page.getProtocol</a:t>
            </a:r>
            <a:r>
              <a:rPr lang="en-US" sz="2400"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3809979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7.1.2.2 Public String </a:t>
            </a:r>
            <a:r>
              <a:rPr lang="en-US" sz="3600" b="1" dirty="0" err="1">
                <a:latin typeface="Times New Roman" panose="02020603050405020304" pitchFamily="18" charset="0"/>
                <a:cs typeface="Times New Roman" panose="02020603050405020304" pitchFamily="18" charset="0"/>
              </a:rPr>
              <a:t>getHost</a:t>
            </a:r>
            <a:r>
              <a:rPr lang="en-US" sz="3600" b="1" dirty="0">
                <a:latin typeface="Times New Roman" panose="02020603050405020304" pitchFamily="18" charset="0"/>
                <a:cs typeface="Times New Roman" panose="02020603050405020304" pitchFamily="18" charset="0"/>
              </a:rPr>
              <a:t> ()	</a:t>
            </a:r>
          </a:p>
        </p:txBody>
      </p:sp>
      <p:sp>
        <p:nvSpPr>
          <p:cNvPr id="4" name="TextBox 3">
            <a:extLst>
              <a:ext uri="{FF2B5EF4-FFF2-40B4-BE49-F238E27FC236}">
                <a16:creationId xmlns:a16="http://schemas.microsoft.com/office/drawing/2014/main" id="{ED8CE65F-DFA3-4A3A-B94B-797610AAF034}"/>
              </a:ext>
            </a:extLst>
          </p:cNvPr>
          <p:cNvSpPr txBox="1"/>
          <p:nvPr/>
        </p:nvSpPr>
        <p:spPr>
          <a:xfrm>
            <a:off x="1575785" y="1989468"/>
            <a:ext cx="8491493"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getHost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String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Courier New" panose="02070309020205020404" pitchFamily="49" charset="0"/>
                <a:cs typeface="Courier New" panose="02070309020205020404" pitchFamily="49" charset="0"/>
              </a:rPr>
              <a:t>URL page = </a:t>
            </a:r>
            <a:r>
              <a:rPr lang="en-US" sz="2400" dirty="0" err="1">
                <a:latin typeface="Courier New" panose="02070309020205020404" pitchFamily="49" charset="0"/>
                <a:cs typeface="Courier New" panose="02070309020205020404" pitchFamily="49" charset="0"/>
              </a:rPr>
              <a:t>this.getCodeBase</a:t>
            </a:r>
            <a:r>
              <a:rPr lang="en-US" sz="2400" dirty="0">
                <a:latin typeface="Courier New" panose="02070309020205020404" pitchFamily="49" charset="0"/>
                <a:cs typeface="Courier New" panose="02070309020205020404" pitchFamily="49" charset="0"/>
              </a:rPr>
              <a:t>( ); </a:t>
            </a:r>
          </a:p>
          <a:p>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("This applet was downloaded from " + </a:t>
            </a:r>
            <a:r>
              <a:rPr lang="en-US" sz="2400" dirty="0" err="1">
                <a:latin typeface="Courier New" panose="02070309020205020404" pitchFamily="49" charset="0"/>
                <a:cs typeface="Courier New" panose="02070309020205020404" pitchFamily="49" charset="0"/>
              </a:rPr>
              <a:t>page.getHost</a:t>
            </a:r>
            <a:r>
              <a:rPr lang="en-US" sz="2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338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82563-36C3-4616-B7A2-3569C3BE2593}"/>
              </a:ext>
            </a:extLst>
          </p:cNvPr>
          <p:cNvSpPr txBox="1"/>
          <p:nvPr/>
        </p:nvSpPr>
        <p:spPr>
          <a:xfrm>
            <a:off x="1482571" y="1518082"/>
            <a:ext cx="9729926" cy="3629455"/>
          </a:xfrm>
          <a:prstGeom prst="rect">
            <a:avLst/>
          </a:prstGeom>
          <a:noFill/>
        </p:spPr>
        <p:txBody>
          <a:bodyPr wrap="square">
            <a:spAutoFit/>
          </a:bodyPr>
          <a:lstStyle/>
          <a:p>
            <a:pPr marL="0" marR="0">
              <a:lnSpc>
                <a:spcPct val="107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Bahnschrift Light" panose="020B0502040204020203" pitchFamily="34" charset="0"/>
                <a:ea typeface="Calibri" panose="020F0502020204030204" pitchFamily="34" charset="0"/>
                <a:cs typeface="Times New Roman" panose="02020603050405020304" pitchFamily="18" charset="0"/>
              </a:rPr>
              <a:t>java.net.URL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Bahnschrift Light" panose="020B0502040204020203" pitchFamily="34" charset="0"/>
                <a:ea typeface="Calibri" panose="020F0502020204030204" pitchFamily="34" charset="0"/>
                <a:cs typeface="Times New Roman" panose="02020603050405020304" pitchFamily="18" charset="0"/>
              </a:rPr>
              <a:t>java.net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Bahnschrift Light" panose="020B0502040204020203" pitchFamily="34" charset="0"/>
                <a:ea typeface="Calibri" panose="020F0502020204030204" pitchFamily="34" charset="0"/>
                <a:cs typeface="Times New Roman" panose="02020603050405020304" pitchFamily="18" charset="0"/>
              </a:rPr>
              <a:t>java.net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Bahnschrift Light" panose="020B0502040204020203" pitchFamily="34" charset="0"/>
                <a:ea typeface="Calibri" panose="020F0502020204030204" pitchFamily="34" charset="0"/>
                <a:cs typeface="Times New Roman" panose="02020603050405020304" pitchFamily="18" charset="0"/>
              </a:rPr>
              <a:t>URL</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getter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Bahnschrift Light" panose="020B0502040204020203" pitchFamily="34" charset="0"/>
                <a:ea typeface="Calibri" panose="020F0502020204030204" pitchFamily="34" charset="0"/>
                <a:cs typeface="Times New Roman" panose="02020603050405020304" pitchFamily="18" charset="0"/>
              </a:rPr>
              <a:t>(</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getHost</a:t>
            </a:r>
            <a:r>
              <a:rPr lang="en-US" dirty="0">
                <a:effectLst/>
                <a:latin typeface="Bahnschrift Light" panose="020B0502040204020203" pitchFamily="34" charset="0"/>
                <a:ea typeface="Calibri" panose="020F0502020204030204" pitchFamily="34" charset="0"/>
                <a:cs typeface="Times New Roman" panose="02020603050405020304" pitchFamily="18" charset="0"/>
              </a:rPr>
              <a:t> (), </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getPort</a:t>
            </a:r>
            <a:r>
              <a:rPr lang="en-US" dirty="0">
                <a:effectLst/>
                <a:latin typeface="Bahnschrift Light" panose="020B0502040204020203" pitchFamily="34" charset="0"/>
                <a:ea typeface="Calibri" panose="020F0502020204030204" pitchFamily="34" charset="0"/>
                <a:cs typeface="Times New Roman" panose="02020603050405020304" pitchFamily="18" charset="0"/>
              </a:rPr>
              <a:t> (), v.v.).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Bahnschrift Light" panose="020B0502040204020203" pitchFamily="34" charset="0"/>
                <a:ea typeface="Calibri" panose="020F0502020204030204" pitchFamily="34" charset="0"/>
                <a:cs typeface="Times New Roman" panose="02020603050405020304" pitchFamily="18" charset="0"/>
              </a:rPr>
              <a:t>URL</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0748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88290-CCA5-4674-84B1-344470EFC9E4}"/>
              </a:ext>
            </a:extLst>
          </p:cNvPr>
          <p:cNvSpPr txBox="1"/>
          <p:nvPr/>
        </p:nvSpPr>
        <p:spPr>
          <a:xfrm>
            <a:off x="1318333" y="1378660"/>
            <a:ext cx="9698855" cy="3970318"/>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Chuỗi máy chủ lưu trữ không nhất thiết phải là một tên máy chủ hoặc địa chỉ hợp lệ. Đặc biệt, các URL kết hợp tên người 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ftp://anonymous:anonymous@wuarchive.wustl.edu/, </a:t>
            </a:r>
            <a:r>
              <a:rPr lang="vi-VN" sz="2400" dirty="0">
                <a:latin typeface="Times New Roman" panose="02020603050405020304" pitchFamily="18" charset="0"/>
                <a:cs typeface="Times New Roman" panose="02020603050405020304" pitchFamily="18" charset="0"/>
              </a:rPr>
              <a:t>bao gồm thông tin người dùng trong máy chủ. Ví dụ: hãy xem xét đoạn mã này:</a:t>
            </a:r>
            <a:r>
              <a:rPr lang="en-US" sz="2400" dirty="0">
                <a:latin typeface="Times New Roman" panose="02020603050405020304" pitchFamily="18" charset="0"/>
                <a:cs typeface="Times New Roman" panose="02020603050405020304" pitchFamily="18" charset="0"/>
              </a:rPr>
              <a:t> </a:t>
            </a:r>
          </a:p>
          <a:p>
            <a:endParaRPr lang="en-US" sz="2400" dirty="0"/>
          </a:p>
          <a:p>
            <a:r>
              <a:rPr lang="en-US" dirty="0">
                <a:latin typeface="Courier New" panose="02070309020205020404" pitchFamily="49" charset="0"/>
                <a:cs typeface="Courier New" panose="02070309020205020404" pitchFamily="49" charset="0"/>
              </a:rPr>
              <a:t>try {</a:t>
            </a:r>
          </a:p>
          <a:p>
            <a:r>
              <a:rPr lang="en-US"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URL u = new URL(ftp://anonymous:anonymous@wuarchive.wustl.edu</a:t>
            </a:r>
            <a:r>
              <a:rPr lang="pl-PL" dirty="0">
                <a:latin typeface="Courier New" panose="02070309020205020404" pitchFamily="49" charset="0"/>
                <a:cs typeface="Courier New" panose="02070309020205020404" pitchFamily="49" charset="0"/>
                <a:hlinkClick r:id="rId2"/>
              </a:rPr>
              <a:t>/</a:t>
            </a:r>
            <a:r>
              <a:rPr lang="pl-PL"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String host = </a:t>
            </a:r>
            <a:r>
              <a:rPr lang="en-US" dirty="0" err="1">
                <a:latin typeface="Courier New" panose="02070309020205020404" pitchFamily="49" charset="0"/>
                <a:cs typeface="Courier New" panose="02070309020205020404" pitchFamily="49" charset="0"/>
              </a:rPr>
              <a:t>u.getHost</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catch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e) { </a:t>
            </a:r>
          </a:p>
          <a:p>
            <a:r>
              <a:rPr lang="en-US" dirty="0">
                <a:latin typeface="Courier New" panose="02070309020205020404" pitchFamily="49" charset="0"/>
                <a:cs typeface="Courier New" panose="02070309020205020404" pitchFamily="49" charset="0"/>
              </a:rPr>
              <a:t>	// should never happen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30132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9690A8-988B-436D-B07E-12FDD5672775}"/>
              </a:ext>
            </a:extLst>
          </p:cNvPr>
          <p:cNvSpPr txBox="1"/>
          <p:nvPr/>
        </p:nvSpPr>
        <p:spPr>
          <a:xfrm>
            <a:off x="1473692" y="2157274"/>
            <a:ext cx="9454718" cy="2308324"/>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Điều này đặt </a:t>
            </a:r>
            <a:r>
              <a:rPr lang="en-US" dirty="0">
                <a:latin typeface="Courier New" panose="02070309020205020404" pitchFamily="49" charset="0"/>
                <a:cs typeface="Courier New" panose="02070309020205020404" pitchFamily="49" charset="0"/>
              </a:rPr>
              <a:t>host</a:t>
            </a:r>
            <a:r>
              <a:rPr lang="vi-VN" sz="2400" dirty="0">
                <a:latin typeface="Times New Roman" panose="02020603050405020304" pitchFamily="18" charset="0"/>
                <a:cs typeface="Times New Roman" panose="02020603050405020304" pitchFamily="18" charset="0"/>
              </a:rPr>
              <a:t> thành </a:t>
            </a:r>
            <a:r>
              <a:rPr lang="en-US" dirty="0" err="1">
                <a:latin typeface="Courier New" panose="02070309020205020404" pitchFamily="49" charset="0"/>
                <a:cs typeface="Courier New" panose="02070309020205020404" pitchFamily="49" charset="0"/>
              </a:rPr>
              <a:t>anonymous:anonymous@wuarchive.wustl.edu</a:t>
            </a:r>
            <a:r>
              <a:rPr lang="vi-VN" sz="2400" dirty="0">
                <a:latin typeface="Times New Roman" panose="02020603050405020304" pitchFamily="18" charset="0"/>
                <a:cs typeface="Times New Roman" panose="02020603050405020304" pitchFamily="18" charset="0"/>
              </a:rPr>
              <a:t>, không chỉ đơn giản là </a:t>
            </a:r>
            <a:r>
              <a:rPr lang="en-US" dirty="0">
                <a:latin typeface="Courier New" panose="02070309020205020404" pitchFamily="49" charset="0"/>
                <a:cs typeface="Courier New" panose="02070309020205020404" pitchFamily="49" charset="0"/>
              </a:rPr>
              <a:t>wuarchive.wustl.edu</a:t>
            </a:r>
            <a:r>
              <a:rPr lang="vi-VN" sz="2400" dirty="0">
                <a:latin typeface="Times New Roman" panose="02020603050405020304" pitchFamily="18" charset="0"/>
                <a:cs typeface="Times New Roman" panose="02020603050405020304" pitchFamily="18" charset="0"/>
              </a:rPr>
              <a:t>. Java 1.3 cung cấp một phương thức để lấy thông tin người dùng, </a:t>
            </a:r>
            <a:r>
              <a:rPr lang="en-US" dirty="0" err="1">
                <a:latin typeface="Courier New" panose="02070309020205020404" pitchFamily="49" charset="0"/>
                <a:cs typeface="Courier New" panose="02070309020205020404" pitchFamily="49" charset="0"/>
              </a:rPr>
              <a:t>anonymous:anonymous</a:t>
            </a:r>
            <a:r>
              <a:rPr lang="vi-VN" sz="2400" dirty="0">
                <a:latin typeface="Times New Roman" panose="02020603050405020304" pitchFamily="18" charset="0"/>
                <a:cs typeface="Times New Roman" panose="02020603050405020304" pitchFamily="18" charset="0"/>
              </a:rPr>
              <a:t> trong ví dụ này. Tuy nhiên, vì lý do tương thích ngược, Java 1.3 đã không thay đổi ngữ nghĩa của phương thức </a:t>
            </a:r>
            <a:r>
              <a:rPr lang="vi-VN" dirty="0">
                <a:latin typeface="Courier New" panose="02070309020205020404" pitchFamily="49" charset="0"/>
                <a:cs typeface="Courier New" panose="02070309020205020404" pitchFamily="49" charset="0"/>
              </a:rPr>
              <a:t>getHost ()</a:t>
            </a:r>
            <a:r>
              <a:rPr lang="vi-VN" sz="2400" dirty="0">
                <a:latin typeface="Times New Roman" panose="02020603050405020304" pitchFamily="18" charset="0"/>
                <a:cs typeface="Times New Roman" panose="02020603050405020304" pitchFamily="18" charset="0"/>
              </a:rPr>
              <a:t> để chỉ trả về máy chủ chứ không phải máy chủ cộng với thông tin người dùng.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22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7.1.2.3 Public int </a:t>
            </a:r>
            <a:r>
              <a:rPr lang="en-US" sz="3600" b="1" dirty="0" err="1">
                <a:latin typeface="Times New Roman" panose="02020603050405020304" pitchFamily="18" charset="0"/>
                <a:cs typeface="Times New Roman" panose="02020603050405020304" pitchFamily="18" charset="0"/>
              </a:rPr>
              <a:t>getPort</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4EAEDC25-FFB5-445F-9605-1CB53F69145E}"/>
              </a:ext>
            </a:extLst>
          </p:cNvPr>
          <p:cNvSpPr txBox="1"/>
          <p:nvPr/>
        </p:nvSpPr>
        <p:spPr>
          <a:xfrm>
            <a:off x="1349405" y="2201662"/>
            <a:ext cx="9232777"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getPort</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getPort</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nếu URL là </a:t>
            </a:r>
            <a:r>
              <a:rPr lang="vi-VN" sz="2400" i="1" dirty="0">
                <a:latin typeface="Times New Roman" panose="02020603050405020304" pitchFamily="18" charset="0"/>
                <a:cs typeface="Times New Roman" panose="02020603050405020304" pitchFamily="18" charset="0"/>
              </a:rPr>
              <a:t>http://www.userfriendly.org/, </a:t>
            </a:r>
            <a:r>
              <a:rPr lang="vi-VN" dirty="0">
                <a:latin typeface="Courier New" panose="02070309020205020404" pitchFamily="49" charset="0"/>
                <a:cs typeface="Courier New" panose="02070309020205020404" pitchFamily="49" charset="0"/>
              </a:rPr>
              <a:t>getPort () </a:t>
            </a:r>
            <a:r>
              <a:rPr lang="vi-VN" sz="2400" dirty="0">
                <a:latin typeface="Times New Roman" panose="02020603050405020304" pitchFamily="18" charset="0"/>
                <a:cs typeface="Times New Roman" panose="02020603050405020304" pitchFamily="18" charset="0"/>
              </a:rPr>
              <a:t>trả về -1; nếuURL là </a:t>
            </a:r>
            <a:r>
              <a:rPr lang="vi-VN" sz="2400" i="1" dirty="0">
                <a:latin typeface="Times New Roman" panose="02020603050405020304" pitchFamily="18" charset="0"/>
                <a:cs typeface="Times New Roman" panose="02020603050405020304" pitchFamily="18" charset="0"/>
              </a:rPr>
              <a:t>http://www.userfriendly.org:80</a:t>
            </a:r>
            <a:r>
              <a:rPr lang="vi-VN" sz="2400" dirty="0">
                <a:latin typeface="Times New Roman" panose="02020603050405020304" pitchFamily="18" charset="0"/>
                <a:cs typeface="Times New Roman" panose="02020603050405020304" pitchFamily="18" charset="0"/>
              </a:rPr>
              <a:t>/, </a:t>
            </a:r>
            <a:r>
              <a:rPr lang="vi-VN" dirty="0">
                <a:latin typeface="Courier New" panose="02070309020205020404" pitchFamily="49" charset="0"/>
                <a:cs typeface="Courier New" panose="02070309020205020404" pitchFamily="49" charset="0"/>
              </a:rPr>
              <a:t>getPort ()</a:t>
            </a:r>
            <a:r>
              <a:rPr lang="vi-VN" sz="2400" dirty="0">
                <a:latin typeface="Times New Roman" panose="02020603050405020304" pitchFamily="18" charset="0"/>
                <a:cs typeface="Times New Roman" panose="02020603050405020304" pitchFamily="18" charset="0"/>
              </a:rPr>
              <a:t> trả về 80. Mã sau in -1 cho số cổng, vì nó không được chỉ định trong </a:t>
            </a:r>
            <a:r>
              <a:rPr lang="vi-VN" dirty="0">
                <a:latin typeface="Courier New" panose="02070309020205020404" pitchFamily="49" charset="0"/>
                <a:cs typeface="Courier New" panose="02070309020205020404" pitchFamily="49" charset="0"/>
              </a:rPr>
              <a:t>URL</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595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B1C0F-FFA3-4835-979B-59B11CCFF3CE}"/>
              </a:ext>
            </a:extLst>
          </p:cNvPr>
          <p:cNvSpPr txBox="1"/>
          <p:nvPr/>
        </p:nvSpPr>
        <p:spPr>
          <a:xfrm>
            <a:off x="1309455" y="1970843"/>
            <a:ext cx="9938552" cy="2246769"/>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try { </a:t>
            </a:r>
          </a:p>
          <a:p>
            <a:r>
              <a:rPr lang="en-US" sz="2000" dirty="0">
                <a:latin typeface="Courier New" panose="02070309020205020404" pitchFamily="49" charset="0"/>
                <a:cs typeface="Courier New" panose="02070309020205020404" pitchFamily="49" charset="0"/>
              </a:rPr>
              <a:t>	URL u = new URL("http://www.ncsa.uiuc.edu/demoweb/html-primer.html);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("The port part of " + u + " is " + </a:t>
            </a:r>
            <a:r>
              <a:rPr lang="en-US" sz="2000" dirty="0" err="1">
                <a:latin typeface="Courier New" panose="02070309020205020404" pitchFamily="49" charset="0"/>
                <a:cs typeface="Courier New" panose="02070309020205020404" pitchFamily="49" charset="0"/>
              </a:rPr>
              <a:t>u.getPort</a:t>
            </a:r>
            <a:r>
              <a:rPr lang="en-US" sz="2000" dirty="0">
                <a:latin typeface="Courier New" panose="02070309020205020404" pitchFamily="49" charset="0"/>
                <a:cs typeface="Courier New" panose="02070309020205020404" pitchFamily="49" charset="0"/>
              </a:rPr>
              <a:t>( )); } </a:t>
            </a:r>
          </a:p>
          <a:p>
            <a:r>
              <a:rPr lang="en-US" sz="2000" dirty="0">
                <a:latin typeface="Courier New" panose="02070309020205020404" pitchFamily="49" charset="0"/>
                <a:cs typeface="Courier New" panose="02070309020205020404" pitchFamily="49" charset="0"/>
              </a:rPr>
              <a:t>catch (</a:t>
            </a:r>
            <a:r>
              <a:rPr lang="en-US" sz="2000" dirty="0" err="1">
                <a:latin typeface="Courier New" panose="02070309020205020404" pitchFamily="49" charset="0"/>
                <a:cs typeface="Courier New" panose="02070309020205020404" pitchFamily="49" charset="0"/>
              </a:rPr>
              <a:t>MalformedURLException</a:t>
            </a:r>
            <a:r>
              <a:rPr lang="en-US" sz="2000" dirty="0">
                <a:latin typeface="Courier New" panose="02070309020205020404" pitchFamily="49" charset="0"/>
                <a:cs typeface="Courier New" panose="02070309020205020404" pitchFamily="49" charset="0"/>
              </a:rPr>
              <a:t> e) { </a:t>
            </a:r>
          </a:p>
          <a:p>
            <a:r>
              <a:rPr lang="en-US" sz="2000" dirty="0" err="1">
                <a:latin typeface="Courier New" panose="02070309020205020404" pitchFamily="49" charset="0"/>
                <a:cs typeface="Courier New" panose="02070309020205020404" pitchFamily="49" charset="0"/>
              </a:rPr>
              <a:t>System.err.println</a:t>
            </a:r>
            <a:r>
              <a:rPr lang="en-US" sz="2000" dirty="0">
                <a:latin typeface="Courier New" panose="02070309020205020404" pitchFamily="49" charset="0"/>
                <a:cs typeface="Courier New" panose="02070309020205020404" pitchFamily="49" charset="0"/>
              </a:rPr>
              <a:t>(e); </a:t>
            </a:r>
          </a:p>
          <a:p>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2400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7.1.2.4 Public String </a:t>
            </a:r>
            <a:r>
              <a:rPr lang="en-US" sz="3600" b="1" dirty="0" err="1">
                <a:latin typeface="Times New Roman" panose="02020603050405020304" pitchFamily="18" charset="0"/>
                <a:cs typeface="Times New Roman" panose="02020603050405020304" pitchFamily="18" charset="0"/>
              </a:rPr>
              <a:t>getFile</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F422B63B-ABDA-4A21-856F-994AF7FA63E9}"/>
              </a:ext>
            </a:extLst>
          </p:cNvPr>
          <p:cNvSpPr txBox="1"/>
          <p:nvPr/>
        </p:nvSpPr>
        <p:spPr>
          <a:xfrm>
            <a:off x="1460377" y="2321004"/>
            <a:ext cx="9432524" cy="2215991"/>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hãy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 page = </a:t>
            </a:r>
            <a:r>
              <a:rPr lang="en-US" dirty="0" err="1">
                <a:latin typeface="Courier New" panose="02070309020205020404" pitchFamily="49" charset="0"/>
                <a:cs typeface="Courier New" panose="02070309020205020404" pitchFamily="49" charset="0"/>
              </a:rPr>
              <a:t>this.getDocumentBase</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page's path is " + </a:t>
            </a:r>
            <a:r>
              <a:rPr lang="en-US" dirty="0" err="1">
                <a:latin typeface="Courier New" panose="02070309020205020404" pitchFamily="49" charset="0"/>
                <a:cs typeface="Courier New" panose="02070309020205020404" pitchFamily="49" charset="0"/>
              </a:rPr>
              <a:t>page.getFile</a:t>
            </a:r>
            <a:r>
              <a:rPr lang="en-US"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055474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521BA-E4FC-44B3-834C-5744EFBF0BC6}"/>
              </a:ext>
            </a:extLst>
          </p:cNvPr>
          <p:cNvSpPr txBox="1"/>
          <p:nvPr/>
        </p:nvSpPr>
        <p:spPr>
          <a:xfrm>
            <a:off x="1589101" y="2263806"/>
            <a:ext cx="9614517"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Java 1.0, 1.1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1.2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chéo</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http://www.slashdot.org </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thay vì cái gì đó giống như</a:t>
            </a:r>
            <a:r>
              <a:rPr lang="en-US" sz="2400" i="1" dirty="0">
                <a:latin typeface="Times New Roman" panose="02020603050405020304" pitchFamily="18" charset="0"/>
                <a:cs typeface="Times New Roman" panose="02020603050405020304" pitchFamily="18" charset="0"/>
              </a:rPr>
              <a:t>http://www.slashdot.org/index.html ), </a:t>
            </a:r>
            <a:r>
              <a:rPr lang="en-US" dirty="0" err="1">
                <a:latin typeface="Courier New" panose="02070309020205020404" pitchFamily="49" charset="0"/>
                <a:cs typeface="Courier New" panose="02070309020205020404" pitchFamily="49" charset="0"/>
              </a:rPr>
              <a:t>getFile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 Java 1.3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trống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228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7.1.2.5 Public String </a:t>
            </a:r>
            <a:r>
              <a:rPr lang="en-US" sz="3600" b="1" dirty="0" err="1">
                <a:latin typeface="Times New Roman" panose="02020603050405020304" pitchFamily="18" charset="0"/>
                <a:cs typeface="Times New Roman" panose="02020603050405020304" pitchFamily="18" charset="0"/>
              </a:rPr>
              <a:t>getPath</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8FDC691E-782B-49F4-9870-B0E41730943F}"/>
              </a:ext>
            </a:extLst>
          </p:cNvPr>
          <p:cNvSpPr txBox="1"/>
          <p:nvPr/>
        </p:nvSpPr>
        <p:spPr>
          <a:xfrm>
            <a:off x="1265068" y="2644170"/>
            <a:ext cx="9920796"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getPath</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JDK 1.3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URI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RFC 2396. </a:t>
            </a:r>
          </a:p>
        </p:txBody>
      </p:sp>
    </p:spTree>
    <p:extLst>
      <p:ext uri="{BB962C8B-B14F-4D97-AF65-F5344CB8AC3E}">
        <p14:creationId xmlns:p14="http://schemas.microsoft.com/office/powerpoint/2010/main" val="707106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655F4-5F2E-4A3C-A598-2F58D569D939}"/>
              </a:ext>
            </a:extLst>
          </p:cNvPr>
          <p:cNvSpPr txBox="1"/>
          <p:nvPr/>
        </p:nvSpPr>
        <p:spPr>
          <a:xfrm>
            <a:off x="1509203" y="2175029"/>
            <a:ext cx="9010835"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RFC 2396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Java 1.3,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getPath</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getPath</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43379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7.1.2.6 Public string </a:t>
            </a:r>
            <a:r>
              <a:rPr lang="en-US" sz="3600" b="1" dirty="0" err="1">
                <a:latin typeface="Times New Roman" panose="02020603050405020304" pitchFamily="18" charset="0"/>
                <a:cs typeface="Times New Roman" panose="02020603050405020304" pitchFamily="18" charset="0"/>
              </a:rPr>
              <a:t>getRef</a:t>
            </a:r>
            <a:r>
              <a:rPr lang="en-US" sz="3600" b="1" dirty="0">
                <a:latin typeface="Times New Roman" panose="02020603050405020304" pitchFamily="18" charset="0"/>
                <a:cs typeface="Times New Roman" panose="02020603050405020304" pitchFamily="18" charset="0"/>
              </a:rPr>
              <a:t>( ) </a:t>
            </a:r>
          </a:p>
        </p:txBody>
      </p:sp>
      <p:sp>
        <p:nvSpPr>
          <p:cNvPr id="4" name="TextBox 3">
            <a:extLst>
              <a:ext uri="{FF2B5EF4-FFF2-40B4-BE49-F238E27FC236}">
                <a16:creationId xmlns:a16="http://schemas.microsoft.com/office/drawing/2014/main" id="{660175F8-078B-4E43-BDAF-5C741E3E6905}"/>
              </a:ext>
            </a:extLst>
          </p:cNvPr>
          <p:cNvSpPr txBox="1"/>
          <p:nvPr/>
        </p:nvSpPr>
        <p:spPr>
          <a:xfrm>
            <a:off x="1222159" y="1961965"/>
            <a:ext cx="9747682" cy="341632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getRef</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neo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null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getRef</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xtocid1902914:</a:t>
            </a:r>
          </a:p>
          <a:p>
            <a:r>
              <a:rPr lang="en-US" dirty="0">
                <a:latin typeface="Courier New" panose="02070309020205020404" pitchFamily="49" charset="0"/>
                <a:cs typeface="Courier New" panose="02070309020205020404" pitchFamily="49" charset="0"/>
              </a:rPr>
              <a:t>try { </a:t>
            </a:r>
          </a:p>
          <a:p>
            <a:r>
              <a:rPr lang="en-US" dirty="0">
                <a:latin typeface="Courier New" panose="02070309020205020404" pitchFamily="49" charset="0"/>
                <a:cs typeface="Courier New" panose="02070309020205020404" pitchFamily="49" charset="0"/>
              </a:rPr>
              <a:t>	URL u = new URL(	</a:t>
            </a:r>
          </a:p>
          <a:p>
            <a:r>
              <a:rPr lang="en-US" dirty="0">
                <a:latin typeface="Courier New" panose="02070309020205020404" pitchFamily="49" charset="0"/>
                <a:cs typeface="Courier New" panose="02070309020205020404" pitchFamily="49" charset="0"/>
              </a:rPr>
              <a:t>	"http://metalab.unc.edu/</a:t>
            </a:r>
            <a:r>
              <a:rPr lang="en-US" dirty="0" err="1">
                <a:latin typeface="Courier New" panose="02070309020205020404" pitchFamily="49" charset="0"/>
                <a:cs typeface="Courier New" panose="02070309020205020404" pitchFamily="49" charset="0"/>
              </a:rPr>
              <a:t>javafaq</a:t>
            </a:r>
            <a:r>
              <a:rPr lang="en-US" dirty="0">
                <a:latin typeface="Courier New" panose="02070309020205020404" pitchFamily="49" charset="0"/>
                <a:cs typeface="Courier New" panose="02070309020205020404" pitchFamily="49" charset="0"/>
              </a:rPr>
              <a:t>/javafaq.html#xtocid1902914");</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("The ref of " + u + " is " + </a:t>
            </a:r>
            <a:r>
              <a:rPr lang="en-US" dirty="0" err="1">
                <a:latin typeface="Courier New" panose="02070309020205020404" pitchFamily="49" charset="0"/>
                <a:cs typeface="Courier New" panose="02070309020205020404" pitchFamily="49" charset="0"/>
              </a:rPr>
              <a:t>u.getRef</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catch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System.err.println</a:t>
            </a:r>
            <a:r>
              <a:rPr lang="en-US" dirty="0">
                <a:latin typeface="Courier New" panose="02070309020205020404" pitchFamily="49" charset="0"/>
                <a:cs typeface="Courier New" panose="02070309020205020404" pitchFamily="49" charset="0"/>
              </a:rPr>
              <a:t>(e);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479871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7.1.2.7 Public string </a:t>
            </a:r>
            <a:r>
              <a:rPr lang="en-US" sz="3600" b="1" dirty="0" err="1">
                <a:latin typeface="Times New Roman" panose="02020603050405020304" pitchFamily="18" charset="0"/>
                <a:cs typeface="Times New Roman" panose="02020603050405020304" pitchFamily="18" charset="0"/>
              </a:rPr>
              <a:t>getQuery</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69F6537-304A-479F-A185-C2761C107B94}"/>
              </a:ext>
            </a:extLst>
          </p:cNvPr>
          <p:cNvSpPr txBox="1"/>
          <p:nvPr/>
        </p:nvSpPr>
        <p:spPr>
          <a:xfrm>
            <a:off x="1269507" y="1917576"/>
            <a:ext cx="9392574" cy="369331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getQuery</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null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getQuery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category = Piano:</a:t>
            </a:r>
          </a:p>
          <a:p>
            <a:endParaRPr lang="en-US"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try { </a:t>
            </a:r>
          </a:p>
          <a:p>
            <a:r>
              <a:rPr lang="en-US" sz="1600" dirty="0">
                <a:latin typeface="Courier New" panose="02070309020205020404" pitchFamily="49" charset="0"/>
                <a:cs typeface="Courier New" panose="02070309020205020404" pitchFamily="49" charset="0"/>
              </a:rPr>
              <a:t>	URL u = new URL(</a:t>
            </a:r>
          </a:p>
          <a:p>
            <a:r>
              <a:rPr lang="en-US" sz="1600" dirty="0">
                <a:latin typeface="Courier New" panose="02070309020205020404" pitchFamily="49" charset="0"/>
                <a:cs typeface="Courier New" panose="02070309020205020404" pitchFamily="49" charset="0"/>
              </a:rPr>
              <a:t>	"http://metalab.unc.edu/</a:t>
            </a:r>
            <a:r>
              <a:rPr lang="en-US" sz="1600" dirty="0" err="1">
                <a:latin typeface="Courier New" panose="02070309020205020404" pitchFamily="49" charset="0"/>
                <a:cs typeface="Courier New" panose="02070309020205020404" pitchFamily="49" charset="0"/>
              </a:rPr>
              <a:t>nywc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compositions.phtml?category</a:t>
            </a:r>
            <a:r>
              <a:rPr lang="en-US" sz="1600" dirty="0">
                <a:latin typeface="Courier New" panose="02070309020205020404" pitchFamily="49" charset="0"/>
                <a:cs typeface="Courier New" panose="02070309020205020404" pitchFamily="49" charset="0"/>
              </a:rPr>
              <a:t>=Piano");</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("The query string of " + u + " is " + </a:t>
            </a:r>
            <a:r>
              <a:rPr lang="en-US" sz="1600" dirty="0" err="1">
                <a:latin typeface="Courier New" panose="02070309020205020404" pitchFamily="49" charset="0"/>
                <a:cs typeface="Courier New" panose="02070309020205020404" pitchFamily="49" charset="0"/>
              </a:rPr>
              <a:t>u.getQuery</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catch (</a:t>
            </a:r>
            <a:r>
              <a:rPr lang="en-US" sz="1600" dirty="0" err="1">
                <a:latin typeface="Courier New" panose="02070309020205020404" pitchFamily="49" charset="0"/>
                <a:cs typeface="Courier New" panose="02070309020205020404" pitchFamily="49" charset="0"/>
              </a:rPr>
              <a:t>MalformedURLException</a:t>
            </a:r>
            <a:r>
              <a:rPr lang="en-US" sz="1600" dirty="0">
                <a:latin typeface="Courier New" panose="02070309020205020404" pitchFamily="49" charset="0"/>
                <a:cs typeface="Courier New" panose="02070309020205020404" pitchFamily="49" charset="0"/>
              </a:rPr>
              <a:t> e)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System.err.println</a:t>
            </a:r>
            <a:r>
              <a:rPr lang="en-US" sz="1600" dirty="0">
                <a:latin typeface="Courier New" panose="02070309020205020404" pitchFamily="49" charset="0"/>
                <a:cs typeface="Courier New" panose="02070309020205020404" pitchFamily="49" charset="0"/>
              </a:rPr>
              <a:t>(e); </a:t>
            </a:r>
          </a:p>
          <a:p>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7763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440404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7.1.1 </a:t>
            </a:r>
            <a:r>
              <a:rPr lang="en-US" sz="3600" b="1" dirty="0" err="1">
                <a:latin typeface="Times New Roman" panose="02020603050405020304" pitchFamily="18" charset="0"/>
                <a:cs typeface="Times New Roman" panose="02020603050405020304" pitchFamily="18" charset="0"/>
              </a:rPr>
              <a:t>Tạo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mới</a:t>
            </a:r>
            <a:r>
              <a:rPr lang="en-US" sz="3600" b="1" dirty="0">
                <a:latin typeface="Times New Roman" panose="02020603050405020304" pitchFamily="18" charset="0"/>
                <a:cs typeface="Times New Roman" panose="02020603050405020304" pitchFamily="18" charset="0"/>
              </a:rPr>
              <a:t> URL</a:t>
            </a:r>
          </a:p>
        </p:txBody>
      </p:sp>
      <p:sp>
        <p:nvSpPr>
          <p:cNvPr id="4" name="TextBox 3">
            <a:extLst>
              <a:ext uri="{FF2B5EF4-FFF2-40B4-BE49-F238E27FC236}">
                <a16:creationId xmlns:a16="http://schemas.microsoft.com/office/drawing/2014/main" id="{256A1A9A-75D4-4C05-9111-1D2890AB0318}"/>
              </a:ext>
            </a:extLst>
          </p:cNvPr>
          <p:cNvSpPr txBox="1"/>
          <p:nvPr/>
        </p:nvSpPr>
        <p:spPr>
          <a:xfrm>
            <a:off x="1705892" y="2050741"/>
            <a:ext cx="9035250" cy="3357137"/>
          </a:xfrm>
          <a:prstGeom prst="rect">
            <a:avLst/>
          </a:prstGeom>
          <a:noFill/>
        </p:spPr>
        <p:txBody>
          <a:bodyPr wrap="square">
            <a:spAutoFit/>
          </a:bodyPr>
          <a:lstStyle/>
          <a:p>
            <a:pPr marL="0" marR="0">
              <a:lnSpc>
                <a:spcPct val="150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InetAddress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6,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java.net.URL.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ném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MalformedURLException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8541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7.1.2.8 Public string </a:t>
            </a:r>
            <a:r>
              <a:rPr lang="en-US" sz="3600" b="1" dirty="0" err="1">
                <a:latin typeface="Times New Roman" panose="02020603050405020304" pitchFamily="18" charset="0"/>
                <a:cs typeface="Times New Roman" panose="02020603050405020304" pitchFamily="18" charset="0"/>
              </a:rPr>
              <a:t>getUserInfo</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5CD7E9C4-5398-4585-8BD1-FCC97A7CCBD8}"/>
              </a:ext>
            </a:extLst>
          </p:cNvPr>
          <p:cNvSpPr txBox="1"/>
          <p:nvPr/>
        </p:nvSpPr>
        <p:spPr>
          <a:xfrm>
            <a:off x="1202018" y="2379216"/>
            <a:ext cx="10209320" cy="2585323"/>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URL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i="1" dirty="0">
                <a:latin typeface="Times New Roman" panose="02020603050405020304" pitchFamily="18" charset="0"/>
                <a:cs typeface="Times New Roman" panose="02020603050405020304" pitchFamily="18" charset="0"/>
              </a:rPr>
              <a:t>http: //elharo@java.oreilly.com/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elharo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a:t>
            </a:r>
          </a:p>
          <a:p>
            <a:r>
              <a:rPr lang="en-US" dirty="0">
                <a:latin typeface="Courier New" panose="02070309020205020404" pitchFamily="49" charset="0"/>
                <a:cs typeface="Courier New" panose="02070309020205020404" pitchFamily="49" charset="0"/>
              </a:rPr>
              <a:t>ftp://mp3:mp3@138.247.121.61:21000/c%3a/stuff/mp3/mp3s/Organized_kinda/Quart </a:t>
            </a:r>
            <a:r>
              <a:rPr lang="en-US" dirty="0" err="1">
                <a:latin typeface="Courier New" panose="02070309020205020404" pitchFamily="49" charset="0"/>
                <a:cs typeface="Courier New" panose="02070309020205020404" pitchFamily="49" charset="0"/>
              </a:rPr>
              <a:t>erflash</a:t>
            </a:r>
            <a:r>
              <a:rPr lang="en-US" dirty="0">
                <a:latin typeface="Courier New" panose="02070309020205020404" pitchFamily="49" charset="0"/>
                <a:cs typeface="Courier New" panose="02070309020205020404" pitchFamily="49" charset="0"/>
              </a:rPr>
              <a:t>/Quarterflash%20-%20Harden%20My%20Heart.mp3,</a:t>
            </a:r>
            <a:r>
              <a:rPr lang="vi-VN" sz="2400" dirty="0">
                <a:latin typeface="Times New Roman" panose="02020603050405020304" pitchFamily="18" charset="0"/>
                <a:cs typeface="Times New Roman" panose="02020603050405020304" pitchFamily="18" charset="0"/>
              </a:rPr>
              <a:t>thông tin người dùng là </a:t>
            </a:r>
            <a:r>
              <a:rPr lang="vi-VN" sz="2400" i="1" dirty="0">
                <a:latin typeface="Times New Roman" panose="02020603050405020304" pitchFamily="18" charset="0"/>
                <a:cs typeface="Times New Roman" panose="02020603050405020304" pitchFamily="18" charset="0"/>
              </a:rPr>
              <a:t>mp3: mp3</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143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7BFDE-9220-40E8-B3BC-E7E7400E714C}"/>
              </a:ext>
            </a:extLst>
          </p:cNvPr>
          <p:cNvSpPr txBox="1"/>
          <p:nvPr/>
        </p:nvSpPr>
        <p:spPr>
          <a:xfrm>
            <a:off x="1180730" y="2274838"/>
            <a:ext cx="10280342"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rủi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getUserInfo</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null</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mailto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mailto: elharo@metalab.unc.edu, elharo@metalab.unc.edu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23334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7.1.2.9 Public string </a:t>
            </a:r>
            <a:r>
              <a:rPr lang="en-US" sz="3600" b="1" dirty="0" err="1">
                <a:latin typeface="Times New Roman" panose="02020603050405020304" pitchFamily="18" charset="0"/>
                <a:cs typeface="Times New Roman" panose="02020603050405020304" pitchFamily="18" charset="0"/>
              </a:rPr>
              <a:t>getAuthority</a:t>
            </a:r>
            <a:r>
              <a:rPr lang="en-US" sz="36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C71C6880-56C3-4AC7-851E-2F378A79C377}"/>
              </a:ext>
            </a:extLst>
          </p:cNvPr>
          <p:cNvSpPr txBox="1"/>
          <p:nvPr/>
        </p:nvSpPr>
        <p:spPr>
          <a:xfrm>
            <a:off x="1384917" y="2139518"/>
            <a:ext cx="9863091"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(RFC 2396),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URI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i="1" dirty="0">
                <a:latin typeface="Times New Roman" panose="02020603050405020304" pitchFamily="18" charset="0"/>
                <a:cs typeface="Times New Roman" panose="02020603050405020304" pitchFamily="18" charset="0"/>
              </a:rPr>
              <a:t>ftp: // mp3: mp3@138.247.121.61: 21000 / c% 3a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mp3: mp3@138.247.121.61: 21000.</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049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1AFA24-D1D6-433D-8E52-5E3E93367F4C}"/>
              </a:ext>
            </a:extLst>
          </p:cNvPr>
          <p:cNvSpPr txBox="1"/>
          <p:nvPr/>
        </p:nvSpPr>
        <p:spPr>
          <a:xfrm>
            <a:off x="1286522" y="1748902"/>
            <a:ext cx="9618955"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i="1" dirty="0">
                <a:latin typeface="Times New Roman" panose="02020603050405020304" pitchFamily="18" charset="0"/>
                <a:cs typeface="Times New Roman" panose="02020603050405020304" pitchFamily="18" charset="0"/>
              </a:rPr>
              <a:t>http://conferences.oreilly.com/java/speakers/,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conference.oreilly.com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getAuthority</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A7E4184D-BC92-4F1A-B26B-421295C016C9}"/>
              </a:ext>
            </a:extLst>
          </p:cNvPr>
          <p:cNvSpPr txBox="1"/>
          <p:nvPr/>
        </p:nvSpPr>
        <p:spPr>
          <a:xfrm>
            <a:off x="1286521" y="3926149"/>
            <a:ext cx="9618955" cy="1200329"/>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7.4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Java 1.3,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sang Java 1.2.</a:t>
            </a:r>
          </a:p>
        </p:txBody>
      </p:sp>
    </p:spTree>
    <p:extLst>
      <p:ext uri="{BB962C8B-B14F-4D97-AF65-F5344CB8AC3E}">
        <p14:creationId xmlns:p14="http://schemas.microsoft.com/office/powerpoint/2010/main" val="2360829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E0BDF-C3EF-41F4-B461-2F099CA9110C}"/>
              </a:ext>
            </a:extLst>
          </p:cNvPr>
          <p:cNvSpPr txBox="1"/>
          <p:nvPr/>
        </p:nvSpPr>
        <p:spPr>
          <a:xfrm>
            <a:off x="860394" y="751929"/>
            <a:ext cx="10169371" cy="5139869"/>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7.4. </a:t>
            </a:r>
            <a:r>
              <a:rPr lang="en-US" sz="2400" dirty="0" err="1">
                <a:solidFill>
                  <a:srgbClr val="FF0000"/>
                </a:solidFill>
                <a:latin typeface="Times New Roman" panose="02020603050405020304" pitchFamily="18" charset="0"/>
                <a:cs typeface="Times New Roman" panose="02020603050405020304" pitchFamily="18" charset="0"/>
              </a:rPr>
              <a:t>Các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phần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của</a:t>
            </a:r>
            <a:r>
              <a:rPr lang="en-US" sz="2400" dirty="0">
                <a:solidFill>
                  <a:srgbClr val="FF0000"/>
                </a:solidFill>
                <a:latin typeface="Times New Roman" panose="02020603050405020304" pitchFamily="18" charset="0"/>
                <a:cs typeface="Times New Roman" panose="02020603050405020304" pitchFamily="18" charset="0"/>
              </a:rPr>
              <a:t> URL</a:t>
            </a:r>
          </a:p>
          <a:p>
            <a:r>
              <a:rPr lang="en-US" sz="1600" dirty="0">
                <a:latin typeface="Courier New" panose="02070309020205020404" pitchFamily="49" charset="0"/>
                <a:cs typeface="Courier New" panose="02070309020205020404" pitchFamily="49" charset="0"/>
              </a:rPr>
              <a:t>import java.net.*;</a:t>
            </a: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URLSplitter</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for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args.length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try { </a:t>
            </a:r>
          </a:p>
          <a:p>
            <a:r>
              <a:rPr lang="en-US" sz="1600" dirty="0">
                <a:latin typeface="Courier New" panose="02070309020205020404" pitchFamily="49" charset="0"/>
                <a:cs typeface="Courier New" panose="02070309020205020404" pitchFamily="49" charset="0"/>
              </a:rPr>
              <a:t>			</a:t>
            </a:r>
            <a:r>
              <a:rPr lang="nn-NO" sz="1600" dirty="0">
                <a:latin typeface="Courier New" panose="02070309020205020404" pitchFamily="49" charset="0"/>
                <a:cs typeface="Courier New" panose="02070309020205020404" pitchFamily="49" charset="0"/>
              </a:rPr>
              <a:t>URL u = new URL(args[i]); </a:t>
            </a:r>
          </a:p>
          <a:p>
            <a:r>
              <a:rPr lang="nn-NO"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("The URL is " + u);</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("The scheme is " + </a:t>
            </a:r>
            <a:r>
              <a:rPr lang="en-US" sz="1600" dirty="0" err="1">
                <a:latin typeface="Courier New" panose="02070309020205020404" pitchFamily="49" charset="0"/>
                <a:cs typeface="Courier New" panose="02070309020205020404" pitchFamily="49" charset="0"/>
              </a:rPr>
              <a:t>u.getProtocol</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("The user info is " + </a:t>
            </a:r>
            <a:r>
              <a:rPr lang="en-US" sz="1600" dirty="0" err="1">
                <a:latin typeface="Courier New" panose="02070309020205020404" pitchFamily="49" charset="0"/>
                <a:cs typeface="Courier New" panose="02070309020205020404" pitchFamily="49" charset="0"/>
              </a:rPr>
              <a:t>u.getUserInfo</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String host = </a:t>
            </a:r>
            <a:r>
              <a:rPr lang="en-US" sz="1600" dirty="0" err="1">
                <a:latin typeface="Courier New" panose="02070309020205020404" pitchFamily="49" charset="0"/>
                <a:cs typeface="Courier New" panose="02070309020205020404" pitchFamily="49" charset="0"/>
              </a:rPr>
              <a:t>u.getHost</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if (host != null) {</a:t>
            </a:r>
          </a:p>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atSign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host.indexOf</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atSign</a:t>
            </a:r>
            <a:r>
              <a:rPr lang="en-US" sz="1600" dirty="0">
                <a:latin typeface="Courier New" panose="02070309020205020404" pitchFamily="49" charset="0"/>
                <a:cs typeface="Courier New" panose="02070309020205020404" pitchFamily="49" charset="0"/>
              </a:rPr>
              <a:t> != -1) host = </a:t>
            </a:r>
            <a:r>
              <a:rPr lang="en-US" sz="1600" dirty="0" err="1">
                <a:latin typeface="Courier New" panose="02070309020205020404" pitchFamily="49" charset="0"/>
                <a:cs typeface="Courier New" panose="02070309020205020404" pitchFamily="49" charset="0"/>
              </a:rPr>
              <a:t>host.substring</a:t>
            </a:r>
            <a:r>
              <a:rPr lang="en-US" sz="1600" dirty="0">
                <a:latin typeface="Courier New" panose="02070309020205020404" pitchFamily="49" charset="0"/>
                <a:cs typeface="Courier New" panose="02070309020205020404" pitchFamily="49" charset="0"/>
              </a:rPr>
              <a:t>(atSign+1);</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("The host is " + host);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else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("The host is null.");</a:t>
            </a:r>
          </a:p>
          <a:p>
            <a:r>
              <a:rPr lang="en-US" sz="1600" dirty="0">
                <a:latin typeface="Courier New" panose="02070309020205020404" pitchFamily="49" charset="0"/>
                <a:cs typeface="Courier New" panose="02070309020205020404" pitchFamily="49" charset="0"/>
              </a:rPr>
              <a:t>			</a:t>
            </a:r>
            <a:r>
              <a:rPr lang="en-US" sz="1600" dirty="0"/>
              <a:t>}</a:t>
            </a:r>
          </a:p>
          <a:p>
            <a:r>
              <a:rPr lang="en-US" sz="1600" dirty="0"/>
              <a:t>			</a:t>
            </a:r>
          </a:p>
        </p:txBody>
      </p:sp>
    </p:spTree>
    <p:extLst>
      <p:ext uri="{BB962C8B-B14F-4D97-AF65-F5344CB8AC3E}">
        <p14:creationId xmlns:p14="http://schemas.microsoft.com/office/powerpoint/2010/main" val="1276064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7F3C4A-778E-4759-98D8-9E2BC51EA96F}"/>
              </a:ext>
            </a:extLst>
          </p:cNvPr>
          <p:cNvSpPr txBox="1"/>
          <p:nvPr/>
        </p:nvSpPr>
        <p:spPr>
          <a:xfrm>
            <a:off x="1273945" y="1459374"/>
            <a:ext cx="7719135" cy="3416320"/>
          </a:xfrm>
          <a:prstGeom prst="rect">
            <a:avLst/>
          </a:prstGeom>
          <a:noFill/>
        </p:spPr>
        <p:txBody>
          <a:bodyPr wrap="square">
            <a:spAutoFit/>
          </a:bodyPr>
          <a:lstStyle/>
          <a:p>
            <a:r>
              <a:rPr lang="en-US" sz="1800" dirty="0" err="1"/>
              <a:t>System.out.println</a:t>
            </a:r>
            <a:r>
              <a:rPr lang="en-US" sz="1800" dirty="0"/>
              <a:t>("The port is " + </a:t>
            </a:r>
            <a:r>
              <a:rPr lang="en-US" sz="1800" dirty="0" err="1"/>
              <a:t>u.getPort</a:t>
            </a:r>
            <a:r>
              <a:rPr lang="en-US" sz="1800" dirty="0"/>
              <a:t>( )); </a:t>
            </a:r>
          </a:p>
          <a:p>
            <a:r>
              <a:rPr lang="en-US" sz="1800" dirty="0"/>
              <a:t>			</a:t>
            </a:r>
            <a:r>
              <a:rPr lang="en-US" sz="1800" dirty="0" err="1"/>
              <a:t>System.out.println</a:t>
            </a:r>
            <a:r>
              <a:rPr lang="en-US" sz="1800" dirty="0"/>
              <a:t>("The path is " + </a:t>
            </a:r>
            <a:r>
              <a:rPr lang="en-US" sz="1800" dirty="0" err="1"/>
              <a:t>u.getPath</a:t>
            </a:r>
            <a:r>
              <a:rPr lang="en-US" sz="1800" dirty="0"/>
              <a:t>( ));</a:t>
            </a:r>
          </a:p>
          <a:p>
            <a:r>
              <a:rPr lang="en-US" sz="1800" dirty="0"/>
              <a:t>			</a:t>
            </a:r>
            <a:r>
              <a:rPr lang="en-US" sz="1800" dirty="0" err="1"/>
              <a:t>System.out.println</a:t>
            </a:r>
            <a:r>
              <a:rPr lang="en-US" sz="1800" dirty="0"/>
              <a:t>("The ref is " + </a:t>
            </a:r>
            <a:r>
              <a:rPr lang="en-US" sz="1800" dirty="0" err="1"/>
              <a:t>u.getRef</a:t>
            </a:r>
            <a:r>
              <a:rPr lang="en-US" sz="1800" dirty="0"/>
              <a:t>( ));</a:t>
            </a:r>
          </a:p>
          <a:p>
            <a:r>
              <a:rPr lang="en-US" sz="1800" dirty="0"/>
              <a:t>			</a:t>
            </a:r>
            <a:r>
              <a:rPr lang="en-US" sz="1800" dirty="0" err="1"/>
              <a:t>System.out.println</a:t>
            </a:r>
            <a:r>
              <a:rPr lang="en-US" sz="1800" dirty="0"/>
              <a:t>("The query string is " + </a:t>
            </a:r>
            <a:r>
              <a:rPr lang="en-US" sz="1800" dirty="0" err="1"/>
              <a:t>u.getQuery</a:t>
            </a:r>
            <a:r>
              <a:rPr lang="en-US" sz="1800" dirty="0"/>
              <a:t>( )); </a:t>
            </a:r>
          </a:p>
          <a:p>
            <a:r>
              <a:rPr lang="en-US" sz="1800" dirty="0"/>
              <a:t>		} // end try </a:t>
            </a:r>
          </a:p>
          <a:p>
            <a:r>
              <a:rPr lang="en-US" sz="1800" dirty="0"/>
              <a:t>		catch (</a:t>
            </a:r>
            <a:r>
              <a:rPr lang="en-US" sz="1800" dirty="0" err="1"/>
              <a:t>MalformedURLException</a:t>
            </a:r>
            <a:r>
              <a:rPr lang="en-US" sz="1800" dirty="0"/>
              <a:t> e) { </a:t>
            </a:r>
          </a:p>
          <a:p>
            <a:r>
              <a:rPr lang="en-US" sz="1800" dirty="0"/>
              <a:t>			</a:t>
            </a:r>
            <a:r>
              <a:rPr lang="en-US" sz="1800" dirty="0" err="1"/>
              <a:t>System.err.println</a:t>
            </a:r>
            <a:r>
              <a:rPr lang="en-US" sz="1800" dirty="0"/>
              <a:t>(</a:t>
            </a:r>
            <a:r>
              <a:rPr lang="en-US" sz="1800" dirty="0" err="1"/>
              <a:t>args</a:t>
            </a:r>
            <a:r>
              <a:rPr lang="en-US" sz="1800" dirty="0"/>
              <a:t>[ </a:t>
            </a:r>
            <a:r>
              <a:rPr lang="en-US" sz="1800" dirty="0" err="1"/>
              <a:t>i</a:t>
            </a:r>
            <a:r>
              <a:rPr lang="en-US" sz="1800" dirty="0"/>
              <a:t> ] + " is not a URL I understand.");</a:t>
            </a:r>
          </a:p>
          <a:p>
            <a:r>
              <a:rPr lang="en-US" sz="1800" dirty="0"/>
              <a:t>		} </a:t>
            </a:r>
          </a:p>
          <a:p>
            <a:r>
              <a:rPr lang="en-US" sz="1800" dirty="0"/>
              <a:t>		</a:t>
            </a:r>
            <a:r>
              <a:rPr lang="en-US" sz="1800" dirty="0" err="1"/>
              <a:t>System.out.println</a:t>
            </a:r>
            <a:r>
              <a:rPr lang="en-US" sz="1800" dirty="0"/>
              <a:t>( ); </a:t>
            </a:r>
          </a:p>
          <a:p>
            <a:r>
              <a:rPr lang="en-US" sz="1800" dirty="0"/>
              <a:t>	} // end for </a:t>
            </a:r>
          </a:p>
          <a:p>
            <a:r>
              <a:rPr lang="en-US" sz="1800" dirty="0"/>
              <a:t>} // end main </a:t>
            </a:r>
          </a:p>
          <a:p>
            <a:r>
              <a:rPr lang="en-US" sz="1800" dirty="0"/>
              <a:t>} // end </a:t>
            </a:r>
            <a:r>
              <a:rPr lang="en-US" sz="1800" dirty="0" err="1"/>
              <a:t>URLSplitter</a:t>
            </a:r>
            <a:r>
              <a:rPr lang="en-US" sz="1800" dirty="0"/>
              <a:t> </a:t>
            </a:r>
          </a:p>
        </p:txBody>
      </p:sp>
    </p:spTree>
    <p:extLst>
      <p:ext uri="{BB962C8B-B14F-4D97-AF65-F5344CB8AC3E}">
        <p14:creationId xmlns:p14="http://schemas.microsoft.com/office/powerpoint/2010/main" val="2446374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EE2C7A-0D4D-4A5A-9F43-926B9079A080}"/>
              </a:ext>
            </a:extLst>
          </p:cNvPr>
          <p:cNvSpPr txBox="1"/>
          <p:nvPr/>
        </p:nvSpPr>
        <p:spPr>
          <a:xfrm>
            <a:off x="1100091" y="870881"/>
            <a:ext cx="9991817" cy="498598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a:t>
            </a:r>
          </a:p>
          <a:p>
            <a:endParaRPr lang="en-US" b="1" dirty="0"/>
          </a:p>
          <a:p>
            <a:r>
              <a:rPr lang="en-US" b="1" dirty="0"/>
              <a:t>% java </a:t>
            </a:r>
            <a:r>
              <a:rPr lang="en-US" b="1" dirty="0" err="1"/>
              <a:t>URLSplitter</a:t>
            </a:r>
            <a:r>
              <a:rPr lang="en-US" b="1" dirty="0"/>
              <a:t> \ </a:t>
            </a:r>
          </a:p>
          <a:p>
            <a:r>
              <a:rPr lang="en-US" b="1" dirty="0"/>
              <a:t>http://www.ncsa.uiuc.edu/demoweb/html-primer.html#A1.3.3.3 \ ftp://mp3:mp3@138.247.121.61:21000/c%3a/ \</a:t>
            </a:r>
          </a:p>
          <a:p>
            <a:r>
              <a:rPr lang="en-US" b="1" dirty="0"/>
              <a:t>http://www.oreilly.com \ </a:t>
            </a:r>
          </a:p>
          <a:p>
            <a:r>
              <a:rPr lang="en-US" b="1" dirty="0"/>
              <a:t>http://metalab.unc.edu/nywc/compositions.phtml?category=Piano \ http://admin@www.blackstar.com:8080/ \ </a:t>
            </a:r>
          </a:p>
          <a:p>
            <a:r>
              <a:rPr lang="en-US" sz="2400" dirty="0"/>
              <a:t>The URL is http://www.ncsa.uiuc.edu/demoweb/html-primer.html#A1.3.3.3 </a:t>
            </a:r>
            <a:endParaRPr lang="en-US" sz="2400" b="1" dirty="0"/>
          </a:p>
          <a:p>
            <a:r>
              <a:rPr lang="en-US" sz="2400" dirty="0"/>
              <a:t>The scheme is http </a:t>
            </a:r>
          </a:p>
          <a:p>
            <a:r>
              <a:rPr lang="en-US" sz="2400" dirty="0"/>
              <a:t>The user info is null </a:t>
            </a:r>
          </a:p>
          <a:p>
            <a:r>
              <a:rPr lang="en-US" sz="2400" dirty="0"/>
              <a:t>The host is www.ncsa.uiuc.edu </a:t>
            </a:r>
          </a:p>
          <a:p>
            <a:r>
              <a:rPr lang="en-US" sz="2400" dirty="0"/>
              <a:t>The port is -1 </a:t>
            </a:r>
          </a:p>
          <a:p>
            <a:r>
              <a:rPr lang="en-US" sz="2400" dirty="0"/>
              <a:t>The path is /</a:t>
            </a:r>
            <a:r>
              <a:rPr lang="en-US" sz="2400" dirty="0" err="1"/>
              <a:t>demoweb</a:t>
            </a:r>
            <a:r>
              <a:rPr lang="en-US" sz="2400" dirty="0"/>
              <a:t>/html-primer.html </a:t>
            </a:r>
          </a:p>
          <a:p>
            <a:r>
              <a:rPr lang="en-US" sz="2400" dirty="0"/>
              <a:t>The ref is A1.3.3.3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96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50F593-1845-459C-A6B6-3BBDBD2FCE3D}"/>
              </a:ext>
            </a:extLst>
          </p:cNvPr>
          <p:cNvSpPr txBox="1"/>
          <p:nvPr/>
        </p:nvSpPr>
        <p:spPr>
          <a:xfrm>
            <a:off x="909961" y="766732"/>
            <a:ext cx="10631010" cy="532453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query string is null</a:t>
            </a:r>
          </a:p>
          <a:p>
            <a:r>
              <a:rPr lang="en-US" sz="2000" dirty="0">
                <a:latin typeface="Times New Roman" panose="02020603050405020304" pitchFamily="18" charset="0"/>
                <a:cs typeface="Times New Roman" panose="02020603050405020304" pitchFamily="18" charset="0"/>
              </a:rPr>
              <a:t>The URL is ftp://mp3:mp3@138.247.121.61:21000/c%3a/ </a:t>
            </a:r>
          </a:p>
          <a:p>
            <a:r>
              <a:rPr lang="en-US" sz="2000" dirty="0">
                <a:latin typeface="Times New Roman" panose="02020603050405020304" pitchFamily="18" charset="0"/>
                <a:cs typeface="Times New Roman" panose="02020603050405020304" pitchFamily="18" charset="0"/>
              </a:rPr>
              <a:t>The scheme is ftp </a:t>
            </a:r>
          </a:p>
          <a:p>
            <a:r>
              <a:rPr lang="en-US" sz="2000" dirty="0">
                <a:latin typeface="Times New Roman" panose="02020603050405020304" pitchFamily="18" charset="0"/>
                <a:cs typeface="Times New Roman" panose="02020603050405020304" pitchFamily="18" charset="0"/>
              </a:rPr>
              <a:t>The user info is mp3:mp3 </a:t>
            </a:r>
          </a:p>
          <a:p>
            <a:r>
              <a:rPr lang="en-US" sz="2000" dirty="0">
                <a:latin typeface="Times New Roman" panose="02020603050405020304" pitchFamily="18" charset="0"/>
                <a:cs typeface="Times New Roman" panose="02020603050405020304" pitchFamily="18" charset="0"/>
              </a:rPr>
              <a:t>The host is 138.247.121.61 </a:t>
            </a:r>
          </a:p>
          <a:p>
            <a:r>
              <a:rPr lang="en-US" sz="2000" dirty="0">
                <a:latin typeface="Times New Roman" panose="02020603050405020304" pitchFamily="18" charset="0"/>
                <a:cs typeface="Times New Roman" panose="02020603050405020304" pitchFamily="18" charset="0"/>
              </a:rPr>
              <a:t>The port is 21000 </a:t>
            </a:r>
          </a:p>
          <a:p>
            <a:r>
              <a:rPr lang="en-US" sz="2000" dirty="0">
                <a:latin typeface="Times New Roman" panose="02020603050405020304" pitchFamily="18" charset="0"/>
                <a:cs typeface="Times New Roman" panose="02020603050405020304" pitchFamily="18" charset="0"/>
              </a:rPr>
              <a:t>The path is /c%3a/ </a:t>
            </a:r>
          </a:p>
          <a:p>
            <a:r>
              <a:rPr lang="en-US" sz="2000" dirty="0">
                <a:latin typeface="Times New Roman" panose="02020603050405020304" pitchFamily="18" charset="0"/>
                <a:cs typeface="Times New Roman" panose="02020603050405020304" pitchFamily="18" charset="0"/>
              </a:rPr>
              <a:t>The ref is null </a:t>
            </a:r>
          </a:p>
          <a:p>
            <a:r>
              <a:rPr lang="en-US" sz="2000" dirty="0">
                <a:latin typeface="Times New Roman" panose="02020603050405020304" pitchFamily="18" charset="0"/>
                <a:cs typeface="Times New Roman" panose="02020603050405020304" pitchFamily="18" charset="0"/>
              </a:rPr>
              <a:t>The query string is null </a:t>
            </a:r>
          </a:p>
          <a:p>
            <a:r>
              <a:rPr lang="en-US" sz="2000" dirty="0"/>
              <a:t>The URL is http://www.oreilly.com </a:t>
            </a:r>
          </a:p>
          <a:p>
            <a:r>
              <a:rPr lang="en-US" sz="2000" dirty="0"/>
              <a:t>The scheme is http </a:t>
            </a:r>
          </a:p>
          <a:p>
            <a:r>
              <a:rPr lang="en-US" sz="2000" dirty="0"/>
              <a:t>The user info is null </a:t>
            </a:r>
          </a:p>
          <a:p>
            <a:r>
              <a:rPr lang="en-US" sz="2000" dirty="0"/>
              <a:t>The host is www.oreilly.com </a:t>
            </a:r>
          </a:p>
          <a:p>
            <a:r>
              <a:rPr lang="en-US" sz="2000" dirty="0"/>
              <a:t>The port is -1 </a:t>
            </a:r>
          </a:p>
          <a:p>
            <a:r>
              <a:rPr lang="en-US" sz="2000" dirty="0"/>
              <a:t>The path is </a:t>
            </a:r>
          </a:p>
          <a:p>
            <a:r>
              <a:rPr lang="en-US" sz="2000" dirty="0"/>
              <a:t>The ref is null </a:t>
            </a:r>
          </a:p>
          <a:p>
            <a:r>
              <a:rPr lang="en-US" sz="2000" dirty="0"/>
              <a:t>The query string is null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06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7B2C5-013E-4D67-BA50-0C6304EA41B5}"/>
              </a:ext>
            </a:extLst>
          </p:cNvPr>
          <p:cNvSpPr txBox="1"/>
          <p:nvPr/>
        </p:nvSpPr>
        <p:spPr>
          <a:xfrm>
            <a:off x="918839" y="837753"/>
            <a:ext cx="9716610" cy="5016758"/>
          </a:xfrm>
          <a:prstGeom prst="rect">
            <a:avLst/>
          </a:prstGeom>
          <a:noFill/>
        </p:spPr>
        <p:txBody>
          <a:bodyPr wrap="square">
            <a:spAutoFit/>
          </a:bodyPr>
          <a:lstStyle/>
          <a:p>
            <a:r>
              <a:rPr lang="en-US" sz="2000" dirty="0"/>
              <a:t>The URL is </a:t>
            </a:r>
          </a:p>
          <a:p>
            <a:r>
              <a:rPr lang="en-US" sz="2000" dirty="0"/>
              <a:t>http://metalab.unc.edu/nywc/compositions.phtml?category=Piano The scheme is http </a:t>
            </a:r>
          </a:p>
          <a:p>
            <a:r>
              <a:rPr lang="en-US" sz="2000" dirty="0"/>
              <a:t>The user info is null </a:t>
            </a:r>
          </a:p>
          <a:p>
            <a:r>
              <a:rPr lang="en-US" sz="2000" dirty="0"/>
              <a:t>The host is metalab.unc.edu </a:t>
            </a:r>
          </a:p>
          <a:p>
            <a:r>
              <a:rPr lang="en-US" sz="2000" dirty="0"/>
              <a:t>The port is -1 </a:t>
            </a:r>
          </a:p>
          <a:p>
            <a:r>
              <a:rPr lang="en-US" sz="2000" dirty="0"/>
              <a:t>The path is /</a:t>
            </a:r>
            <a:r>
              <a:rPr lang="en-US" sz="2000" dirty="0" err="1"/>
              <a:t>nywc</a:t>
            </a:r>
            <a:r>
              <a:rPr lang="en-US" sz="2000" dirty="0"/>
              <a:t>/compositions.phtml </a:t>
            </a:r>
          </a:p>
          <a:p>
            <a:r>
              <a:rPr lang="en-US" sz="2000" dirty="0"/>
              <a:t>The ref is null </a:t>
            </a:r>
          </a:p>
          <a:p>
            <a:r>
              <a:rPr lang="en-US" sz="2000" dirty="0"/>
              <a:t>The query string is category=Piano</a:t>
            </a:r>
          </a:p>
          <a:p>
            <a:r>
              <a:rPr lang="en-US" sz="2000" dirty="0"/>
              <a:t>The URL is http://metalab.unc.edu/nywc/compositions.phtml?category=Piano </a:t>
            </a:r>
          </a:p>
          <a:p>
            <a:r>
              <a:rPr lang="en-US" sz="2000" dirty="0"/>
              <a:t>The scheme is http </a:t>
            </a:r>
          </a:p>
          <a:p>
            <a:r>
              <a:rPr lang="en-US" sz="2000" dirty="0"/>
              <a:t>The user info is null </a:t>
            </a:r>
          </a:p>
          <a:p>
            <a:r>
              <a:rPr lang="en-US" sz="2000" dirty="0"/>
              <a:t>The host is metalab.unc.edu </a:t>
            </a:r>
          </a:p>
          <a:p>
            <a:r>
              <a:rPr lang="en-US" sz="2000" dirty="0"/>
              <a:t>The port is -1 </a:t>
            </a:r>
          </a:p>
          <a:p>
            <a:r>
              <a:rPr lang="en-US" sz="2000" dirty="0"/>
              <a:t>The path is /</a:t>
            </a:r>
            <a:r>
              <a:rPr lang="en-US" sz="2000" dirty="0" err="1"/>
              <a:t>nywc</a:t>
            </a:r>
            <a:r>
              <a:rPr lang="en-US" sz="2000" dirty="0"/>
              <a:t>/compositions.phtml </a:t>
            </a:r>
          </a:p>
          <a:p>
            <a:r>
              <a:rPr lang="en-US" sz="2000" dirty="0"/>
              <a:t>The ref is null </a:t>
            </a:r>
          </a:p>
          <a:p>
            <a:r>
              <a:rPr lang="en-US" sz="2000" dirty="0"/>
              <a:t>The query string is category=Piano</a:t>
            </a:r>
          </a:p>
        </p:txBody>
      </p:sp>
    </p:spTree>
    <p:extLst>
      <p:ext uri="{BB962C8B-B14F-4D97-AF65-F5344CB8AC3E}">
        <p14:creationId xmlns:p14="http://schemas.microsoft.com/office/powerpoint/2010/main" val="12861395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7.1.3 </a:t>
            </a:r>
            <a:r>
              <a:rPr lang="en-US" sz="3600" b="1" dirty="0" err="1">
                <a:latin typeface="Times New Roman" panose="02020603050405020304" pitchFamily="18" charset="0"/>
                <a:cs typeface="Times New Roman" panose="02020603050405020304" pitchFamily="18" charset="0"/>
              </a:rPr>
              <a:t>Lấy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dữ</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liệu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từ</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một</a:t>
            </a:r>
            <a:r>
              <a:rPr lang="en-US" sz="3600" b="1" dirty="0">
                <a:latin typeface="Times New Roman" panose="02020603050405020304" pitchFamily="18" charset="0"/>
                <a:cs typeface="Times New Roman" panose="02020603050405020304" pitchFamily="18" charset="0"/>
              </a:rPr>
              <a:t> URL</a:t>
            </a:r>
          </a:p>
        </p:txBody>
      </p:sp>
      <p:sp>
        <p:nvSpPr>
          <p:cNvPr id="4" name="TextBox 3">
            <a:extLst>
              <a:ext uri="{FF2B5EF4-FFF2-40B4-BE49-F238E27FC236}">
                <a16:creationId xmlns:a16="http://schemas.microsoft.com/office/drawing/2014/main" id="{030491DD-45A0-4A98-9529-B7691AE78631}"/>
              </a:ext>
            </a:extLst>
          </p:cNvPr>
          <p:cNvSpPr txBox="1"/>
          <p:nvPr/>
        </p:nvSpPr>
        <p:spPr>
          <a:xfrm>
            <a:off x="1185169" y="2419138"/>
            <a:ext cx="10080595"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URL </a:t>
            </a:r>
            <a:r>
              <a:rPr lang="en-US" sz="2400" dirty="0" err="1">
                <a:latin typeface="Times New Roman" panose="02020603050405020304" pitchFamily="18" charset="0"/>
                <a:cs typeface="Times New Roman" panose="02020603050405020304" pitchFamily="18" charset="0"/>
              </a:rPr>
              <a:t>trống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rỗng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public final </a:t>
            </a:r>
            <a:r>
              <a:rPr lang="en-US" dirty="0" err="1">
                <a:latin typeface="Courier New" panose="02070309020205020404" pitchFamily="49" charset="0"/>
                <a:cs typeface="Courier New" panose="02070309020205020404" pitchFamily="49" charset="0"/>
              </a:rPr>
              <a:t>InputStream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openStream</a:t>
            </a:r>
            <a:r>
              <a:rPr lang="en-US" dirty="0">
                <a:latin typeface="Courier New" panose="02070309020205020404" pitchFamily="49" charset="0"/>
                <a:cs typeface="Courier New" panose="02070309020205020404" pitchFamily="49" charset="0"/>
              </a:rPr>
              <a:t>( ) throws </a:t>
            </a:r>
            <a:r>
              <a:rPr lang="en-US" dirty="0" err="1">
                <a:latin typeface="Courier New" panose="02070309020205020404" pitchFamily="49" charset="0"/>
                <a:cs typeface="Courier New" panose="02070309020205020404" pitchFamily="49" charset="0"/>
              </a:rPr>
              <a:t>IOException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URLConnection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openConnection</a:t>
            </a:r>
            <a:r>
              <a:rPr lang="en-US" dirty="0">
                <a:latin typeface="Courier New" panose="02070309020205020404" pitchFamily="49" charset="0"/>
                <a:cs typeface="Courier New" panose="02070309020205020404" pitchFamily="49" charset="0"/>
              </a:rPr>
              <a:t>( ) throws </a:t>
            </a:r>
            <a:r>
              <a:rPr lang="en-US" dirty="0" err="1">
                <a:latin typeface="Courier New" panose="02070309020205020404" pitchFamily="49" charset="0"/>
                <a:cs typeface="Courier New" panose="02070309020205020404" pitchFamily="49" charset="0"/>
              </a:rPr>
              <a:t>IOException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public final Object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 throws </a:t>
            </a:r>
            <a:r>
              <a:rPr lang="en-US" dirty="0" err="1">
                <a:latin typeface="Courier New" panose="02070309020205020404" pitchFamily="49" charset="0"/>
                <a:cs typeface="Courier New" panose="02070309020205020404" pitchFamily="49" charset="0"/>
              </a:rPr>
              <a:t>IOException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public final Object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(Class[] classes)</a:t>
            </a:r>
          </a:p>
          <a:p>
            <a:r>
              <a:rPr lang="en-US" dirty="0">
                <a:latin typeface="Courier New" panose="02070309020205020404" pitchFamily="49" charset="0"/>
                <a:cs typeface="Courier New" panose="02070309020205020404" pitchFamily="49" charset="0"/>
              </a:rPr>
              <a:t>	// 1.3 throws </a:t>
            </a:r>
            <a:r>
              <a:rPr lang="en-US" dirty="0" err="1">
                <a:latin typeface="Courier New" panose="02070309020205020404" pitchFamily="49" charset="0"/>
                <a:cs typeface="Courier New" panose="02070309020205020404" pitchFamily="49" charset="0"/>
              </a:rPr>
              <a:t>IOException</a:t>
            </a:r>
            <a:endParaRPr lang="en-US" dirty="0">
              <a:latin typeface="Courier New" panose="02070309020205020404" pitchFamily="49" charset="0"/>
              <a:cs typeface="Courier New" panose="02070309020205020404" pitchFamily="49" charset="0"/>
            </a:endParaRPr>
          </a:p>
          <a:p>
            <a:r>
              <a:rPr lang="vi-VN" sz="2400" dirty="0">
                <a:cs typeface="Courier New" panose="02070309020205020404" pitchFamily="49" charset="0"/>
              </a:rPr>
              <a:t>Các phương thức này khác nhau ở chỗ chúng trả về dữ liệu tại URL dưới dạng một thể hiện của các lớp khác nhau.</a:t>
            </a:r>
            <a:endParaRPr lang="en-US" sz="2400" dirty="0">
              <a:cs typeface="Courier New" panose="02070309020205020404" pitchFamily="49" charset="0"/>
            </a:endParaRPr>
          </a:p>
        </p:txBody>
      </p:sp>
    </p:spTree>
    <p:extLst>
      <p:ext uri="{BB962C8B-B14F-4D97-AF65-F5344CB8AC3E}">
        <p14:creationId xmlns:p14="http://schemas.microsoft.com/office/powerpoint/2010/main" val="2323965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62497B-2708-4F89-8135-415BE2AF9699}"/>
              </a:ext>
            </a:extLst>
          </p:cNvPr>
          <p:cNvSpPr txBox="1"/>
          <p:nvPr/>
        </p:nvSpPr>
        <p:spPr>
          <a:xfrm>
            <a:off x="1003176" y="1378631"/>
            <a:ext cx="10413507" cy="4100738"/>
          </a:xfrm>
          <a:prstGeom prst="rect">
            <a:avLst/>
          </a:prstGeom>
          <a:noFill/>
        </p:spPr>
        <p:txBody>
          <a:bodyPr wrap="square">
            <a:spAutoFit/>
          </a:bodyPr>
          <a:lstStyle/>
          <a:p>
            <a:pPr marL="0" marR="0">
              <a:lnSpc>
                <a:spcPct val="150000"/>
              </a:lnSpc>
              <a:spcBef>
                <a:spcPts val="0"/>
              </a:spcBef>
              <a:spcAft>
                <a:spcPts val="800"/>
              </a:spcAft>
            </a:pP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Java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Sun 1.1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Apple Macintosh Runtime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Java 2.1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HTTP,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FTP,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mailto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gopher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doc,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netdoc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systemresource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HotJava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JDK 1.2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Netscape Navigator 4.x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HTTP,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FTP,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mailto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Telnet,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idap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gopher.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applet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applet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đáng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cậy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applet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596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7.1.3.1 Public final </a:t>
            </a:r>
            <a:r>
              <a:rPr lang="en-US" sz="3600" b="1" dirty="0" err="1">
                <a:latin typeface="Times New Roman" panose="02020603050405020304" pitchFamily="18" charset="0"/>
                <a:cs typeface="Times New Roman" panose="02020603050405020304" pitchFamily="18" charset="0"/>
              </a:rPr>
              <a:t>InputStream</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openStream</a:t>
            </a:r>
            <a:r>
              <a:rPr lang="en-US" sz="3600" b="1" dirty="0">
                <a:latin typeface="Times New Roman" panose="02020603050405020304" pitchFamily="18" charset="0"/>
                <a:cs typeface="Times New Roman" panose="02020603050405020304" pitchFamily="18" charset="0"/>
              </a:rPr>
              <a:t>( ) throws </a:t>
            </a:r>
            <a:r>
              <a:rPr lang="en-US" sz="3600" b="1" dirty="0" err="1">
                <a:latin typeface="Times New Roman" panose="02020603050405020304" pitchFamily="18" charset="0"/>
                <a:cs typeface="Times New Roman" panose="02020603050405020304" pitchFamily="18" charset="0"/>
              </a:rPr>
              <a:t>IOException</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3B37B0CE-73B4-40AE-A1BB-7A0103DCEF03}"/>
              </a:ext>
            </a:extLst>
          </p:cNvPr>
          <p:cNvSpPr txBox="1"/>
          <p:nvPr/>
        </p:nvSpPr>
        <p:spPr>
          <a:xfrm>
            <a:off x="1024464" y="2228295"/>
            <a:ext cx="10386874" cy="3046988"/>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openStream</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thô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ASCII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ASCII, HTML </a:t>
            </a:r>
            <a:r>
              <a:rPr lang="en-US" sz="2400" dirty="0" err="1">
                <a:latin typeface="Times New Roman" panose="02020603050405020304" pitchFamily="18" charset="0"/>
                <a:cs typeface="Times New Roman" panose="02020603050405020304" pitchFamily="18" charset="0"/>
              </a:rPr>
              <a:t>thô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v.v.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HTTP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7197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66ED16-8B50-454D-818D-E76BADB834C4}"/>
              </a:ext>
            </a:extLst>
          </p:cNvPr>
          <p:cNvSpPr txBox="1"/>
          <p:nvPr/>
        </p:nvSpPr>
        <p:spPr>
          <a:xfrm>
            <a:off x="1171853" y="1367163"/>
            <a:ext cx="9410330" cy="369331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endParaRPr lang="en-US" sz="2400" dirty="0"/>
          </a:p>
          <a:p>
            <a:r>
              <a:rPr lang="en-US" dirty="0">
                <a:latin typeface="Courier New" panose="02070309020205020404" pitchFamily="49" charset="0"/>
                <a:cs typeface="Courier New" panose="02070309020205020404" pitchFamily="49" charset="0"/>
              </a:rPr>
              <a:t>try {</a:t>
            </a:r>
          </a:p>
          <a:p>
            <a:r>
              <a:rPr lang="en-US"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URL u = new URL("http://www.hamsterdance.com"); </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InputStream</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u.openStream</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int c; 	</a:t>
            </a:r>
          </a:p>
          <a:p>
            <a:r>
              <a:rPr lang="en-US" dirty="0">
                <a:latin typeface="Courier New" panose="02070309020205020404" pitchFamily="49" charset="0"/>
                <a:cs typeface="Courier New" panose="02070309020205020404" pitchFamily="49" charset="0"/>
              </a:rPr>
              <a:t>	while ((c = </a:t>
            </a:r>
            <a:r>
              <a:rPr lang="en-US" dirty="0" err="1">
                <a:latin typeface="Courier New" panose="02070309020205020404" pitchFamily="49" charset="0"/>
                <a:cs typeface="Courier New" panose="02070309020205020404" pitchFamily="49" charset="0"/>
              </a:rPr>
              <a:t>in.read</a:t>
            </a:r>
            <a:r>
              <a:rPr lang="en-US" dirty="0">
                <a:latin typeface="Courier New" panose="02070309020205020404" pitchFamily="49" charset="0"/>
                <a:cs typeface="Courier New" panose="02070309020205020404" pitchFamily="49" charset="0"/>
              </a:rPr>
              <a:t>( )) != -1) </a:t>
            </a:r>
            <a:r>
              <a:rPr lang="en-US" dirty="0" err="1">
                <a:latin typeface="Courier New" panose="02070309020205020404" pitchFamily="49" charset="0"/>
                <a:cs typeface="Courier New" panose="02070309020205020404" pitchFamily="49" charset="0"/>
              </a:rPr>
              <a:t>System.out.write</a:t>
            </a:r>
            <a:r>
              <a:rPr lang="en-US" dirty="0">
                <a:latin typeface="Courier New" panose="02070309020205020404" pitchFamily="49" charset="0"/>
                <a:cs typeface="Courier New" panose="02070309020205020404" pitchFamily="49" charset="0"/>
              </a:rPr>
              <a:t>(c);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catch (</a:t>
            </a:r>
            <a:r>
              <a:rPr lang="en-US" dirty="0" err="1">
                <a:latin typeface="Courier New" panose="02070309020205020404" pitchFamily="49" charset="0"/>
                <a:cs typeface="Courier New" panose="02070309020205020404" pitchFamily="49" charset="0"/>
              </a:rPr>
              <a:t>IOException</a:t>
            </a:r>
            <a:r>
              <a:rPr lang="en-US" dirty="0">
                <a:latin typeface="Courier New" panose="02070309020205020404" pitchFamily="49" charset="0"/>
                <a:cs typeface="Courier New" panose="02070309020205020404" pitchFamily="49" charset="0"/>
              </a:rPr>
              <a:t> 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System.err.println</a:t>
            </a:r>
            <a:r>
              <a:rPr lang="en-US" dirty="0">
                <a:latin typeface="Courier New" panose="02070309020205020404" pitchFamily="49" charset="0"/>
                <a:cs typeface="Courier New" panose="02070309020205020404" pitchFamily="49" charset="0"/>
              </a:rPr>
              <a:t>(e);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4043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455343-7236-4BAA-A03A-ADB4DEBF9AC1}"/>
              </a:ext>
            </a:extLst>
          </p:cNvPr>
          <p:cNvSpPr txBox="1"/>
          <p:nvPr/>
        </p:nvSpPr>
        <p:spPr>
          <a:xfrm>
            <a:off x="1344967" y="1633490"/>
            <a:ext cx="9263848" cy="110799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IOException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MalformedURLException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ném</a:t>
            </a:r>
            <a:r>
              <a:rPr lang="en-US" sz="2400" dirty="0">
                <a:latin typeface="Times New Roman" panose="02020603050405020304" pitchFamily="18" charset="0"/>
                <a:cs typeface="Times New Roman" panose="02020603050405020304" pitchFamily="18" charset="0"/>
              </a:rPr>
              <a:t> ra, </a:t>
            </a:r>
            <a:r>
              <a:rPr lang="en-US" dirty="0" err="1">
                <a:latin typeface="Courier New" panose="02070309020205020404" pitchFamily="49" charset="0"/>
                <a:cs typeface="Courier New" panose="02070309020205020404" pitchFamily="49" charset="0"/>
              </a:rPr>
              <a:t>vì</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IOException</a:t>
            </a:r>
            <a:r>
              <a:rPr lang="en-US"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9F7FF837-C439-41F3-8043-C3C29D8F0C0C}"/>
              </a:ext>
            </a:extLst>
          </p:cNvPr>
          <p:cNvSpPr txBox="1"/>
          <p:nvPr/>
        </p:nvSpPr>
        <p:spPr>
          <a:xfrm>
            <a:off x="1140780" y="3397929"/>
            <a:ext cx="10267027" cy="1938992"/>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7.5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InputStreamReader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read ()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InputStreamReader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in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System.out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in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thô</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3717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088897-18DE-435F-8C27-254F64C7CD08}"/>
              </a:ext>
            </a:extLst>
          </p:cNvPr>
          <p:cNvSpPr txBox="1"/>
          <p:nvPr/>
        </p:nvSpPr>
        <p:spPr>
          <a:xfrm>
            <a:off x="847820" y="1002284"/>
            <a:ext cx="8873230" cy="5139869"/>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7.5. </a:t>
            </a:r>
            <a:r>
              <a:rPr lang="en-US" sz="2400" dirty="0" err="1">
                <a:solidFill>
                  <a:srgbClr val="FF0000"/>
                </a:solidFill>
                <a:latin typeface="Times New Roman" panose="02020603050405020304" pitchFamily="18" charset="0"/>
                <a:cs typeface="Times New Roman" panose="02020603050405020304" pitchFamily="18" charset="0"/>
              </a:rPr>
              <a:t>Tải</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xuống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trang</a:t>
            </a:r>
            <a:r>
              <a:rPr lang="en-US" sz="2400" dirty="0">
                <a:solidFill>
                  <a:srgbClr val="FF0000"/>
                </a:solidFill>
                <a:latin typeface="Times New Roman" panose="02020603050405020304" pitchFamily="18" charset="0"/>
                <a:cs typeface="Times New Roman" panose="02020603050405020304" pitchFamily="18" charset="0"/>
              </a:rPr>
              <a:t> web</a:t>
            </a:r>
          </a:p>
          <a:p>
            <a:r>
              <a:rPr lang="fr-FR" sz="1600" dirty="0">
                <a:latin typeface="Courier New" panose="02070309020205020404" pitchFamily="49" charset="0"/>
                <a:cs typeface="Courier New" panose="02070309020205020404" pitchFamily="49" charset="0"/>
              </a:rPr>
              <a:t>import java.net.*; </a:t>
            </a:r>
          </a:p>
          <a:p>
            <a:r>
              <a:rPr lang="fr-FR" sz="1600" dirty="0">
                <a:latin typeface="Courier New" panose="02070309020205020404" pitchFamily="49" charset="0"/>
                <a:cs typeface="Courier New" panose="02070309020205020404" pitchFamily="49" charset="0"/>
              </a:rPr>
              <a:t>import java.io.*; </a:t>
            </a: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SourceViewer</a:t>
            </a:r>
            <a:r>
              <a:rPr lang="en-US" sz="1600" dirty="0">
                <a:latin typeface="Courier New" panose="02070309020205020404" pitchFamily="49" charset="0"/>
                <a:cs typeface="Courier New" panose="02070309020205020404" pitchFamily="49" charset="0"/>
              </a:rPr>
              <a:t> {</a:t>
            </a:r>
            <a:endParaRPr lang="fr-FR" sz="1600" dirty="0">
              <a:latin typeface="Courier New" panose="02070309020205020404" pitchFamily="49" charset="0"/>
              <a:cs typeface="Courier New" panose="02070309020205020404" pitchFamily="49" charset="0"/>
            </a:endParaRPr>
          </a:p>
          <a:p>
            <a:r>
              <a:rPr lang="fr-FR"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public static void main (String[]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 </a:t>
            </a:r>
            <a:endParaRPr lang="fr-FR" sz="1600" dirty="0">
              <a:latin typeface="Courier New" panose="02070309020205020404" pitchFamily="49" charset="0"/>
              <a:cs typeface="Courier New" panose="02070309020205020404" pitchFamily="49" charset="0"/>
            </a:endParaRPr>
          </a:p>
          <a:p>
            <a:r>
              <a:rPr lang="fr-FR"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args.length</a:t>
            </a:r>
            <a:r>
              <a:rPr lang="en-US" sz="1600" dirty="0">
                <a:latin typeface="Courier New" panose="02070309020205020404" pitchFamily="49" charset="0"/>
                <a:cs typeface="Courier New" panose="02070309020205020404" pitchFamily="49" charset="0"/>
              </a:rPr>
              <a:t> &gt; 0) { </a:t>
            </a:r>
            <a:endParaRPr lang="fr-FR" sz="1600" dirty="0">
              <a:latin typeface="Courier New" panose="02070309020205020404" pitchFamily="49" charset="0"/>
              <a:cs typeface="Courier New" panose="02070309020205020404" pitchFamily="49" charset="0"/>
            </a:endParaRPr>
          </a:p>
          <a:p>
            <a:r>
              <a:rPr lang="fr-FR"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try {</a:t>
            </a:r>
            <a:endParaRPr lang="fr-FR" sz="1600" dirty="0">
              <a:latin typeface="Courier New" panose="02070309020205020404" pitchFamily="49" charset="0"/>
              <a:cs typeface="Courier New" panose="02070309020205020404" pitchFamily="49" charset="0"/>
            </a:endParaRPr>
          </a:p>
          <a:p>
            <a:r>
              <a:rPr lang="fr-FR"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//Open the URL for reading</a:t>
            </a:r>
            <a:endParaRPr lang="fr-FR" sz="1600" dirty="0">
              <a:latin typeface="Courier New" panose="02070309020205020404" pitchFamily="49" charset="0"/>
              <a:cs typeface="Courier New" panose="02070309020205020404" pitchFamily="49" charset="0"/>
            </a:endParaRPr>
          </a:p>
          <a:p>
            <a:r>
              <a:rPr lang="fr-FR" sz="1600" dirty="0">
                <a:solidFill>
                  <a:srgbClr val="FF0000"/>
                </a:solidFill>
                <a:latin typeface="Courier New" panose="02070309020205020404" pitchFamily="49" charset="0"/>
                <a:cs typeface="Courier New" panose="02070309020205020404" pitchFamily="49" charset="0"/>
              </a:rPr>
              <a:t>			</a:t>
            </a:r>
            <a:r>
              <a:rPr lang="nn-NO" sz="1600" dirty="0">
                <a:latin typeface="Courier New" panose="02070309020205020404" pitchFamily="49" charset="0"/>
                <a:cs typeface="Courier New" panose="02070309020205020404" pitchFamily="49" charset="0"/>
              </a:rPr>
              <a:t>URL u = new URL(args[0]); </a:t>
            </a:r>
          </a:p>
          <a:p>
            <a:r>
              <a:rPr lang="fr-FR" sz="1600" dirty="0">
                <a:solidFill>
                  <a:srgbClr val="FF0000"/>
                </a:solidFill>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InputStream</a:t>
            </a:r>
            <a:r>
              <a:rPr lang="en-US" sz="1600" dirty="0">
                <a:latin typeface="Courier New" panose="02070309020205020404" pitchFamily="49" charset="0"/>
                <a:cs typeface="Courier New" panose="02070309020205020404" pitchFamily="49" charset="0"/>
              </a:rPr>
              <a:t> in = </a:t>
            </a:r>
            <a:r>
              <a:rPr lang="en-US" sz="1600" dirty="0" err="1">
                <a:latin typeface="Courier New" panose="02070309020205020404" pitchFamily="49" charset="0"/>
                <a:cs typeface="Courier New" panose="02070309020205020404" pitchFamily="49" charset="0"/>
              </a:rPr>
              <a:t>u.openStream</a:t>
            </a:r>
            <a:r>
              <a:rPr lang="en-US" sz="1600" dirty="0">
                <a:latin typeface="Courier New" panose="02070309020205020404" pitchFamily="49" charset="0"/>
                <a:cs typeface="Courier New" panose="02070309020205020404" pitchFamily="49" charset="0"/>
              </a:rPr>
              <a:t>( );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buffer the input to increase performance</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in = new </a:t>
            </a:r>
            <a:r>
              <a:rPr lang="en-US" sz="1600" dirty="0" err="1">
                <a:latin typeface="Courier New" panose="02070309020205020404" pitchFamily="49" charset="0"/>
                <a:cs typeface="Courier New" panose="02070309020205020404" pitchFamily="49" charset="0"/>
              </a:rPr>
              <a:t>BufferedInputStream</a:t>
            </a:r>
            <a:r>
              <a:rPr lang="en-US" sz="1600" dirty="0">
                <a:latin typeface="Courier New" panose="02070309020205020404" pitchFamily="49" charset="0"/>
                <a:cs typeface="Courier New" panose="02070309020205020404" pitchFamily="49" charset="0"/>
              </a:rPr>
              <a:t>(in);</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chain the </a:t>
            </a:r>
            <a:r>
              <a:rPr lang="en-US" sz="1600" dirty="0" err="1">
                <a:latin typeface="Courier New" panose="02070309020205020404" pitchFamily="49" charset="0"/>
                <a:cs typeface="Courier New" panose="02070309020205020404" pitchFamily="49" charset="0"/>
              </a:rPr>
              <a:t>InputStream</a:t>
            </a:r>
            <a:r>
              <a:rPr lang="en-US" sz="1600" dirty="0">
                <a:latin typeface="Courier New" panose="02070309020205020404" pitchFamily="49" charset="0"/>
                <a:cs typeface="Courier New" panose="02070309020205020404" pitchFamily="49" charset="0"/>
              </a:rPr>
              <a:t> to a Reader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Reader r = new </a:t>
            </a:r>
            <a:r>
              <a:rPr lang="en-US" sz="1600" dirty="0" err="1">
                <a:latin typeface="Courier New" panose="02070309020205020404" pitchFamily="49" charset="0"/>
                <a:cs typeface="Courier New" panose="02070309020205020404" pitchFamily="49" charset="0"/>
              </a:rPr>
              <a:t>InputStreamReader</a:t>
            </a:r>
            <a:r>
              <a:rPr lang="en-US" sz="1600" dirty="0">
                <a:latin typeface="Courier New" panose="02070309020205020404" pitchFamily="49" charset="0"/>
                <a:cs typeface="Courier New" panose="02070309020205020404" pitchFamily="49" charset="0"/>
              </a:rPr>
              <a:t>(in);</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t>int c;</a:t>
            </a:r>
            <a:endParaRPr lang="en-US" sz="1600" dirty="0">
              <a:latin typeface="Courier New" panose="02070309020205020404" pitchFamily="49" charset="0"/>
              <a:cs typeface="Courier New" panose="02070309020205020404" pitchFamily="49" charset="0"/>
            </a:endParaRPr>
          </a:p>
          <a:p>
            <a:r>
              <a:rPr lang="en-US" sz="1600" dirty="0">
                <a:solidFill>
                  <a:srgbClr val="FF0000"/>
                </a:solidFill>
                <a:latin typeface="Courier New" panose="02070309020205020404" pitchFamily="49" charset="0"/>
                <a:cs typeface="Courier New" panose="02070309020205020404" pitchFamily="49" charset="0"/>
              </a:rPr>
              <a:t>			</a:t>
            </a:r>
            <a:r>
              <a:rPr lang="en-US" sz="1600" dirty="0"/>
              <a:t>while ((c = </a:t>
            </a:r>
            <a:r>
              <a:rPr lang="en-US" sz="1600" dirty="0" err="1"/>
              <a:t>r.read</a:t>
            </a:r>
            <a:r>
              <a:rPr lang="en-US" sz="1600" dirty="0"/>
              <a:t>( )) != -1) { </a:t>
            </a:r>
            <a:endParaRPr lang="en-US" sz="1600" dirty="0">
              <a:latin typeface="Courier New" panose="02070309020205020404" pitchFamily="49" charset="0"/>
              <a:cs typeface="Courier New" panose="02070309020205020404" pitchFamily="49" charset="0"/>
            </a:endParaRPr>
          </a:p>
          <a:p>
            <a:r>
              <a:rPr lang="en-US" sz="1600" dirty="0">
                <a:solidFill>
                  <a:srgbClr val="FF0000"/>
                </a:solidFill>
                <a:latin typeface="Courier New" panose="02070309020205020404" pitchFamily="49" charset="0"/>
                <a:cs typeface="Courier New" panose="02070309020205020404" pitchFamily="49" charset="0"/>
              </a:rPr>
              <a:t>				</a:t>
            </a:r>
            <a:r>
              <a:rPr lang="en-US" sz="1600" dirty="0" err="1"/>
              <a:t>System.out.print</a:t>
            </a:r>
            <a:r>
              <a:rPr lang="en-US" sz="1600" dirty="0"/>
              <a:t>((char) c); </a:t>
            </a:r>
            <a:r>
              <a:rPr lang="en-US" sz="1600" dirty="0">
                <a:solidFill>
                  <a:srgbClr val="FF0000"/>
                </a:solidFill>
                <a:latin typeface="Courier New" panose="02070309020205020404" pitchFamily="49" charset="0"/>
                <a:cs typeface="Courier New" panose="02070309020205020404" pitchFamily="49" charset="0"/>
              </a:rPr>
              <a:t>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t>}</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solidFill>
                  <a:srgbClr val="FF0000"/>
                </a:solidFill>
                <a:latin typeface="Courier New" panose="02070309020205020404" pitchFamily="49" charset="0"/>
                <a:cs typeface="Courier New" panose="02070309020205020404" pitchFamily="49" charset="0"/>
              </a:rPr>
              <a:t>			</a:t>
            </a:r>
            <a:r>
              <a:rPr lang="en-US" sz="1600" dirty="0"/>
              <a:t>}</a:t>
            </a:r>
          </a:p>
          <a:p>
            <a:r>
              <a:rPr lang="en-US" sz="1600" dirty="0">
                <a:solidFill>
                  <a:srgbClr val="FF0000"/>
                </a:solidFill>
                <a:latin typeface="Courier New" panose="02070309020205020404" pitchFamily="49" charset="0"/>
                <a:cs typeface="Courier New" panose="02070309020205020404" pitchFamily="49" charset="0"/>
              </a:rPr>
              <a:t>			</a:t>
            </a:r>
            <a:endParaRPr lang="en-US" sz="1600" dirty="0"/>
          </a:p>
        </p:txBody>
      </p:sp>
    </p:spTree>
    <p:extLst>
      <p:ext uri="{BB962C8B-B14F-4D97-AF65-F5344CB8AC3E}">
        <p14:creationId xmlns:p14="http://schemas.microsoft.com/office/powerpoint/2010/main" val="16685496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C288D-8B85-43BB-B4A3-2A3C546AD806}"/>
              </a:ext>
            </a:extLst>
          </p:cNvPr>
          <p:cNvSpPr txBox="1"/>
          <p:nvPr/>
        </p:nvSpPr>
        <p:spPr>
          <a:xfrm>
            <a:off x="938074" y="1742605"/>
            <a:ext cx="11339743" cy="2862322"/>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catch (</a:t>
            </a:r>
            <a:r>
              <a:rPr lang="en-US" sz="2000" dirty="0" err="1">
                <a:latin typeface="Courier New" panose="02070309020205020404" pitchFamily="49" charset="0"/>
                <a:cs typeface="Courier New" panose="02070309020205020404" pitchFamily="49" charset="0"/>
              </a:rPr>
              <a:t>MalformedURLException</a:t>
            </a:r>
            <a:r>
              <a:rPr lang="en-US" sz="2000" dirty="0">
                <a:latin typeface="Courier New" panose="02070309020205020404" pitchFamily="49" charset="0"/>
                <a:cs typeface="Courier New" panose="02070309020205020404" pitchFamily="49" charset="0"/>
              </a:rPr>
              <a:t> e) {</a:t>
            </a:r>
          </a:p>
          <a:p>
            <a:r>
              <a:rPr lang="en-US" sz="2000" dirty="0">
                <a:solidFill>
                  <a:srgbClr val="FF0000"/>
                </a:solidFill>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System.err.println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[0] + " is not a </a:t>
            </a:r>
            <a:r>
              <a:rPr lang="en-US" sz="2000" dirty="0" err="1">
                <a:latin typeface="Courier New" panose="02070309020205020404" pitchFamily="49" charset="0"/>
                <a:cs typeface="Courier New" panose="02070309020205020404" pitchFamily="49" charset="0"/>
              </a:rPr>
              <a:t>parseable</a:t>
            </a:r>
            <a:r>
              <a:rPr lang="en-US" sz="2000" dirty="0">
                <a:latin typeface="Courier New" panose="02070309020205020404" pitchFamily="49" charset="0"/>
                <a:cs typeface="Courier New" panose="02070309020205020404" pitchFamily="49" charset="0"/>
              </a:rPr>
              <a:t> URL");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catch (</a:t>
            </a:r>
            <a:r>
              <a:rPr lang="en-US" sz="2000" dirty="0" err="1">
                <a:latin typeface="Courier New" panose="02070309020205020404" pitchFamily="49" charset="0"/>
                <a:cs typeface="Courier New" panose="02070309020205020404" pitchFamily="49" charset="0"/>
              </a:rPr>
              <a:t>IOException</a:t>
            </a:r>
            <a:r>
              <a:rPr lang="en-US" sz="2000" dirty="0">
                <a:latin typeface="Courier New" panose="02070309020205020404" pitchFamily="49" charset="0"/>
                <a:cs typeface="Courier New" panose="02070309020205020404" pitchFamily="49" charset="0"/>
              </a:rPr>
              <a:t> e)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System.err.println</a:t>
            </a:r>
            <a:r>
              <a:rPr lang="en-US" sz="2000" dirty="0">
                <a:latin typeface="Courier New" panose="02070309020205020404" pitchFamily="49" charset="0"/>
                <a:cs typeface="Courier New" panose="02070309020205020404" pitchFamily="49" charset="0"/>
              </a:rPr>
              <a:t>(e);</a:t>
            </a:r>
          </a:p>
          <a:p>
            <a:r>
              <a:rPr lang="en-US" sz="2000" dirty="0">
                <a:latin typeface="Courier New" panose="02070309020205020404" pitchFamily="49" charset="0"/>
                <a:cs typeface="Courier New" panose="02070309020205020404" pitchFamily="49" charset="0"/>
              </a:rPr>
              <a:t>			 } </a:t>
            </a:r>
          </a:p>
          <a:p>
            <a:r>
              <a:rPr lang="en-US" sz="2000" dirty="0">
                <a:latin typeface="Courier New" panose="02070309020205020404" pitchFamily="49" charset="0"/>
                <a:cs typeface="Courier New" panose="02070309020205020404" pitchFamily="49" charset="0"/>
              </a:rPr>
              <a:t>		 } // end if </a:t>
            </a:r>
          </a:p>
          <a:p>
            <a:r>
              <a:rPr lang="en-US" sz="2000" dirty="0">
                <a:latin typeface="Courier New" panose="02070309020205020404" pitchFamily="49" charset="0"/>
                <a:cs typeface="Courier New" panose="02070309020205020404" pitchFamily="49" charset="0"/>
              </a:rPr>
              <a:t>	 } // end main </a:t>
            </a:r>
          </a:p>
          <a:p>
            <a:r>
              <a:rPr lang="en-US" sz="2000" dirty="0">
                <a:latin typeface="Courier New" panose="02070309020205020404" pitchFamily="49" charset="0"/>
                <a:cs typeface="Courier New" panose="02070309020205020404" pitchFamily="49" charset="0"/>
              </a:rPr>
              <a:t>} // end </a:t>
            </a:r>
            <a:r>
              <a:rPr lang="en-US" sz="2000" dirty="0" err="1">
                <a:latin typeface="Courier New" panose="02070309020205020404" pitchFamily="49" charset="0"/>
                <a:cs typeface="Courier New" panose="02070309020205020404" pitchFamily="49" charset="0"/>
              </a:rPr>
              <a:t>SourceViewer</a:t>
            </a:r>
            <a:endParaRPr lang="en-US" sz="20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FF4A2C5F-4932-44E7-9D3C-051F143DBADC}"/>
              </a:ext>
            </a:extLst>
          </p:cNvPr>
          <p:cNvSpPr txBox="1"/>
          <p:nvPr/>
        </p:nvSpPr>
        <p:spPr>
          <a:xfrm>
            <a:off x="653988" y="5197851"/>
            <a:ext cx="11907914" cy="830997"/>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Courier New" panose="02070309020205020404" pitchFamily="49" charset="0"/>
                <a:cs typeface="Courier New" panose="02070309020205020404" pitchFamily="49" charset="0"/>
              </a:rPr>
              <a:t>SourceViewer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xuống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a:t>
            </a:r>
          </a:p>
          <a:p>
            <a:r>
              <a:rPr lang="en-US" sz="2400" b="1" dirty="0"/>
              <a:t>% java </a:t>
            </a:r>
            <a:r>
              <a:rPr lang="en-US" sz="2400" b="1" dirty="0" err="1"/>
              <a:t>SourceViewer</a:t>
            </a:r>
            <a:r>
              <a:rPr lang="en-US" sz="2400" b="1" dirty="0"/>
              <a:t> http://www.oreilly.com </a:t>
            </a:r>
            <a:endParaRPr lang="en-US"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694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A94E45-7CDC-4AEC-88A8-D525C1A42A83}"/>
              </a:ext>
            </a:extLst>
          </p:cNvPr>
          <p:cNvSpPr txBox="1"/>
          <p:nvPr/>
        </p:nvSpPr>
        <p:spPr>
          <a:xfrm>
            <a:off x="717612" y="751344"/>
            <a:ext cx="11474388" cy="535531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&lt;HTML&gt;</a:t>
            </a:r>
          </a:p>
          <a:p>
            <a:r>
              <a:rPr lang="en-US" dirty="0">
                <a:latin typeface="Times New Roman" panose="02020603050405020304" pitchFamily="18" charset="0"/>
                <a:cs typeface="Times New Roman" panose="02020603050405020304" pitchFamily="18" charset="0"/>
              </a:rPr>
              <a:t>&lt;HEAD&gt;</a:t>
            </a:r>
          </a:p>
          <a:p>
            <a:r>
              <a:rPr lang="en-US" dirty="0">
                <a:latin typeface="Times New Roman" panose="02020603050405020304" pitchFamily="18" charset="0"/>
                <a:cs typeface="Times New Roman" panose="02020603050405020304" pitchFamily="18" charset="0"/>
              </a:rPr>
              <a:t>&lt;TITLE&gt;www.oreilly.com -- Welcome to O'Reilly &amp;amp; Associates! --</a:t>
            </a:r>
          </a:p>
          <a:p>
            <a:r>
              <a:rPr lang="en-US" dirty="0">
                <a:latin typeface="Times New Roman" panose="02020603050405020304" pitchFamily="18" charset="0"/>
                <a:cs typeface="Times New Roman" panose="02020603050405020304" pitchFamily="18" charset="0"/>
              </a:rPr>
              <a:t>computer</a:t>
            </a:r>
          </a:p>
          <a:p>
            <a:r>
              <a:rPr lang="en-US" dirty="0">
                <a:latin typeface="Times New Roman" panose="02020603050405020304" pitchFamily="18" charset="0"/>
                <a:cs typeface="Times New Roman" panose="02020603050405020304" pitchFamily="18" charset="0"/>
              </a:rPr>
              <a:t>books, software, online publishing&lt;/TITLE&gt;</a:t>
            </a:r>
          </a:p>
          <a:p>
            <a:r>
              <a:rPr lang="en-US" dirty="0">
                <a:latin typeface="Times New Roman" panose="02020603050405020304" pitchFamily="18" charset="0"/>
                <a:cs typeface="Times New Roman" panose="02020603050405020304" pitchFamily="18" charset="0"/>
              </a:rPr>
              <a:t>&lt;META name="keywords" content="computer books, technical books, </a:t>
            </a:r>
            <a:r>
              <a:rPr lang="en-US" dirty="0" err="1">
                <a:latin typeface="Times New Roman" panose="02020603050405020304" pitchFamily="18" charset="0"/>
                <a:cs typeface="Times New Roman" panose="02020603050405020304" pitchFamily="18" charset="0"/>
              </a:rPr>
              <a:t>UNIX,unix</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Perl, Java, Linux, Internet, Web, C, C++, Windows, Windows NT,</a:t>
            </a:r>
          </a:p>
          <a:p>
            <a:r>
              <a:rPr lang="en-US" dirty="0">
                <a:latin typeface="Times New Roman" panose="02020603050405020304" pitchFamily="18" charset="0"/>
                <a:cs typeface="Times New Roman" panose="02020603050405020304" pitchFamily="18" charset="0"/>
              </a:rPr>
              <a:t>Security,</a:t>
            </a:r>
          </a:p>
          <a:p>
            <a:r>
              <a:rPr lang="en-US" dirty="0">
                <a:latin typeface="Times New Roman" panose="02020603050405020304" pitchFamily="18" charset="0"/>
                <a:cs typeface="Times New Roman" panose="02020603050405020304" pitchFamily="18" charset="0"/>
              </a:rPr>
              <a:t>Sys Admin, System Administration, Oracle, design, graphics, online books,</a:t>
            </a:r>
          </a:p>
          <a:p>
            <a:r>
              <a:rPr lang="en-US" dirty="0">
                <a:latin typeface="Times New Roman" panose="02020603050405020304" pitchFamily="18" charset="0"/>
                <a:cs typeface="Times New Roman" panose="02020603050405020304" pitchFamily="18" charset="0"/>
              </a:rPr>
              <a:t>online courses, Perl Conference, Web-based training, Software, open source,</a:t>
            </a:r>
          </a:p>
          <a:p>
            <a:r>
              <a:rPr lang="en-US" dirty="0">
                <a:latin typeface="Times New Roman" panose="02020603050405020304" pitchFamily="18" charset="0"/>
                <a:cs typeface="Times New Roman" panose="02020603050405020304" pitchFamily="18" charset="0"/>
              </a:rPr>
              <a:t>free software"&gt;</a:t>
            </a:r>
          </a:p>
          <a:p>
            <a:r>
              <a:rPr lang="en-US" dirty="0">
                <a:latin typeface="Times New Roman" panose="02020603050405020304" pitchFamily="18" charset="0"/>
                <a:cs typeface="Times New Roman" panose="02020603050405020304" pitchFamily="18" charset="0"/>
              </a:rPr>
              <a:t>&lt;META name="description" content="O'Reilly is a leader in technical</a:t>
            </a:r>
          </a:p>
          <a:p>
            <a:r>
              <a:rPr lang="en-US" dirty="0">
                <a:latin typeface="Times New Roman" panose="02020603050405020304" pitchFamily="18" charset="0"/>
                <a:cs typeface="Times New Roman" panose="02020603050405020304" pitchFamily="18" charset="0"/>
              </a:rPr>
              <a:t>and</a:t>
            </a:r>
          </a:p>
          <a:p>
            <a:r>
              <a:rPr lang="en-US" dirty="0">
                <a:latin typeface="Times New Roman" panose="02020603050405020304" pitchFamily="18" charset="0"/>
                <a:cs typeface="Times New Roman" panose="02020603050405020304" pitchFamily="18" charset="0"/>
              </a:rPr>
              <a:t>computer book documentation for UNIX, Perl, Java, Linux, Internet,</a:t>
            </a:r>
          </a:p>
          <a:p>
            <a:r>
              <a:rPr lang="en-US" dirty="0">
                <a:latin typeface="Times New Roman" panose="02020603050405020304" pitchFamily="18" charset="0"/>
                <a:cs typeface="Times New Roman" panose="02020603050405020304" pitchFamily="18" charset="0"/>
              </a:rPr>
              <a:t>Web, C, C++, Windows, Windows NT, Security, Sys Admin, System</a:t>
            </a:r>
          </a:p>
          <a:p>
            <a:r>
              <a:rPr lang="en-US" dirty="0">
                <a:latin typeface="Times New Roman" panose="02020603050405020304" pitchFamily="18" charset="0"/>
                <a:cs typeface="Times New Roman" panose="02020603050405020304" pitchFamily="18" charset="0"/>
              </a:rPr>
              <a:t>Administration, Oracle, Design &amp; Graphics, Online Books, Online</a:t>
            </a:r>
          </a:p>
          <a:p>
            <a:r>
              <a:rPr lang="en-US" dirty="0">
                <a:latin typeface="Times New Roman" panose="02020603050405020304" pitchFamily="18" charset="0"/>
                <a:cs typeface="Times New Roman" panose="02020603050405020304" pitchFamily="18" charset="0"/>
              </a:rPr>
              <a:t>Courses,</a:t>
            </a:r>
          </a:p>
          <a:p>
            <a:r>
              <a:rPr lang="en-US" dirty="0">
                <a:latin typeface="Times New Roman" panose="02020603050405020304" pitchFamily="18" charset="0"/>
                <a:cs typeface="Times New Roman" panose="02020603050405020304" pitchFamily="18" charset="0"/>
              </a:rPr>
              <a:t>Perl Conference, Web-based training, and Software"&gt;</a:t>
            </a:r>
          </a:p>
          <a:p>
            <a:r>
              <a:rPr lang="en-US" dirty="0">
                <a:latin typeface="Times New Roman" panose="02020603050405020304" pitchFamily="18" charset="0"/>
                <a:cs typeface="Times New Roman" panose="02020603050405020304" pitchFamily="18" charset="0"/>
              </a:rPr>
              <a:t>&lt;/HEAD&gt; </a:t>
            </a:r>
          </a:p>
        </p:txBody>
      </p:sp>
    </p:spTree>
    <p:extLst>
      <p:ext uri="{BB962C8B-B14F-4D97-AF65-F5344CB8AC3E}">
        <p14:creationId xmlns:p14="http://schemas.microsoft.com/office/powerpoint/2010/main" val="347671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15EEFC-C811-4B85-923F-A2798F7002BD}"/>
              </a:ext>
            </a:extLst>
          </p:cNvPr>
          <p:cNvSpPr txBox="1"/>
          <p:nvPr/>
        </p:nvSpPr>
        <p:spPr>
          <a:xfrm>
            <a:off x="949171" y="1464815"/>
            <a:ext cx="10293658" cy="830997"/>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58A3EE58-D71A-44C9-B784-E9021F49CFD7}"/>
              </a:ext>
            </a:extLst>
          </p:cNvPr>
          <p:cNvSpPr txBox="1"/>
          <p:nvPr/>
        </p:nvSpPr>
        <p:spPr>
          <a:xfrm>
            <a:off x="949171" y="2734322"/>
            <a:ext cx="10192305" cy="341632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Theo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ASCII,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thẻ</a:t>
            </a:r>
            <a:r>
              <a:rPr lang="en-US" sz="2400" dirty="0">
                <a:latin typeface="Times New Roman" panose="02020603050405020304" pitchFamily="18" charset="0"/>
                <a:cs typeface="Times New Roman" panose="02020603050405020304" pitchFamily="18" charset="0"/>
              </a:rPr>
              <a:t> META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dirty="0">
                <a:latin typeface="Courier New" panose="02070309020205020404" pitchFamily="49" charset="0"/>
                <a:cs typeface="Courier New" panose="02070309020205020404" pitchFamily="49" charset="0"/>
              </a:rPr>
              <a:t>	&lt;meta http-</a:t>
            </a:r>
            <a:r>
              <a:rPr lang="en-US" dirty="0" err="1">
                <a:latin typeface="Courier New" panose="02070309020205020404" pitchFamily="49" charset="0"/>
                <a:cs typeface="Courier New" panose="02070309020205020404" pitchFamily="49" charset="0"/>
              </a:rPr>
              <a:t>equiv</a:t>
            </a:r>
            <a:r>
              <a:rPr lang="en-US" dirty="0">
                <a:latin typeface="Courier New" panose="02070309020205020404" pitchFamily="49" charset="0"/>
                <a:cs typeface="Courier New" panose="02070309020205020404" pitchFamily="49" charset="0"/>
              </a:rPr>
              <a:t>="Content-Type" content="text/html; charset=big5"</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590761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6DE24-DE3A-4BBD-85F0-142A80A62FC1}"/>
              </a:ext>
            </a:extLst>
          </p:cNvPr>
          <p:cNvSpPr txBox="1"/>
          <p:nvPr/>
        </p:nvSpPr>
        <p:spPr>
          <a:xfrm>
            <a:off x="1055703" y="2090172"/>
            <a:ext cx="10080594"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Latinh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thẻ</a:t>
            </a:r>
            <a:r>
              <a:rPr lang="en-US" sz="2400" dirty="0">
                <a:latin typeface="Times New Roman" panose="02020603050405020304" pitchFamily="18" charset="0"/>
                <a:cs typeface="Times New Roman" panose="02020603050405020304" pitchFamily="18" charset="0"/>
              </a:rPr>
              <a:t> META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Windows, Mac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Unix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128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255,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lộn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xộn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424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825137"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7.1.3.2 Public </a:t>
            </a:r>
            <a:r>
              <a:rPr lang="en-US" sz="3600" b="1" dirty="0" err="1">
                <a:latin typeface="Times New Roman" panose="02020603050405020304" pitchFamily="18" charset="0"/>
                <a:cs typeface="Times New Roman" panose="02020603050405020304" pitchFamily="18" charset="0"/>
              </a:rPr>
              <a:t>URLConnection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openConnection</a:t>
            </a:r>
            <a:r>
              <a:rPr lang="en-US" sz="3600" b="1" dirty="0">
                <a:latin typeface="Times New Roman" panose="02020603050405020304" pitchFamily="18" charset="0"/>
                <a:cs typeface="Times New Roman" panose="02020603050405020304" pitchFamily="18" charset="0"/>
              </a:rPr>
              <a:t>( ) throws </a:t>
            </a:r>
            <a:r>
              <a:rPr lang="en-US" sz="3600" b="1" dirty="0" err="1">
                <a:latin typeface="Times New Roman" panose="02020603050405020304" pitchFamily="18" charset="0"/>
                <a:cs typeface="Times New Roman" panose="02020603050405020304" pitchFamily="18" charset="0"/>
              </a:rPr>
              <a:t>IOException</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6C4F066-77FF-418C-BCE1-5E3492D3C1E9}"/>
              </a:ext>
            </a:extLst>
          </p:cNvPr>
          <p:cNvSpPr txBox="1"/>
          <p:nvPr/>
        </p:nvSpPr>
        <p:spPr>
          <a:xfrm>
            <a:off x="884807" y="2778711"/>
            <a:ext cx="10191565"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openConnection</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ổ </a:t>
            </a:r>
            <a:r>
              <a:rPr lang="en-US" sz="2400" dirty="0" err="1">
                <a:latin typeface="Times New Roman" panose="02020603050405020304" pitchFamily="18" charset="0"/>
                <a:cs typeface="Times New Roman" panose="02020603050405020304" pitchFamily="18" charset="0"/>
              </a:rPr>
              <a:t>cắm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URLConnection</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URLConnection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openConnection</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ném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IOException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9728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5B76C-6B50-445F-A384-BD07E859EBEF}"/>
              </a:ext>
            </a:extLst>
          </p:cNvPr>
          <p:cNvSpPr txBox="1"/>
          <p:nvPr/>
        </p:nvSpPr>
        <p:spPr>
          <a:xfrm>
            <a:off x="1310934" y="1374351"/>
            <a:ext cx="8259193" cy="3970318"/>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try { </a:t>
            </a:r>
          </a:p>
          <a:p>
            <a:r>
              <a:rPr lang="en-US" dirty="0">
                <a:latin typeface="Courier New" panose="02070309020205020404" pitchFamily="49" charset="0"/>
                <a:cs typeface="Courier New" panose="02070309020205020404" pitchFamily="49" charset="0"/>
              </a:rPr>
              <a:t>	URL u = new URL("http://www.jennicam.org/"); </a:t>
            </a:r>
          </a:p>
          <a:p>
            <a:r>
              <a:rPr lang="en-US" dirty="0">
                <a:latin typeface="Courier New" panose="02070309020205020404" pitchFamily="49" charset="0"/>
                <a:cs typeface="Courier New" panose="02070309020205020404" pitchFamily="49" charset="0"/>
              </a:rPr>
              <a:t>	try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URLConnection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u.openConnection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InputStream</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uc.getInputStream</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read from the connection... </a:t>
            </a:r>
          </a:p>
          <a:p>
            <a:r>
              <a:rPr lang="en-US" dirty="0">
                <a:latin typeface="Courier New" panose="02070309020205020404" pitchFamily="49" charset="0"/>
                <a:cs typeface="Courier New" panose="02070309020205020404" pitchFamily="49" charset="0"/>
              </a:rPr>
              <a:t>	} // end try </a:t>
            </a:r>
          </a:p>
          <a:p>
            <a:r>
              <a:rPr lang="en-US" dirty="0">
                <a:latin typeface="Courier New" panose="02070309020205020404" pitchFamily="49" charset="0"/>
                <a:cs typeface="Courier New" panose="02070309020205020404" pitchFamily="49" charset="0"/>
              </a:rPr>
              <a:t>	catch (</a:t>
            </a:r>
            <a:r>
              <a:rPr lang="en-US" dirty="0" err="1">
                <a:latin typeface="Courier New" panose="02070309020205020404" pitchFamily="49" charset="0"/>
                <a:cs typeface="Courier New" panose="02070309020205020404" pitchFamily="49" charset="0"/>
              </a:rPr>
              <a:t>IOException</a:t>
            </a:r>
            <a:r>
              <a:rPr lang="en-US" dirty="0">
                <a:latin typeface="Courier New" panose="02070309020205020404" pitchFamily="49" charset="0"/>
                <a:cs typeface="Courier New" panose="02070309020205020404" pitchFamily="49" charset="0"/>
              </a:rPr>
              <a:t> 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System.err.println</a:t>
            </a:r>
            <a:r>
              <a:rPr lang="en-US" dirty="0">
                <a:latin typeface="Courier New" panose="02070309020205020404" pitchFamily="49" charset="0"/>
                <a:cs typeface="Courier New" panose="02070309020205020404" pitchFamily="49" charset="0"/>
              </a:rPr>
              <a:t>(e);</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end try </a:t>
            </a:r>
          </a:p>
          <a:p>
            <a:r>
              <a:rPr lang="en-US" dirty="0">
                <a:latin typeface="Courier New" panose="02070309020205020404" pitchFamily="49" charset="0"/>
                <a:cs typeface="Courier New" panose="02070309020205020404" pitchFamily="49" charset="0"/>
              </a:rPr>
              <a:t>catch (</a:t>
            </a:r>
            <a:r>
              <a:rPr lang="en-US" dirty="0" err="1">
                <a:latin typeface="Courier New" panose="02070309020205020404" pitchFamily="49" charset="0"/>
                <a:cs typeface="Courier New" panose="02070309020205020404" pitchFamily="49" charset="0"/>
              </a:rPr>
              <a:t>MalformedURLException</a:t>
            </a:r>
            <a:r>
              <a:rPr lang="en-US" dirty="0">
                <a:latin typeface="Courier New" panose="02070309020205020404" pitchFamily="49" charset="0"/>
                <a:cs typeface="Courier New" panose="02070309020205020404" pitchFamily="49" charset="0"/>
              </a:rPr>
              <a:t> 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System.err.println</a:t>
            </a:r>
            <a:r>
              <a:rPr lang="en-US" dirty="0">
                <a:latin typeface="Courier New" panose="02070309020205020404" pitchFamily="49" charset="0"/>
                <a:cs typeface="Courier New" panose="02070309020205020404" pitchFamily="49" charset="0"/>
              </a:rPr>
              <a:t>(e);</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719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039E2B-7B38-47AE-9288-891D4FF3ED02}"/>
              </a:ext>
            </a:extLst>
          </p:cNvPr>
          <p:cNvSpPr txBox="1"/>
          <p:nvPr/>
        </p:nvSpPr>
        <p:spPr>
          <a:xfrm>
            <a:off x="1127464" y="1905506"/>
            <a:ext cx="9729926" cy="3046988"/>
          </a:xfrm>
          <a:prstGeom prst="rect">
            <a:avLst/>
          </a:prstGeom>
          <a:noFill/>
        </p:spPr>
        <p:txBody>
          <a:bodyPr wrap="square">
            <a:spAutoFit/>
          </a:bodyPr>
          <a:lstStyle/>
          <a:p>
            <a:r>
              <a:rPr lang="en-US" sz="2400" dirty="0" err="1">
                <a:effectLst/>
                <a:latin typeface="Times New Roman" panose="02020603050405020304" pitchFamily="18" charset="0"/>
                <a:ea typeface="Calibri" panose="020F0502020204030204" pitchFamily="34" charset="0"/>
              </a:rPr>
              <a:t>Ngoài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việc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xác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minh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rằng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nhận</a:t>
            </a:r>
            <a:r>
              <a:rPr lang="en-US" sz="2400" dirty="0">
                <a:effectLst/>
                <a:latin typeface="Times New Roman" panose="02020603050405020304" pitchFamily="18" charset="0"/>
                <a:ea typeface="Calibri" panose="020F0502020204030204" pitchFamily="34" charset="0"/>
              </a:rPr>
              <a:t> ra </a:t>
            </a:r>
            <a:r>
              <a:rPr lang="en-US" sz="2400" dirty="0" err="1">
                <a:effectLst/>
                <a:latin typeface="Times New Roman" panose="02020603050405020304" pitchFamily="18" charset="0"/>
                <a:ea typeface="Calibri" panose="020F0502020204030204" pitchFamily="34" charset="0"/>
              </a:rPr>
              <a:t>phần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giao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thức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của</a:t>
            </a:r>
            <a:r>
              <a:rPr lang="en-US" sz="2400" dirty="0">
                <a:effectLst/>
                <a:latin typeface="Times New Roman" panose="02020603050405020304" pitchFamily="18" charset="0"/>
                <a:ea typeface="Calibri" panose="020F0502020204030204" pitchFamily="34" charset="0"/>
              </a:rPr>
              <a:t> URL, Java </a:t>
            </a:r>
            <a:r>
              <a:rPr lang="en-US" sz="2400" dirty="0" err="1">
                <a:effectLst/>
                <a:latin typeface="Times New Roman" panose="02020603050405020304" pitchFamily="18" charset="0"/>
                <a:ea typeface="Calibri" panose="020F0502020204030204" pitchFamily="34" charset="0"/>
              </a:rPr>
              <a:t>không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thực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hiện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bất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kiểm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nào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về</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tính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đúng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đắn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của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các</a:t>
            </a:r>
            <a:r>
              <a:rPr lang="en-US" sz="2400" dirty="0">
                <a:effectLst/>
                <a:latin typeface="Times New Roman" panose="02020603050405020304" pitchFamily="18" charset="0"/>
                <a:ea typeface="Calibri" panose="020F0502020204030204" pitchFamily="34" charset="0"/>
              </a:rPr>
              <a:t> URL </a:t>
            </a:r>
            <a:r>
              <a:rPr lang="en-US" sz="2400" dirty="0" err="1">
                <a:effectLst/>
                <a:latin typeface="Times New Roman" panose="02020603050405020304" pitchFamily="18" charset="0"/>
                <a:ea typeface="Calibri" panose="020F0502020204030204" pitchFamily="34" charset="0"/>
              </a:rPr>
              <a:t>mà</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tạo</a:t>
            </a:r>
            <a:r>
              <a:rPr lang="en-US" sz="2400" dirty="0">
                <a:effectLst/>
                <a:latin typeface="Times New Roman" panose="02020603050405020304" pitchFamily="18" charset="0"/>
                <a:ea typeface="Calibri" panose="020F0502020204030204" pitchFamily="34" charset="0"/>
              </a:rPr>
              <a:t> ra. </a:t>
            </a:r>
            <a:r>
              <a:rPr lang="en-US" sz="2400" dirty="0" err="1">
                <a:effectLst/>
                <a:latin typeface="Times New Roman" panose="02020603050405020304" pitchFamily="18" charset="0"/>
                <a:ea typeface="Calibri" panose="020F0502020204030204" pitchFamily="34" charset="0"/>
              </a:rPr>
              <a:t>Lập</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trình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viên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trách</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nhiệm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đảm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bảo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rằng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các</a:t>
            </a:r>
            <a:r>
              <a:rPr lang="en-US" sz="2400" dirty="0">
                <a:effectLst/>
                <a:latin typeface="Times New Roman" panose="02020603050405020304" pitchFamily="18" charset="0"/>
                <a:ea typeface="Calibri" panose="020F0502020204030204" pitchFamily="34" charset="0"/>
              </a:rPr>
              <a:t> URL </a:t>
            </a:r>
            <a:r>
              <a:rPr lang="en-US" sz="2400" dirty="0" err="1">
                <a:effectLst/>
                <a:latin typeface="Times New Roman" panose="02020603050405020304" pitchFamily="18" charset="0"/>
                <a:ea typeface="Calibri" panose="020F0502020204030204" pitchFamily="34" charset="0"/>
              </a:rPr>
              <a:t>được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tạo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là</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hợp</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lệ</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Ví</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dụ</a:t>
            </a:r>
            <a:r>
              <a:rPr lang="en-US" sz="2400" dirty="0">
                <a:effectLst/>
                <a:latin typeface="Times New Roman" panose="02020603050405020304" pitchFamily="18" charset="0"/>
                <a:ea typeface="Calibri" panose="020F0502020204030204" pitchFamily="34" charset="0"/>
              </a:rPr>
              <a:t>: Java </a:t>
            </a:r>
            <a:r>
              <a:rPr lang="en-US" sz="2400" dirty="0" err="1">
                <a:effectLst/>
                <a:latin typeface="Times New Roman" panose="02020603050405020304" pitchFamily="18" charset="0"/>
                <a:ea typeface="Calibri" panose="020F0502020204030204" pitchFamily="34" charset="0"/>
              </a:rPr>
              <a:t>không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kiểm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xem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tên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máy</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chủ</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trong</a:t>
            </a:r>
            <a:r>
              <a:rPr lang="en-US" sz="2400" dirty="0">
                <a:effectLst/>
                <a:latin typeface="Times New Roman" panose="02020603050405020304" pitchFamily="18" charset="0"/>
                <a:ea typeface="Calibri" panose="020F0502020204030204" pitchFamily="34" charset="0"/>
              </a:rPr>
              <a:t> URL HTTP </a:t>
            </a:r>
            <a:r>
              <a:rPr lang="en-US" sz="2400" dirty="0" err="1">
                <a:effectLst/>
                <a:latin typeface="Times New Roman" panose="02020603050405020304" pitchFamily="18" charset="0"/>
                <a:ea typeface="Calibri" panose="020F0502020204030204" pitchFamily="34" charset="0"/>
              </a:rPr>
              <a:t>không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chứa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khoảng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trắng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hoặc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chuỗi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truy</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vấn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được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mã</a:t>
            </a:r>
            <a:r>
              <a:rPr lang="en-US" sz="2400" dirty="0">
                <a:effectLst/>
                <a:latin typeface="Times New Roman" panose="02020603050405020304" pitchFamily="18" charset="0"/>
                <a:ea typeface="Calibri" panose="020F0502020204030204" pitchFamily="34" charset="0"/>
              </a:rPr>
              <a:t> </a:t>
            </a:r>
            <a:r>
              <a:rPr lang="en-US" dirty="0">
                <a:effectLst/>
                <a:latin typeface="Bahnschrift Light" panose="020B0502040204020203" pitchFamily="34" charset="0"/>
                <a:ea typeface="Calibri" panose="020F0502020204030204" pitchFamily="34" charset="0"/>
                <a:cs typeface="Times New Roman" panose="02020603050405020304" pitchFamily="18" charset="0"/>
              </a:rPr>
              <a:t>x-www-form-</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URLencoded</a:t>
            </a:r>
            <a:r>
              <a:rPr lang="en-US" sz="2400" dirty="0">
                <a:effectLst/>
                <a:latin typeface="Times New Roman" panose="02020603050405020304" pitchFamily="18" charset="0"/>
                <a:ea typeface="Calibri" panose="020F0502020204030204" pitchFamily="34" charset="0"/>
              </a:rPr>
              <a:t> hay </a:t>
            </a:r>
            <a:r>
              <a:rPr lang="en-US" sz="2400" dirty="0" err="1">
                <a:effectLst/>
                <a:latin typeface="Times New Roman" panose="02020603050405020304" pitchFamily="18" charset="0"/>
                <a:ea typeface="Calibri" panose="020F0502020204030204" pitchFamily="34" charset="0"/>
              </a:rPr>
              <a:t>không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không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kiểm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xem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một</a:t>
            </a:r>
            <a:r>
              <a:rPr lang="en-US" sz="2400" dirty="0">
                <a:effectLst/>
                <a:latin typeface="Times New Roman" panose="02020603050405020304" pitchFamily="18" charset="0"/>
                <a:ea typeface="Calibri" panose="020F0502020204030204" pitchFamily="34" charset="0"/>
              </a:rPr>
              <a:t> URL </a:t>
            </a:r>
            <a:r>
              <a:rPr lang="en-US" sz="2400" dirty="0" err="1">
                <a:effectLst/>
                <a:latin typeface="Times New Roman" panose="02020603050405020304" pitchFamily="18" charset="0"/>
                <a:ea typeface="Calibri" panose="020F0502020204030204" pitchFamily="34" charset="0"/>
              </a:rPr>
              <a:t>mailto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thực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sự</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chứa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một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địa</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chỉ</a:t>
            </a:r>
            <a:r>
              <a:rPr lang="en-US" sz="2400" dirty="0">
                <a:effectLst/>
                <a:latin typeface="Times New Roman" panose="02020603050405020304" pitchFamily="18" charset="0"/>
                <a:ea typeface="Calibri" panose="020F0502020204030204" pitchFamily="34" charset="0"/>
              </a:rPr>
              <a:t> email hay </a:t>
            </a:r>
            <a:r>
              <a:rPr lang="en-US" sz="2400" dirty="0" err="1">
                <a:effectLst/>
                <a:latin typeface="Times New Roman" panose="02020603050405020304" pitchFamily="18" charset="0"/>
                <a:ea typeface="Calibri" panose="020F0502020204030204" pitchFamily="34" charset="0"/>
              </a:rPr>
              <a:t>không</a:t>
            </a:r>
            <a:r>
              <a:rPr lang="en-US" sz="2400" dirty="0">
                <a:effectLst/>
                <a:latin typeface="Times New Roman" panose="02020603050405020304" pitchFamily="18" charset="0"/>
                <a:ea typeface="Calibri" panose="020F0502020204030204" pitchFamily="34" charset="0"/>
              </a:rPr>
              <a:t>. Java </a:t>
            </a:r>
            <a:r>
              <a:rPr lang="en-US" sz="2400" dirty="0" err="1">
                <a:effectLst/>
                <a:latin typeface="Times New Roman" panose="02020603050405020304" pitchFamily="18" charset="0"/>
                <a:ea typeface="Calibri" panose="020F0502020204030204" pitchFamily="34" charset="0"/>
              </a:rPr>
              <a:t>không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kiểm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tra</a:t>
            </a:r>
            <a:r>
              <a:rPr lang="en-US" sz="2400" dirty="0">
                <a:effectLst/>
                <a:latin typeface="Times New Roman" panose="02020603050405020304" pitchFamily="18" charset="0"/>
                <a:ea typeface="Calibri" panose="020F0502020204030204" pitchFamily="34" charset="0"/>
              </a:rPr>
              <a:t> URL </a:t>
            </a:r>
            <a:r>
              <a:rPr lang="en-US" sz="2400" dirty="0" err="1">
                <a:effectLst/>
                <a:latin typeface="Times New Roman" panose="02020603050405020304" pitchFamily="18" charset="0"/>
                <a:ea typeface="Calibri" panose="020F0502020204030204" pitchFamily="34" charset="0"/>
              </a:rPr>
              <a:t>để</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đảm</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bảo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rằng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trỏ</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đến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một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máy</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chủ</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hiện</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hoặc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đáp</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ứng</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bất</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kỳ</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yêu</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cầu</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nào</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khác</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đối</a:t>
            </a:r>
            <a:r>
              <a:rPr lang="en-US" sz="2400" dirty="0">
                <a:effectLst/>
                <a:latin typeface="Times New Roman" panose="02020603050405020304" pitchFamily="18" charset="0"/>
                <a:ea typeface="Calibri" panose="020F0502020204030204" pitchFamily="34" charset="0"/>
              </a:rPr>
              <a:t> </a:t>
            </a:r>
            <a:r>
              <a:rPr lang="en-US" sz="2400" dirty="0" err="1">
                <a:effectLst/>
                <a:latin typeface="Times New Roman" panose="02020603050405020304" pitchFamily="18" charset="0"/>
                <a:ea typeface="Calibri" panose="020F0502020204030204" pitchFamily="34" charset="0"/>
              </a:rPr>
              <a:t>với</a:t>
            </a:r>
            <a:r>
              <a:rPr lang="en-US" sz="2400" dirty="0">
                <a:effectLst/>
                <a:latin typeface="Times New Roman" panose="02020603050405020304" pitchFamily="18" charset="0"/>
                <a:ea typeface="Calibri" panose="020F0502020204030204" pitchFamily="34" charset="0"/>
              </a:rPr>
              <a:t> URL. </a:t>
            </a:r>
            <a:endParaRPr lang="en-US" sz="2400" dirty="0"/>
          </a:p>
        </p:txBody>
      </p:sp>
    </p:spTree>
    <p:extLst>
      <p:ext uri="{BB962C8B-B14F-4D97-AF65-F5344CB8AC3E}">
        <p14:creationId xmlns:p14="http://schemas.microsoft.com/office/powerpoint/2010/main" val="6364984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54F9BD-5307-4ECA-B5D7-03AAB5F4163C}"/>
              </a:ext>
            </a:extLst>
          </p:cNvPr>
          <p:cNvSpPr txBox="1"/>
          <p:nvPr/>
        </p:nvSpPr>
        <p:spPr>
          <a:xfrm>
            <a:off x="920318" y="1802166"/>
            <a:ext cx="10351363"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URLConnection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URLConnection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HTTP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thô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URLConnection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URL</a:t>
            </a:r>
          </a:p>
        </p:txBody>
      </p:sp>
    </p:spTree>
    <p:extLst>
      <p:ext uri="{BB962C8B-B14F-4D97-AF65-F5344CB8AC3E}">
        <p14:creationId xmlns:p14="http://schemas.microsoft.com/office/powerpoint/2010/main" val="37900596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825137"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7.1.3.3 Public final Object </a:t>
            </a:r>
            <a:r>
              <a:rPr lang="en-US" sz="3600" b="1" dirty="0" err="1">
                <a:latin typeface="Times New Roman" panose="02020603050405020304" pitchFamily="18" charset="0"/>
                <a:cs typeface="Times New Roman" panose="02020603050405020304" pitchFamily="18" charset="0"/>
              </a:rPr>
              <a:t>getContent</a:t>
            </a:r>
            <a:r>
              <a:rPr lang="en-US" sz="3600" b="1" dirty="0">
                <a:latin typeface="Times New Roman" panose="02020603050405020304" pitchFamily="18" charset="0"/>
                <a:cs typeface="Times New Roman" panose="02020603050405020304" pitchFamily="18" charset="0"/>
              </a:rPr>
              <a:t>( ) throws </a:t>
            </a:r>
            <a:r>
              <a:rPr lang="en-US" sz="3600" b="1" dirty="0" err="1">
                <a:latin typeface="Times New Roman" panose="02020603050405020304" pitchFamily="18" charset="0"/>
                <a:cs typeface="Times New Roman" panose="02020603050405020304" pitchFamily="18" charset="0"/>
              </a:rPr>
              <a:t>IOException</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25F019B5-3454-4AE3-9DE9-E14A717EF090}"/>
              </a:ext>
            </a:extLst>
          </p:cNvPr>
          <p:cNvSpPr txBox="1"/>
          <p:nvPr/>
        </p:nvSpPr>
        <p:spPr>
          <a:xfrm>
            <a:off x="1238435" y="2396972"/>
            <a:ext cx="9920796"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ASCII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GIF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JPEG,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java.awt.ImageProductioner</a:t>
            </a:r>
            <a:r>
              <a:rPr lang="en-US"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0895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02DDCC-6A1F-419F-94C2-10035B03547B}"/>
              </a:ext>
            </a:extLst>
          </p:cNvPr>
          <p:cNvSpPr txBox="1"/>
          <p:nvPr/>
        </p:nvSpPr>
        <p:spPr>
          <a:xfrm>
            <a:off x="1179990" y="1520184"/>
            <a:ext cx="9832019" cy="360098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a:t>
            </a:r>
          </a:p>
          <a:p>
            <a:r>
              <a:rPr lang="en-US" sz="2000" dirty="0">
                <a:latin typeface="Courier New" panose="02070309020205020404" pitchFamily="49" charset="0"/>
                <a:cs typeface="Courier New" panose="02070309020205020404" pitchFamily="49" charset="0"/>
              </a:rPr>
              <a:t>try { </a:t>
            </a:r>
          </a:p>
          <a:p>
            <a:r>
              <a:rPr lang="en-US" sz="2000" dirty="0">
                <a:latin typeface="Courier New" panose="02070309020205020404" pitchFamily="49" charset="0"/>
                <a:cs typeface="Courier New" panose="02070309020205020404" pitchFamily="49" charset="0"/>
              </a:rPr>
              <a:t>	</a:t>
            </a:r>
            <a:r>
              <a:rPr lang="pl-PL" sz="2000" dirty="0">
                <a:latin typeface="Courier New" panose="02070309020205020404" pitchFamily="49" charset="0"/>
                <a:cs typeface="Courier New" panose="02070309020205020404" pitchFamily="49" charset="0"/>
              </a:rPr>
              <a:t>URL u = new URL("http://mesola.obspm.fr/");</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Object o = </a:t>
            </a:r>
            <a:r>
              <a:rPr lang="en-US" sz="2000" dirty="0" err="1">
                <a:latin typeface="Courier New" panose="02070309020205020404" pitchFamily="49" charset="0"/>
                <a:cs typeface="Courier New" panose="02070309020205020404" pitchFamily="49" charset="0"/>
              </a:rPr>
              <a:t>u.getContent</a:t>
            </a:r>
            <a:r>
              <a:rPr lang="en-US" sz="2000" dirty="0">
                <a:latin typeface="Courier New" panose="02070309020205020404" pitchFamily="49" charset="0"/>
                <a:cs typeface="Courier New" panose="02070309020205020404" pitchFamily="49" charset="0"/>
              </a:rPr>
              <a:t>( ); </a:t>
            </a:r>
          </a:p>
          <a:p>
            <a:r>
              <a:rPr lang="en-US" sz="2000" dirty="0">
                <a:latin typeface="Courier New" panose="02070309020205020404" pitchFamily="49" charset="0"/>
                <a:cs typeface="Courier New" panose="02070309020205020404" pitchFamily="49" charset="0"/>
              </a:rPr>
              <a:t>	// cast the Object to the appropriate type</a:t>
            </a:r>
          </a:p>
          <a:p>
            <a:r>
              <a:rPr lang="en-US" sz="2000" dirty="0">
                <a:latin typeface="Courier New" panose="02070309020205020404" pitchFamily="49" charset="0"/>
                <a:cs typeface="Courier New" panose="02070309020205020404" pitchFamily="49" charset="0"/>
              </a:rPr>
              <a:t>	// work with the Object...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catch (Exception e) {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System.err.println</a:t>
            </a:r>
            <a:r>
              <a:rPr lang="en-US" sz="2000" dirty="0">
                <a:latin typeface="Courier New" panose="02070309020205020404" pitchFamily="49" charset="0"/>
                <a:cs typeface="Courier New" panose="02070309020205020404" pitchFamily="49" charset="0"/>
              </a:rPr>
              <a:t>(e);</a:t>
            </a:r>
          </a:p>
          <a:p>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724943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8FB7F-3304-43C7-92F3-2694680CF065}"/>
              </a:ext>
            </a:extLst>
          </p:cNvPr>
          <p:cNvSpPr txBox="1"/>
          <p:nvPr/>
        </p:nvSpPr>
        <p:spPr>
          <a:xfrm>
            <a:off x="1500328" y="2024108"/>
            <a:ext cx="8615778" cy="2308324"/>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Content-type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MIME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MIME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Content-type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getContent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IOException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7.6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65179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FE948D-0DAF-4C73-BDB7-5D897950C5A7}"/>
              </a:ext>
            </a:extLst>
          </p:cNvPr>
          <p:cNvSpPr txBox="1"/>
          <p:nvPr/>
        </p:nvSpPr>
        <p:spPr>
          <a:xfrm>
            <a:off x="847817" y="651316"/>
            <a:ext cx="10071717" cy="5555367"/>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7.6. </a:t>
            </a:r>
            <a:r>
              <a:rPr lang="en-US" sz="2400" dirty="0" err="1">
                <a:solidFill>
                  <a:srgbClr val="FF0000"/>
                </a:solidFill>
                <a:latin typeface="Times New Roman" panose="02020603050405020304" pitchFamily="18" charset="0"/>
                <a:cs typeface="Times New Roman" panose="02020603050405020304" pitchFamily="18" charset="0"/>
              </a:rPr>
              <a:t>Tải</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xuống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một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đối</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tượng</a:t>
            </a:r>
            <a:endParaRPr lang="en-US" sz="2400" dirty="0">
              <a:solidFill>
                <a:srgbClr val="FF0000"/>
              </a:solidFill>
              <a:latin typeface="Times New Roman" panose="02020603050405020304" pitchFamily="18" charset="0"/>
              <a:cs typeface="Times New Roman" panose="02020603050405020304" pitchFamily="18" charset="0"/>
            </a:endParaRPr>
          </a:p>
          <a:p>
            <a:r>
              <a:rPr lang="fr-FR" sz="1500" dirty="0">
                <a:latin typeface="Courier New" panose="02070309020205020404" pitchFamily="49" charset="0"/>
                <a:cs typeface="Courier New" panose="02070309020205020404" pitchFamily="49" charset="0"/>
              </a:rPr>
              <a:t>import java.net.*; </a:t>
            </a:r>
          </a:p>
          <a:p>
            <a:r>
              <a:rPr lang="fr-FR" sz="1500" dirty="0">
                <a:latin typeface="Courier New" panose="02070309020205020404" pitchFamily="49" charset="0"/>
                <a:cs typeface="Courier New" panose="02070309020205020404" pitchFamily="49" charset="0"/>
              </a:rPr>
              <a:t>import java.io.*; </a:t>
            </a:r>
          </a:p>
          <a:p>
            <a:r>
              <a:rPr lang="en-US" sz="1500" dirty="0">
                <a:latin typeface="Courier New" panose="02070309020205020404" pitchFamily="49" charset="0"/>
                <a:cs typeface="Courier New" panose="02070309020205020404" pitchFamily="49" charset="0"/>
              </a:rPr>
              <a:t>public class </a:t>
            </a:r>
            <a:r>
              <a:rPr lang="en-US" sz="1500" dirty="0" err="1">
                <a:latin typeface="Courier New" panose="02070309020205020404" pitchFamily="49" charset="0"/>
                <a:cs typeface="Courier New" panose="02070309020205020404" pitchFamily="49" charset="0"/>
              </a:rPr>
              <a:t>ContentGetter</a:t>
            </a:r>
            <a:r>
              <a:rPr lang="en-US" sz="1500" dirty="0">
                <a:latin typeface="Courier New" panose="02070309020205020404" pitchFamily="49" charset="0"/>
                <a:cs typeface="Courier New" panose="02070309020205020404" pitchFamily="49" charset="0"/>
              </a:rPr>
              <a:t> { </a:t>
            </a:r>
            <a:endParaRPr lang="fr-FR" sz="1500" dirty="0">
              <a:latin typeface="Courier New" panose="02070309020205020404" pitchFamily="49" charset="0"/>
              <a:cs typeface="Courier New" panose="02070309020205020404" pitchFamily="49" charset="0"/>
            </a:endParaRPr>
          </a:p>
          <a:p>
            <a:r>
              <a:rPr lang="fr-FR"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public static void main (String[] </a:t>
            </a:r>
            <a:r>
              <a:rPr lang="en-US" sz="1500" dirty="0" err="1">
                <a:latin typeface="Courier New" panose="02070309020205020404" pitchFamily="49" charset="0"/>
                <a:cs typeface="Courier New" panose="02070309020205020404" pitchFamily="49" charset="0"/>
              </a:rPr>
              <a:t>args</a:t>
            </a:r>
            <a:r>
              <a:rPr lang="en-US" sz="1500" dirty="0">
                <a:latin typeface="Courier New" panose="02070309020205020404" pitchFamily="49" charset="0"/>
                <a:cs typeface="Courier New" panose="02070309020205020404" pitchFamily="49" charset="0"/>
              </a:rPr>
              <a:t>) { </a:t>
            </a:r>
            <a:endParaRPr lang="fr-FR" sz="1500" dirty="0">
              <a:latin typeface="Courier New" panose="02070309020205020404" pitchFamily="49" charset="0"/>
              <a:cs typeface="Courier New" panose="02070309020205020404" pitchFamily="49" charset="0"/>
            </a:endParaRPr>
          </a:p>
          <a:p>
            <a:r>
              <a:rPr lang="fr-FR"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if (</a:t>
            </a:r>
            <a:r>
              <a:rPr lang="en-US" sz="1500" dirty="0" err="1">
                <a:latin typeface="Courier New" panose="02070309020205020404" pitchFamily="49" charset="0"/>
                <a:cs typeface="Courier New" panose="02070309020205020404" pitchFamily="49" charset="0"/>
              </a:rPr>
              <a:t>args.length</a:t>
            </a:r>
            <a:r>
              <a:rPr lang="en-US" sz="1500" dirty="0">
                <a:latin typeface="Courier New" panose="02070309020205020404" pitchFamily="49" charset="0"/>
                <a:cs typeface="Courier New" panose="02070309020205020404" pitchFamily="49" charset="0"/>
              </a:rPr>
              <a:t> &gt; 0) {</a:t>
            </a:r>
            <a:endParaRPr lang="fr-FR" sz="1500" dirty="0">
              <a:latin typeface="Courier New" panose="02070309020205020404" pitchFamily="49" charset="0"/>
              <a:cs typeface="Courier New" panose="02070309020205020404" pitchFamily="49" charset="0"/>
            </a:endParaRPr>
          </a:p>
          <a:p>
            <a:r>
              <a:rPr lang="fr-FR"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//Open the URL for reading</a:t>
            </a:r>
            <a:endParaRPr lang="fr-FR" sz="1500" dirty="0">
              <a:latin typeface="Courier New" panose="02070309020205020404" pitchFamily="49" charset="0"/>
              <a:cs typeface="Courier New" panose="02070309020205020404" pitchFamily="49" charset="0"/>
            </a:endParaRPr>
          </a:p>
          <a:p>
            <a:r>
              <a:rPr lang="fr-FR"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try { </a:t>
            </a:r>
            <a:endParaRPr lang="fr-FR" sz="1500" dirty="0">
              <a:latin typeface="Courier New" panose="02070309020205020404" pitchFamily="49" charset="0"/>
              <a:cs typeface="Courier New" panose="02070309020205020404" pitchFamily="49" charset="0"/>
            </a:endParaRPr>
          </a:p>
          <a:p>
            <a:r>
              <a:rPr lang="fr-FR" sz="1500" dirty="0">
                <a:solidFill>
                  <a:srgbClr val="FF0000"/>
                </a:solidFill>
                <a:latin typeface="Courier New" panose="02070309020205020404" pitchFamily="49" charset="0"/>
                <a:cs typeface="Courier New" panose="02070309020205020404" pitchFamily="49" charset="0"/>
              </a:rPr>
              <a:t>			</a:t>
            </a:r>
            <a:r>
              <a:rPr lang="nn-NO" sz="1500" dirty="0">
                <a:latin typeface="Courier New" panose="02070309020205020404" pitchFamily="49" charset="0"/>
                <a:cs typeface="Courier New" panose="02070309020205020404" pitchFamily="49" charset="0"/>
              </a:rPr>
              <a:t>URL u = new URL(args[0]); </a:t>
            </a:r>
          </a:p>
          <a:p>
            <a:r>
              <a:rPr lang="nn-NO"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try {</a:t>
            </a:r>
            <a:endParaRPr lang="nn-NO" sz="1500" dirty="0">
              <a:latin typeface="Courier New" panose="02070309020205020404" pitchFamily="49" charset="0"/>
              <a:cs typeface="Courier New" panose="02070309020205020404" pitchFamily="49" charset="0"/>
            </a:endParaRPr>
          </a:p>
          <a:p>
            <a:r>
              <a:rPr lang="nn-NO"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Object o = </a:t>
            </a:r>
            <a:r>
              <a:rPr lang="en-US" sz="1500" dirty="0" err="1">
                <a:latin typeface="Courier New" panose="02070309020205020404" pitchFamily="49" charset="0"/>
                <a:cs typeface="Courier New" panose="02070309020205020404" pitchFamily="49" charset="0"/>
              </a:rPr>
              <a:t>u.getContent</a:t>
            </a:r>
            <a:r>
              <a:rPr lang="en-US" sz="1500" dirty="0">
                <a:latin typeface="Courier New" panose="02070309020205020404" pitchFamily="49" charset="0"/>
                <a:cs typeface="Courier New" panose="02070309020205020404" pitchFamily="49" charset="0"/>
              </a:rPr>
              <a:t>( ); </a:t>
            </a:r>
            <a:endParaRPr lang="nn-NO" sz="1500" dirty="0">
              <a:latin typeface="Courier New" panose="02070309020205020404" pitchFamily="49" charset="0"/>
              <a:cs typeface="Courier New" panose="02070309020205020404" pitchFamily="49" charset="0"/>
            </a:endParaRPr>
          </a:p>
          <a:p>
            <a:r>
              <a:rPr lang="nn-NO" sz="1500" dirty="0">
                <a:solidFill>
                  <a:srgbClr val="FF0000"/>
                </a:solidFill>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System.out.println</a:t>
            </a:r>
            <a:r>
              <a:rPr lang="en-US" sz="1500" dirty="0">
                <a:latin typeface="Courier New" panose="02070309020205020404" pitchFamily="49" charset="0"/>
                <a:cs typeface="Courier New" panose="02070309020205020404" pitchFamily="49" charset="0"/>
              </a:rPr>
              <a:t>("I got a " + </a:t>
            </a:r>
            <a:r>
              <a:rPr lang="en-US" sz="1500" dirty="0" err="1">
                <a:latin typeface="Courier New" panose="02070309020205020404" pitchFamily="49" charset="0"/>
                <a:cs typeface="Courier New" panose="02070309020205020404" pitchFamily="49" charset="0"/>
              </a:rPr>
              <a:t>o.getClass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getName</a:t>
            </a:r>
            <a:r>
              <a:rPr lang="en-US" sz="1500" dirty="0">
                <a:latin typeface="Courier New" panose="02070309020205020404" pitchFamily="49" charset="0"/>
                <a:cs typeface="Courier New" panose="02070309020205020404" pitchFamily="49" charset="0"/>
              </a:rPr>
              <a:t>( ));</a:t>
            </a:r>
          </a:p>
          <a:p>
            <a:r>
              <a:rPr lang="en-US"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 // end try</a:t>
            </a:r>
            <a:endParaRPr lang="en-US" sz="1500" dirty="0">
              <a:solidFill>
                <a:srgbClr val="FF0000"/>
              </a:solidFill>
              <a:latin typeface="Courier New" panose="02070309020205020404" pitchFamily="49" charset="0"/>
              <a:cs typeface="Courier New" panose="02070309020205020404" pitchFamily="49" charset="0"/>
            </a:endParaRPr>
          </a:p>
          <a:p>
            <a:r>
              <a:rPr lang="en-US"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catch (</a:t>
            </a:r>
            <a:r>
              <a:rPr lang="en-US" sz="1500" dirty="0" err="1">
                <a:latin typeface="Courier New" panose="02070309020205020404" pitchFamily="49" charset="0"/>
                <a:cs typeface="Courier New" panose="02070309020205020404" pitchFamily="49" charset="0"/>
              </a:rPr>
              <a:t>IOException</a:t>
            </a:r>
            <a:r>
              <a:rPr lang="en-US" sz="1500" dirty="0">
                <a:latin typeface="Courier New" panose="02070309020205020404" pitchFamily="49" charset="0"/>
                <a:cs typeface="Courier New" panose="02070309020205020404" pitchFamily="49" charset="0"/>
              </a:rPr>
              <a:t> e) {</a:t>
            </a:r>
          </a:p>
          <a:p>
            <a:r>
              <a:rPr lang="en-US" sz="1500" dirty="0">
                <a:solidFill>
                  <a:srgbClr val="FF0000"/>
                </a:solidFill>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System.err.println</a:t>
            </a:r>
            <a:r>
              <a:rPr lang="en-US" sz="1500" dirty="0">
                <a:latin typeface="Courier New" panose="02070309020205020404" pitchFamily="49" charset="0"/>
                <a:cs typeface="Courier New" panose="02070309020205020404" pitchFamily="49" charset="0"/>
              </a:rPr>
              <a:t>(e); </a:t>
            </a:r>
          </a:p>
          <a:p>
            <a:r>
              <a:rPr lang="en-US" sz="1500" dirty="0">
                <a:solidFill>
                  <a:srgbClr val="FF0000"/>
                </a:solidFill>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 // end try</a:t>
            </a:r>
          </a:p>
          <a:p>
            <a:r>
              <a:rPr lang="en-US" sz="1500" dirty="0">
                <a:latin typeface="Courier New" panose="02070309020205020404" pitchFamily="49" charset="0"/>
                <a:cs typeface="Courier New" panose="02070309020205020404" pitchFamily="49" charset="0"/>
              </a:rPr>
              <a:t>		catch (</a:t>
            </a:r>
            <a:r>
              <a:rPr lang="en-US" sz="1500" dirty="0" err="1">
                <a:latin typeface="Courier New" panose="02070309020205020404" pitchFamily="49" charset="0"/>
                <a:cs typeface="Courier New" panose="02070309020205020404" pitchFamily="49" charset="0"/>
              </a:rPr>
              <a:t>MalformedURLException</a:t>
            </a:r>
            <a:r>
              <a:rPr lang="en-US" sz="1500" dirty="0">
                <a:latin typeface="Courier New" panose="02070309020205020404" pitchFamily="49" charset="0"/>
                <a:cs typeface="Courier New" panose="02070309020205020404" pitchFamily="49" charset="0"/>
              </a:rPr>
              <a:t> e) {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System.err.println</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args</a:t>
            </a:r>
            <a:r>
              <a:rPr lang="en-US" sz="1500" dirty="0">
                <a:latin typeface="Courier New" panose="02070309020205020404" pitchFamily="49" charset="0"/>
                <a:cs typeface="Courier New" panose="02070309020205020404" pitchFamily="49" charset="0"/>
              </a:rPr>
              <a:t>[0] + " is not a </a:t>
            </a:r>
            <a:r>
              <a:rPr lang="en-US" sz="1500" dirty="0" err="1">
                <a:latin typeface="Courier New" panose="02070309020205020404" pitchFamily="49" charset="0"/>
                <a:cs typeface="Courier New" panose="02070309020205020404" pitchFamily="49" charset="0"/>
              </a:rPr>
              <a:t>parseable</a:t>
            </a:r>
            <a:r>
              <a:rPr lang="en-US" sz="1500" dirty="0">
                <a:latin typeface="Courier New" panose="02070309020205020404" pitchFamily="49" charset="0"/>
                <a:cs typeface="Courier New" panose="02070309020205020404" pitchFamily="49" charset="0"/>
              </a:rPr>
              <a:t> URL");</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 // end if</a:t>
            </a:r>
          </a:p>
          <a:p>
            <a:r>
              <a:rPr lang="en-US" sz="1500" dirty="0">
                <a:latin typeface="Courier New" panose="02070309020205020404" pitchFamily="49" charset="0"/>
                <a:cs typeface="Courier New" panose="02070309020205020404" pitchFamily="49" charset="0"/>
              </a:rPr>
              <a:t>	} // end main</a:t>
            </a:r>
          </a:p>
          <a:p>
            <a:r>
              <a:rPr lang="en-US" sz="1500" dirty="0">
                <a:latin typeface="Courier New" panose="02070309020205020404" pitchFamily="49" charset="0"/>
                <a:cs typeface="Courier New" panose="02070309020205020404" pitchFamily="49" charset="0"/>
              </a:rPr>
              <a:t>} // end </a:t>
            </a:r>
            <a:r>
              <a:rPr lang="en-US" sz="1500" dirty="0" err="1">
                <a:latin typeface="Courier New" panose="02070309020205020404" pitchFamily="49" charset="0"/>
                <a:cs typeface="Courier New" panose="02070309020205020404" pitchFamily="49" charset="0"/>
              </a:rPr>
              <a:t>ContentGetter</a:t>
            </a:r>
            <a:r>
              <a:rPr lang="en-US" sz="1500" dirty="0">
                <a:latin typeface="Courier New" panose="02070309020205020404" pitchFamily="49" charset="0"/>
                <a:cs typeface="Courier New" panose="02070309020205020404" pitchFamily="49" charset="0"/>
              </a:rPr>
              <a:t> </a:t>
            </a:r>
            <a:r>
              <a:rPr lang="en-US" sz="1600" dirty="0"/>
              <a:t>	 </a:t>
            </a:r>
            <a:endParaRPr lang="en-US" sz="16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222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0386A-7B6E-42F7-9030-7BA13B3F87FE}"/>
              </a:ext>
            </a:extLst>
          </p:cNvPr>
          <p:cNvSpPr txBox="1"/>
          <p:nvPr/>
        </p:nvSpPr>
        <p:spPr>
          <a:xfrm>
            <a:off x="1140779" y="1757780"/>
            <a:ext cx="9317115" cy="1015663"/>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a:t>
            </a:r>
          </a:p>
          <a:p>
            <a:r>
              <a:rPr lang="en-US" b="1" dirty="0">
                <a:latin typeface="Courier New" panose="02070309020205020404" pitchFamily="49" charset="0"/>
                <a:cs typeface="Courier New" panose="02070309020205020404" pitchFamily="49" charset="0"/>
              </a:rPr>
              <a:t>% java </a:t>
            </a:r>
            <a:r>
              <a:rPr lang="en-US" b="1" dirty="0" err="1">
                <a:latin typeface="Courier New" panose="02070309020205020404" pitchFamily="49" charset="0"/>
                <a:cs typeface="Courier New" panose="02070309020205020404" pitchFamily="49" charset="0"/>
              </a:rPr>
              <a:t>ContentGetter</a:t>
            </a:r>
            <a:r>
              <a:rPr lang="en-US" b="1" dirty="0">
                <a:latin typeface="Courier New" panose="02070309020205020404" pitchFamily="49" charset="0"/>
                <a:cs typeface="Courier New" panose="02070309020205020404" pitchFamily="49" charset="0"/>
              </a:rPr>
              <a:t> http://www.oreilly.com/ </a:t>
            </a:r>
          </a:p>
          <a:p>
            <a:r>
              <a:rPr lang="en-US" dirty="0">
                <a:latin typeface="Courier New" panose="02070309020205020404" pitchFamily="49" charset="0"/>
                <a:cs typeface="Courier New" panose="02070309020205020404" pitchFamily="49" charset="0"/>
              </a:rPr>
              <a:t>I got a </a:t>
            </a:r>
            <a:r>
              <a:rPr lang="en-US" dirty="0" err="1">
                <a:latin typeface="Courier New" panose="02070309020205020404" pitchFamily="49" charset="0"/>
                <a:cs typeface="Courier New" panose="02070309020205020404" pitchFamily="49" charset="0"/>
              </a:rPr>
              <a:t>java.io.PushbackInputStream</a:t>
            </a:r>
            <a:endParaRPr lang="en-US" i="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E484CF0-D3EA-4709-9A42-92888B642266}"/>
              </a:ext>
            </a:extLst>
          </p:cNvPr>
          <p:cNvSpPr txBox="1"/>
          <p:nvPr/>
        </p:nvSpPr>
        <p:spPr>
          <a:xfrm>
            <a:off x="1140779" y="3162215"/>
            <a:ext cx="9494670" cy="1661993"/>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p>
          <a:p>
            <a:r>
              <a:rPr lang="en-US" b="1" dirty="0"/>
              <a:t>% java </a:t>
            </a:r>
            <a:r>
              <a:rPr lang="en-US" b="1" dirty="0" err="1"/>
              <a:t>ContentGetter</a:t>
            </a:r>
            <a:r>
              <a:rPr lang="en-US" b="1" dirty="0"/>
              <a:t> </a:t>
            </a:r>
          </a:p>
          <a:p>
            <a:r>
              <a:rPr lang="en-US" b="1" dirty="0"/>
              <a:t>http://www.oreilly.com/graphics_new/animation.gif </a:t>
            </a:r>
          </a:p>
          <a:p>
            <a:r>
              <a:rPr lang="en-US" dirty="0"/>
              <a:t>I got a </a:t>
            </a:r>
            <a:r>
              <a:rPr lang="en-US" dirty="0" err="1"/>
              <a:t>sun.awt.image.URLImageSource</a:t>
            </a:r>
            <a:r>
              <a:rPr lang="en-US" dirty="0"/>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503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729F7-4363-4131-8FCD-5E8371CA26B7}"/>
              </a:ext>
            </a:extLst>
          </p:cNvPr>
          <p:cNvSpPr txBox="1"/>
          <p:nvPr/>
        </p:nvSpPr>
        <p:spPr>
          <a:xfrm>
            <a:off x="1305017" y="1376040"/>
            <a:ext cx="8788893"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java </a:t>
            </a:r>
            <a:r>
              <a:rPr lang="en-US" b="1" dirty="0" err="1">
                <a:latin typeface="Courier New" panose="02070309020205020404" pitchFamily="49" charset="0"/>
                <a:cs typeface="Courier New" panose="02070309020205020404" pitchFamily="49" charset="0"/>
              </a:rPr>
              <a:t>ContentGetter</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http://metalab.unc.edu/java/RelativeURLTest.class </a:t>
            </a:r>
          </a:p>
          <a:p>
            <a:r>
              <a:rPr lang="en-US" dirty="0">
                <a:latin typeface="Courier New" panose="02070309020205020404" pitchFamily="49" charset="0"/>
                <a:cs typeface="Courier New" panose="02070309020205020404" pitchFamily="49" charset="0"/>
              </a:rPr>
              <a:t>I got a </a:t>
            </a:r>
            <a:r>
              <a:rPr lang="en-US" dirty="0" err="1">
                <a:latin typeface="Courier New" panose="02070309020205020404" pitchFamily="49" charset="0"/>
                <a:cs typeface="Courier New" panose="02070309020205020404" pitchFamily="49" charset="0"/>
              </a:rPr>
              <a:t>sun.net.www.MeteredStream</a:t>
            </a:r>
            <a:r>
              <a:rPr lang="en-US" dirty="0">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EF277EB1-F658-4345-99FA-29E75643C7F2}"/>
              </a:ext>
            </a:extLst>
          </p:cNvPr>
          <p:cNvSpPr txBox="1"/>
          <p:nvPr/>
        </p:nvSpPr>
        <p:spPr>
          <a:xfrm>
            <a:off x="1305017" y="3429000"/>
            <a:ext cx="9072979"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a:t>
            </a:r>
          </a:p>
          <a:p>
            <a:r>
              <a:rPr lang="it-IT" b="1" dirty="0">
                <a:latin typeface="Courier New" panose="02070309020205020404" pitchFamily="49" charset="0"/>
                <a:cs typeface="Courier New" panose="02070309020205020404" pitchFamily="49" charset="0"/>
              </a:rPr>
              <a:t>% java ContentGetter </a:t>
            </a:r>
          </a:p>
          <a:p>
            <a:r>
              <a:rPr lang="it-IT" b="1" dirty="0">
                <a:latin typeface="Courier New" panose="02070309020205020404" pitchFamily="49" charset="0"/>
                <a:cs typeface="Courier New" panose="02070309020205020404" pitchFamily="49" charset="0"/>
              </a:rPr>
              <a:t>http://metalab.unc.edu/javafaq/course/week9/spacemusic.au </a:t>
            </a:r>
          </a:p>
          <a:p>
            <a:r>
              <a:rPr lang="it-IT" dirty="0">
                <a:latin typeface="Courier New" panose="02070309020205020404" pitchFamily="49" charset="0"/>
                <a:cs typeface="Courier New" panose="02070309020205020404" pitchFamily="49" charset="0"/>
              </a:rPr>
              <a:t>I got a sun.applet.AppletAudioClip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98665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BE4271-BA71-4239-B778-210B479C5AB6}"/>
              </a:ext>
            </a:extLst>
          </p:cNvPr>
          <p:cNvSpPr txBox="1"/>
          <p:nvPr/>
        </p:nvSpPr>
        <p:spPr>
          <a:xfrm>
            <a:off x="1102310" y="1207364"/>
            <a:ext cx="9987379" cy="120032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API </a:t>
            </a:r>
            <a:r>
              <a:rPr lang="en-US" sz="2400" dirty="0" err="1">
                <a:latin typeface="Times New Roman" panose="02020603050405020304" pitchFamily="18" charset="0"/>
                <a:cs typeface="Times New Roman" panose="02020603050405020304" pitchFamily="18" charset="0"/>
              </a:rPr>
              <a:t>lõi</a:t>
            </a:r>
            <a:r>
              <a:rPr lang="en-US" sz="2400" dirty="0">
                <a:latin typeface="Times New Roman" panose="02020603050405020304" pitchFamily="18" charset="0"/>
                <a:cs typeface="Times New Roman" panose="02020603050405020304" pitchFamily="18" charset="0"/>
              </a:rPr>
              <a:t> Java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C9000A-36A8-4BEE-9CCC-92F0CC8C4DBF}"/>
              </a:ext>
            </a:extLst>
          </p:cNvPr>
          <p:cNvSpPr txBox="1"/>
          <p:nvPr/>
        </p:nvSpPr>
        <p:spPr>
          <a:xfrm>
            <a:off x="1160754" y="3249227"/>
            <a:ext cx="9870490"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ImageProduction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AudioClip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instanceof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19910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825137"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7.1.3.4 Public final Object </a:t>
            </a:r>
            <a:r>
              <a:rPr lang="en-US" sz="3600" b="1" dirty="0" err="1">
                <a:latin typeface="Times New Roman" panose="02020603050405020304" pitchFamily="18" charset="0"/>
                <a:cs typeface="Times New Roman" panose="02020603050405020304" pitchFamily="18" charset="0"/>
              </a:rPr>
              <a:t>getContent</a:t>
            </a:r>
            <a:r>
              <a:rPr lang="en-US" sz="3600" b="1" dirty="0">
                <a:latin typeface="Times New Roman" panose="02020603050405020304" pitchFamily="18" charset="0"/>
                <a:cs typeface="Times New Roman" panose="02020603050405020304" pitchFamily="18" charset="0"/>
              </a:rPr>
              <a:t>(Class[ ] classes) throws </a:t>
            </a:r>
            <a:r>
              <a:rPr lang="en-US" sz="3600" b="1" dirty="0" err="1">
                <a:latin typeface="Times New Roman" panose="02020603050405020304" pitchFamily="18" charset="0"/>
                <a:cs typeface="Times New Roman" panose="02020603050405020304" pitchFamily="18" charset="0"/>
              </a:rPr>
              <a:t>IOException</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BBDC8B-386E-4393-A652-DB486B440082}"/>
              </a:ext>
            </a:extLst>
          </p:cNvPr>
          <p:cNvSpPr txBox="1"/>
          <p:nvPr/>
        </p:nvSpPr>
        <p:spPr>
          <a:xfrm>
            <a:off x="933635" y="2046575"/>
            <a:ext cx="10324730"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JDK 1.3,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getContent</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Reader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InputStream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E1EC0602-E155-4BCE-BC56-B4E93FD7190A}"/>
              </a:ext>
            </a:extLst>
          </p:cNvPr>
          <p:cNvSpPr txBox="1"/>
          <p:nvPr/>
        </p:nvSpPr>
        <p:spPr>
          <a:xfrm>
            <a:off x="1531398" y="4464028"/>
            <a:ext cx="6116714" cy="1569660"/>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URL u = new URL("http://www.nwu.org"); Class[] types = new Class[3];</a:t>
            </a:r>
          </a:p>
          <a:p>
            <a:r>
              <a:rPr lang="en-US" sz="1600" dirty="0">
                <a:latin typeface="Courier New" panose="02070309020205020404" pitchFamily="49" charset="0"/>
                <a:cs typeface="Courier New" panose="02070309020205020404" pitchFamily="49" charset="0"/>
              </a:rPr>
              <a:t>types[0] = </a:t>
            </a:r>
            <a:r>
              <a:rPr lang="en-US" sz="1600" dirty="0" err="1">
                <a:latin typeface="Courier New" panose="02070309020205020404" pitchFamily="49" charset="0"/>
                <a:cs typeface="Courier New" panose="02070309020205020404" pitchFamily="49" charset="0"/>
              </a:rPr>
              <a:t>String.class</a:t>
            </a:r>
            <a:r>
              <a:rPr lang="en-US" sz="1600" dirty="0">
                <a:latin typeface="Courier New" panose="02070309020205020404" pitchFamily="49" charset="0"/>
                <a:cs typeface="Courier New" panose="02070309020205020404" pitchFamily="49" charset="0"/>
              </a:rPr>
              <a:t>; types[1] = </a:t>
            </a:r>
            <a:r>
              <a:rPr lang="en-US" sz="1600" dirty="0" err="1">
                <a:latin typeface="Courier New" panose="02070309020205020404" pitchFamily="49" charset="0"/>
                <a:cs typeface="Courier New" panose="02070309020205020404" pitchFamily="49" charset="0"/>
              </a:rPr>
              <a:t>Reader.class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types[2] = </a:t>
            </a:r>
            <a:r>
              <a:rPr lang="en-US" sz="1600" dirty="0" err="1">
                <a:latin typeface="Courier New" panose="02070309020205020404" pitchFamily="49" charset="0"/>
                <a:cs typeface="Courier New" panose="02070309020205020404" pitchFamily="49" charset="0"/>
              </a:rPr>
              <a:t>InputStream.class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Object o = </a:t>
            </a:r>
            <a:r>
              <a:rPr lang="en-US" sz="1600" dirty="0" err="1">
                <a:latin typeface="Courier New" panose="02070309020205020404" pitchFamily="49" charset="0"/>
                <a:cs typeface="Courier New" panose="02070309020205020404" pitchFamily="49" charset="0"/>
              </a:rPr>
              <a:t>u.getContent</a:t>
            </a:r>
            <a:r>
              <a:rPr lang="en-US" sz="1600" dirty="0">
                <a:latin typeface="Courier New" panose="02070309020205020404" pitchFamily="49" charset="0"/>
                <a:cs typeface="Courier New" panose="02070309020205020404" pitchFamily="49" charset="0"/>
              </a:rPr>
              <a:t>(types); </a:t>
            </a:r>
          </a:p>
        </p:txBody>
      </p:sp>
    </p:spTree>
    <p:extLst>
      <p:ext uri="{BB962C8B-B14F-4D97-AF65-F5344CB8AC3E}">
        <p14:creationId xmlns:p14="http://schemas.microsoft.com/office/powerpoint/2010/main" val="7279874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02ADBB-03D2-488E-89D9-576846A85225}"/>
              </a:ext>
            </a:extLst>
          </p:cNvPr>
          <p:cNvSpPr txBox="1"/>
          <p:nvPr/>
        </p:nvSpPr>
        <p:spPr>
          <a:xfrm>
            <a:off x="1025368" y="941033"/>
            <a:ext cx="10488969" cy="470898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Sau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instanceof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if (o </a:t>
            </a:r>
            <a:r>
              <a:rPr lang="en-US" dirty="0" err="1">
                <a:latin typeface="Courier New" panose="02070309020205020404" pitchFamily="49" charset="0"/>
                <a:cs typeface="Courier New" panose="02070309020205020404" pitchFamily="49" charset="0"/>
              </a:rPr>
              <a:t>instanceof</a:t>
            </a:r>
            <a:r>
              <a:rPr lang="en-US" dirty="0">
                <a:latin typeface="Courier New" panose="02070309020205020404" pitchFamily="49" charset="0"/>
                <a:cs typeface="Courier New" panose="02070309020205020404" pitchFamily="49" charset="0"/>
              </a:rPr>
              <a:t> String) { </a:t>
            </a:r>
          </a:p>
          <a:p>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(o);</a:t>
            </a:r>
          </a:p>
          <a:p>
            <a:r>
              <a:rPr lang="en-US" dirty="0">
                <a:latin typeface="Courier New" panose="02070309020205020404" pitchFamily="49" charset="0"/>
                <a:cs typeface="Courier New" panose="02070309020205020404" pitchFamily="49" charset="0"/>
              </a:rPr>
              <a:t>} else if (o </a:t>
            </a:r>
            <a:r>
              <a:rPr lang="en-US" dirty="0" err="1">
                <a:latin typeface="Courier New" panose="02070309020205020404" pitchFamily="49" charset="0"/>
                <a:cs typeface="Courier New" panose="02070309020205020404" pitchFamily="49" charset="0"/>
              </a:rPr>
              <a:t>instanceof</a:t>
            </a:r>
            <a:r>
              <a:rPr lang="en-US" dirty="0">
                <a:latin typeface="Courier New" panose="02070309020205020404" pitchFamily="49" charset="0"/>
                <a:cs typeface="Courier New" panose="02070309020205020404" pitchFamily="49" charset="0"/>
              </a:rPr>
              <a:t> Reader) { </a:t>
            </a:r>
          </a:p>
          <a:p>
            <a:r>
              <a:rPr lang="en-US" dirty="0">
                <a:latin typeface="Courier New" panose="02070309020205020404" pitchFamily="49" charset="0"/>
                <a:cs typeface="Courier New" panose="02070309020205020404" pitchFamily="49" charset="0"/>
              </a:rPr>
              <a:t>int c; </a:t>
            </a:r>
          </a:p>
          <a:p>
            <a:r>
              <a:rPr lang="en-US" dirty="0">
                <a:latin typeface="Courier New" panose="02070309020205020404" pitchFamily="49" charset="0"/>
                <a:cs typeface="Courier New" panose="02070309020205020404" pitchFamily="49" charset="0"/>
              </a:rPr>
              <a:t>Reader r = (Reader) o; </a:t>
            </a:r>
          </a:p>
          <a:p>
            <a:r>
              <a:rPr lang="en-US" dirty="0">
                <a:latin typeface="Courier New" panose="02070309020205020404" pitchFamily="49" charset="0"/>
                <a:cs typeface="Courier New" panose="02070309020205020404" pitchFamily="49" charset="0"/>
              </a:rPr>
              <a:t>while ((c = </a:t>
            </a:r>
            <a:r>
              <a:rPr lang="en-US" dirty="0" err="1">
                <a:latin typeface="Courier New" panose="02070309020205020404" pitchFamily="49" charset="0"/>
                <a:cs typeface="Courier New" panose="02070309020205020404" pitchFamily="49" charset="0"/>
              </a:rPr>
              <a:t>r.read</a:t>
            </a:r>
            <a:r>
              <a:rPr lang="en-US" dirty="0">
                <a:latin typeface="Courier New" panose="02070309020205020404" pitchFamily="49" charset="0"/>
                <a:cs typeface="Courier New" panose="02070309020205020404" pitchFamily="49" charset="0"/>
              </a:rPr>
              <a:t>( )) != -1) </a:t>
            </a:r>
            <a:r>
              <a:rPr lang="en-US" dirty="0" err="1">
                <a:latin typeface="Courier New" panose="02070309020205020404" pitchFamily="49" charset="0"/>
                <a:cs typeface="Courier New" panose="02070309020205020404" pitchFamily="49" charset="0"/>
              </a:rPr>
              <a:t>System.out.print</a:t>
            </a:r>
            <a:r>
              <a:rPr lang="en-US" dirty="0">
                <a:latin typeface="Courier New" panose="02070309020205020404" pitchFamily="49" charset="0"/>
                <a:cs typeface="Courier New" panose="02070309020205020404" pitchFamily="49" charset="0"/>
              </a:rPr>
              <a:t>((char) c); </a:t>
            </a:r>
          </a:p>
          <a:p>
            <a:r>
              <a:rPr lang="en-US" dirty="0">
                <a:latin typeface="Courier New" panose="02070309020205020404" pitchFamily="49" charset="0"/>
                <a:cs typeface="Courier New" panose="02070309020205020404" pitchFamily="49" charset="0"/>
              </a:rPr>
              <a:t>} else if (o </a:t>
            </a:r>
            <a:r>
              <a:rPr lang="en-US" dirty="0" err="1">
                <a:latin typeface="Courier New" panose="02070309020205020404" pitchFamily="49" charset="0"/>
                <a:cs typeface="Courier New" panose="02070309020205020404" pitchFamily="49" charset="0"/>
              </a:rPr>
              <a:t>instanceof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InputStream</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int c; </a:t>
            </a:r>
          </a:p>
          <a:p>
            <a:r>
              <a:rPr lang="en-US" dirty="0" err="1">
                <a:latin typeface="Courier New" panose="02070309020205020404" pitchFamily="49" charset="0"/>
                <a:cs typeface="Courier New" panose="02070309020205020404" pitchFamily="49" charset="0"/>
              </a:rPr>
              <a:t>InputStream</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InputStream</a:t>
            </a:r>
            <a:r>
              <a:rPr lang="en-US" dirty="0">
                <a:latin typeface="Courier New" panose="02070309020205020404" pitchFamily="49" charset="0"/>
                <a:cs typeface="Courier New" panose="02070309020205020404" pitchFamily="49" charset="0"/>
              </a:rPr>
              <a:t>) o;</a:t>
            </a:r>
          </a:p>
          <a:p>
            <a:r>
              <a:rPr lang="en-US" dirty="0">
                <a:latin typeface="Courier New" panose="02070309020205020404" pitchFamily="49" charset="0"/>
                <a:cs typeface="Courier New" panose="02070309020205020404" pitchFamily="49" charset="0"/>
              </a:rPr>
              <a:t>while ((c = </a:t>
            </a:r>
            <a:r>
              <a:rPr lang="en-US" dirty="0" err="1">
                <a:latin typeface="Courier New" panose="02070309020205020404" pitchFamily="49" charset="0"/>
                <a:cs typeface="Courier New" panose="02070309020205020404" pitchFamily="49" charset="0"/>
              </a:rPr>
              <a:t>in.read</a:t>
            </a:r>
            <a:r>
              <a:rPr lang="en-US" dirty="0">
                <a:latin typeface="Courier New" panose="02070309020205020404" pitchFamily="49" charset="0"/>
                <a:cs typeface="Courier New" panose="02070309020205020404" pitchFamily="49" charset="0"/>
              </a:rPr>
              <a:t>( )) != -1) </a:t>
            </a:r>
            <a:r>
              <a:rPr lang="en-US" dirty="0" err="1">
                <a:latin typeface="Courier New" panose="02070309020205020404" pitchFamily="49" charset="0"/>
                <a:cs typeface="Courier New" panose="02070309020205020404" pitchFamily="49" charset="0"/>
              </a:rPr>
              <a:t>System.out.write</a:t>
            </a:r>
            <a:r>
              <a:rPr lang="en-US" dirty="0">
                <a:latin typeface="Courier New" panose="02070309020205020404" pitchFamily="49" charset="0"/>
                <a:cs typeface="Courier New" panose="02070309020205020404" pitchFamily="49" charset="0"/>
              </a:rPr>
              <a:t>(c);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("Error: unexpected type " + </a:t>
            </a:r>
            <a:r>
              <a:rPr lang="en-US" dirty="0" err="1">
                <a:latin typeface="Courier New" panose="02070309020205020404" pitchFamily="49" charset="0"/>
                <a:cs typeface="Courier New" panose="02070309020205020404" pitchFamily="49" charset="0"/>
              </a:rPr>
              <a:t>o.getClass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4970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8" y="737117"/>
            <a:ext cx="658741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7.1.1.1 </a:t>
            </a:r>
            <a:r>
              <a:rPr lang="en-US" sz="3600" b="1" dirty="0" err="1">
                <a:latin typeface="Times New Roman" panose="02020603050405020304" pitchFamily="18" charset="0"/>
                <a:cs typeface="Times New Roman" panose="02020603050405020304" pitchFamily="18" charset="0"/>
              </a:rPr>
              <a:t>Tạo</a:t>
            </a:r>
            <a:r>
              <a:rPr lang="en-US" sz="3600" b="1" dirty="0">
                <a:latin typeface="Times New Roman" panose="02020603050405020304" pitchFamily="18" charset="0"/>
                <a:cs typeface="Times New Roman" panose="02020603050405020304" pitchFamily="18" charset="0"/>
              </a:rPr>
              <a:t> URL </a:t>
            </a:r>
            <a:r>
              <a:rPr lang="en-US" sz="3600" b="1" dirty="0" err="1">
                <a:latin typeface="Times New Roman" panose="02020603050405020304" pitchFamily="18" charset="0"/>
                <a:cs typeface="Times New Roman" panose="02020603050405020304" pitchFamily="18" charset="0"/>
              </a:rPr>
              <a:t>từ</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một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chuỗi</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70957BCE-FD86-4CB5-95B8-EBA4DB3E3A5A}"/>
              </a:ext>
            </a:extLst>
          </p:cNvPr>
          <p:cNvSpPr txBox="1"/>
          <p:nvPr/>
        </p:nvSpPr>
        <p:spPr>
          <a:xfrm>
            <a:off x="1549153" y="1544415"/>
            <a:ext cx="7941076" cy="120032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a:latin typeface="Bahnschrift Light" panose="020B0502040204020203" pitchFamily="34"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a:t>
            </a:r>
          </a:p>
          <a:p>
            <a:r>
              <a:rPr lang="en-US" sz="2400" dirty="0"/>
              <a:t>	</a:t>
            </a:r>
            <a:r>
              <a:rPr lang="en-US" dirty="0">
                <a:latin typeface="Bahnschrift Light" panose="020B0502040204020203" pitchFamily="34" charset="0"/>
              </a:rPr>
              <a:t>public URL(String </a:t>
            </a:r>
            <a:r>
              <a:rPr lang="en-US" dirty="0" err="1">
                <a:latin typeface="Bahnschrift Light" panose="020B0502040204020203" pitchFamily="34" charset="0"/>
              </a:rPr>
              <a:t>url</a:t>
            </a:r>
            <a:r>
              <a:rPr lang="en-US" dirty="0">
                <a:latin typeface="Bahnschrift Light" panose="020B0502040204020203" pitchFamily="34" charset="0"/>
              </a:rPr>
              <a:t>) throws </a:t>
            </a:r>
            <a:r>
              <a:rPr lang="en-US" dirty="0" err="1">
                <a:latin typeface="Bahnschrift Light" panose="020B0502040204020203" pitchFamily="34" charset="0"/>
              </a:rPr>
              <a:t>MalformedURLException</a:t>
            </a:r>
            <a:endParaRPr lang="en-US" dirty="0">
              <a:latin typeface="Bahnschrift Light" panose="020B0502040204020203"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5BFC720-E6B0-40DE-B509-2C20A775CA60}"/>
              </a:ext>
            </a:extLst>
          </p:cNvPr>
          <p:cNvSpPr txBox="1"/>
          <p:nvPr/>
        </p:nvSpPr>
        <p:spPr>
          <a:xfrm>
            <a:off x="994301" y="2744744"/>
            <a:ext cx="10431262" cy="3357842"/>
          </a:xfrm>
          <a:prstGeom prst="rect">
            <a:avLst/>
          </a:prstGeom>
          <a:noFill/>
        </p:spPr>
        <p:txBody>
          <a:bodyPr wrap="square">
            <a:spAutoFit/>
          </a:bodyPr>
          <a:lstStyle/>
          <a:p>
            <a:pPr marL="0" marR="0">
              <a:lnSpc>
                <a:spcPct val="115000"/>
              </a:lnSpc>
              <a:spcBef>
                <a:spcPts val="0"/>
              </a:spcBef>
              <a:spcAft>
                <a:spcPts val="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Bahnschrift Light" panose="020B0502040204020203" pitchFamily="34" charset="0"/>
                <a:ea typeface="Calibri" panose="020F0502020204030204" pitchFamily="34" charset="0"/>
                <a:cs typeface="Times New Roman" panose="02020603050405020304" pitchFamily="18" charset="0"/>
              </a:rPr>
              <a:t>new</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ném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Bahnschrift Light" panose="020B0502040204020203" pitchFamily="34" charset="0"/>
                <a:ea typeface="Calibri" panose="020F0502020204030204" pitchFamily="34" charset="0"/>
                <a:cs typeface="Times New Roman" panose="02020603050405020304" pitchFamily="18" charset="0"/>
              </a:rPr>
              <a:t>MalformedURLException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following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URL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ném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Bahnschrift Light" panose="020B0502040204020203" pitchFamily="34" charset="0"/>
                <a:ea typeface="Calibri" panose="020F0502020204030204" pitchFamily="34" charset="0"/>
                <a:cs typeface="Times New Roman" panose="02020603050405020304" pitchFamily="18" charset="0"/>
              </a:rPr>
              <a:t>try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Bahnschrift Light" panose="020B0502040204020203" pitchFamily="34" charset="0"/>
                <a:ea typeface="Calibri" panose="020F0502020204030204" pitchFamily="34" charset="0"/>
                <a:cs typeface="Times New Roman" panose="02020603050405020304" pitchFamily="18" charset="0"/>
              </a:rPr>
              <a:t>URL u = new URL("http://www.macfaq.com/personal.html");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Bahnschrift Light" panose="020B0502040204020203"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Bahnschrift Light" panose="020B0502040204020203" pitchFamily="34" charset="0"/>
                <a:ea typeface="Calibri" panose="020F0502020204030204" pitchFamily="34" charset="0"/>
                <a:cs typeface="Times New Roman" panose="02020603050405020304" pitchFamily="18" charset="0"/>
              </a:rPr>
              <a:t>catch (</a:t>
            </a:r>
            <a:r>
              <a:rPr lang="en-US" sz="1600" dirty="0" err="1">
                <a:effectLst/>
                <a:latin typeface="Bahnschrift Light" panose="020B0502040204020203" pitchFamily="34" charset="0"/>
                <a:ea typeface="Calibri" panose="020F0502020204030204" pitchFamily="34" charset="0"/>
                <a:cs typeface="Times New Roman" panose="02020603050405020304" pitchFamily="18" charset="0"/>
              </a:rPr>
              <a:t>MalformedURLException</a:t>
            </a:r>
            <a:r>
              <a:rPr lang="en-US" sz="1600" dirty="0">
                <a:effectLst/>
                <a:latin typeface="Bahnschrift Light" panose="020B0502040204020203" pitchFamily="34" charset="0"/>
                <a:ea typeface="Calibri" panose="020F0502020204030204" pitchFamily="34" charset="0"/>
                <a:cs typeface="Times New Roman" panose="02020603050405020304" pitchFamily="18" charset="0"/>
              </a:rPr>
              <a:t> e)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Bahnschrift Light" panose="020B0502040204020203" pitchFamily="34" charset="0"/>
                <a:ea typeface="Calibri" panose="020F0502020204030204" pitchFamily="34" charset="0"/>
                <a:cs typeface="Times New Roman" panose="02020603050405020304" pitchFamily="18" charset="0"/>
              </a:rPr>
              <a:t>    </a:t>
            </a:r>
            <a:r>
              <a:rPr lang="en-US" sz="1600" dirty="0" err="1">
                <a:effectLst/>
                <a:latin typeface="Bahnschrift Light" panose="020B0502040204020203" pitchFamily="34" charset="0"/>
                <a:ea typeface="Calibri" panose="020F0502020204030204" pitchFamily="34" charset="0"/>
                <a:cs typeface="Times New Roman" panose="02020603050405020304" pitchFamily="18" charset="0"/>
              </a:rPr>
              <a:t>System.err.println</a:t>
            </a:r>
            <a:r>
              <a:rPr lang="en-US" sz="1600" dirty="0">
                <a:effectLst/>
                <a:latin typeface="Bahnschrift Light" panose="020B0502040204020203" pitchFamily="34" charset="0"/>
                <a:ea typeface="Calibri" panose="020F0502020204030204" pitchFamily="34" charset="0"/>
                <a:cs typeface="Times New Roman" panose="02020603050405020304" pitchFamily="18" charset="0"/>
              </a:rPr>
              <a: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Bahnschrift Light" panose="020B0502040204020203"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6504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7.1.4 </a:t>
            </a:r>
            <a:r>
              <a:rPr lang="vi-VN" sz="3600" b="1" dirty="0">
                <a:latin typeface="Times New Roman" panose="02020603050405020304" pitchFamily="18" charset="0"/>
                <a:cs typeface="Times New Roman" panose="02020603050405020304" pitchFamily="18" charset="0"/>
              </a:rPr>
              <a:t>Phương pháp Tiện ích</a:t>
            </a: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97523B-AAB4-459A-9375-026665E62FAD}"/>
              </a:ext>
            </a:extLst>
          </p:cNvPr>
          <p:cNvSpPr txBox="1"/>
          <p:nvPr/>
        </p:nvSpPr>
        <p:spPr>
          <a:xfrm>
            <a:off x="1482570" y="2459504"/>
            <a:ext cx="9436963"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toExternalForm</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HTML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duyệt</a:t>
            </a:r>
            <a:r>
              <a:rPr lang="en-US" sz="2400" dirty="0">
                <a:latin typeface="Times New Roman" panose="02020603050405020304" pitchFamily="18" charset="0"/>
                <a:cs typeface="Times New Roman" panose="02020603050405020304" pitchFamily="18" charset="0"/>
              </a:rPr>
              <a:t> web.</a:t>
            </a:r>
          </a:p>
        </p:txBody>
      </p:sp>
    </p:spTree>
    <p:extLst>
      <p:ext uri="{BB962C8B-B14F-4D97-AF65-F5344CB8AC3E}">
        <p14:creationId xmlns:p14="http://schemas.microsoft.com/office/powerpoint/2010/main" val="30482489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7.1.4.1 Public </a:t>
            </a:r>
            <a:r>
              <a:rPr lang="en-US" sz="3600" b="1" dirty="0" err="1">
                <a:latin typeface="Times New Roman" panose="02020603050405020304" pitchFamily="18" charset="0"/>
                <a:cs typeface="Times New Roman" panose="02020603050405020304" pitchFamily="18" charset="0"/>
              </a:rPr>
              <a:t>boolean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sameFile</a:t>
            </a:r>
            <a:r>
              <a:rPr lang="en-US" sz="3600" b="1" dirty="0">
                <a:latin typeface="Times New Roman" panose="02020603050405020304" pitchFamily="18" charset="0"/>
                <a:cs typeface="Times New Roman" panose="02020603050405020304" pitchFamily="18" charset="0"/>
              </a:rPr>
              <a:t> (URL </a:t>
            </a:r>
            <a:r>
              <a:rPr lang="en-US" sz="3600" b="1" dirty="0" err="1">
                <a:latin typeface="Times New Roman" panose="02020603050405020304" pitchFamily="18" charset="0"/>
                <a:cs typeface="Times New Roman" panose="02020603050405020304" pitchFamily="18" charset="0"/>
              </a:rPr>
              <a:t>khác</a:t>
            </a:r>
            <a:r>
              <a:rPr lang="en-US" sz="3600" b="1"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5D0779B4-8474-483A-8C92-8F236C15B0E2}"/>
              </a:ext>
            </a:extLst>
          </p:cNvPr>
          <p:cNvSpPr txBox="1"/>
          <p:nvPr/>
        </p:nvSpPr>
        <p:spPr>
          <a:xfrm>
            <a:off x="1340527" y="2547891"/>
            <a:ext cx="9286043"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true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false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64634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98E3C-69C9-4EDC-80D5-A3CD58FB834D}"/>
              </a:ext>
            </a:extLst>
          </p:cNvPr>
          <p:cNvSpPr txBox="1"/>
          <p:nvPr/>
        </p:nvSpPr>
        <p:spPr>
          <a:xfrm>
            <a:off x="1624614" y="2192784"/>
            <a:ext cx="9268287"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http://helio.oreilly.com/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http://www.oreilly.com:80/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hay </a:t>
            </a:r>
            <a:r>
              <a:rPr lang="en-US" sz="2400" i="1" dirty="0">
                <a:latin typeface="Times New Roman" panose="02020603050405020304" pitchFamily="18" charset="0"/>
                <a:cs typeface="Times New Roman" panose="02020603050405020304" pitchFamily="18" charset="0"/>
              </a:rPr>
              <a:t>http://www.oreilly.com/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 // www.oreilly.com/index.html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bỏ</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URL:</a:t>
            </a:r>
          </a:p>
        </p:txBody>
      </p:sp>
    </p:spTree>
    <p:extLst>
      <p:ext uri="{BB962C8B-B14F-4D97-AF65-F5344CB8AC3E}">
        <p14:creationId xmlns:p14="http://schemas.microsoft.com/office/powerpoint/2010/main" val="1827832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14413-D214-4140-93B8-4E6EAC0BE643}"/>
              </a:ext>
            </a:extLst>
          </p:cNvPr>
          <p:cNvSpPr txBox="1"/>
          <p:nvPr/>
        </p:nvSpPr>
        <p:spPr>
          <a:xfrm>
            <a:off x="1344227" y="1447462"/>
            <a:ext cx="9503546" cy="3293209"/>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try { </a:t>
            </a:r>
          </a:p>
          <a:p>
            <a:r>
              <a:rPr lang="en-US" sz="1600" dirty="0">
                <a:latin typeface="Courier New" panose="02070309020205020404" pitchFamily="49" charset="0"/>
                <a:cs typeface="Courier New" panose="02070309020205020404" pitchFamily="49" charset="0"/>
              </a:rPr>
              <a:t>	</a:t>
            </a:r>
            <a:r>
              <a:rPr lang="pl-PL" sz="1600" dirty="0">
                <a:latin typeface="Courier New" panose="02070309020205020404" pitchFamily="49" charset="0"/>
                <a:cs typeface="Courier New" panose="02070309020205020404" pitchFamily="49" charset="0"/>
              </a:rPr>
              <a:t>URL u1 = new URL("http://www.ncsa.uiuc.edu/HTMLPrimer.html#GS");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pl-PL" sz="1600" dirty="0">
                <a:latin typeface="Courier New" panose="02070309020205020404" pitchFamily="49" charset="0"/>
                <a:cs typeface="Courier New" panose="02070309020205020404" pitchFamily="49" charset="0"/>
              </a:rPr>
              <a:t>URL u2 = new URL("http://www.ncsa.uiuc.edu/HTMLPrimer.html#HD");</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if (u1.sameFile(u2))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(u1 + " is the same file as \n" + u2); </a:t>
            </a: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else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(u1 + " is not the same file as \n" + u2);</a:t>
            </a: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catch (</a:t>
            </a:r>
            <a:r>
              <a:rPr lang="en-US" sz="1600" dirty="0" err="1">
                <a:latin typeface="Courier New" panose="02070309020205020404" pitchFamily="49" charset="0"/>
                <a:cs typeface="Courier New" panose="02070309020205020404" pitchFamily="49" charset="0"/>
              </a:rPr>
              <a:t>MalformedURLException</a:t>
            </a:r>
            <a:r>
              <a:rPr lang="en-US" sz="1600" dirty="0">
                <a:latin typeface="Courier New" panose="02070309020205020404" pitchFamily="49" charset="0"/>
                <a:cs typeface="Courier New" panose="02070309020205020404" pitchFamily="49" charset="0"/>
              </a:rPr>
              <a:t> e) {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System.err.println</a:t>
            </a:r>
            <a:r>
              <a:rPr lang="en-US" sz="1600" dirty="0">
                <a:latin typeface="Courier New" panose="02070309020205020404" pitchFamily="49" charset="0"/>
                <a:cs typeface="Courier New" panose="02070309020205020404" pitchFamily="49" charset="0"/>
              </a:rPr>
              <a:t>(e); </a:t>
            </a:r>
          </a:p>
          <a:p>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21071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CD77F-AEEE-4EEB-A190-AD9810A89506}"/>
              </a:ext>
            </a:extLst>
          </p:cNvPr>
          <p:cNvSpPr txBox="1"/>
          <p:nvPr/>
        </p:nvSpPr>
        <p:spPr>
          <a:xfrm>
            <a:off x="1575786" y="1855433"/>
            <a:ext cx="10160494" cy="1015663"/>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http://www.ncsa.uiuc.edu/HTMLPrimer.html#GS is the same file as 	</a:t>
            </a:r>
          </a:p>
          <a:p>
            <a:r>
              <a:rPr lang="en-US" dirty="0">
                <a:latin typeface="Courier New" panose="02070309020205020404" pitchFamily="49" charset="0"/>
                <a:cs typeface="Courier New" panose="02070309020205020404" pitchFamily="49" charset="0"/>
              </a:rPr>
              <a:t>http://www.ncsa.uiuc.edu/HTMLPrimer.html#HD </a:t>
            </a:r>
          </a:p>
        </p:txBody>
      </p:sp>
      <p:sp>
        <p:nvSpPr>
          <p:cNvPr id="5" name="TextBox 4">
            <a:extLst>
              <a:ext uri="{FF2B5EF4-FFF2-40B4-BE49-F238E27FC236}">
                <a16:creationId xmlns:a16="http://schemas.microsoft.com/office/drawing/2014/main" id="{6C60F79E-80CA-4B93-A5EC-C58FB73BF0FA}"/>
              </a:ext>
            </a:extLst>
          </p:cNvPr>
          <p:cNvSpPr txBox="1"/>
          <p:nvPr/>
        </p:nvSpPr>
        <p:spPr>
          <a:xfrm>
            <a:off x="1433742" y="3422342"/>
            <a:ext cx="9805387"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equals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equals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equals () </a:t>
            </a:r>
            <a:r>
              <a:rPr lang="en-US" sz="2400" dirty="0" err="1">
                <a:latin typeface="Times New Roman" panose="02020603050405020304" pitchFamily="18" charset="0"/>
                <a:cs typeface="Times New Roman" panose="02020603050405020304" pitchFamily="18" charset="0"/>
              </a:rPr>
              <a:t>coi</a:t>
            </a:r>
            <a:r>
              <a:rPr lang="en-US" sz="2400" dirty="0">
                <a:latin typeface="Times New Roman" panose="02020603050405020304" pitchFamily="18" charset="0"/>
                <a:cs typeface="Times New Roman" panose="02020603050405020304" pitchFamily="18" charset="0"/>
              </a:rPr>
              <a:t> ref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Hai URL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equals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599550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7.1.4.2 Public String </a:t>
            </a:r>
            <a:r>
              <a:rPr lang="en-US" sz="3600" b="1" dirty="0" err="1">
                <a:latin typeface="Times New Roman" panose="02020603050405020304" pitchFamily="18" charset="0"/>
                <a:cs typeface="Times New Roman" panose="02020603050405020304" pitchFamily="18" charset="0"/>
              </a:rPr>
              <a:t>toExternalForm</a:t>
            </a:r>
            <a:r>
              <a:rPr lang="en-US" sz="3600" b="1" dirty="0">
                <a:latin typeface="Times New Roman" panose="02020603050405020304" pitchFamily="18" charset="0"/>
                <a:cs typeface="Times New Roman" panose="02020603050405020304" pitchFamily="18" charset="0"/>
              </a:rPr>
              <a:t>( ) </a:t>
            </a:r>
          </a:p>
        </p:txBody>
      </p:sp>
      <p:sp>
        <p:nvSpPr>
          <p:cNvPr id="4" name="TextBox 3">
            <a:extLst>
              <a:ext uri="{FF2B5EF4-FFF2-40B4-BE49-F238E27FC236}">
                <a16:creationId xmlns:a16="http://schemas.microsoft.com/office/drawing/2014/main" id="{CAD75A49-AC3D-46F5-A3FD-A1BB61D6934E}"/>
              </a:ext>
            </a:extLst>
          </p:cNvPr>
          <p:cNvSpPr txBox="1"/>
          <p:nvPr/>
        </p:nvSpPr>
        <p:spPr>
          <a:xfrm>
            <a:off x="1451499" y="2459504"/>
            <a:ext cx="9151398"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toExternalForm</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toString</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toExternalForm</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0487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7.1.5 </a:t>
            </a:r>
            <a:r>
              <a:rPr lang="vi-VN" sz="3600" b="1" dirty="0">
                <a:latin typeface="Times New Roman" panose="02020603050405020304" pitchFamily="18" charset="0"/>
                <a:cs typeface="Times New Roman" panose="02020603050405020304" pitchFamily="18" charset="0"/>
              </a:rPr>
              <a:t>Các phương pháp đối tượng</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B7651F-CACD-4674-B0E7-4C8C78407995}"/>
              </a:ext>
            </a:extLst>
          </p:cNvPr>
          <p:cNvSpPr txBox="1"/>
          <p:nvPr/>
        </p:nvSpPr>
        <p:spPr>
          <a:xfrm>
            <a:off x="1410809" y="2704548"/>
            <a:ext cx="9370381" cy="1200329"/>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java.lang.Object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Object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đè</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equals (), </a:t>
            </a:r>
            <a:r>
              <a:rPr lang="en-US" dirty="0" err="1">
                <a:latin typeface="Courier New" panose="02070309020205020404" pitchFamily="49" charset="0"/>
                <a:cs typeface="Courier New" panose="02070309020205020404" pitchFamily="49" charset="0"/>
              </a:rPr>
              <a:t>hashCode</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322423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7.1.5.1 Public String </a:t>
            </a:r>
            <a:r>
              <a:rPr lang="en-US" sz="3600" b="1" dirty="0" err="1">
                <a:latin typeface="Times New Roman" panose="02020603050405020304" pitchFamily="18" charset="0"/>
                <a:cs typeface="Times New Roman" panose="02020603050405020304" pitchFamily="18" charset="0"/>
              </a:rPr>
              <a:t>toString</a:t>
            </a:r>
            <a:r>
              <a:rPr lang="en-US" sz="3600" b="1" dirty="0">
                <a:latin typeface="Times New Roman" panose="02020603050405020304" pitchFamily="18" charset="0"/>
                <a:cs typeface="Times New Roman" panose="02020603050405020304" pitchFamily="18" charset="0"/>
              </a:rPr>
              <a:t>( </a:t>
            </a:r>
            <a:r>
              <a:rPr lang="en-US" sz="3600" dirty="0"/>
              <a:t>) </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7E60A9-A8B5-49D3-833A-1014A6C179BC}"/>
              </a:ext>
            </a:extLst>
          </p:cNvPr>
          <p:cNvSpPr txBox="1"/>
          <p:nvPr/>
        </p:nvSpPr>
        <p:spPr>
          <a:xfrm>
            <a:off x="1154096" y="2530136"/>
            <a:ext cx="10369119"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java.net.URL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toString</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7.5</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tuyệt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i="1" dirty="0">
                <a:latin typeface="Courier New" panose="02070309020205020404" pitchFamily="49" charset="0"/>
                <a:cs typeface="Courier New" panose="02070309020205020404" pitchFamily="49" charset="0"/>
              </a:rPr>
              <a:t>http://metalab.unc.edu/javafaq/javatutorial.html. </a:t>
            </a:r>
          </a:p>
        </p:txBody>
      </p:sp>
    </p:spTree>
    <p:extLst>
      <p:ext uri="{BB962C8B-B14F-4D97-AF65-F5344CB8AC3E}">
        <p14:creationId xmlns:p14="http://schemas.microsoft.com/office/powerpoint/2010/main" val="5170294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B1461-BF7C-4A7E-9455-341B5225FD5C}"/>
              </a:ext>
            </a:extLst>
          </p:cNvPr>
          <p:cNvSpPr txBox="1"/>
          <p:nvPr/>
        </p:nvSpPr>
        <p:spPr>
          <a:xfrm>
            <a:off x="946951" y="2107915"/>
            <a:ext cx="10298097"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print,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in URL, URL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đếnString</a:t>
            </a:r>
            <a:r>
              <a:rPr lang="en-US" dirty="0">
                <a:latin typeface="Courier New" panose="02070309020205020404" pitchFamily="49" charset="0"/>
                <a:cs typeface="Courier New" panose="02070309020205020404" pitchFamily="49" charset="0"/>
              </a:rPr>
              <a:t> ().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in,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get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000" dirty="0">
                <a:latin typeface="Courier New" panose="02070309020205020404" pitchFamily="49" charset="0"/>
                <a:cs typeface="Courier New" panose="02070309020205020404" pitchFamily="49" charset="0"/>
              </a:rPr>
              <a:t>URL </a:t>
            </a:r>
            <a:r>
              <a:rPr lang="en-US" sz="2000" dirty="0" err="1">
                <a:latin typeface="Courier New" panose="02070309020205020404" pitchFamily="49" charset="0"/>
                <a:cs typeface="Courier New" panose="02070309020205020404" pitchFamily="49" charset="0"/>
              </a:rPr>
              <a:t>codeBase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this.getCodeBase</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String </a:t>
            </a:r>
            <a:r>
              <a:rPr lang="en-US" sz="2000" dirty="0" err="1">
                <a:latin typeface="Courier New" panose="02070309020205020404" pitchFamily="49" charset="0"/>
                <a:cs typeface="Courier New" panose="02070309020205020404" pitchFamily="49" charset="0"/>
              </a:rPr>
              <a:t>appletURL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codeBase.toString</a:t>
            </a:r>
            <a:r>
              <a:rPr lang="en-US" sz="2000"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26092961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7.1.5.2 Public </a:t>
            </a:r>
            <a:r>
              <a:rPr lang="en-US" sz="3600" b="1" dirty="0" err="1">
                <a:latin typeface="Times New Roman" panose="02020603050405020304" pitchFamily="18" charset="0"/>
                <a:cs typeface="Times New Roman" panose="02020603050405020304" pitchFamily="18" charset="0"/>
              </a:rPr>
              <a:t>boolean</a:t>
            </a:r>
            <a:r>
              <a:rPr lang="en-US" sz="3600" b="1" dirty="0">
                <a:latin typeface="Times New Roman" panose="02020603050405020304" pitchFamily="18" charset="0"/>
                <a:cs typeface="Times New Roman" panose="02020603050405020304" pitchFamily="18" charset="0"/>
              </a:rPr>
              <a:t> equals(Object o) </a:t>
            </a:r>
          </a:p>
        </p:txBody>
      </p:sp>
      <p:sp>
        <p:nvSpPr>
          <p:cNvPr id="4" name="TextBox 3">
            <a:extLst>
              <a:ext uri="{FF2B5EF4-FFF2-40B4-BE49-F238E27FC236}">
                <a16:creationId xmlns:a16="http://schemas.microsoft.com/office/drawing/2014/main" id="{FF9CB662-CA41-4C53-BF63-C106BF5AD008}"/>
              </a:ext>
            </a:extLst>
          </p:cNvPr>
          <p:cNvSpPr txBox="1"/>
          <p:nvPr/>
        </p:nvSpPr>
        <p:spPr>
          <a:xfrm>
            <a:off x="1117680" y="1769276"/>
            <a:ext cx="10293658"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ref.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equals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equals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sameFile</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http://www.oreilly.com/index.html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http://www.oreilly.com:80/</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http://www.oreilly.com/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Internet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1C9F6C-771F-4E81-99BA-7AB3AE4CA019}"/>
              </a:ext>
            </a:extLst>
          </p:cNvPr>
          <p:cNvSpPr txBox="1"/>
          <p:nvPr/>
        </p:nvSpPr>
        <p:spPr>
          <a:xfrm>
            <a:off x="1117680" y="4669654"/>
            <a:ext cx="9886026" cy="1200329"/>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7.7</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000" i="1" dirty="0">
                <a:latin typeface="Courier New" panose="02070309020205020404" pitchFamily="49" charset="0"/>
                <a:cs typeface="Courier New" panose="02070309020205020404" pitchFamily="49" charset="0"/>
              </a:rPr>
              <a:t>http://www.oreilly.com/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http://www.ora.com/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equals ()</a:t>
            </a:r>
          </a:p>
        </p:txBody>
      </p:sp>
    </p:spTree>
    <p:extLst>
      <p:ext uri="{BB962C8B-B14F-4D97-AF65-F5344CB8AC3E}">
        <p14:creationId xmlns:p14="http://schemas.microsoft.com/office/powerpoint/2010/main" val="173950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B1FFC0-C05A-40F2-A9FB-1D48F3B5E54D}"/>
              </a:ext>
            </a:extLst>
          </p:cNvPr>
          <p:cNvSpPr txBox="1"/>
          <p:nvPr/>
        </p:nvSpPr>
        <p:spPr>
          <a:xfrm>
            <a:off x="1270986" y="2090172"/>
            <a:ext cx="9650027" cy="2677656"/>
          </a:xfrm>
          <a:prstGeom prst="rect">
            <a:avLst/>
          </a:prstGeom>
          <a:noFill/>
        </p:spPr>
        <p:txBody>
          <a:bodyPr wrap="square">
            <a:spAutoFit/>
          </a:bodyPr>
          <a:lstStyle/>
          <a:p>
            <a:pPr marL="0" marR="0">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7.1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Bahnschrift Light" panose="020B0502040204020203" pitchFamily="34" charset="0"/>
                <a:ea typeface="Calibri" panose="020F0502020204030204" pitchFamily="34" charset="0"/>
                <a:cs typeface="Times New Roman" panose="02020603050405020304" pitchFamily="18" charset="0"/>
              </a:rPr>
              <a:t>URL</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(8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tùy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API Java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HotJava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Bahnschrift Light" panose="020B0502040204020203" pitchFamily="34" charset="0"/>
                <a:ea typeface="Calibri" panose="020F0502020204030204" pitchFamily="34" charset="0"/>
                <a:cs typeface="Times New Roman" panose="02020603050405020304" pitchFamily="18" charset="0"/>
              </a:rPr>
              <a:t>MalformedURLException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32074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DAF301-513F-41A3-825D-EB34D84A250D}"/>
              </a:ext>
            </a:extLst>
          </p:cNvPr>
          <p:cNvSpPr txBox="1"/>
          <p:nvPr/>
        </p:nvSpPr>
        <p:spPr>
          <a:xfrm>
            <a:off x="851701" y="982176"/>
            <a:ext cx="10488597" cy="4893647"/>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Ví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dirty="0">
                <a:solidFill>
                  <a:srgbClr val="FF0000"/>
                </a:solidFill>
                <a:latin typeface="Times New Roman" panose="02020603050405020304" pitchFamily="18" charset="0"/>
                <a:cs typeface="Times New Roman" panose="02020603050405020304" pitchFamily="18" charset="0"/>
              </a:rPr>
              <a:t> 7.7. http://www.oreilly.com/ </a:t>
            </a:r>
            <a:r>
              <a:rPr lang="en-US" sz="2400" dirty="0" err="1">
                <a:solidFill>
                  <a:srgbClr val="FF0000"/>
                </a:solidFill>
                <a:latin typeface="Times New Roman" panose="02020603050405020304" pitchFamily="18" charset="0"/>
                <a:cs typeface="Times New Roman" panose="02020603050405020304" pitchFamily="18" charset="0"/>
              </a:rPr>
              <a:t>và</a:t>
            </a:r>
            <a:r>
              <a:rPr lang="en-US" sz="2400" dirty="0">
                <a:solidFill>
                  <a:srgbClr val="FF0000"/>
                </a:solidFill>
                <a:latin typeface="Times New Roman" panose="02020603050405020304" pitchFamily="18" charset="0"/>
                <a:cs typeface="Times New Roman" panose="02020603050405020304" pitchFamily="18" charset="0"/>
              </a:rPr>
              <a:t> http://www.ora.com/ </a:t>
            </a:r>
            <a:r>
              <a:rPr lang="en-US" sz="2400" dirty="0" err="1">
                <a:solidFill>
                  <a:srgbClr val="FF0000"/>
                </a:solidFill>
                <a:latin typeface="Times New Roman" panose="02020603050405020304" pitchFamily="18" charset="0"/>
                <a:cs typeface="Times New Roman" panose="02020603050405020304" pitchFamily="18" charset="0"/>
              </a:rPr>
              <a:t>có</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giống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nhau</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không</a:t>
            </a:r>
            <a:r>
              <a:rPr lang="en-US" sz="2400" dirty="0">
                <a:solidFill>
                  <a:srgbClr val="FF0000"/>
                </a:solidFill>
                <a:latin typeface="Times New Roman" panose="02020603050405020304" pitchFamily="18" charset="0"/>
                <a:cs typeface="Times New Roman" panose="02020603050405020304" pitchFamily="18" charset="0"/>
              </a:rPr>
              <a:t>?</a:t>
            </a:r>
          </a:p>
          <a:p>
            <a:r>
              <a:rPr lang="en-US" sz="1600" dirty="0">
                <a:latin typeface="Courier New" panose="02070309020205020404" pitchFamily="49" charset="0"/>
                <a:cs typeface="Courier New" panose="02070309020205020404" pitchFamily="49" charset="0"/>
              </a:rPr>
              <a:t>import java.net.*;</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URLEquality</a:t>
            </a:r>
            <a:r>
              <a:rPr lang="en-US" sz="1600" dirty="0">
                <a:latin typeface="Courier New" panose="02070309020205020404" pitchFamily="49" charset="0"/>
                <a:cs typeface="Courier New" panose="02070309020205020404" pitchFamily="49" charset="0"/>
              </a:rPr>
              <a:t> { </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public static void main (String[]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r>
              <a:rPr lang="en-US" sz="1600" dirty="0">
                <a:solidFill>
                  <a:srgbClr val="FF0000"/>
                </a:solidFill>
                <a:latin typeface="Courier New" panose="02070309020205020404" pitchFamily="49" charset="0"/>
                <a:cs typeface="Courier New" panose="02070309020205020404" pitchFamily="49" charset="0"/>
              </a:rPr>
              <a:t>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try { </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URL </a:t>
            </a:r>
            <a:r>
              <a:rPr lang="en-US" sz="1600" dirty="0" err="1">
                <a:latin typeface="Courier New" panose="02070309020205020404" pitchFamily="49" charset="0"/>
                <a:cs typeface="Courier New" panose="02070309020205020404" pitchFamily="49" charset="0"/>
              </a:rPr>
              <a:t>oreilly</a:t>
            </a:r>
            <a:r>
              <a:rPr lang="en-US" sz="1600" dirty="0">
                <a:latin typeface="Courier New" panose="02070309020205020404" pitchFamily="49" charset="0"/>
                <a:cs typeface="Courier New" panose="02070309020205020404" pitchFamily="49" charset="0"/>
              </a:rPr>
              <a:t> = new URL ("http://www.oreilly.com/");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URL </a:t>
            </a:r>
            <a:r>
              <a:rPr lang="en-US" sz="1600" dirty="0" err="1">
                <a:latin typeface="Courier New" panose="02070309020205020404" pitchFamily="49" charset="0"/>
                <a:cs typeface="Courier New" panose="02070309020205020404" pitchFamily="49" charset="0"/>
              </a:rPr>
              <a:t>ora</a:t>
            </a:r>
            <a:r>
              <a:rPr lang="en-US" sz="1600" dirty="0">
                <a:latin typeface="Courier New" panose="02070309020205020404" pitchFamily="49" charset="0"/>
                <a:cs typeface="Courier New" panose="02070309020205020404" pitchFamily="49" charset="0"/>
              </a:rPr>
              <a:t> = new URL("http://www.ora.com/");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oreilly.equals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ora</a:t>
            </a:r>
            <a:r>
              <a:rPr lang="en-US" sz="1600" dirty="0">
                <a:latin typeface="Courier New" panose="02070309020205020404" pitchFamily="49" charset="0"/>
                <a:cs typeface="Courier New" panose="02070309020205020404" pitchFamily="49" charset="0"/>
              </a:rPr>
              <a:t>))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oreilly</a:t>
            </a:r>
            <a:r>
              <a:rPr lang="en-US" sz="1600" dirty="0">
                <a:latin typeface="Courier New" panose="02070309020205020404" pitchFamily="49" charset="0"/>
                <a:cs typeface="Courier New" panose="02070309020205020404" pitchFamily="49" charset="0"/>
              </a:rPr>
              <a:t> + " is the same as " + </a:t>
            </a:r>
            <a:r>
              <a:rPr lang="en-US" sz="1600" dirty="0" err="1">
                <a:latin typeface="Courier New" panose="02070309020205020404" pitchFamily="49" charset="0"/>
                <a:cs typeface="Courier New" panose="02070309020205020404" pitchFamily="49" charset="0"/>
              </a:rPr>
              <a:t>ora</a:t>
            </a:r>
            <a:r>
              <a:rPr lang="en-US" sz="1600" dirty="0">
                <a:latin typeface="Courier New" panose="02070309020205020404" pitchFamily="49" charset="0"/>
                <a:cs typeface="Courier New" panose="02070309020205020404" pitchFamily="49" charset="0"/>
              </a:rPr>
              <a:t>);</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else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oreilly</a:t>
            </a:r>
            <a:r>
              <a:rPr lang="en-US" sz="1600" dirty="0">
                <a:latin typeface="Courier New" panose="02070309020205020404" pitchFamily="49" charset="0"/>
                <a:cs typeface="Courier New" panose="02070309020205020404" pitchFamily="49" charset="0"/>
              </a:rPr>
              <a:t> + " is not the same as " + </a:t>
            </a:r>
            <a:r>
              <a:rPr lang="en-US" sz="1600" dirty="0" err="1">
                <a:latin typeface="Courier New" panose="02070309020205020404" pitchFamily="49" charset="0"/>
                <a:cs typeface="Courier New" panose="02070309020205020404" pitchFamily="49" charset="0"/>
              </a:rPr>
              <a:t>ora</a:t>
            </a:r>
            <a:r>
              <a:rPr lang="en-US" sz="1600" dirty="0">
                <a:latin typeface="Courier New" panose="02070309020205020404" pitchFamily="49" charset="0"/>
                <a:cs typeface="Courier New" panose="02070309020205020404" pitchFamily="49" charset="0"/>
              </a:rPr>
              <a:t>);</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catch (</a:t>
            </a:r>
            <a:r>
              <a:rPr lang="en-US" sz="1600" dirty="0" err="1">
                <a:latin typeface="Courier New" panose="02070309020205020404" pitchFamily="49" charset="0"/>
                <a:cs typeface="Courier New" panose="02070309020205020404" pitchFamily="49" charset="0"/>
              </a:rPr>
              <a:t>MalformedURLException</a:t>
            </a:r>
            <a:r>
              <a:rPr lang="en-US" sz="1600" dirty="0">
                <a:latin typeface="Courier New" panose="02070309020205020404" pitchFamily="49" charset="0"/>
                <a:cs typeface="Courier New" panose="02070309020205020404" pitchFamily="49" charset="0"/>
              </a:rPr>
              <a:t> e)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System.err.println</a:t>
            </a:r>
            <a:r>
              <a:rPr lang="en-US" sz="1600" dirty="0">
                <a:latin typeface="Courier New" panose="02070309020205020404" pitchFamily="49" charset="0"/>
                <a:cs typeface="Courier New" panose="02070309020205020404" pitchFamily="49" charset="0"/>
              </a:rPr>
              <a:t>(e);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p>
          <a:p>
            <a:r>
              <a:rPr lang="en-US" sz="1600" dirty="0">
                <a:solidFill>
                  <a:srgbClr val="FF0000"/>
                </a:solidFill>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endParaRPr lang="en-US" sz="1600" dirty="0">
              <a:solidFill>
                <a:srgbClr val="FF0000"/>
              </a:solidFill>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endParaRPr lang="en-US" sz="16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7315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7.1.5.3 Public int </a:t>
            </a:r>
            <a:r>
              <a:rPr lang="en-US" sz="3600" b="1" dirty="0" err="1">
                <a:latin typeface="Times New Roman" panose="02020603050405020304" pitchFamily="18" charset="0"/>
                <a:cs typeface="Times New Roman" panose="02020603050405020304" pitchFamily="18" charset="0"/>
              </a:rPr>
              <a:t>hashCode</a:t>
            </a:r>
            <a:r>
              <a:rPr lang="en-US" sz="36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D067502F-1151-4FB5-AFF1-0F5D3ECEE30E}"/>
              </a:ext>
            </a:extLst>
          </p:cNvPr>
          <p:cNvSpPr txBox="1"/>
          <p:nvPr/>
        </p:nvSpPr>
        <p:spPr>
          <a:xfrm>
            <a:off x="949911" y="2396971"/>
            <a:ext cx="9978501" cy="2308324"/>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hashCode</a:t>
            </a:r>
            <a:r>
              <a:rPr lang="en-US"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băm</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java.util.Hashtable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4 byte.</a:t>
            </a:r>
          </a:p>
        </p:txBody>
      </p:sp>
    </p:spTree>
    <p:extLst>
      <p:ext uri="{BB962C8B-B14F-4D97-AF65-F5344CB8AC3E}">
        <p14:creationId xmlns:p14="http://schemas.microsoft.com/office/powerpoint/2010/main" val="17425268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7.1.6 </a:t>
            </a:r>
            <a:r>
              <a:rPr lang="vi-VN" sz="3600" b="1">
                <a:latin typeface="Times New Roman" panose="02020603050405020304" pitchFamily="18" charset="0"/>
                <a:cs typeface="Times New Roman" panose="02020603050405020304" pitchFamily="18" charset="0"/>
              </a:rPr>
              <a:t>Phương thức cho Trình xử lý Giao thức</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58B056-CECD-4C26-9A4F-4400E54C57DE}"/>
              </a:ext>
            </a:extLst>
          </p:cNvPr>
          <p:cNvSpPr txBox="1"/>
          <p:nvPr/>
        </p:nvSpPr>
        <p:spPr>
          <a:xfrm>
            <a:off x="1376037" y="2574524"/>
            <a:ext cx="9667783"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Hai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gọn</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setURLStreamHandlerFactory</a:t>
            </a:r>
            <a:r>
              <a:rPr lang="en-US" dirty="0">
                <a:latin typeface="Courier New" panose="02070309020205020404" pitchFamily="49" charset="0"/>
                <a:cs typeface="Courier New" panose="02070309020205020404" pitchFamily="49"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set ().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chịu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16.</a:t>
            </a:r>
          </a:p>
        </p:txBody>
      </p:sp>
    </p:spTree>
    <p:extLst>
      <p:ext uri="{BB962C8B-B14F-4D97-AF65-F5344CB8AC3E}">
        <p14:creationId xmlns:p14="http://schemas.microsoft.com/office/powerpoint/2010/main" val="38069623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7.1.6.1 Public static synchronized void </a:t>
            </a:r>
            <a:r>
              <a:rPr lang="en-US" sz="3600" b="1" dirty="0" err="1">
                <a:latin typeface="Times New Roman" panose="02020603050405020304" pitchFamily="18" charset="0"/>
                <a:cs typeface="Times New Roman" panose="02020603050405020304" pitchFamily="18" charset="0"/>
              </a:rPr>
              <a:t>setURLStreamHandlerFactory</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6A1D35-8023-4D31-8646-B56B40DD1373}"/>
              </a:ext>
            </a:extLst>
          </p:cNvPr>
          <p:cNvSpPr txBox="1"/>
          <p:nvPr/>
        </p:nvSpPr>
        <p:spPr>
          <a:xfrm>
            <a:off x="1180730" y="2775998"/>
            <a:ext cx="9591871" cy="1938992"/>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URLStreamHandlerFactory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URLStreamHandler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chịu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URLConnection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ra ở </a:t>
            </a:r>
            <a:r>
              <a:rPr lang="en-US" sz="2400" dirty="0" err="1">
                <a:latin typeface="Times New Roman" panose="02020603050405020304" pitchFamily="18" charset="0"/>
                <a:cs typeface="Times New Roman" panose="02020603050405020304" pitchFamily="18" charset="0"/>
              </a:rPr>
              <a:t>hậu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491367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7.1.6.2 Protected void set(String protocol, String host, int port, String file, String ref ) </a:t>
            </a:r>
          </a:p>
        </p:txBody>
      </p:sp>
      <p:sp>
        <p:nvSpPr>
          <p:cNvPr id="6" name="TextBox 5">
            <a:extLst>
              <a:ext uri="{FF2B5EF4-FFF2-40B4-BE49-F238E27FC236}">
                <a16:creationId xmlns:a16="http://schemas.microsoft.com/office/drawing/2014/main" id="{D698E256-8FEC-4836-BC7D-65EC8886B89D}"/>
              </a:ext>
            </a:extLst>
          </p:cNvPr>
          <p:cNvSpPr txBox="1"/>
          <p:nvPr/>
        </p:nvSpPr>
        <p:spPr>
          <a:xfrm>
            <a:off x="1047565" y="2787590"/>
            <a:ext cx="9987379" cy="1569660"/>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set ()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dirty="0">
                <a:latin typeface="Courier New" panose="02070309020205020404" pitchFamily="49" charset="0"/>
                <a:cs typeface="Courier New" panose="02070309020205020404" pitchFamily="49" charset="0"/>
              </a:rPr>
              <a:t>URL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cha.</a:t>
            </a:r>
          </a:p>
        </p:txBody>
      </p:sp>
    </p:spTree>
    <p:extLst>
      <p:ext uri="{BB962C8B-B14F-4D97-AF65-F5344CB8AC3E}">
        <p14:creationId xmlns:p14="http://schemas.microsoft.com/office/powerpoint/2010/main" val="246602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315C04-4F77-4A9A-9526-2B9BD531CD27}"/>
              </a:ext>
            </a:extLst>
          </p:cNvPr>
          <p:cNvSpPr txBox="1"/>
          <p:nvPr/>
        </p:nvSpPr>
        <p:spPr>
          <a:xfrm>
            <a:off x="1220680" y="2250464"/>
            <a:ext cx="9325992" cy="203132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JDK 1.3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JDK 1.3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a:t>
            </a:r>
          </a:p>
          <a:p>
            <a:r>
              <a:rPr lang="en-US" dirty="0">
                <a:latin typeface="Courier New" panose="02070309020205020404" pitchFamily="49" charset="0"/>
                <a:cs typeface="Courier New" panose="02070309020205020404" pitchFamily="49" charset="0"/>
              </a:rPr>
              <a:t>	protected void set(String protocol, String host, int port, </a:t>
            </a:r>
          </a:p>
          <a:p>
            <a:r>
              <a:rPr lang="en-US" dirty="0">
                <a:latin typeface="Courier New" panose="02070309020205020404" pitchFamily="49" charset="0"/>
                <a:cs typeface="Courier New" panose="02070309020205020404" pitchFamily="49" charset="0"/>
              </a:rPr>
              <a:t>	String authority, String </a:t>
            </a:r>
            <a:r>
              <a:rPr lang="en-US" dirty="0" err="1">
                <a:latin typeface="Courier New" panose="02070309020205020404" pitchFamily="49" charset="0"/>
                <a:cs typeface="Courier New" panose="02070309020205020404" pitchFamily="49" charset="0"/>
              </a:rPr>
              <a:t>userInfo</a:t>
            </a:r>
            <a:r>
              <a:rPr lang="en-US" dirty="0">
                <a:latin typeface="Courier New" panose="02070309020205020404" pitchFamily="49" charset="0"/>
                <a:cs typeface="Courier New" panose="02070309020205020404" pitchFamily="49" charset="0"/>
              </a:rPr>
              <a:t>, String path, String query, </a:t>
            </a:r>
          </a:p>
          <a:p>
            <a:r>
              <a:rPr lang="en-US" dirty="0">
                <a:latin typeface="Courier New" panose="02070309020205020404" pitchFamily="49" charset="0"/>
                <a:cs typeface="Courier New" panose="02070309020205020404" pitchFamily="49" charset="0"/>
              </a:rPr>
              <a:t>	String ref) </a:t>
            </a:r>
          </a:p>
        </p:txBody>
      </p:sp>
    </p:spTree>
    <p:extLst>
      <p:ext uri="{BB962C8B-B14F-4D97-AF65-F5344CB8AC3E}">
        <p14:creationId xmlns:p14="http://schemas.microsoft.com/office/powerpoint/2010/main" val="13005515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2C7A-7229-4B17-80E6-5513DD18AF40}"/>
              </a:ext>
            </a:extLst>
          </p:cNvPr>
          <p:cNvSpPr txBox="1"/>
          <p:nvPr/>
        </p:nvSpPr>
        <p:spPr>
          <a:xfrm>
            <a:off x="1819467" y="737117"/>
            <a:ext cx="959187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7.2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lớp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URLEncoder</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URLDecoder</a:t>
            </a:r>
            <a:endParaRPr lang="en-US"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1D7998-5CDF-4CE5-9439-4E60EE6DA3E3}"/>
              </a:ext>
            </a:extLst>
          </p:cNvPr>
          <p:cNvSpPr txBox="1"/>
          <p:nvPr/>
        </p:nvSpPr>
        <p:spPr>
          <a:xfrm>
            <a:off x="1055536" y="2090172"/>
            <a:ext cx="10355802" cy="2677656"/>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Web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v.v.,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ý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11457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A53B9E-281C-4142-B105-DBDDFF205BFF}"/>
              </a:ext>
            </a:extLst>
          </p:cNvPr>
          <p:cNvSpPr txBox="1"/>
          <p:nvPr/>
        </p:nvSpPr>
        <p:spPr>
          <a:xfrm>
            <a:off x="1348666" y="1429305"/>
            <a:ext cx="9494668" cy="830997"/>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URL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ASCII,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49D68D9C-4ADB-4D49-B5E3-096C63EAD809}"/>
              </a:ext>
            </a:extLst>
          </p:cNvPr>
          <p:cNvSpPr txBox="1"/>
          <p:nvPr/>
        </p:nvSpPr>
        <p:spPr>
          <a:xfrm>
            <a:off x="2143957" y="2260302"/>
            <a:ext cx="6116714" cy="1569660"/>
          </a:xfrm>
          <a:prstGeom prst="rect">
            <a:avLst/>
          </a:prstGeom>
          <a:noFill/>
        </p:spPr>
        <p:txBody>
          <a:bodyPr wrap="square">
            <a:spAutoFit/>
          </a:bodyPr>
          <a:lstStyle/>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hoa</a:t>
            </a:r>
            <a:r>
              <a:rPr lang="en-US" sz="2400" dirty="0">
                <a:latin typeface="Times New Roman" panose="02020603050405020304" pitchFamily="18" charset="0"/>
                <a:cs typeface="Times New Roman" panose="02020603050405020304" pitchFamily="18" charset="0"/>
              </a:rPr>
              <a:t> A-Z</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a-z</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0-9</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 _. ! ~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DF6B0B43-2A3A-48F5-888E-13B654C2FDE2}"/>
              </a:ext>
            </a:extLst>
          </p:cNvPr>
          <p:cNvSpPr txBox="1"/>
          <p:nvPr/>
        </p:nvSpPr>
        <p:spPr>
          <a:xfrm>
            <a:off x="1348666" y="4353757"/>
            <a:ext cx="9817223" cy="120032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 &amp; ? @ #; $ +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787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C4CA6-C332-4552-8028-806FAE7D90CD}"/>
              </a:ext>
            </a:extLst>
          </p:cNvPr>
          <p:cNvSpPr txBox="1"/>
          <p:nvPr/>
        </p:nvSpPr>
        <p:spPr>
          <a:xfrm>
            <a:off x="1153357" y="1905506"/>
            <a:ext cx="9885285" cy="3046988"/>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ASCII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20,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2B.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 # = &amp;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URL</a:t>
            </a:r>
          </a:p>
        </p:txBody>
      </p:sp>
    </p:spTree>
    <p:extLst>
      <p:ext uri="{BB962C8B-B14F-4D97-AF65-F5344CB8AC3E}">
        <p14:creationId xmlns:p14="http://schemas.microsoft.com/office/powerpoint/2010/main" val="32978806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006F09-EEBE-44BE-AE4E-32535D409BE7}"/>
              </a:ext>
            </a:extLst>
          </p:cNvPr>
          <p:cNvGraphicFramePr>
            <a:graphicFrameLocks noGrp="1"/>
          </p:cNvGraphicFramePr>
          <p:nvPr>
            <p:extLst>
              <p:ext uri="{D42A27DB-BD31-4B8C-83A1-F6EECF244321}">
                <p14:modId xmlns:p14="http://schemas.microsoft.com/office/powerpoint/2010/main" val="3342084814"/>
              </p:ext>
            </p:extLst>
          </p:nvPr>
        </p:nvGraphicFramePr>
        <p:xfrm>
          <a:off x="1481584" y="1494728"/>
          <a:ext cx="9366928" cy="1188720"/>
        </p:xfrm>
        <a:graphic>
          <a:graphicData uri="http://schemas.openxmlformats.org/drawingml/2006/table">
            <a:tbl>
              <a:tblPr firstRow="1" bandRow="1">
                <a:tableStyleId>{2D5ABB26-0587-4C30-8999-92F81FD0307C}</a:tableStyleId>
              </a:tblPr>
              <a:tblGrid>
                <a:gridCol w="1259533">
                  <a:extLst>
                    <a:ext uri="{9D8B030D-6E8A-4147-A177-3AD203B41FA5}">
                      <a16:colId xmlns:a16="http://schemas.microsoft.com/office/drawing/2014/main" val="2730703258"/>
                    </a:ext>
                  </a:extLst>
                </a:gridCol>
                <a:gridCol w="8107395">
                  <a:extLst>
                    <a:ext uri="{9D8B030D-6E8A-4147-A177-3AD203B41FA5}">
                      <a16:colId xmlns:a16="http://schemas.microsoft.com/office/drawing/2014/main" val="2942686983"/>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sz="2400" dirty="0"/>
                        <a:t>Lược đồ này không hoạt động tốt (hoặc thực sự là không) đối với các bộ ký tự nhiều byte. Đây là một thiếu sót rõ rệt của URI hiện tại</a:t>
                      </a:r>
                      <a:r>
                        <a:rPr lang="en-US" sz="2400" dirty="0"/>
                        <a:t> </a:t>
                      </a:r>
                      <a:r>
                        <a:rPr lang="vi-VN" sz="2400" dirty="0"/>
                        <a:t>đặc điểm kỹ thuật cần được giải quyết trong tương lai.</a:t>
                      </a:r>
                      <a:endParaRPr lang="en-US" sz="2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0520"/>
                  </a:ext>
                </a:extLst>
              </a:tr>
            </a:tbl>
          </a:graphicData>
        </a:graphic>
      </p:graphicFrame>
      <p:pic>
        <p:nvPicPr>
          <p:cNvPr id="6" name="Picture 5">
            <a:extLst>
              <a:ext uri="{FF2B5EF4-FFF2-40B4-BE49-F238E27FC236}">
                <a16:creationId xmlns:a16="http://schemas.microsoft.com/office/drawing/2014/main" id="{5927F05E-FF0B-413E-A23C-C7616D8D97E3}"/>
              </a:ext>
            </a:extLst>
          </p:cNvPr>
          <p:cNvPicPr>
            <a:picLocks noChangeAspect="1"/>
          </p:cNvPicPr>
          <p:nvPr/>
        </p:nvPicPr>
        <p:blipFill>
          <a:blip r:embed="rId2"/>
          <a:stretch>
            <a:fillRect/>
          </a:stretch>
        </p:blipFill>
        <p:spPr>
          <a:xfrm>
            <a:off x="1792302" y="1619104"/>
            <a:ext cx="856031" cy="904948"/>
          </a:xfrm>
          <a:prstGeom prst="rect">
            <a:avLst/>
          </a:prstGeom>
        </p:spPr>
      </p:pic>
      <p:sp>
        <p:nvSpPr>
          <p:cNvPr id="8" name="TextBox 7">
            <a:extLst>
              <a:ext uri="{FF2B5EF4-FFF2-40B4-BE49-F238E27FC236}">
                <a16:creationId xmlns:a16="http://schemas.microsoft.com/office/drawing/2014/main" id="{6C525043-8AC3-4BB3-B7FA-52D016447FF0}"/>
              </a:ext>
            </a:extLst>
          </p:cNvPr>
          <p:cNvSpPr txBox="1"/>
          <p:nvPr/>
        </p:nvSpPr>
        <p:spPr>
          <a:xfrm>
            <a:off x="1269507" y="2920753"/>
            <a:ext cx="9579005" cy="255454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Java 1.0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URLEncoder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Java 1.2 </a:t>
            </a:r>
            <a:r>
              <a:rPr lang="en-US" sz="2400" dirty="0" err="1">
                <a:latin typeface="Times New Roman" panose="02020603050405020304" pitchFamily="18" charset="0"/>
                <a:cs typeface="Times New Roman" panose="02020603050405020304" pitchFamily="18" charset="0"/>
              </a:rPr>
              <a:t>thêm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err="1">
                <a:latin typeface="Courier New" panose="02070309020205020404" pitchFamily="49" charset="0"/>
                <a:cs typeface="Courier New" panose="02070309020205020404" pitchFamily="49" charset="0"/>
              </a:rPr>
              <a:t>URLDecoder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chuỗi</a:t>
            </a:r>
            <a:r>
              <a:rPr lang="en-US" sz="2400" dirty="0">
                <a:latin typeface="Times New Roman" panose="02020603050405020304" pitchFamily="18" charset="0"/>
                <a:cs typeface="Times New Roman" panose="02020603050405020304" pitchFamily="18" charset="0"/>
              </a:rPr>
              <a:t> ở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URLDecoder</a:t>
            </a:r>
            <a:r>
              <a:rPr lang="en-US" sz="2000" dirty="0">
                <a:latin typeface="Courier New" panose="02070309020205020404" pitchFamily="49" charset="0"/>
                <a:cs typeface="Courier New" panose="02070309020205020404" pitchFamily="49" charset="0"/>
              </a:rPr>
              <a:t> extends Object </a:t>
            </a:r>
          </a:p>
          <a:p>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URLEncoder</a:t>
            </a:r>
            <a:r>
              <a:rPr lang="en-US" sz="2000" dirty="0">
                <a:latin typeface="Courier New" panose="02070309020205020404" pitchFamily="49" charset="0"/>
                <a:cs typeface="Courier New" panose="02070309020205020404" pitchFamily="49" charset="0"/>
              </a:rPr>
              <a:t> extends Object </a:t>
            </a:r>
          </a:p>
        </p:txBody>
      </p:sp>
    </p:spTree>
    <p:extLst>
      <p:ext uri="{BB962C8B-B14F-4D97-AF65-F5344CB8AC3E}">
        <p14:creationId xmlns:p14="http://schemas.microsoft.com/office/powerpoint/2010/main" val="9004459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1172</TotalTime>
  <Words>17930</Words>
  <Application>Microsoft Office PowerPoint</Application>
  <PresentationFormat>Widescreen</PresentationFormat>
  <Paragraphs>941</Paragraphs>
  <Slides>148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148</vt:i4>
      </vt:variant>
    </vt:vector>
  </HeadingPairs>
  <TitlesOfParts>
    <vt:vector size="155" baseType="lpstr">
      <vt:lpstr>Arial</vt:lpstr>
      <vt:lpstr>Bahnschrift Light</vt:lpstr>
      <vt:lpstr>Calibri</vt:lpstr>
      <vt:lpstr>Courier New</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E</dc:creator>
  <cp:lastModifiedBy>L E</cp:lastModifiedBy>
  <cp:revision>53</cp:revision>
  <dcterms:created xsi:type="dcterms:W3CDTF">2021-05-31T03:22:36Z</dcterms:created>
  <dcterms:modified xsi:type="dcterms:W3CDTF">2021-06-01T12:04:56Z</dcterms:modified>
</cp:coreProperties>
</file>