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ileron Bold" charset="1" panose="00000800000000000000"/>
      <p:regular r:id="rId20"/>
    </p:embeddedFont>
    <p:embeddedFont>
      <p:font typeface="TT Hoves Bold" charset="1" panose="02000003020000060003"/>
      <p:regular r:id="rId21"/>
    </p:embeddedFont>
    <p:embeddedFont>
      <p:font typeface="Aileron Bold Italics" charset="1" panose="00000800000000000000"/>
      <p:regular r:id="rId22"/>
    </p:embeddedFont>
    <p:embeddedFont>
      <p:font typeface="Aileron"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https://github.com/jbrownlee/Datasets/releases/download/Flickr8k/Flickr8k_Dataset.zip" TargetMode="External" Type="http://schemas.openxmlformats.org/officeDocument/2006/relationships/hyperlink"/><Relationship Id="rId7" Target="https://github.com/jbrownlee/Datasets/releases/download/Flickr8k/Flickr8k_text.zip" TargetMode="External" Type="http://schemas.openxmlformats.org/officeDocument/2006/relationships/hyperlink"/><Relationship Id="rId8" Target="../media/image19.png" Type="http://schemas.openxmlformats.org/officeDocument/2006/relationships/image"/><Relationship Id="rId9"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0.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26.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0.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932286" y="3282569"/>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416953">
            <a:off x="10718705" y="2337567"/>
            <a:ext cx="6258082" cy="8681733"/>
          </a:xfrm>
          <a:custGeom>
            <a:avLst/>
            <a:gdLst/>
            <a:ahLst/>
            <a:cxnLst/>
            <a:rect r="r" b="b" t="t" l="l"/>
            <a:pathLst>
              <a:path h="8681733" w="6258082">
                <a:moveTo>
                  <a:pt x="0" y="0"/>
                </a:moveTo>
                <a:lnTo>
                  <a:pt x="6258083" y="0"/>
                </a:lnTo>
                <a:lnTo>
                  <a:pt x="6258083" y="8681733"/>
                </a:lnTo>
                <a:lnTo>
                  <a:pt x="0" y="8681733"/>
                </a:lnTo>
                <a:lnTo>
                  <a:pt x="0" y="0"/>
                </a:lnTo>
                <a:close/>
              </a:path>
            </a:pathLst>
          </a:custGeom>
          <a:blipFill>
            <a:blip r:embed="rId4"/>
            <a:stretch>
              <a:fillRect l="0" t="0" r="0" b="0"/>
            </a:stretch>
          </a:blipFill>
        </p:spPr>
      </p:sp>
      <p:sp>
        <p:nvSpPr>
          <p:cNvPr name="Freeform 7" id="7"/>
          <p:cNvSpPr/>
          <p:nvPr/>
        </p:nvSpPr>
        <p:spPr>
          <a:xfrm flipH="false" flipV="false" rot="0">
            <a:off x="7091693" y="1509787"/>
            <a:ext cx="3205957" cy="3205957"/>
          </a:xfrm>
          <a:custGeom>
            <a:avLst/>
            <a:gdLst/>
            <a:ahLst/>
            <a:cxnLst/>
            <a:rect r="r" b="b" t="t" l="l"/>
            <a:pathLst>
              <a:path h="3205957" w="3205957">
                <a:moveTo>
                  <a:pt x="0" y="0"/>
                </a:moveTo>
                <a:lnTo>
                  <a:pt x="3205957" y="0"/>
                </a:lnTo>
                <a:lnTo>
                  <a:pt x="3205957" y="3205958"/>
                </a:lnTo>
                <a:lnTo>
                  <a:pt x="0" y="32059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7259300" y="9258300"/>
            <a:ext cx="627691" cy="594913"/>
            <a:chOff x="0" y="0"/>
            <a:chExt cx="165318" cy="156685"/>
          </a:xfrm>
        </p:grpSpPr>
        <p:sp>
          <p:nvSpPr>
            <p:cNvPr name="Freeform 10" id="10"/>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11" id="11"/>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FFFFFF"/>
                  </a:solidFill>
                  <a:latin typeface="Aileron Bold"/>
                  <a:ea typeface="Aileron Bold"/>
                  <a:cs typeface="Aileron Bold"/>
                  <a:sym typeface="Aileron Bold"/>
                </a:rPr>
                <a:t>01</a:t>
              </a:r>
            </a:p>
          </p:txBody>
        </p:sp>
      </p:grpSp>
      <p:grpSp>
        <p:nvGrpSpPr>
          <p:cNvPr name="Group 12" id="12"/>
          <p:cNvGrpSpPr/>
          <p:nvPr/>
        </p:nvGrpSpPr>
        <p:grpSpPr>
          <a:xfrm rot="0">
            <a:off x="16591623" y="3040324"/>
            <a:ext cx="1156113" cy="115611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6189648" y="8531187"/>
            <a:ext cx="2644051" cy="26440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6499949" y="1154288"/>
            <a:ext cx="1183488" cy="118348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21" id="21"/>
          <p:cNvSpPr txBox="true"/>
          <p:nvPr/>
        </p:nvSpPr>
        <p:spPr>
          <a:xfrm rot="0">
            <a:off x="1028700" y="4120876"/>
            <a:ext cx="8115300" cy="2384208"/>
          </a:xfrm>
          <a:prstGeom prst="rect">
            <a:avLst/>
          </a:prstGeom>
        </p:spPr>
        <p:txBody>
          <a:bodyPr anchor="t" rtlCol="false" tIns="0" lIns="0" bIns="0" rIns="0">
            <a:spAutoFit/>
          </a:bodyPr>
          <a:lstStyle/>
          <a:p>
            <a:pPr algn="l" marL="0" indent="0" lvl="0">
              <a:lnSpc>
                <a:spcPts val="9375"/>
              </a:lnSpc>
              <a:spcBef>
                <a:spcPct val="0"/>
              </a:spcBef>
            </a:pPr>
            <a:r>
              <a:rPr lang="en-US" b="true" sz="8082">
                <a:solidFill>
                  <a:srgbClr val="000000"/>
                </a:solidFill>
                <a:latin typeface="TT Hoves Bold"/>
                <a:ea typeface="TT Hoves Bold"/>
                <a:cs typeface="TT Hoves Bold"/>
                <a:sym typeface="TT Hoves Bold"/>
              </a:rPr>
              <a:t>XỬ LÝ THỊ GIÁC MÁY TÍNH</a:t>
            </a:r>
          </a:p>
        </p:txBody>
      </p:sp>
      <p:sp>
        <p:nvSpPr>
          <p:cNvPr name="TextBox 22" id="22"/>
          <p:cNvSpPr txBox="true"/>
          <p:nvPr/>
        </p:nvSpPr>
        <p:spPr>
          <a:xfrm rot="0">
            <a:off x="1028700" y="6668909"/>
            <a:ext cx="6654737" cy="1223625"/>
          </a:xfrm>
          <a:prstGeom prst="rect">
            <a:avLst/>
          </a:prstGeom>
        </p:spPr>
        <p:txBody>
          <a:bodyPr anchor="t" rtlCol="false" tIns="0" lIns="0" bIns="0" rIns="0">
            <a:spAutoFit/>
          </a:bodyPr>
          <a:lstStyle/>
          <a:p>
            <a:pPr algn="l">
              <a:lnSpc>
                <a:spcPts val="4858"/>
              </a:lnSpc>
            </a:pPr>
            <a:r>
              <a:rPr lang="en-US" sz="4015" i="true" b="true">
                <a:solidFill>
                  <a:srgbClr val="000000"/>
                </a:solidFill>
                <a:latin typeface="Aileron Bold Italics"/>
                <a:ea typeface="Aileron Bold Italics"/>
                <a:cs typeface="Aileron Bold Italics"/>
                <a:sym typeface="Aileron Bold Italics"/>
              </a:rPr>
              <a:t>Xây dựng hệ thống tạo chú thích ảnh  với CNN và LSTM</a:t>
            </a:r>
          </a:p>
        </p:txBody>
      </p:sp>
      <p:sp>
        <p:nvSpPr>
          <p:cNvPr name="TextBox 23" id="23"/>
          <p:cNvSpPr txBox="true"/>
          <p:nvPr/>
        </p:nvSpPr>
        <p:spPr>
          <a:xfrm rot="0">
            <a:off x="1804649" y="1185201"/>
            <a:ext cx="1836563" cy="715848"/>
          </a:xfrm>
          <a:prstGeom prst="rect">
            <a:avLst/>
          </a:prstGeom>
        </p:spPr>
        <p:txBody>
          <a:bodyPr anchor="t" rtlCol="false" tIns="0" lIns="0" bIns="0" rIns="0">
            <a:spAutoFit/>
          </a:bodyPr>
          <a:lstStyle/>
          <a:p>
            <a:pPr algn="l">
              <a:lnSpc>
                <a:spcPts val="2734"/>
              </a:lnSpc>
            </a:pPr>
            <a:r>
              <a:rPr lang="en-US" sz="2940" spc="-241" b="true">
                <a:solidFill>
                  <a:srgbClr val="000000"/>
                </a:solidFill>
                <a:latin typeface="Aileron Bold"/>
                <a:ea typeface="Aileron Bold"/>
                <a:cs typeface="Aileron Bold"/>
                <a:sym typeface="Aileron Bold"/>
              </a:rPr>
              <a:t>Studio Shodwe</a:t>
            </a:r>
          </a:p>
        </p:txBody>
      </p:sp>
      <p:sp>
        <p:nvSpPr>
          <p:cNvPr name="TextBox 24" id="24"/>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25" id="25"/>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26" id="26"/>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27" id="27"/>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
        <p:nvSpPr>
          <p:cNvPr name="Freeform 28" id="28"/>
          <p:cNvSpPr/>
          <p:nvPr/>
        </p:nvSpPr>
        <p:spPr>
          <a:xfrm flipH="false" flipV="false" rot="0">
            <a:off x="-197241" y="2854814"/>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4869674" y="8876517"/>
            <a:ext cx="2222020" cy="763567"/>
          </a:xfrm>
          <a:custGeom>
            <a:avLst/>
            <a:gdLst/>
            <a:ahLst/>
            <a:cxnLst/>
            <a:rect r="r" b="b" t="t" l="l"/>
            <a:pathLst>
              <a:path h="763567" w="2222020">
                <a:moveTo>
                  <a:pt x="0" y="0"/>
                </a:moveTo>
                <a:lnTo>
                  <a:pt x="2222019" y="0"/>
                </a:lnTo>
                <a:lnTo>
                  <a:pt x="2222019"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101065" y="4158040"/>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FFFFFF"/>
                  </a:solidFill>
                  <a:latin typeface="Aileron Bold"/>
                  <a:ea typeface="Aileron Bold"/>
                  <a:cs typeface="Aileron Bold"/>
                  <a:sym typeface="Aileron Bold"/>
                </a:rPr>
                <a:t>03</a:t>
              </a:r>
            </a:p>
          </p:txBody>
        </p:sp>
      </p:grpSp>
      <p:sp>
        <p:nvSpPr>
          <p:cNvPr name="TextBox 10" id="10"/>
          <p:cNvSpPr txBox="true"/>
          <p:nvPr/>
        </p:nvSpPr>
        <p:spPr>
          <a:xfrm rot="0">
            <a:off x="807947" y="2127135"/>
            <a:ext cx="10635101" cy="808901"/>
          </a:xfrm>
          <a:prstGeom prst="rect">
            <a:avLst/>
          </a:prstGeom>
        </p:spPr>
        <p:txBody>
          <a:bodyPr anchor="t" rtlCol="false" tIns="0" lIns="0" bIns="0" rIns="0">
            <a:spAutoFit/>
          </a:bodyPr>
          <a:lstStyle/>
          <a:p>
            <a:pPr algn="l">
              <a:lnSpc>
                <a:spcPts val="6359"/>
              </a:lnSpc>
            </a:pPr>
            <a:r>
              <a:rPr lang="en-US" sz="5482" b="true">
                <a:solidFill>
                  <a:srgbClr val="000000"/>
                </a:solidFill>
                <a:latin typeface="TT Hoves Bold"/>
                <a:ea typeface="TT Hoves Bold"/>
                <a:cs typeface="TT Hoves Bold"/>
                <a:sym typeface="TT Hoves Bold"/>
              </a:rPr>
              <a:t>BỘ DỮ LIỆU SỬ DỤNG </a:t>
            </a:r>
          </a:p>
        </p:txBody>
      </p:sp>
      <p:sp>
        <p:nvSpPr>
          <p:cNvPr name="TextBox 11" id="11"/>
          <p:cNvSpPr txBox="true"/>
          <p:nvPr/>
        </p:nvSpPr>
        <p:spPr>
          <a:xfrm rot="0">
            <a:off x="660778" y="3171743"/>
            <a:ext cx="8752532" cy="7115257"/>
          </a:xfrm>
          <a:prstGeom prst="rect">
            <a:avLst/>
          </a:prstGeom>
        </p:spPr>
        <p:txBody>
          <a:bodyPr anchor="t" rtlCol="false" tIns="0" lIns="0" bIns="0" rIns="0">
            <a:spAutoFit/>
          </a:bodyPr>
          <a:lstStyle/>
          <a:p>
            <a:pPr algn="just">
              <a:lnSpc>
                <a:spcPts val="2620"/>
              </a:lnSpc>
            </a:pPr>
            <a:r>
              <a:rPr lang="en-US" sz="1871">
                <a:solidFill>
                  <a:srgbClr val="000000"/>
                </a:solidFill>
                <a:latin typeface="Aileron"/>
                <a:ea typeface="Aileron"/>
                <a:cs typeface="Aileron"/>
                <a:sym typeface="Aileron"/>
              </a:rPr>
              <a:t>Bộ dữ liệu Flickr_8K sẽ được sử dụng trong</a:t>
            </a:r>
            <a:r>
              <a:rPr lang="en-US" sz="1871">
                <a:solidFill>
                  <a:srgbClr val="000000"/>
                </a:solidFill>
                <a:latin typeface="Aileron"/>
                <a:ea typeface="Aileron"/>
                <a:cs typeface="Aileron"/>
                <a:sym typeface="Aileron"/>
              </a:rPr>
              <a:t> project này, ngoài bộ dữ liệu này còn có các bộ khác lớn hơn như bộ Flickr_30K và bộ MSCOCO nhưng sẽ mất rất nhiều tuần để có thể training trên những bộ lớn như vậy, chính vì thế trong bài này sẽ chỉ sử dụng bộ dữ liệu nhỏ là Flickr_8K. Lợi thế của một bộ dữ liệu lớn là có thể xây dựng được các mô hình tốt hơn, tối ưu hơn.</a:t>
            </a:r>
          </a:p>
          <a:p>
            <a:pPr algn="just">
              <a:lnSpc>
                <a:spcPts val="2620"/>
              </a:lnSpc>
            </a:pPr>
            <a:r>
              <a:rPr lang="en-US" sz="1871">
                <a:solidFill>
                  <a:srgbClr val="000000"/>
                </a:solidFill>
                <a:latin typeface="Aileron"/>
                <a:ea typeface="Aileron"/>
                <a:cs typeface="Aileron"/>
                <a:sym typeface="Aileron"/>
              </a:rPr>
              <a:t>Download bộ dữ liệu tại đây:</a:t>
            </a:r>
          </a:p>
          <a:p>
            <a:pPr algn="just" marL="404119" indent="-202060" lvl="1">
              <a:lnSpc>
                <a:spcPts val="2620"/>
              </a:lnSpc>
              <a:buFont typeface="Arial"/>
              <a:buChar char="•"/>
            </a:pPr>
            <a:r>
              <a:rPr lang="en-US" sz="1871" u="sng">
                <a:solidFill>
                  <a:srgbClr val="000000"/>
                </a:solidFill>
                <a:latin typeface="Aileron"/>
                <a:ea typeface="Aileron"/>
                <a:cs typeface="Aileron"/>
                <a:sym typeface="Aileron"/>
                <a:hlinkClick r:id="rId6" tooltip="https://github.com/jbrownlee/Datasets/releases/download/Flickr8k/Flickr8k_Dataset.zip"/>
              </a:rPr>
              <a:t>Flicker8k_Dataset </a:t>
            </a:r>
          </a:p>
          <a:p>
            <a:pPr algn="just" marL="404119" indent="-202060" lvl="1">
              <a:lnSpc>
                <a:spcPts val="2620"/>
              </a:lnSpc>
              <a:buFont typeface="Arial"/>
              <a:buChar char="•"/>
            </a:pPr>
            <a:r>
              <a:rPr lang="en-US" sz="1871" u="sng">
                <a:solidFill>
                  <a:srgbClr val="000000"/>
                </a:solidFill>
                <a:latin typeface="Aileron"/>
                <a:ea typeface="Aileron"/>
                <a:cs typeface="Aileron"/>
                <a:sym typeface="Aileron"/>
                <a:hlinkClick r:id="rId7" tooltip="https://github.com/jbrownlee/Datasets/releases/download/Flickr8k/Flickr8k_text.zip"/>
              </a:rPr>
              <a:t>Flickr_8k_text </a:t>
            </a:r>
          </a:p>
          <a:p>
            <a:pPr algn="just">
              <a:lnSpc>
                <a:spcPts val="2620"/>
              </a:lnSpc>
            </a:pPr>
            <a:r>
              <a:rPr lang="en-US" sz="1871">
                <a:solidFill>
                  <a:srgbClr val="000000"/>
                </a:solidFill>
                <a:latin typeface="Aileron"/>
                <a:ea typeface="Aileron"/>
                <a:cs typeface="Aileron"/>
                <a:sym typeface="Aileron"/>
              </a:rPr>
              <a:t>Thư mục Flickr_8k_text chứa tệp Flickr8k.token đây là tệp chính của bộ dữ liệu, chứa tên hình ảnh và các mô tả tương ứng của ảnh, được phân tách bằng newline(“\n”).</a:t>
            </a:r>
          </a:p>
          <a:p>
            <a:pPr algn="just">
              <a:lnSpc>
                <a:spcPts val="2620"/>
              </a:lnSpc>
            </a:pPr>
            <a:r>
              <a:rPr lang="en-US" sz="1871">
                <a:solidFill>
                  <a:srgbClr val="000000"/>
                </a:solidFill>
                <a:latin typeface="Aileron"/>
                <a:ea typeface="Aileron"/>
                <a:cs typeface="Aileron"/>
                <a:sym typeface="Aileron"/>
              </a:rPr>
              <a:t>Yêu Cầu Cho Project</a:t>
            </a:r>
          </a:p>
          <a:p>
            <a:pPr algn="just">
              <a:lnSpc>
                <a:spcPts val="2620"/>
              </a:lnSpc>
            </a:pPr>
            <a:r>
              <a:rPr lang="en-US" sz="1871">
                <a:solidFill>
                  <a:srgbClr val="000000"/>
                </a:solidFill>
                <a:latin typeface="Aileron"/>
                <a:ea typeface="Aileron"/>
                <a:cs typeface="Aileron"/>
                <a:sym typeface="Aileron"/>
              </a:rPr>
              <a:t>Project này yêu cầu bạn cần có kiến thức tốt về Deep learning, lập trình Python, làm việc trên Jupyter notebooks, thư viện Keras, Numpy và kiến thức về xử lý ngôn ngữ tự nhiên.</a:t>
            </a:r>
          </a:p>
          <a:p>
            <a:pPr algn="just">
              <a:lnSpc>
                <a:spcPts val="2620"/>
              </a:lnSpc>
            </a:pPr>
            <a:r>
              <a:rPr lang="en-US" sz="1871">
                <a:solidFill>
                  <a:srgbClr val="000000"/>
                </a:solidFill>
                <a:latin typeface="Aileron"/>
                <a:ea typeface="Aileron"/>
                <a:cs typeface="Aileron"/>
                <a:sym typeface="Aileron"/>
              </a:rPr>
              <a:t>Hãy chắc chắn rằng bạn đã cài đặt tất cả những thư viện cần thiết dưới đây:</a:t>
            </a:r>
          </a:p>
          <a:p>
            <a:pPr algn="just" marL="404119" indent="-202060" lvl="1">
              <a:lnSpc>
                <a:spcPts val="2620"/>
              </a:lnSpc>
              <a:buFont typeface="Arial"/>
              <a:buChar char="•"/>
            </a:pPr>
            <a:r>
              <a:rPr lang="en-US" sz="1871">
                <a:solidFill>
                  <a:srgbClr val="000000"/>
                </a:solidFill>
                <a:latin typeface="Aileron"/>
                <a:ea typeface="Aileron"/>
                <a:cs typeface="Aileron"/>
                <a:sym typeface="Aileron"/>
              </a:rPr>
              <a:t>pip install tensorflow</a:t>
            </a:r>
          </a:p>
          <a:p>
            <a:pPr algn="just" marL="404119" indent="-202060" lvl="1">
              <a:lnSpc>
                <a:spcPts val="2620"/>
              </a:lnSpc>
              <a:buFont typeface="Arial"/>
              <a:buChar char="•"/>
            </a:pPr>
            <a:r>
              <a:rPr lang="en-US" sz="1871">
                <a:solidFill>
                  <a:srgbClr val="000000"/>
                </a:solidFill>
                <a:latin typeface="Aileron"/>
                <a:ea typeface="Aileron"/>
                <a:cs typeface="Aileron"/>
                <a:sym typeface="Aileron"/>
              </a:rPr>
              <a:t>keras</a:t>
            </a:r>
          </a:p>
          <a:p>
            <a:pPr algn="just" marL="404119" indent="-202060" lvl="1">
              <a:lnSpc>
                <a:spcPts val="2620"/>
              </a:lnSpc>
              <a:buFont typeface="Arial"/>
              <a:buChar char="•"/>
            </a:pPr>
            <a:r>
              <a:rPr lang="en-US" sz="1871">
                <a:solidFill>
                  <a:srgbClr val="000000"/>
                </a:solidFill>
                <a:latin typeface="Aileron"/>
                <a:ea typeface="Aileron"/>
                <a:cs typeface="Aileron"/>
                <a:sym typeface="Aileron"/>
              </a:rPr>
              <a:t>pillow</a:t>
            </a:r>
          </a:p>
          <a:p>
            <a:pPr algn="just" marL="404119" indent="-202060" lvl="1">
              <a:lnSpc>
                <a:spcPts val="2620"/>
              </a:lnSpc>
              <a:buFont typeface="Arial"/>
              <a:buChar char="•"/>
            </a:pPr>
            <a:r>
              <a:rPr lang="en-US" sz="1871">
                <a:solidFill>
                  <a:srgbClr val="000000"/>
                </a:solidFill>
                <a:latin typeface="Aileron"/>
                <a:ea typeface="Aileron"/>
                <a:cs typeface="Aileron"/>
                <a:sym typeface="Aileron"/>
              </a:rPr>
              <a:t>numpy</a:t>
            </a:r>
          </a:p>
          <a:p>
            <a:pPr algn="just" marL="404119" indent="-202060" lvl="1">
              <a:lnSpc>
                <a:spcPts val="2620"/>
              </a:lnSpc>
              <a:buFont typeface="Arial"/>
              <a:buChar char="•"/>
            </a:pPr>
            <a:r>
              <a:rPr lang="en-US" sz="1871">
                <a:solidFill>
                  <a:srgbClr val="000000"/>
                </a:solidFill>
                <a:latin typeface="Aileron"/>
                <a:ea typeface="Aileron"/>
                <a:cs typeface="Aileron"/>
                <a:sym typeface="Aileron"/>
              </a:rPr>
              <a:t>tqdm</a:t>
            </a:r>
          </a:p>
          <a:p>
            <a:pPr algn="just">
              <a:lnSpc>
                <a:spcPts val="2620"/>
              </a:lnSpc>
            </a:pPr>
          </a:p>
        </p:txBody>
      </p:sp>
      <p:sp>
        <p:nvSpPr>
          <p:cNvPr name="TextBox 12" id="12"/>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13" id="13"/>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14" id="14"/>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15" id="15"/>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16" id="16"/>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
        <p:nvSpPr>
          <p:cNvPr name="Freeform 17" id="17"/>
          <p:cNvSpPr/>
          <p:nvPr/>
        </p:nvSpPr>
        <p:spPr>
          <a:xfrm flipH="false" flipV="false" rot="0">
            <a:off x="10978628" y="1920240"/>
            <a:ext cx="5738238" cy="7267425"/>
          </a:xfrm>
          <a:custGeom>
            <a:avLst/>
            <a:gdLst/>
            <a:ahLst/>
            <a:cxnLst/>
            <a:rect r="r" b="b" t="t" l="l"/>
            <a:pathLst>
              <a:path h="7267425" w="5738238">
                <a:moveTo>
                  <a:pt x="0" y="0"/>
                </a:moveTo>
                <a:lnTo>
                  <a:pt x="5738238" y="0"/>
                </a:lnTo>
                <a:lnTo>
                  <a:pt x="5738238" y="7267425"/>
                </a:lnTo>
                <a:lnTo>
                  <a:pt x="0" y="7267425"/>
                </a:lnTo>
                <a:lnTo>
                  <a:pt x="0" y="0"/>
                </a:lnTo>
                <a:close/>
              </a:path>
            </a:pathLst>
          </a:custGeom>
          <a:blipFill>
            <a:blip r:embed="rId8"/>
            <a:stretch>
              <a:fillRect l="0" t="0" r="0" b="0"/>
            </a:stretch>
          </a:blipFill>
        </p:spPr>
      </p:sp>
      <p:sp>
        <p:nvSpPr>
          <p:cNvPr name="Freeform 18" id="18"/>
          <p:cNvSpPr/>
          <p:nvPr/>
        </p:nvSpPr>
        <p:spPr>
          <a:xfrm flipH="false" flipV="false" rot="0">
            <a:off x="5505423" y="772505"/>
            <a:ext cx="2222020" cy="763567"/>
          </a:xfrm>
          <a:custGeom>
            <a:avLst/>
            <a:gdLst/>
            <a:ahLst/>
            <a:cxnLst/>
            <a:rect r="r" b="b" t="t" l="l"/>
            <a:pathLst>
              <a:path h="763567" w="2222020">
                <a:moveTo>
                  <a:pt x="0" y="0"/>
                </a:moveTo>
                <a:lnTo>
                  <a:pt x="2222020" y="0"/>
                </a:lnTo>
                <a:lnTo>
                  <a:pt x="2222020" y="763566"/>
                </a:lnTo>
                <a:lnTo>
                  <a:pt x="0" y="763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8213683" y="8494733"/>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0" id="20"/>
          <p:cNvGrpSpPr/>
          <p:nvPr/>
        </p:nvGrpSpPr>
        <p:grpSpPr>
          <a:xfrm rot="0">
            <a:off x="9073417" y="2225294"/>
            <a:ext cx="1149725" cy="114972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2" id="2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23" id="23"/>
          <p:cNvGrpSpPr/>
          <p:nvPr/>
        </p:nvGrpSpPr>
        <p:grpSpPr>
          <a:xfrm rot="0">
            <a:off x="17573146" y="2394944"/>
            <a:ext cx="1181100" cy="118110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5" id="2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730530" y="2707085"/>
            <a:ext cx="12645986" cy="126459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FFFFFF"/>
                  </a:solidFill>
                  <a:latin typeface="Aileron Bold"/>
                  <a:ea typeface="Aileron Bold"/>
                  <a:cs typeface="Aileron Bold"/>
                  <a:sym typeface="Aileron Bold"/>
                </a:rPr>
                <a:t>06</a:t>
              </a:r>
            </a:p>
          </p:txBody>
        </p:sp>
      </p:grpSp>
      <p:sp>
        <p:nvSpPr>
          <p:cNvPr name="TextBox 10" id="10"/>
          <p:cNvSpPr txBox="true"/>
          <p:nvPr/>
        </p:nvSpPr>
        <p:spPr>
          <a:xfrm rot="0">
            <a:off x="1028700" y="2897585"/>
            <a:ext cx="10202542" cy="687831"/>
          </a:xfrm>
          <a:prstGeom prst="rect">
            <a:avLst/>
          </a:prstGeom>
        </p:spPr>
        <p:txBody>
          <a:bodyPr anchor="t" rtlCol="false" tIns="0" lIns="0" bIns="0" rIns="0">
            <a:spAutoFit/>
          </a:bodyPr>
          <a:lstStyle/>
          <a:p>
            <a:pPr algn="l">
              <a:lnSpc>
                <a:spcPts val="4972"/>
              </a:lnSpc>
            </a:pPr>
            <a:r>
              <a:rPr lang="en-US" sz="5782" b="true">
                <a:solidFill>
                  <a:srgbClr val="000000"/>
                </a:solidFill>
                <a:latin typeface="TT Hoves Bold"/>
                <a:ea typeface="TT Hoves Bold"/>
                <a:cs typeface="TT Hoves Bold"/>
                <a:sym typeface="TT Hoves Bold"/>
              </a:rPr>
              <a:t>CẤU TRÚC PROJECT</a:t>
            </a:r>
          </a:p>
        </p:txBody>
      </p:sp>
      <p:sp>
        <p:nvSpPr>
          <p:cNvPr name="Freeform 11" id="11"/>
          <p:cNvSpPr/>
          <p:nvPr/>
        </p:nvSpPr>
        <p:spPr>
          <a:xfrm flipH="false" flipV="false" rot="0">
            <a:off x="9259553" y="1990875"/>
            <a:ext cx="8328976" cy="8134633"/>
          </a:xfrm>
          <a:custGeom>
            <a:avLst/>
            <a:gdLst/>
            <a:ahLst/>
            <a:cxnLst/>
            <a:rect r="r" b="b" t="t" l="l"/>
            <a:pathLst>
              <a:path h="8134633" w="8328976">
                <a:moveTo>
                  <a:pt x="0" y="0"/>
                </a:moveTo>
                <a:lnTo>
                  <a:pt x="8328976" y="0"/>
                </a:lnTo>
                <a:lnTo>
                  <a:pt x="8328976" y="8134633"/>
                </a:lnTo>
                <a:lnTo>
                  <a:pt x="0" y="8134633"/>
                </a:lnTo>
                <a:lnTo>
                  <a:pt x="0" y="0"/>
                </a:lnTo>
                <a:close/>
              </a:path>
            </a:pathLst>
          </a:custGeom>
          <a:blipFill>
            <a:blip r:embed="rId6"/>
            <a:stretch>
              <a:fillRect l="0" t="0" r="0" b="0"/>
            </a:stretch>
          </a:blipFill>
        </p:spPr>
      </p:sp>
      <p:sp>
        <p:nvSpPr>
          <p:cNvPr name="Freeform 12" id="12"/>
          <p:cNvSpPr/>
          <p:nvPr/>
        </p:nvSpPr>
        <p:spPr>
          <a:xfrm flipH="false" flipV="false" rot="0">
            <a:off x="5472829" y="1341038"/>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6508510" y="1759293"/>
            <a:ext cx="2222020" cy="763567"/>
          </a:xfrm>
          <a:custGeom>
            <a:avLst/>
            <a:gdLst/>
            <a:ahLst/>
            <a:cxnLst/>
            <a:rect r="r" b="b" t="t" l="l"/>
            <a:pathLst>
              <a:path h="763567" w="2222020">
                <a:moveTo>
                  <a:pt x="0" y="0"/>
                </a:moveTo>
                <a:lnTo>
                  <a:pt x="2222020" y="0"/>
                </a:lnTo>
                <a:lnTo>
                  <a:pt x="2222020" y="763566"/>
                </a:lnTo>
                <a:lnTo>
                  <a:pt x="0" y="763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7845413" y="8187469"/>
            <a:ext cx="1298587" cy="129858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6" id="16"/>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7" id="17"/>
          <p:cNvGrpSpPr/>
          <p:nvPr/>
        </p:nvGrpSpPr>
        <p:grpSpPr>
          <a:xfrm rot="0">
            <a:off x="-269887" y="9476214"/>
            <a:ext cx="1298587" cy="129858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9" id="19"/>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20" id="20"/>
          <p:cNvSpPr/>
          <p:nvPr/>
        </p:nvSpPr>
        <p:spPr>
          <a:xfrm flipH="false" flipV="false" rot="0">
            <a:off x="2306106" y="3607058"/>
            <a:ext cx="2591461" cy="6518450"/>
          </a:xfrm>
          <a:custGeom>
            <a:avLst/>
            <a:gdLst/>
            <a:ahLst/>
            <a:cxnLst/>
            <a:rect r="r" b="b" t="t" l="l"/>
            <a:pathLst>
              <a:path h="6518450" w="2591461">
                <a:moveTo>
                  <a:pt x="0" y="0"/>
                </a:moveTo>
                <a:lnTo>
                  <a:pt x="2591460" y="0"/>
                </a:lnTo>
                <a:lnTo>
                  <a:pt x="2591460" y="6518450"/>
                </a:lnTo>
                <a:lnTo>
                  <a:pt x="0" y="6518450"/>
                </a:lnTo>
                <a:lnTo>
                  <a:pt x="0" y="0"/>
                </a:lnTo>
                <a:close/>
              </a:path>
            </a:pathLst>
          </a:custGeom>
          <a:blipFill>
            <a:blip r:embed="rId9"/>
            <a:stretch>
              <a:fillRect l="0" t="0" r="-6588" b="0"/>
            </a:stretch>
          </a:blipFill>
        </p:spPr>
      </p:sp>
      <p:sp>
        <p:nvSpPr>
          <p:cNvPr name="TextBox 21" id="21"/>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22" id="22"/>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23" id="23"/>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24" id="24"/>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25" id="25"/>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334500" y="1605341"/>
            <a:ext cx="12645986" cy="1264598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6" id="6"/>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FFFFFF"/>
                  </a:solidFill>
                  <a:latin typeface="Aileron Bold"/>
                  <a:ea typeface="Aileron Bold"/>
                  <a:cs typeface="Aileron Bold"/>
                  <a:sym typeface="Aileron Bold"/>
                </a:rPr>
                <a:t>09</a:t>
              </a:r>
            </a:p>
          </p:txBody>
        </p:sp>
      </p:grpSp>
      <p:sp>
        <p:nvSpPr>
          <p:cNvPr name="Freeform 10" id="10"/>
          <p:cNvSpPr/>
          <p:nvPr/>
        </p:nvSpPr>
        <p:spPr>
          <a:xfrm flipH="false" flipV="false" rot="0">
            <a:off x="10288967" y="1759293"/>
            <a:ext cx="5368526" cy="10604496"/>
          </a:xfrm>
          <a:custGeom>
            <a:avLst/>
            <a:gdLst/>
            <a:ahLst/>
            <a:cxnLst/>
            <a:rect r="r" b="b" t="t" l="l"/>
            <a:pathLst>
              <a:path h="10604496" w="5368526">
                <a:moveTo>
                  <a:pt x="0" y="0"/>
                </a:moveTo>
                <a:lnTo>
                  <a:pt x="5368526" y="0"/>
                </a:lnTo>
                <a:lnTo>
                  <a:pt x="5368526" y="10604496"/>
                </a:lnTo>
                <a:lnTo>
                  <a:pt x="0" y="10604496"/>
                </a:lnTo>
                <a:lnTo>
                  <a:pt x="0" y="0"/>
                </a:lnTo>
                <a:close/>
              </a:path>
            </a:pathLst>
          </a:custGeom>
          <a:blipFill>
            <a:blip r:embed="rId6"/>
            <a:stretch>
              <a:fillRect l="0" t="0" r="0" b="0"/>
            </a:stretch>
          </a:blipFill>
        </p:spPr>
      </p:sp>
      <p:sp>
        <p:nvSpPr>
          <p:cNvPr name="Freeform 11" id="11"/>
          <p:cNvSpPr/>
          <p:nvPr/>
        </p:nvSpPr>
        <p:spPr>
          <a:xfrm flipH="true" flipV="false" rot="0">
            <a:off x="7351594" y="1817228"/>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true" flipV="false" rot="0">
            <a:off x="6568906" y="1509787"/>
            <a:ext cx="2108657" cy="724611"/>
          </a:xfrm>
          <a:custGeom>
            <a:avLst/>
            <a:gdLst/>
            <a:ahLst/>
            <a:cxnLst/>
            <a:rect r="r" b="b" t="t" l="l"/>
            <a:pathLst>
              <a:path h="724611" w="2108657">
                <a:moveTo>
                  <a:pt x="2108657" y="0"/>
                </a:moveTo>
                <a:lnTo>
                  <a:pt x="0" y="0"/>
                </a:lnTo>
                <a:lnTo>
                  <a:pt x="0" y="724612"/>
                </a:lnTo>
                <a:lnTo>
                  <a:pt x="2108657" y="724612"/>
                </a:lnTo>
                <a:lnTo>
                  <a:pt x="210865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true" flipV="false" rot="0">
            <a:off x="2977693" y="8533689"/>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10288967" y="3133956"/>
            <a:ext cx="1210033" cy="12100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6" id="16"/>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7" id="17"/>
          <p:cNvGrpSpPr/>
          <p:nvPr/>
        </p:nvGrpSpPr>
        <p:grpSpPr>
          <a:xfrm rot="0">
            <a:off x="164740" y="9480909"/>
            <a:ext cx="2081364" cy="208136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9" id="19"/>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20" id="20"/>
          <p:cNvSpPr/>
          <p:nvPr/>
        </p:nvSpPr>
        <p:spPr>
          <a:xfrm flipH="false" flipV="false" rot="0">
            <a:off x="799951" y="4118055"/>
            <a:ext cx="9091847" cy="5886971"/>
          </a:xfrm>
          <a:custGeom>
            <a:avLst/>
            <a:gdLst/>
            <a:ahLst/>
            <a:cxnLst/>
            <a:rect r="r" b="b" t="t" l="l"/>
            <a:pathLst>
              <a:path h="5886971" w="9091847">
                <a:moveTo>
                  <a:pt x="0" y="0"/>
                </a:moveTo>
                <a:lnTo>
                  <a:pt x="9091847" y="0"/>
                </a:lnTo>
                <a:lnTo>
                  <a:pt x="9091847" y="5886971"/>
                </a:lnTo>
                <a:lnTo>
                  <a:pt x="0" y="5886971"/>
                </a:lnTo>
                <a:lnTo>
                  <a:pt x="0" y="0"/>
                </a:lnTo>
                <a:close/>
              </a:path>
            </a:pathLst>
          </a:custGeom>
          <a:blipFill>
            <a:blip r:embed="rId9"/>
            <a:stretch>
              <a:fillRect l="0" t="0" r="0" b="0"/>
            </a:stretch>
          </a:blipFill>
        </p:spPr>
      </p:sp>
      <p:sp>
        <p:nvSpPr>
          <p:cNvPr name="TextBox 21" id="21"/>
          <p:cNvSpPr txBox="true"/>
          <p:nvPr/>
        </p:nvSpPr>
        <p:spPr>
          <a:xfrm rot="0">
            <a:off x="1028700" y="2922237"/>
            <a:ext cx="8863098" cy="816734"/>
          </a:xfrm>
          <a:prstGeom prst="rect">
            <a:avLst/>
          </a:prstGeom>
        </p:spPr>
        <p:txBody>
          <a:bodyPr anchor="t" rtlCol="false" tIns="0" lIns="0" bIns="0" rIns="0">
            <a:spAutoFit/>
          </a:bodyPr>
          <a:lstStyle/>
          <a:p>
            <a:pPr algn="l">
              <a:lnSpc>
                <a:spcPts val="5832"/>
              </a:lnSpc>
            </a:pPr>
            <a:r>
              <a:rPr lang="en-US" sz="6782" b="true">
                <a:solidFill>
                  <a:srgbClr val="000000"/>
                </a:solidFill>
                <a:latin typeface="TT Hoves Bold"/>
                <a:ea typeface="TT Hoves Bold"/>
                <a:cs typeface="TT Hoves Bold"/>
                <a:sym typeface="TT Hoves Bold"/>
              </a:rPr>
              <a:t>KẾT QUẢ ĐẠT ĐƯỢC</a:t>
            </a:r>
          </a:p>
        </p:txBody>
      </p:sp>
      <p:sp>
        <p:nvSpPr>
          <p:cNvPr name="TextBox 22" id="22"/>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23" id="23"/>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24" id="24"/>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25" id="25"/>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26" id="26"/>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980781" y="2935307"/>
            <a:ext cx="12645986" cy="1264598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6" id="6"/>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FFFFFF"/>
                  </a:solidFill>
                  <a:latin typeface="Aileron Bold"/>
                  <a:ea typeface="Aileron Bold"/>
                  <a:cs typeface="Aileron Bold"/>
                  <a:sym typeface="Aileron Bold"/>
                </a:rPr>
                <a:t>08</a:t>
              </a:r>
            </a:p>
          </p:txBody>
        </p:sp>
      </p:grpSp>
      <p:sp>
        <p:nvSpPr>
          <p:cNvPr name="TextBox 10" id="10"/>
          <p:cNvSpPr txBox="true"/>
          <p:nvPr/>
        </p:nvSpPr>
        <p:spPr>
          <a:xfrm rot="0">
            <a:off x="1900050" y="2405548"/>
            <a:ext cx="4068961" cy="793367"/>
          </a:xfrm>
          <a:prstGeom prst="rect">
            <a:avLst/>
          </a:prstGeom>
        </p:spPr>
        <p:txBody>
          <a:bodyPr anchor="t" rtlCol="false" tIns="0" lIns="0" bIns="0" rIns="0">
            <a:spAutoFit/>
          </a:bodyPr>
          <a:lstStyle/>
          <a:p>
            <a:pPr algn="l">
              <a:lnSpc>
                <a:spcPts val="5746"/>
              </a:lnSpc>
            </a:pPr>
            <a:r>
              <a:rPr lang="en-US" sz="6682" b="true">
                <a:solidFill>
                  <a:srgbClr val="000000"/>
                </a:solidFill>
                <a:latin typeface="TT Hoves Bold"/>
                <a:ea typeface="TT Hoves Bold"/>
                <a:cs typeface="TT Hoves Bold"/>
                <a:sym typeface="TT Hoves Bold"/>
              </a:rPr>
              <a:t>KẾT LUẬN</a:t>
            </a:r>
          </a:p>
        </p:txBody>
      </p:sp>
      <p:sp>
        <p:nvSpPr>
          <p:cNvPr name="TextBox 11" id="11"/>
          <p:cNvSpPr txBox="true"/>
          <p:nvPr/>
        </p:nvSpPr>
        <p:spPr>
          <a:xfrm rot="0">
            <a:off x="923692" y="3579914"/>
            <a:ext cx="6952081" cy="3589655"/>
          </a:xfrm>
          <a:prstGeom prst="rect">
            <a:avLst/>
          </a:prstGeom>
        </p:spPr>
        <p:txBody>
          <a:bodyPr anchor="t" rtlCol="false" tIns="0" lIns="0" bIns="0" rIns="0">
            <a:spAutoFit/>
          </a:bodyPr>
          <a:lstStyle/>
          <a:p>
            <a:pPr algn="just">
              <a:lnSpc>
                <a:spcPts val="3219"/>
              </a:lnSpc>
            </a:pPr>
            <a:r>
              <a:rPr lang="en-US" sz="2299">
                <a:solidFill>
                  <a:srgbClr val="000000"/>
                </a:solidFill>
                <a:latin typeface="Aileron"/>
                <a:ea typeface="Aileron"/>
                <a:cs typeface="Aileron"/>
                <a:sym typeface="Aileron"/>
              </a:rPr>
              <a:t>Kết quả đạt được</a:t>
            </a:r>
          </a:p>
          <a:p>
            <a:pPr algn="just">
              <a:lnSpc>
                <a:spcPts val="3219"/>
              </a:lnSpc>
            </a:pPr>
          </a:p>
          <a:p>
            <a:pPr algn="just" marL="496567" indent="-248284" lvl="1">
              <a:lnSpc>
                <a:spcPts val="3219"/>
              </a:lnSpc>
              <a:buFont typeface="Arial"/>
              <a:buChar char="•"/>
            </a:pPr>
            <a:r>
              <a:rPr lang="en-US" sz="2299">
                <a:solidFill>
                  <a:srgbClr val="000000"/>
                </a:solidFill>
                <a:latin typeface="Aileron"/>
                <a:ea typeface="Aileron"/>
                <a:cs typeface="Aileron"/>
                <a:sym typeface="Aileron"/>
              </a:rPr>
              <a:t>Tìm hiểu về các mô hình học sâu CNN, RNN, LSTM, </a:t>
            </a:r>
          </a:p>
          <a:p>
            <a:pPr algn="just" marL="496567" indent="-248284" lvl="1">
              <a:lnSpc>
                <a:spcPts val="3219"/>
              </a:lnSpc>
              <a:buFont typeface="Arial"/>
              <a:buChar char="•"/>
            </a:pPr>
            <a:r>
              <a:rPr lang="en-US" sz="2299">
                <a:solidFill>
                  <a:srgbClr val="000000"/>
                </a:solidFill>
                <a:latin typeface="Aileron"/>
                <a:ea typeface="Aileron"/>
                <a:cs typeface="Aileron"/>
                <a:sym typeface="Aileron"/>
              </a:rPr>
              <a:t>Tìm hiểu về bài toán mô tả hình ảnh.</a:t>
            </a:r>
          </a:p>
          <a:p>
            <a:pPr algn="just" marL="496567" indent="-248284" lvl="1">
              <a:lnSpc>
                <a:spcPts val="3219"/>
              </a:lnSpc>
              <a:buFont typeface="Arial"/>
              <a:buChar char="•"/>
            </a:pPr>
            <a:r>
              <a:rPr lang="en-US" sz="2299">
                <a:solidFill>
                  <a:srgbClr val="000000"/>
                </a:solidFill>
                <a:latin typeface="Aileron"/>
                <a:ea typeface="Aileron"/>
                <a:cs typeface="Aileron"/>
                <a:sym typeface="Aileron"/>
              </a:rPr>
              <a:t>Nghiên cứu áp dụng mô hình mạng Encoder-Decoder cho bài toán mô tả hình ảnh.</a:t>
            </a:r>
          </a:p>
          <a:p>
            <a:pPr algn="just" marL="496567" indent="-248284" lvl="1">
              <a:lnSpc>
                <a:spcPts val="3219"/>
              </a:lnSpc>
              <a:buFont typeface="Arial"/>
              <a:buChar char="•"/>
            </a:pPr>
            <a:r>
              <a:rPr lang="en-US" sz="2299">
                <a:solidFill>
                  <a:srgbClr val="000000"/>
                </a:solidFill>
                <a:latin typeface="Aileron"/>
                <a:ea typeface="Aileron"/>
                <a:cs typeface="Aileron"/>
                <a:sym typeface="Aileron"/>
              </a:rPr>
              <a:t>Thực nghiệm đánh giá mô hình</a:t>
            </a:r>
          </a:p>
          <a:p>
            <a:pPr algn="just">
              <a:lnSpc>
                <a:spcPts val="3219"/>
              </a:lnSpc>
            </a:pPr>
          </a:p>
        </p:txBody>
      </p:sp>
      <p:sp>
        <p:nvSpPr>
          <p:cNvPr name="TextBox 12" id="12"/>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13" id="13"/>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14" id="14"/>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15" id="15"/>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16" id="16"/>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
        <p:nvSpPr>
          <p:cNvPr name="Freeform 17" id="17"/>
          <p:cNvSpPr/>
          <p:nvPr/>
        </p:nvSpPr>
        <p:spPr>
          <a:xfrm flipH="false" flipV="false" rot="0">
            <a:off x="8915152" y="1990875"/>
            <a:ext cx="8090828" cy="9670313"/>
          </a:xfrm>
          <a:custGeom>
            <a:avLst/>
            <a:gdLst/>
            <a:ahLst/>
            <a:cxnLst/>
            <a:rect r="r" b="b" t="t" l="l"/>
            <a:pathLst>
              <a:path h="9670313" w="8090828">
                <a:moveTo>
                  <a:pt x="0" y="0"/>
                </a:moveTo>
                <a:lnTo>
                  <a:pt x="8090829" y="0"/>
                </a:lnTo>
                <a:lnTo>
                  <a:pt x="8090829" y="9670313"/>
                </a:lnTo>
                <a:lnTo>
                  <a:pt x="0" y="9670313"/>
                </a:lnTo>
                <a:lnTo>
                  <a:pt x="0" y="0"/>
                </a:lnTo>
                <a:close/>
              </a:path>
            </a:pathLst>
          </a:custGeom>
          <a:blipFill>
            <a:blip r:embed="rId6"/>
            <a:stretch>
              <a:fillRect l="0" t="0" r="0" b="0"/>
            </a:stretch>
          </a:blipFill>
        </p:spPr>
      </p:sp>
      <p:sp>
        <p:nvSpPr>
          <p:cNvPr name="Freeform 18" id="18"/>
          <p:cNvSpPr/>
          <p:nvPr/>
        </p:nvSpPr>
        <p:spPr>
          <a:xfrm flipH="false" flipV="false" rot="0">
            <a:off x="5969011" y="1236261"/>
            <a:ext cx="2765167" cy="950212"/>
          </a:xfrm>
          <a:custGeom>
            <a:avLst/>
            <a:gdLst/>
            <a:ahLst/>
            <a:cxnLst/>
            <a:rect r="r" b="b" t="t" l="l"/>
            <a:pathLst>
              <a:path h="950212" w="2765167">
                <a:moveTo>
                  <a:pt x="0" y="0"/>
                </a:moveTo>
                <a:lnTo>
                  <a:pt x="2765166" y="0"/>
                </a:lnTo>
                <a:lnTo>
                  <a:pt x="2765166" y="950212"/>
                </a:lnTo>
                <a:lnTo>
                  <a:pt x="0" y="9502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true" flipV="false" rot="0">
            <a:off x="5242937" y="1048294"/>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true" flipV="false" rot="0">
            <a:off x="-387811" y="8831145"/>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1" id="21"/>
          <p:cNvGrpSpPr/>
          <p:nvPr/>
        </p:nvGrpSpPr>
        <p:grpSpPr>
          <a:xfrm rot="0">
            <a:off x="7013459" y="9193451"/>
            <a:ext cx="1934644" cy="193464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3" id="23"/>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24" id="24"/>
          <p:cNvGrpSpPr/>
          <p:nvPr/>
        </p:nvGrpSpPr>
        <p:grpSpPr>
          <a:xfrm rot="0">
            <a:off x="10030271" y="516293"/>
            <a:ext cx="993495" cy="99349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6" id="26"/>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27" id="27"/>
          <p:cNvSpPr txBox="true"/>
          <p:nvPr/>
        </p:nvSpPr>
        <p:spPr>
          <a:xfrm rot="0">
            <a:off x="771525" y="6971167"/>
            <a:ext cx="6952081" cy="3189605"/>
          </a:xfrm>
          <a:prstGeom prst="rect">
            <a:avLst/>
          </a:prstGeom>
        </p:spPr>
        <p:txBody>
          <a:bodyPr anchor="t" rtlCol="false" tIns="0" lIns="0" bIns="0" rIns="0">
            <a:spAutoFit/>
          </a:bodyPr>
          <a:lstStyle/>
          <a:p>
            <a:pPr algn="just">
              <a:lnSpc>
                <a:spcPts val="3219"/>
              </a:lnSpc>
            </a:pPr>
            <a:r>
              <a:rPr lang="en-US" sz="2299">
                <a:solidFill>
                  <a:srgbClr val="000000"/>
                </a:solidFill>
                <a:latin typeface="Aileron"/>
                <a:ea typeface="Aileron"/>
                <a:cs typeface="Aileron"/>
                <a:sym typeface="Aileron"/>
              </a:rPr>
              <a:t>Hạn chế</a:t>
            </a:r>
          </a:p>
          <a:p>
            <a:pPr algn="just" marL="496567" indent="-248284" lvl="1">
              <a:lnSpc>
                <a:spcPts val="3219"/>
              </a:lnSpc>
              <a:buFont typeface="Arial"/>
              <a:buChar char="•"/>
            </a:pPr>
            <a:r>
              <a:rPr lang="en-US" sz="2299">
                <a:solidFill>
                  <a:srgbClr val="000000"/>
                </a:solidFill>
                <a:latin typeface="Aileron"/>
                <a:ea typeface="Aileron"/>
                <a:cs typeface="Aileron"/>
                <a:sym typeface="Aileron"/>
              </a:rPr>
              <a:t>Tập dữ liệu còn ít, chưa đa dạng dữ liệu, mới thựcnghiệmtrênBộdữliệumôtảảnhbằngtiếnganh</a:t>
            </a:r>
          </a:p>
          <a:p>
            <a:pPr algn="just" marL="496567" indent="-248284" lvl="1">
              <a:lnSpc>
                <a:spcPts val="3219"/>
              </a:lnSpc>
              <a:buFont typeface="Arial"/>
              <a:buChar char="•"/>
            </a:pPr>
            <a:r>
              <a:rPr lang="en-US" sz="2299">
                <a:solidFill>
                  <a:srgbClr val="000000"/>
                </a:solidFill>
                <a:latin typeface="Aileron"/>
                <a:ea typeface="Aileron"/>
                <a:cs typeface="Aileron"/>
                <a:sym typeface="Aileron"/>
              </a:rPr>
              <a:t>Thời gian huấn luyện vẫn tương đối dài.</a:t>
            </a:r>
          </a:p>
          <a:p>
            <a:pPr algn="just" marL="496567" indent="-248284" lvl="1">
              <a:lnSpc>
                <a:spcPts val="3219"/>
              </a:lnSpc>
              <a:buFont typeface="Arial"/>
              <a:buChar char="•"/>
            </a:pPr>
            <a:r>
              <a:rPr lang="en-US" sz="2299">
                <a:solidFill>
                  <a:srgbClr val="000000"/>
                </a:solidFill>
                <a:latin typeface="Aileron"/>
                <a:ea typeface="Aileron"/>
                <a:cs typeface="Aileron"/>
                <a:sym typeface="Aileron"/>
              </a:rPr>
              <a:t>Độ đo đánh giá chưa được cao và chỉ với độ đo BLEU 1</a:t>
            </a:r>
          </a:p>
          <a:p>
            <a:pPr algn="just" marL="496567" indent="-248284" lvl="1">
              <a:lnSpc>
                <a:spcPts val="3219"/>
              </a:lnSpc>
              <a:buFont typeface="Arial"/>
              <a:buChar char="•"/>
            </a:pPr>
            <a:r>
              <a:rPr lang="en-US" sz="2299">
                <a:solidFill>
                  <a:srgbClr val="000000"/>
                </a:solidFill>
                <a:latin typeface="Aileron"/>
                <a:ea typeface="Aileron"/>
                <a:cs typeface="Aileron"/>
                <a:sym typeface="Aileron"/>
              </a:rPr>
              <a:t> Chú thích chưa được rõ ràng</a:t>
            </a:r>
          </a:p>
          <a:p>
            <a:pPr algn="just">
              <a:lnSpc>
                <a:spcPts val="321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259300" y="9258300"/>
            <a:ext cx="627691" cy="594913"/>
            <a:chOff x="0" y="0"/>
            <a:chExt cx="165318" cy="156685"/>
          </a:xfrm>
        </p:grpSpPr>
        <p:sp>
          <p:nvSpPr>
            <p:cNvPr name="Freeform 5" id="5"/>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ACD4E3"/>
            </a:solidFill>
          </p:spPr>
        </p:sp>
        <p:sp>
          <p:nvSpPr>
            <p:cNvPr name="TextBox 6" id="6"/>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4B315A"/>
                  </a:solidFill>
                  <a:latin typeface="Aileron Bold"/>
                  <a:ea typeface="Aileron Bold"/>
                  <a:cs typeface="Aileron Bold"/>
                  <a:sym typeface="Aileron Bold"/>
                </a:rPr>
                <a:t>01</a:t>
              </a:r>
            </a:p>
          </p:txBody>
        </p:sp>
      </p:grpSp>
      <p:grpSp>
        <p:nvGrpSpPr>
          <p:cNvPr name="Group 7" id="7"/>
          <p:cNvGrpSpPr/>
          <p:nvPr/>
        </p:nvGrpSpPr>
        <p:grpSpPr>
          <a:xfrm rot="0">
            <a:off x="2614353" y="5802082"/>
            <a:ext cx="13666720" cy="136667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TextBox 10" id="10"/>
          <p:cNvSpPr txBox="true"/>
          <p:nvPr/>
        </p:nvSpPr>
        <p:spPr>
          <a:xfrm rot="0">
            <a:off x="3970602" y="2197443"/>
            <a:ext cx="10346796" cy="3109340"/>
          </a:xfrm>
          <a:prstGeom prst="rect">
            <a:avLst/>
          </a:prstGeom>
        </p:spPr>
        <p:txBody>
          <a:bodyPr anchor="t" rtlCol="false" tIns="0" lIns="0" bIns="0" rIns="0">
            <a:spAutoFit/>
          </a:bodyPr>
          <a:lstStyle/>
          <a:p>
            <a:pPr algn="ctr">
              <a:lnSpc>
                <a:spcPts val="11630"/>
              </a:lnSpc>
            </a:pPr>
            <a:r>
              <a:rPr lang="en-US" b="true" sz="13523">
                <a:solidFill>
                  <a:srgbClr val="000000"/>
                </a:solidFill>
                <a:latin typeface="TT Hoves Bold"/>
                <a:ea typeface="TT Hoves Bold"/>
                <a:cs typeface="TT Hoves Bold"/>
                <a:sym typeface="TT Hoves Bold"/>
              </a:rPr>
              <a:t>THANK YOU</a:t>
            </a:r>
          </a:p>
        </p:txBody>
      </p:sp>
      <p:sp>
        <p:nvSpPr>
          <p:cNvPr name="TextBox 11" id="11"/>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12" id="12"/>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13" id="13"/>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14" id="14"/>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15" id="15"/>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
        <p:nvSpPr>
          <p:cNvPr name="Freeform 16" id="16"/>
          <p:cNvSpPr/>
          <p:nvPr/>
        </p:nvSpPr>
        <p:spPr>
          <a:xfrm flipH="false" flipV="false" rot="-312276">
            <a:off x="4910001" y="3682001"/>
            <a:ext cx="8467997" cy="11747511"/>
          </a:xfrm>
          <a:custGeom>
            <a:avLst/>
            <a:gdLst/>
            <a:ahLst/>
            <a:cxnLst/>
            <a:rect r="r" b="b" t="t" l="l"/>
            <a:pathLst>
              <a:path h="11747511" w="8467997">
                <a:moveTo>
                  <a:pt x="0" y="0"/>
                </a:moveTo>
                <a:lnTo>
                  <a:pt x="8467998" y="0"/>
                </a:lnTo>
                <a:lnTo>
                  <a:pt x="8467998" y="11747511"/>
                </a:lnTo>
                <a:lnTo>
                  <a:pt x="0" y="11747511"/>
                </a:lnTo>
                <a:lnTo>
                  <a:pt x="0" y="0"/>
                </a:lnTo>
                <a:close/>
              </a:path>
            </a:pathLst>
          </a:custGeom>
          <a:blipFill>
            <a:blip r:embed="rId6"/>
            <a:stretch>
              <a:fillRect l="0" t="0" r="0" b="0"/>
            </a:stretch>
          </a:blipFill>
        </p:spPr>
      </p:sp>
      <p:sp>
        <p:nvSpPr>
          <p:cNvPr name="Freeform 17" id="17"/>
          <p:cNvSpPr/>
          <p:nvPr/>
        </p:nvSpPr>
        <p:spPr>
          <a:xfrm flipH="true" flipV="false" rot="0">
            <a:off x="1374773" y="5051961"/>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226744" y="6320284"/>
            <a:ext cx="2108657" cy="724611"/>
          </a:xfrm>
          <a:custGeom>
            <a:avLst/>
            <a:gdLst/>
            <a:ahLst/>
            <a:cxnLst/>
            <a:rect r="r" b="b" t="t" l="l"/>
            <a:pathLst>
              <a:path h="724611" w="2108657">
                <a:moveTo>
                  <a:pt x="0" y="0"/>
                </a:moveTo>
                <a:lnTo>
                  <a:pt x="2108657" y="0"/>
                </a:lnTo>
                <a:lnTo>
                  <a:pt x="2108657" y="724611"/>
                </a:lnTo>
                <a:lnTo>
                  <a:pt x="0" y="7246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2916273" y="8831145"/>
            <a:ext cx="2108657" cy="724611"/>
          </a:xfrm>
          <a:custGeom>
            <a:avLst/>
            <a:gdLst/>
            <a:ahLst/>
            <a:cxnLst/>
            <a:rect r="r" b="b" t="t" l="l"/>
            <a:pathLst>
              <a:path h="724611" w="2108657">
                <a:moveTo>
                  <a:pt x="0" y="0"/>
                </a:moveTo>
                <a:lnTo>
                  <a:pt x="2108657" y="0"/>
                </a:lnTo>
                <a:lnTo>
                  <a:pt x="2108657" y="724611"/>
                </a:lnTo>
                <a:lnTo>
                  <a:pt x="0" y="7246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0">
            <a:off x="15757003" y="2425817"/>
            <a:ext cx="1278661" cy="127866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2" id="2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23" id="23"/>
          <p:cNvGrpSpPr/>
          <p:nvPr/>
        </p:nvGrpSpPr>
        <p:grpSpPr>
          <a:xfrm rot="0">
            <a:off x="-579882" y="7552484"/>
            <a:ext cx="2300729" cy="230072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5" id="2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01161" y="5766560"/>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FFFFFF"/>
                  </a:solidFill>
                  <a:latin typeface="Aileron Bold"/>
                  <a:ea typeface="Aileron Bold"/>
                  <a:cs typeface="Aileron Bold"/>
                  <a:sym typeface="Aileron Bold"/>
                </a:rPr>
                <a:t>02</a:t>
              </a:r>
            </a:p>
          </p:txBody>
        </p:sp>
      </p:grpSp>
      <p:sp>
        <p:nvSpPr>
          <p:cNvPr name="TextBox 10" id="10"/>
          <p:cNvSpPr txBox="true"/>
          <p:nvPr/>
        </p:nvSpPr>
        <p:spPr>
          <a:xfrm rot="0">
            <a:off x="1028700" y="2582208"/>
            <a:ext cx="6972422" cy="764435"/>
          </a:xfrm>
          <a:prstGeom prst="rect">
            <a:avLst/>
          </a:prstGeom>
        </p:spPr>
        <p:txBody>
          <a:bodyPr anchor="t" rtlCol="false" tIns="0" lIns="0" bIns="0" rIns="0">
            <a:spAutoFit/>
          </a:bodyPr>
          <a:lstStyle/>
          <a:p>
            <a:pPr algn="l">
              <a:lnSpc>
                <a:spcPts val="5549"/>
              </a:lnSpc>
            </a:pPr>
            <a:r>
              <a:rPr lang="en-US" sz="6453" b="true">
                <a:solidFill>
                  <a:srgbClr val="000000"/>
                </a:solidFill>
                <a:latin typeface="TT Hoves Bold"/>
                <a:ea typeface="TT Hoves Bold"/>
                <a:cs typeface="TT Hoves Bold"/>
                <a:sym typeface="TT Hoves Bold"/>
              </a:rPr>
              <a:t>BÀI TOÁN </a:t>
            </a:r>
          </a:p>
        </p:txBody>
      </p:sp>
      <p:sp>
        <p:nvSpPr>
          <p:cNvPr name="TextBox 11" id="11"/>
          <p:cNvSpPr txBox="true"/>
          <p:nvPr/>
        </p:nvSpPr>
        <p:spPr>
          <a:xfrm rot="0">
            <a:off x="884475" y="3689543"/>
            <a:ext cx="7776428" cy="4862390"/>
          </a:xfrm>
          <a:prstGeom prst="rect">
            <a:avLst/>
          </a:prstGeom>
        </p:spPr>
        <p:txBody>
          <a:bodyPr anchor="t" rtlCol="false" tIns="0" lIns="0" bIns="0" rIns="0">
            <a:spAutoFit/>
          </a:bodyPr>
          <a:lstStyle/>
          <a:p>
            <a:pPr algn="just">
              <a:lnSpc>
                <a:spcPts val="3190"/>
              </a:lnSpc>
            </a:pPr>
            <a:r>
              <a:rPr lang="en-US" sz="2279">
                <a:solidFill>
                  <a:srgbClr val="000000"/>
                </a:solidFill>
                <a:latin typeface="Aileron"/>
                <a:ea typeface="Aileron"/>
                <a:cs typeface="Aileron"/>
                <a:sym typeface="Aileron"/>
              </a:rPr>
              <a:t>Trình tạo mô tả cho hình ảnh liên quan đến thị giác máy tính (Computer vision) và xử lý ngôn ngữ tự nhiên (natural language processing) để nhận ra được ngữ cảnh của hình ảnh, tiến tới mô tả chúng bằng ngôn ngữ tự nhiên như tiếng Anh...</a:t>
            </a:r>
          </a:p>
          <a:p>
            <a:pPr algn="just">
              <a:lnSpc>
                <a:spcPts val="3190"/>
              </a:lnSpc>
            </a:pPr>
            <a:r>
              <a:rPr lang="en-US" sz="2279">
                <a:solidFill>
                  <a:srgbClr val="000000"/>
                </a:solidFill>
                <a:latin typeface="Aileron"/>
                <a:ea typeface="Aileron"/>
                <a:cs typeface="Aileron"/>
                <a:sym typeface="Aileron"/>
              </a:rPr>
              <a:t>Project này sử dụng CNN (Convolutional Neural Networks) và LSTM (Long Short Term Memory) để triển khai. Các features hình ảnh sẽ được trích xuất từ Xception - một kiểu kiến trúc của CNN, được đào tạo trên tập dữ liệu imagenet dataset và sau đó đưa các features vào mô hình LSTM, mô hình này sẽ chịu trách nhiệm tạo mô tả cho hình ảnh.</a:t>
            </a:r>
          </a:p>
          <a:p>
            <a:pPr algn="just">
              <a:lnSpc>
                <a:spcPts val="3481"/>
              </a:lnSpc>
            </a:pPr>
          </a:p>
        </p:txBody>
      </p:sp>
      <p:sp>
        <p:nvSpPr>
          <p:cNvPr name="TextBox 12" id="12"/>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13" id="13"/>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14" id="14"/>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15" id="15"/>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16" id="16"/>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
        <p:nvSpPr>
          <p:cNvPr name="Freeform 17" id="17"/>
          <p:cNvSpPr/>
          <p:nvPr/>
        </p:nvSpPr>
        <p:spPr>
          <a:xfrm flipH="false" flipV="false" rot="0">
            <a:off x="9144000" y="1759293"/>
            <a:ext cx="7777074" cy="11578771"/>
          </a:xfrm>
          <a:custGeom>
            <a:avLst/>
            <a:gdLst/>
            <a:ahLst/>
            <a:cxnLst/>
            <a:rect r="r" b="b" t="t" l="l"/>
            <a:pathLst>
              <a:path h="11578771" w="7777074">
                <a:moveTo>
                  <a:pt x="0" y="0"/>
                </a:moveTo>
                <a:lnTo>
                  <a:pt x="7777074" y="0"/>
                </a:lnTo>
                <a:lnTo>
                  <a:pt x="7777074" y="11578770"/>
                </a:lnTo>
                <a:lnTo>
                  <a:pt x="0" y="11578770"/>
                </a:lnTo>
                <a:lnTo>
                  <a:pt x="0" y="0"/>
                </a:lnTo>
                <a:close/>
              </a:path>
            </a:pathLst>
          </a:custGeom>
          <a:blipFill>
            <a:blip r:embed="rId6"/>
            <a:stretch>
              <a:fillRect l="0" t="0" r="0" b="0"/>
            </a:stretch>
          </a:blipFill>
        </p:spPr>
      </p:sp>
      <p:sp>
        <p:nvSpPr>
          <p:cNvPr name="Freeform 18" id="18"/>
          <p:cNvSpPr/>
          <p:nvPr/>
        </p:nvSpPr>
        <p:spPr>
          <a:xfrm flipH="false" flipV="false" rot="0">
            <a:off x="9144000" y="199087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8001122" y="1759293"/>
            <a:ext cx="2222020" cy="763567"/>
          </a:xfrm>
          <a:custGeom>
            <a:avLst/>
            <a:gdLst/>
            <a:ahLst/>
            <a:cxnLst/>
            <a:rect r="r" b="b" t="t" l="l"/>
            <a:pathLst>
              <a:path h="763567" w="2222020">
                <a:moveTo>
                  <a:pt x="0" y="0"/>
                </a:moveTo>
                <a:lnTo>
                  <a:pt x="2222020" y="0"/>
                </a:lnTo>
                <a:lnTo>
                  <a:pt x="2222020" y="763566"/>
                </a:lnTo>
                <a:lnTo>
                  <a:pt x="0" y="763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0">
            <a:off x="5742432" y="2078227"/>
            <a:ext cx="676215" cy="67621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2" id="2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23" id="23"/>
          <p:cNvGrpSpPr/>
          <p:nvPr/>
        </p:nvGrpSpPr>
        <p:grpSpPr>
          <a:xfrm rot="0">
            <a:off x="1910661" y="9258300"/>
            <a:ext cx="2604250" cy="260425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5" id="2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26" id="26"/>
          <p:cNvGrpSpPr/>
          <p:nvPr/>
        </p:nvGrpSpPr>
        <p:grpSpPr>
          <a:xfrm rot="0">
            <a:off x="16560050" y="5697184"/>
            <a:ext cx="1727950" cy="172795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8" id="28"/>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01161" y="5766560"/>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sz="1453" spc="-79">
                  <a:solidFill>
                    <a:srgbClr val="FFFFFF"/>
                  </a:solidFill>
                  <a:latin typeface="Aileron"/>
                  <a:ea typeface="Aileron"/>
                  <a:cs typeface="Aileron"/>
                  <a:sym typeface="Aileron"/>
                </a:rPr>
                <a:t>03</a:t>
              </a:r>
            </a:p>
          </p:txBody>
        </p:sp>
      </p:grpSp>
      <p:sp>
        <p:nvSpPr>
          <p:cNvPr name="Freeform 10" id="10"/>
          <p:cNvSpPr/>
          <p:nvPr/>
        </p:nvSpPr>
        <p:spPr>
          <a:xfrm flipH="false" flipV="false" rot="0">
            <a:off x="9144000" y="199087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001122" y="1759293"/>
            <a:ext cx="2222020" cy="763567"/>
          </a:xfrm>
          <a:custGeom>
            <a:avLst/>
            <a:gdLst/>
            <a:ahLst/>
            <a:cxnLst/>
            <a:rect r="r" b="b" t="t" l="l"/>
            <a:pathLst>
              <a:path h="763567" w="2222020">
                <a:moveTo>
                  <a:pt x="0" y="0"/>
                </a:moveTo>
                <a:lnTo>
                  <a:pt x="2222020" y="0"/>
                </a:lnTo>
                <a:lnTo>
                  <a:pt x="2222020" y="763566"/>
                </a:lnTo>
                <a:lnTo>
                  <a:pt x="0" y="7635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5742432" y="2078227"/>
            <a:ext cx="676215" cy="6762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1910661" y="9258300"/>
            <a:ext cx="2604250" cy="26042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16560050" y="5697184"/>
            <a:ext cx="1727950" cy="172795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21" id="21"/>
          <p:cNvSpPr/>
          <p:nvPr/>
        </p:nvSpPr>
        <p:spPr>
          <a:xfrm flipH="false" flipV="false" rot="0">
            <a:off x="572281" y="3343661"/>
            <a:ext cx="17314710" cy="5987579"/>
          </a:xfrm>
          <a:custGeom>
            <a:avLst/>
            <a:gdLst/>
            <a:ahLst/>
            <a:cxnLst/>
            <a:rect r="r" b="b" t="t" l="l"/>
            <a:pathLst>
              <a:path h="5987579" w="17314710">
                <a:moveTo>
                  <a:pt x="0" y="0"/>
                </a:moveTo>
                <a:lnTo>
                  <a:pt x="17314710" y="0"/>
                </a:lnTo>
                <a:lnTo>
                  <a:pt x="17314710" y="5987579"/>
                </a:lnTo>
                <a:lnTo>
                  <a:pt x="0" y="5987579"/>
                </a:lnTo>
                <a:lnTo>
                  <a:pt x="0" y="0"/>
                </a:lnTo>
                <a:close/>
              </a:path>
            </a:pathLst>
          </a:custGeom>
          <a:blipFill>
            <a:blip r:embed="rId8"/>
            <a:stretch>
              <a:fillRect l="-483" t="0" r="-483" b="0"/>
            </a:stretch>
          </a:blipFill>
        </p:spPr>
      </p:sp>
      <p:sp>
        <p:nvSpPr>
          <p:cNvPr name="TextBox 22" id="22"/>
          <p:cNvSpPr txBox="true"/>
          <p:nvPr/>
        </p:nvSpPr>
        <p:spPr>
          <a:xfrm rot="0">
            <a:off x="1374773" y="2350626"/>
            <a:ext cx="6972422" cy="764435"/>
          </a:xfrm>
          <a:prstGeom prst="rect">
            <a:avLst/>
          </a:prstGeom>
        </p:spPr>
        <p:txBody>
          <a:bodyPr anchor="t" rtlCol="false" tIns="0" lIns="0" bIns="0" rIns="0">
            <a:spAutoFit/>
          </a:bodyPr>
          <a:lstStyle/>
          <a:p>
            <a:pPr algn="l">
              <a:lnSpc>
                <a:spcPts val="5549"/>
              </a:lnSpc>
            </a:pPr>
            <a:r>
              <a:rPr lang="en-US" sz="6453" b="true">
                <a:solidFill>
                  <a:srgbClr val="000000"/>
                </a:solidFill>
                <a:latin typeface="TT Hoves Bold"/>
                <a:ea typeface="TT Hoves Bold"/>
                <a:cs typeface="TT Hoves Bold"/>
                <a:sym typeface="TT Hoves Bold"/>
              </a:rPr>
              <a:t>BÀI TOÁN </a:t>
            </a:r>
          </a:p>
        </p:txBody>
      </p:sp>
      <p:sp>
        <p:nvSpPr>
          <p:cNvPr name="TextBox 23" id="23"/>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24" id="24"/>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25" id="25"/>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26" id="26"/>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27" id="27"/>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01161" y="5766560"/>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sz="1453" spc="-79">
                  <a:solidFill>
                    <a:srgbClr val="FFFFFF"/>
                  </a:solidFill>
                  <a:latin typeface="Aileron"/>
                  <a:ea typeface="Aileron"/>
                  <a:cs typeface="Aileron"/>
                  <a:sym typeface="Aileron"/>
                </a:rPr>
                <a:t>04</a:t>
              </a:r>
            </a:p>
          </p:txBody>
        </p:sp>
      </p:grpSp>
      <p:sp>
        <p:nvSpPr>
          <p:cNvPr name="Freeform 10" id="10"/>
          <p:cNvSpPr/>
          <p:nvPr/>
        </p:nvSpPr>
        <p:spPr>
          <a:xfrm flipH="false" flipV="false" rot="0">
            <a:off x="9144000" y="199087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001122" y="1759293"/>
            <a:ext cx="2222020" cy="763567"/>
          </a:xfrm>
          <a:custGeom>
            <a:avLst/>
            <a:gdLst/>
            <a:ahLst/>
            <a:cxnLst/>
            <a:rect r="r" b="b" t="t" l="l"/>
            <a:pathLst>
              <a:path h="763567" w="2222020">
                <a:moveTo>
                  <a:pt x="0" y="0"/>
                </a:moveTo>
                <a:lnTo>
                  <a:pt x="2222020" y="0"/>
                </a:lnTo>
                <a:lnTo>
                  <a:pt x="2222020" y="763566"/>
                </a:lnTo>
                <a:lnTo>
                  <a:pt x="0" y="7635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5742432" y="2078227"/>
            <a:ext cx="676215" cy="6762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1910661" y="9258300"/>
            <a:ext cx="2604250" cy="26042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16560050" y="5697184"/>
            <a:ext cx="1727950" cy="172795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21" id="21"/>
          <p:cNvSpPr/>
          <p:nvPr/>
        </p:nvSpPr>
        <p:spPr>
          <a:xfrm flipH="false" flipV="false" rot="0">
            <a:off x="477622" y="3343661"/>
            <a:ext cx="17409369" cy="5962709"/>
          </a:xfrm>
          <a:custGeom>
            <a:avLst/>
            <a:gdLst/>
            <a:ahLst/>
            <a:cxnLst/>
            <a:rect r="r" b="b" t="t" l="l"/>
            <a:pathLst>
              <a:path h="5962709" w="17409369">
                <a:moveTo>
                  <a:pt x="0" y="0"/>
                </a:moveTo>
                <a:lnTo>
                  <a:pt x="17409369" y="0"/>
                </a:lnTo>
                <a:lnTo>
                  <a:pt x="17409369" y="5962709"/>
                </a:lnTo>
                <a:lnTo>
                  <a:pt x="0" y="5962709"/>
                </a:lnTo>
                <a:lnTo>
                  <a:pt x="0" y="0"/>
                </a:lnTo>
                <a:close/>
              </a:path>
            </a:pathLst>
          </a:custGeom>
          <a:blipFill>
            <a:blip r:embed="rId8"/>
            <a:stretch>
              <a:fillRect l="0" t="0" r="0" b="0"/>
            </a:stretch>
          </a:blipFill>
        </p:spPr>
      </p:sp>
      <p:sp>
        <p:nvSpPr>
          <p:cNvPr name="TextBox 22" id="22"/>
          <p:cNvSpPr txBox="true"/>
          <p:nvPr/>
        </p:nvSpPr>
        <p:spPr>
          <a:xfrm rot="0">
            <a:off x="1374773" y="2350626"/>
            <a:ext cx="8740050" cy="764435"/>
          </a:xfrm>
          <a:prstGeom prst="rect">
            <a:avLst/>
          </a:prstGeom>
        </p:spPr>
        <p:txBody>
          <a:bodyPr anchor="t" rtlCol="false" tIns="0" lIns="0" bIns="0" rIns="0">
            <a:spAutoFit/>
          </a:bodyPr>
          <a:lstStyle/>
          <a:p>
            <a:pPr algn="l">
              <a:lnSpc>
                <a:spcPts val="5549"/>
              </a:lnSpc>
            </a:pPr>
            <a:r>
              <a:rPr lang="en-US" sz="6453" b="true">
                <a:solidFill>
                  <a:srgbClr val="000000"/>
                </a:solidFill>
                <a:latin typeface="TT Hoves Bold"/>
                <a:ea typeface="TT Hoves Bold"/>
                <a:cs typeface="TT Hoves Bold"/>
                <a:sym typeface="TT Hoves Bold"/>
              </a:rPr>
              <a:t>PHÂN TÍCH BÀI TOÁN </a:t>
            </a:r>
          </a:p>
        </p:txBody>
      </p:sp>
      <p:sp>
        <p:nvSpPr>
          <p:cNvPr name="TextBox 23" id="23"/>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24" id="24"/>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25" id="25"/>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26" id="26"/>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27" id="27"/>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633775" y="2435420"/>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sz="1453" spc="-79">
                  <a:solidFill>
                    <a:srgbClr val="FFFFFF"/>
                  </a:solidFill>
                  <a:latin typeface="Aileron"/>
                  <a:ea typeface="Aileron"/>
                  <a:cs typeface="Aileron"/>
                  <a:sym typeface="Aileron"/>
                </a:rPr>
                <a:t>05</a:t>
              </a:r>
            </a:p>
          </p:txBody>
        </p:sp>
      </p:grpSp>
      <p:sp>
        <p:nvSpPr>
          <p:cNvPr name="Freeform 10" id="10"/>
          <p:cNvSpPr/>
          <p:nvPr/>
        </p:nvSpPr>
        <p:spPr>
          <a:xfrm flipH="false" flipV="false" rot="0">
            <a:off x="9642032" y="343889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0">
            <a:off x="8633775" y="3057112"/>
            <a:ext cx="2222020" cy="763567"/>
          </a:xfrm>
          <a:custGeom>
            <a:avLst/>
            <a:gdLst/>
            <a:ahLst/>
            <a:cxnLst/>
            <a:rect r="r" b="b" t="t" l="l"/>
            <a:pathLst>
              <a:path h="763567" w="2222020">
                <a:moveTo>
                  <a:pt x="2222019" y="0"/>
                </a:moveTo>
                <a:lnTo>
                  <a:pt x="0" y="0"/>
                </a:lnTo>
                <a:lnTo>
                  <a:pt x="0" y="763566"/>
                </a:lnTo>
                <a:lnTo>
                  <a:pt x="2222019" y="763566"/>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6734168" y="609568"/>
            <a:ext cx="1149725" cy="11497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7624690" y="8844542"/>
            <a:ext cx="2017342" cy="201734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5760162" y="8699485"/>
            <a:ext cx="856271" cy="85627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21" id="21"/>
          <p:cNvSpPr/>
          <p:nvPr/>
        </p:nvSpPr>
        <p:spPr>
          <a:xfrm flipH="false" flipV="false" rot="0">
            <a:off x="6404904" y="3372142"/>
            <a:ext cx="11482087" cy="5819405"/>
          </a:xfrm>
          <a:custGeom>
            <a:avLst/>
            <a:gdLst/>
            <a:ahLst/>
            <a:cxnLst/>
            <a:rect r="r" b="b" t="t" l="l"/>
            <a:pathLst>
              <a:path h="5819405" w="11482087">
                <a:moveTo>
                  <a:pt x="0" y="0"/>
                </a:moveTo>
                <a:lnTo>
                  <a:pt x="11482087" y="0"/>
                </a:lnTo>
                <a:lnTo>
                  <a:pt x="11482087" y="5819405"/>
                </a:lnTo>
                <a:lnTo>
                  <a:pt x="0" y="5819405"/>
                </a:lnTo>
                <a:lnTo>
                  <a:pt x="0" y="0"/>
                </a:lnTo>
                <a:close/>
              </a:path>
            </a:pathLst>
          </a:custGeom>
          <a:blipFill>
            <a:blip r:embed="rId8"/>
            <a:stretch>
              <a:fillRect l="-826" t="0" r="-826" b="0"/>
            </a:stretch>
          </a:blipFill>
        </p:spPr>
      </p:sp>
      <p:sp>
        <p:nvSpPr>
          <p:cNvPr name="TextBox 22" id="22"/>
          <p:cNvSpPr txBox="true"/>
          <p:nvPr/>
        </p:nvSpPr>
        <p:spPr>
          <a:xfrm rot="0">
            <a:off x="1028700" y="2230678"/>
            <a:ext cx="7605075" cy="1074711"/>
          </a:xfrm>
          <a:prstGeom prst="rect">
            <a:avLst/>
          </a:prstGeom>
        </p:spPr>
        <p:txBody>
          <a:bodyPr anchor="t" rtlCol="false" tIns="0" lIns="0" bIns="0" rIns="0">
            <a:spAutoFit/>
          </a:bodyPr>
          <a:lstStyle/>
          <a:p>
            <a:pPr algn="l" marL="0" indent="0" lvl="0">
              <a:lnSpc>
                <a:spcPts val="8331"/>
              </a:lnSpc>
              <a:spcBef>
                <a:spcPct val="0"/>
              </a:spcBef>
            </a:pPr>
            <a:r>
              <a:rPr lang="en-US" b="true" sz="7182">
                <a:solidFill>
                  <a:srgbClr val="000000"/>
                </a:solidFill>
                <a:latin typeface="TT Hoves Bold"/>
                <a:ea typeface="TT Hoves Bold"/>
                <a:cs typeface="TT Hoves Bold"/>
                <a:sym typeface="TT Hoves Bold"/>
              </a:rPr>
              <a:t>CNN VÀ LSTM</a:t>
            </a:r>
          </a:p>
        </p:txBody>
      </p:sp>
      <p:sp>
        <p:nvSpPr>
          <p:cNvPr name="TextBox 23" id="23"/>
          <p:cNvSpPr txBox="true"/>
          <p:nvPr/>
        </p:nvSpPr>
        <p:spPr>
          <a:xfrm rot="0">
            <a:off x="753380" y="3632200"/>
            <a:ext cx="5434918" cy="5626100"/>
          </a:xfrm>
          <a:prstGeom prst="rect">
            <a:avLst/>
          </a:prstGeom>
        </p:spPr>
        <p:txBody>
          <a:bodyPr anchor="t" rtlCol="false" tIns="0" lIns="0" bIns="0" rIns="0">
            <a:spAutoFit/>
          </a:bodyPr>
          <a:lstStyle/>
          <a:p>
            <a:pPr algn="just">
              <a:lnSpc>
                <a:spcPts val="2799"/>
              </a:lnSpc>
            </a:pPr>
            <a:r>
              <a:rPr lang="en-US" sz="1999">
                <a:solidFill>
                  <a:srgbClr val="000000"/>
                </a:solidFill>
                <a:latin typeface="Aileron"/>
                <a:ea typeface="Aileron"/>
                <a:cs typeface="Aileron"/>
                <a:sym typeface="Aileron"/>
              </a:rPr>
              <a:t>CNN (Convolutional Neural networks) - Mạng nơ-ron tích chập là mạng nơ-ron sâu chuyên biệt có thể xử lý các dữ liệu có dạng đầu vào giống ma trận 2D. Các dữ liệu hình ảnh rất dễ dàng để biểu diễn dưới dạng ma trận 2D điều đó làm cho CNN trở lên hữu ích khi làm việc với dữ liệu hình ảnh.</a:t>
            </a:r>
          </a:p>
          <a:p>
            <a:pPr algn="just">
              <a:lnSpc>
                <a:spcPts val="2799"/>
              </a:lnSpc>
            </a:pPr>
            <a:r>
              <a:rPr lang="en-US" sz="1999">
                <a:solidFill>
                  <a:srgbClr val="000000"/>
                </a:solidFill>
                <a:latin typeface="Aileron"/>
                <a:ea typeface="Aileron"/>
                <a:cs typeface="Aileron"/>
                <a:sym typeface="Aileron"/>
              </a:rPr>
              <a:t>CNN về cơ bản được sử dụng để phân loại hình ảnh và xác định xem hình ảnh là chim, máy bay, hay cũng có thể là Superman...v.v</a:t>
            </a:r>
          </a:p>
          <a:p>
            <a:pPr algn="just">
              <a:lnSpc>
                <a:spcPts val="2799"/>
              </a:lnSpc>
            </a:pPr>
            <a:r>
              <a:rPr lang="en-US" sz="1999">
                <a:solidFill>
                  <a:srgbClr val="000000"/>
                </a:solidFill>
                <a:latin typeface="Aileron"/>
                <a:ea typeface="Aileron"/>
                <a:cs typeface="Aileron"/>
                <a:sym typeface="Aileron"/>
              </a:rPr>
              <a:t>CNN quét hình ảnh từ trái sang phải và từ trên xuống dưới để trích xuất ra các features quan trọng từ hình ảnh và kết hợp feature phân loại hình ảnh. Nó có thể xử lý các hình ảnh đã được dịch, xoay, thu nhỏ và thay đổi góc nhìn.</a:t>
            </a:r>
          </a:p>
          <a:p>
            <a:pPr algn="just">
              <a:lnSpc>
                <a:spcPts val="2799"/>
              </a:lnSpc>
            </a:pPr>
          </a:p>
        </p:txBody>
      </p:sp>
      <p:sp>
        <p:nvSpPr>
          <p:cNvPr name="TextBox 24" id="24"/>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25" id="25"/>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26" id="26"/>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27" id="27"/>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28" id="28"/>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633775" y="2435420"/>
            <a:ext cx="13645760" cy="1364576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sz="1453" spc="-79">
                  <a:solidFill>
                    <a:srgbClr val="FFFFFF"/>
                  </a:solidFill>
                  <a:latin typeface="Aileron"/>
                  <a:ea typeface="Aileron"/>
                  <a:cs typeface="Aileron"/>
                  <a:sym typeface="Aileron"/>
                </a:rPr>
                <a:t>06</a:t>
              </a:r>
            </a:p>
          </p:txBody>
        </p:sp>
      </p:grpSp>
      <p:sp>
        <p:nvSpPr>
          <p:cNvPr name="Freeform 10" id="10"/>
          <p:cNvSpPr/>
          <p:nvPr/>
        </p:nvSpPr>
        <p:spPr>
          <a:xfrm flipH="false" flipV="false" rot="0">
            <a:off x="9642032" y="3438895"/>
            <a:ext cx="2222020" cy="763567"/>
          </a:xfrm>
          <a:custGeom>
            <a:avLst/>
            <a:gdLst/>
            <a:ahLst/>
            <a:cxnLst/>
            <a:rect r="r" b="b" t="t" l="l"/>
            <a:pathLst>
              <a:path h="763567" w="2222020">
                <a:moveTo>
                  <a:pt x="0" y="0"/>
                </a:moveTo>
                <a:lnTo>
                  <a:pt x="2222020" y="0"/>
                </a:lnTo>
                <a:lnTo>
                  <a:pt x="2222020" y="763567"/>
                </a:lnTo>
                <a:lnTo>
                  <a:pt x="0" y="763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false" rot="0">
            <a:off x="8633775" y="3057112"/>
            <a:ext cx="2222020" cy="763567"/>
          </a:xfrm>
          <a:custGeom>
            <a:avLst/>
            <a:gdLst/>
            <a:ahLst/>
            <a:cxnLst/>
            <a:rect r="r" b="b" t="t" l="l"/>
            <a:pathLst>
              <a:path h="763567" w="2222020">
                <a:moveTo>
                  <a:pt x="2222019" y="0"/>
                </a:moveTo>
                <a:lnTo>
                  <a:pt x="0" y="0"/>
                </a:lnTo>
                <a:lnTo>
                  <a:pt x="0" y="763566"/>
                </a:lnTo>
                <a:lnTo>
                  <a:pt x="2222019" y="763566"/>
                </a:lnTo>
                <a:lnTo>
                  <a:pt x="22220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6734168" y="609568"/>
            <a:ext cx="1149725" cy="11497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4" id="14"/>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5" id="15"/>
          <p:cNvGrpSpPr/>
          <p:nvPr/>
        </p:nvGrpSpPr>
        <p:grpSpPr>
          <a:xfrm rot="0">
            <a:off x="7624690" y="8844542"/>
            <a:ext cx="2017342" cy="201734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7" id="17"/>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8" id="18"/>
          <p:cNvGrpSpPr/>
          <p:nvPr/>
        </p:nvGrpSpPr>
        <p:grpSpPr>
          <a:xfrm rot="0">
            <a:off x="5760162" y="8699485"/>
            <a:ext cx="856271" cy="85627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21" id="21"/>
          <p:cNvSpPr/>
          <p:nvPr/>
        </p:nvSpPr>
        <p:spPr>
          <a:xfrm flipH="false" flipV="false" rot="0">
            <a:off x="8823072" y="2211628"/>
            <a:ext cx="7840988" cy="7526687"/>
          </a:xfrm>
          <a:custGeom>
            <a:avLst/>
            <a:gdLst/>
            <a:ahLst/>
            <a:cxnLst/>
            <a:rect r="r" b="b" t="t" l="l"/>
            <a:pathLst>
              <a:path h="7526687" w="7840988">
                <a:moveTo>
                  <a:pt x="0" y="0"/>
                </a:moveTo>
                <a:lnTo>
                  <a:pt x="7840988" y="0"/>
                </a:lnTo>
                <a:lnTo>
                  <a:pt x="7840988" y="7526686"/>
                </a:lnTo>
                <a:lnTo>
                  <a:pt x="0" y="7526686"/>
                </a:lnTo>
                <a:lnTo>
                  <a:pt x="0" y="0"/>
                </a:lnTo>
                <a:close/>
              </a:path>
            </a:pathLst>
          </a:custGeom>
          <a:blipFill>
            <a:blip r:embed="rId8"/>
            <a:stretch>
              <a:fillRect l="0" t="0" r="0" b="0"/>
            </a:stretch>
          </a:blipFill>
        </p:spPr>
      </p:sp>
      <p:sp>
        <p:nvSpPr>
          <p:cNvPr name="TextBox 22" id="22"/>
          <p:cNvSpPr txBox="true"/>
          <p:nvPr/>
        </p:nvSpPr>
        <p:spPr>
          <a:xfrm rot="0">
            <a:off x="1028700" y="2230678"/>
            <a:ext cx="7605075" cy="1074711"/>
          </a:xfrm>
          <a:prstGeom prst="rect">
            <a:avLst/>
          </a:prstGeom>
        </p:spPr>
        <p:txBody>
          <a:bodyPr anchor="t" rtlCol="false" tIns="0" lIns="0" bIns="0" rIns="0">
            <a:spAutoFit/>
          </a:bodyPr>
          <a:lstStyle/>
          <a:p>
            <a:pPr algn="l" marL="0" indent="0" lvl="0">
              <a:lnSpc>
                <a:spcPts val="8331"/>
              </a:lnSpc>
              <a:spcBef>
                <a:spcPct val="0"/>
              </a:spcBef>
            </a:pPr>
            <a:r>
              <a:rPr lang="en-US" b="true" sz="7182">
                <a:solidFill>
                  <a:srgbClr val="000000"/>
                </a:solidFill>
                <a:latin typeface="TT Hoves Bold"/>
                <a:ea typeface="TT Hoves Bold"/>
                <a:cs typeface="TT Hoves Bold"/>
                <a:sym typeface="TT Hoves Bold"/>
              </a:rPr>
              <a:t>CNN VÀ LSTM</a:t>
            </a:r>
          </a:p>
        </p:txBody>
      </p:sp>
      <p:sp>
        <p:nvSpPr>
          <p:cNvPr name="TextBox 23" id="23"/>
          <p:cNvSpPr txBox="true"/>
          <p:nvPr/>
        </p:nvSpPr>
        <p:spPr>
          <a:xfrm rot="0">
            <a:off x="939985" y="3714964"/>
            <a:ext cx="5794182" cy="3863975"/>
          </a:xfrm>
          <a:prstGeom prst="rect">
            <a:avLst/>
          </a:prstGeom>
        </p:spPr>
        <p:txBody>
          <a:bodyPr anchor="t" rtlCol="false" tIns="0" lIns="0" bIns="0" rIns="0">
            <a:spAutoFit/>
          </a:bodyPr>
          <a:lstStyle/>
          <a:p>
            <a:pPr algn="just">
              <a:lnSpc>
                <a:spcPts val="2799"/>
              </a:lnSpc>
            </a:pPr>
            <a:r>
              <a:rPr lang="en-US" sz="1999">
                <a:solidFill>
                  <a:srgbClr val="000000"/>
                </a:solidFill>
                <a:latin typeface="Aileron"/>
                <a:ea typeface="Aileron"/>
                <a:cs typeface="Aileron"/>
                <a:sym typeface="Aileron"/>
              </a:rPr>
              <a:t>LSTM (Long short term memory) là một loại RNN (Recurrent Neural Network) - mạng nơ-ron hồi quy, rất thích hợp với các bài toán dự đoán trình tự. Dựa trên văn bản trước đó, chúng có thể dự đoán được từ tiếp theo là gì. Nó đã tự chứng minh tính hiệu quả từ RNN truyền thống bằng cách khắc phục những hạn chế của RNN vốn có bộ nhớ ngắn hạn. LSTM có thể thực thi các thông tin có ý nghĩa trong suốt quá trình xử lý đầu vào và với forget gate, nó sẽ loại bỏ mọi thông tin không có ý nghĩa.</a:t>
            </a:r>
          </a:p>
        </p:txBody>
      </p:sp>
      <p:sp>
        <p:nvSpPr>
          <p:cNvPr name="TextBox 24" id="24"/>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25" id="25"/>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26" id="26"/>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27" id="27"/>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28" id="28"/>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990875"/>
            <a:ext cx="2108657" cy="724611"/>
          </a:xfrm>
          <a:custGeom>
            <a:avLst/>
            <a:gdLst/>
            <a:ahLst/>
            <a:cxnLst/>
            <a:rect r="r" b="b" t="t" l="l"/>
            <a:pathLst>
              <a:path h="724611" w="2108657">
                <a:moveTo>
                  <a:pt x="0" y="0"/>
                </a:moveTo>
                <a:lnTo>
                  <a:pt x="2108657" y="0"/>
                </a:lnTo>
                <a:lnTo>
                  <a:pt x="2108657" y="724611"/>
                </a:lnTo>
                <a:lnTo>
                  <a:pt x="0" y="724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4">
              <a:alphaModFix amt="16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7259300" y="9258300"/>
            <a:ext cx="627691" cy="594913"/>
            <a:chOff x="0" y="0"/>
            <a:chExt cx="165318" cy="156685"/>
          </a:xfrm>
        </p:grpSpPr>
        <p:sp>
          <p:nvSpPr>
            <p:cNvPr name="Freeform 6" id="6"/>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7" id="7"/>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FFFFFF"/>
                  </a:solidFill>
                  <a:latin typeface="Aileron Bold"/>
                  <a:ea typeface="Aileron Bold"/>
                  <a:cs typeface="Aileron Bold"/>
                  <a:sym typeface="Aileron Bold"/>
                </a:rPr>
                <a:t>10</a:t>
              </a:r>
            </a:p>
          </p:txBody>
        </p:sp>
      </p:grpSp>
      <p:grpSp>
        <p:nvGrpSpPr>
          <p:cNvPr name="Group 8" id="8"/>
          <p:cNvGrpSpPr/>
          <p:nvPr/>
        </p:nvGrpSpPr>
        <p:grpSpPr>
          <a:xfrm rot="0">
            <a:off x="-2222383" y="3669491"/>
            <a:ext cx="10211990" cy="102119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10" id="10"/>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1" id="11"/>
          <p:cNvSpPr/>
          <p:nvPr/>
        </p:nvSpPr>
        <p:spPr>
          <a:xfrm flipH="false" flipV="false" rot="0">
            <a:off x="16591623" y="2612356"/>
            <a:ext cx="2108657" cy="724611"/>
          </a:xfrm>
          <a:custGeom>
            <a:avLst/>
            <a:gdLst/>
            <a:ahLst/>
            <a:cxnLst/>
            <a:rect r="r" b="b" t="t" l="l"/>
            <a:pathLst>
              <a:path h="724611" w="2108657">
                <a:moveTo>
                  <a:pt x="0" y="0"/>
                </a:moveTo>
                <a:lnTo>
                  <a:pt x="2108657" y="0"/>
                </a:lnTo>
                <a:lnTo>
                  <a:pt x="2108657" y="724611"/>
                </a:lnTo>
                <a:lnTo>
                  <a:pt x="0" y="724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0">
            <a:off x="11252657" y="8533689"/>
            <a:ext cx="2108657" cy="724611"/>
          </a:xfrm>
          <a:custGeom>
            <a:avLst/>
            <a:gdLst/>
            <a:ahLst/>
            <a:cxnLst/>
            <a:rect r="r" b="b" t="t" l="l"/>
            <a:pathLst>
              <a:path h="724611" w="2108657">
                <a:moveTo>
                  <a:pt x="2108657" y="0"/>
                </a:moveTo>
                <a:lnTo>
                  <a:pt x="0" y="0"/>
                </a:lnTo>
                <a:lnTo>
                  <a:pt x="0" y="724611"/>
                </a:lnTo>
                <a:lnTo>
                  <a:pt x="2108657" y="724611"/>
                </a:lnTo>
                <a:lnTo>
                  <a:pt x="21086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525898" y="3187591"/>
            <a:ext cx="2246745" cy="224674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5" id="1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6" id="16"/>
          <p:cNvGrpSpPr/>
          <p:nvPr/>
        </p:nvGrpSpPr>
        <p:grpSpPr>
          <a:xfrm rot="0">
            <a:off x="14995032" y="9555756"/>
            <a:ext cx="1278661" cy="127866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8" id="18"/>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9" id="19"/>
          <p:cNvSpPr/>
          <p:nvPr/>
        </p:nvSpPr>
        <p:spPr>
          <a:xfrm flipH="false" flipV="false" rot="0">
            <a:off x="99787" y="3096359"/>
            <a:ext cx="13261527" cy="4333696"/>
          </a:xfrm>
          <a:custGeom>
            <a:avLst/>
            <a:gdLst/>
            <a:ahLst/>
            <a:cxnLst/>
            <a:rect r="r" b="b" t="t" l="l"/>
            <a:pathLst>
              <a:path h="4333696" w="13261527">
                <a:moveTo>
                  <a:pt x="0" y="0"/>
                </a:moveTo>
                <a:lnTo>
                  <a:pt x="13261527" y="0"/>
                </a:lnTo>
                <a:lnTo>
                  <a:pt x="13261527" y="4333697"/>
                </a:lnTo>
                <a:lnTo>
                  <a:pt x="0" y="4333697"/>
                </a:lnTo>
                <a:lnTo>
                  <a:pt x="0" y="0"/>
                </a:lnTo>
                <a:close/>
              </a:path>
            </a:pathLst>
          </a:custGeom>
          <a:blipFill>
            <a:blip r:embed="rId8"/>
            <a:stretch>
              <a:fillRect l="0" t="-818" r="0" b="-414"/>
            </a:stretch>
          </a:blipFill>
        </p:spPr>
      </p:sp>
      <p:sp>
        <p:nvSpPr>
          <p:cNvPr name="TextBox 20" id="20"/>
          <p:cNvSpPr txBox="true"/>
          <p:nvPr/>
        </p:nvSpPr>
        <p:spPr>
          <a:xfrm rot="0">
            <a:off x="9329010" y="1902168"/>
            <a:ext cx="8856472" cy="550291"/>
          </a:xfrm>
          <a:prstGeom prst="rect">
            <a:avLst/>
          </a:prstGeom>
        </p:spPr>
        <p:txBody>
          <a:bodyPr anchor="t" rtlCol="false" tIns="0" lIns="0" bIns="0" rIns="0">
            <a:spAutoFit/>
          </a:bodyPr>
          <a:lstStyle/>
          <a:p>
            <a:pPr algn="l">
              <a:lnSpc>
                <a:spcPts val="3940"/>
              </a:lnSpc>
            </a:pPr>
            <a:r>
              <a:rPr lang="en-US" sz="4582" b="true">
                <a:solidFill>
                  <a:srgbClr val="000000"/>
                </a:solidFill>
                <a:latin typeface="TT Hoves Bold"/>
                <a:ea typeface="TT Hoves Bold"/>
                <a:cs typeface="TT Hoves Bold"/>
                <a:sym typeface="TT Hoves Bold"/>
              </a:rPr>
              <a:t>MÔ HÌNH ENCODER-DECODER</a:t>
            </a:r>
          </a:p>
        </p:txBody>
      </p:sp>
      <p:sp>
        <p:nvSpPr>
          <p:cNvPr name="TextBox 21" id="21"/>
          <p:cNvSpPr txBox="true"/>
          <p:nvPr/>
        </p:nvSpPr>
        <p:spPr>
          <a:xfrm rot="0">
            <a:off x="13757246" y="3048734"/>
            <a:ext cx="4194926" cy="4762195"/>
          </a:xfrm>
          <a:prstGeom prst="rect">
            <a:avLst/>
          </a:prstGeom>
        </p:spPr>
        <p:txBody>
          <a:bodyPr anchor="t" rtlCol="false" tIns="0" lIns="0" bIns="0" rIns="0">
            <a:spAutoFit/>
          </a:bodyPr>
          <a:lstStyle/>
          <a:p>
            <a:pPr algn="just">
              <a:lnSpc>
                <a:spcPts val="2913"/>
              </a:lnSpc>
            </a:pPr>
            <a:r>
              <a:rPr lang="en-US" sz="2081">
                <a:solidFill>
                  <a:srgbClr val="000000"/>
                </a:solidFill>
                <a:latin typeface="Aileron"/>
                <a:ea typeface="Aileron"/>
                <a:cs typeface="Aileron"/>
                <a:sym typeface="Aileron"/>
              </a:rPr>
              <a:t>Trong kiến trúc này, bộ mã hóa được sử dụng để ánh xạ đầu vào thành biểu diễn vectơ chiều cố định có giá trị thực của nó. Sau đó, bộ giải mã tạo đầu ra, dựa trên biểu diễn do bộ mã hóa tạo ra. Ưu điểm chính của một hệ thống như vậy là nó có thể được đào tạo từ đầu đến cuối, nghĩa là các tham số của toàn bộ mạng được học cùng nhau, do đó tránh được vấn đề sắp xếp một số thành phần độc lập. </a:t>
            </a:r>
          </a:p>
          <a:p>
            <a:pPr algn="just">
              <a:lnSpc>
                <a:spcPts val="2913"/>
              </a:lnSpc>
            </a:pPr>
          </a:p>
        </p:txBody>
      </p:sp>
      <p:sp>
        <p:nvSpPr>
          <p:cNvPr name="TextBox 22" id="22"/>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23" id="23"/>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24" id="24"/>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25" id="25"/>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26" id="26"/>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
        <p:nvSpPr>
          <p:cNvPr name="TextBox 27" id="27"/>
          <p:cNvSpPr txBox="true"/>
          <p:nvPr/>
        </p:nvSpPr>
        <p:spPr>
          <a:xfrm rot="0">
            <a:off x="68423" y="7772829"/>
            <a:ext cx="13499267" cy="1044575"/>
          </a:xfrm>
          <a:prstGeom prst="rect">
            <a:avLst/>
          </a:prstGeom>
        </p:spPr>
        <p:txBody>
          <a:bodyPr anchor="t" rtlCol="false" tIns="0" lIns="0" bIns="0" rIns="0">
            <a:spAutoFit/>
          </a:bodyPr>
          <a:lstStyle/>
          <a:p>
            <a:pPr algn="just">
              <a:lnSpc>
                <a:spcPts val="2799"/>
              </a:lnSpc>
            </a:pPr>
            <a:r>
              <a:rPr lang="en-US" sz="1999">
                <a:solidFill>
                  <a:srgbClr val="000000"/>
                </a:solidFill>
                <a:latin typeface="Aileron"/>
                <a:ea typeface="Aileron"/>
                <a:cs typeface="Aileron"/>
                <a:sym typeface="Aileron"/>
              </a:rPr>
              <a:t>Mô tả/chú thích hình ảnh được hiểu là nhiệm vụ dịch một phương thức, tức là một hình ảnh, sang một phương thức khác, tức là mô tả của nó. Vì vậy kiến trúc bộ mã hóa-giải mã đã được sử dụng với mạng thần kinh tích chập (CNN) ở phía bộ mã hóa và mạng thần kinh hồi quy (RNN)  ở phía bộ giải mã.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202644" y="4153823"/>
            <a:ext cx="10234433" cy="1023443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FFFFFF"/>
                  </a:solidFill>
                  <a:latin typeface="Aileron Bold"/>
                  <a:ea typeface="Aileron Bold"/>
                  <a:cs typeface="Aileron Bold"/>
                  <a:sym typeface="Aileron Bold"/>
                </a:rPr>
                <a:t>05</a:t>
              </a:r>
            </a:p>
          </p:txBody>
        </p:sp>
      </p:grpSp>
      <p:grpSp>
        <p:nvGrpSpPr>
          <p:cNvPr name="Group 10" id="10"/>
          <p:cNvGrpSpPr/>
          <p:nvPr/>
        </p:nvGrpSpPr>
        <p:grpSpPr>
          <a:xfrm rot="0">
            <a:off x="1028700" y="3018303"/>
            <a:ext cx="1298587" cy="129858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grpSp>
        <p:nvGrpSpPr>
          <p:cNvPr name="Group 13" id="13"/>
          <p:cNvGrpSpPr/>
          <p:nvPr/>
        </p:nvGrpSpPr>
        <p:grpSpPr>
          <a:xfrm rot="0">
            <a:off x="15364489" y="3397724"/>
            <a:ext cx="539746" cy="53974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15" id="1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16" id="16"/>
          <p:cNvSpPr/>
          <p:nvPr/>
        </p:nvSpPr>
        <p:spPr>
          <a:xfrm flipH="false" flipV="false" rot="0">
            <a:off x="4759291" y="8483008"/>
            <a:ext cx="2222020" cy="763567"/>
          </a:xfrm>
          <a:custGeom>
            <a:avLst/>
            <a:gdLst/>
            <a:ahLst/>
            <a:cxnLst/>
            <a:rect r="r" b="b" t="t" l="l"/>
            <a:pathLst>
              <a:path h="763567" w="2222020">
                <a:moveTo>
                  <a:pt x="0" y="0"/>
                </a:moveTo>
                <a:lnTo>
                  <a:pt x="2222020" y="0"/>
                </a:lnTo>
                <a:lnTo>
                  <a:pt x="2222020" y="763566"/>
                </a:lnTo>
                <a:lnTo>
                  <a:pt x="0" y="7635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false" rot="0">
            <a:off x="16775981" y="3285813"/>
            <a:ext cx="2222020" cy="763567"/>
          </a:xfrm>
          <a:custGeom>
            <a:avLst/>
            <a:gdLst/>
            <a:ahLst/>
            <a:cxnLst/>
            <a:rect r="r" b="b" t="t" l="l"/>
            <a:pathLst>
              <a:path h="763567" w="2222020">
                <a:moveTo>
                  <a:pt x="2222020" y="0"/>
                </a:moveTo>
                <a:lnTo>
                  <a:pt x="0" y="0"/>
                </a:lnTo>
                <a:lnTo>
                  <a:pt x="0" y="763567"/>
                </a:lnTo>
                <a:lnTo>
                  <a:pt x="2222020" y="763567"/>
                </a:lnTo>
                <a:lnTo>
                  <a:pt x="222202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2077526" y="3042922"/>
            <a:ext cx="14514097" cy="3657276"/>
          </a:xfrm>
          <a:custGeom>
            <a:avLst/>
            <a:gdLst/>
            <a:ahLst/>
            <a:cxnLst/>
            <a:rect r="r" b="b" t="t" l="l"/>
            <a:pathLst>
              <a:path h="3657276" w="14514097">
                <a:moveTo>
                  <a:pt x="0" y="0"/>
                </a:moveTo>
                <a:lnTo>
                  <a:pt x="14514097" y="0"/>
                </a:lnTo>
                <a:lnTo>
                  <a:pt x="14514097" y="3657277"/>
                </a:lnTo>
                <a:lnTo>
                  <a:pt x="0" y="3657277"/>
                </a:lnTo>
                <a:lnTo>
                  <a:pt x="0" y="0"/>
                </a:lnTo>
                <a:close/>
              </a:path>
            </a:pathLst>
          </a:custGeom>
          <a:blipFill>
            <a:blip r:embed="rId8"/>
            <a:stretch>
              <a:fillRect l="0" t="0" r="0" b="0"/>
            </a:stretch>
          </a:blipFill>
        </p:spPr>
      </p:sp>
      <p:sp>
        <p:nvSpPr>
          <p:cNvPr name="TextBox 19" id="19"/>
          <p:cNvSpPr txBox="true"/>
          <p:nvPr/>
        </p:nvSpPr>
        <p:spPr>
          <a:xfrm rot="0">
            <a:off x="4168864" y="1735450"/>
            <a:ext cx="9997324" cy="1108253"/>
          </a:xfrm>
          <a:prstGeom prst="rect">
            <a:avLst/>
          </a:prstGeom>
        </p:spPr>
        <p:txBody>
          <a:bodyPr anchor="t" rtlCol="false" tIns="0" lIns="0" bIns="0" rIns="0">
            <a:spAutoFit/>
          </a:bodyPr>
          <a:lstStyle/>
          <a:p>
            <a:pPr algn="ctr">
              <a:lnSpc>
                <a:spcPts val="8881"/>
              </a:lnSpc>
            </a:pPr>
            <a:r>
              <a:rPr lang="en-US" b="true" sz="7105">
                <a:solidFill>
                  <a:srgbClr val="000000"/>
                </a:solidFill>
                <a:latin typeface="TT Hoves Bold"/>
                <a:ea typeface="TT Hoves Bold"/>
                <a:cs typeface="TT Hoves Bold"/>
                <a:sym typeface="TT Hoves Bold"/>
              </a:rPr>
              <a:t>TỔNG QUAN MÔ HÌNH</a:t>
            </a:r>
          </a:p>
        </p:txBody>
      </p:sp>
      <p:sp>
        <p:nvSpPr>
          <p:cNvPr name="TextBox 20" id="20"/>
          <p:cNvSpPr txBox="true"/>
          <p:nvPr/>
        </p:nvSpPr>
        <p:spPr>
          <a:xfrm rot="0">
            <a:off x="1164769" y="7081199"/>
            <a:ext cx="16722222" cy="2143011"/>
          </a:xfrm>
          <a:prstGeom prst="rect">
            <a:avLst/>
          </a:prstGeom>
        </p:spPr>
        <p:txBody>
          <a:bodyPr anchor="t" rtlCol="false" tIns="0" lIns="0" bIns="0" rIns="0">
            <a:spAutoFit/>
          </a:bodyPr>
          <a:lstStyle/>
          <a:p>
            <a:pPr algn="just">
              <a:lnSpc>
                <a:spcPts val="3412"/>
              </a:lnSpc>
            </a:pPr>
            <a:r>
              <a:rPr lang="en-US" sz="2437">
                <a:solidFill>
                  <a:srgbClr val="000000"/>
                </a:solidFill>
                <a:latin typeface="Aileron"/>
                <a:ea typeface="Aileron"/>
                <a:cs typeface="Aileron"/>
                <a:sym typeface="Aileron"/>
              </a:rPr>
              <a:t>Mô hình đề xuất sử dụng cấu trúc encoder-decoder với phần CNN trong bộ encoder và LSTM trong decoder. CNN hoạt động như một trình trích xuất đặc trưng thường được đào tạo trước trên một tập dữ liệu lớn cho nhiệm vụ phân loại. Sau đó, một bản đồ đặc trưng các feature hình ảnh từ lớp tích chập hoặc biểu diễn vectơ từ lớp được kết nối đầy đủ được sử dụng làm biểu diễn hình ảnh. Các features hình ảnh sẽ đưa vào mô hình mạng bộ nhớ ngắn hạn dài (LSTM) , được sử dụng để lập mô hình ngôn ngữ và sinh câu chú thích .</a:t>
            </a:r>
          </a:p>
        </p:txBody>
      </p:sp>
      <p:sp>
        <p:nvSpPr>
          <p:cNvPr name="TextBox 21" id="21"/>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22" id="22"/>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23" id="23"/>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24" id="24"/>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25" id="25"/>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0BEF6"/>
        </a:solidFill>
      </p:bgPr>
    </p:bg>
    <p:spTree>
      <p:nvGrpSpPr>
        <p:cNvPr id="1" name=""/>
        <p:cNvGrpSpPr/>
        <p:nvPr/>
      </p:nvGrpSpPr>
      <p:grpSpPr>
        <a:xfrm>
          <a:off x="0" y="0"/>
          <a:ext cx="0" cy="0"/>
          <a:chOff x="0" y="0"/>
          <a:chExt cx="0" cy="0"/>
        </a:xfrm>
      </p:grpSpPr>
      <p:sp>
        <p:nvSpPr>
          <p:cNvPr name="Freeform 2" id="2"/>
          <p:cNvSpPr/>
          <p:nvPr/>
        </p:nvSpPr>
        <p:spPr>
          <a:xfrm flipH="false" flipV="false" rot="0">
            <a:off x="-197241" y="-4197741"/>
            <a:ext cx="18682483" cy="18682483"/>
          </a:xfrm>
          <a:custGeom>
            <a:avLst/>
            <a:gdLst/>
            <a:ahLst/>
            <a:cxnLst/>
            <a:rect r="r" b="b" t="t" l="l"/>
            <a:pathLst>
              <a:path h="18682483" w="18682483">
                <a:moveTo>
                  <a:pt x="0" y="0"/>
                </a:moveTo>
                <a:lnTo>
                  <a:pt x="18682482" y="0"/>
                </a:lnTo>
                <a:lnTo>
                  <a:pt x="18682482" y="18682482"/>
                </a:lnTo>
                <a:lnTo>
                  <a:pt x="0" y="18682482"/>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600952" y="1990875"/>
            <a:ext cx="12645986" cy="1264598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1FF"/>
            </a:soli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
        <p:nvSpPr>
          <p:cNvPr name="Freeform 6" id="6"/>
          <p:cNvSpPr/>
          <p:nvPr/>
        </p:nvSpPr>
        <p:spPr>
          <a:xfrm flipH="false" flipV="false" rot="0">
            <a:off x="1028700" y="1260282"/>
            <a:ext cx="692146" cy="499011"/>
          </a:xfrm>
          <a:custGeom>
            <a:avLst/>
            <a:gdLst/>
            <a:ahLst/>
            <a:cxnLst/>
            <a:rect r="r" b="b" t="t" l="l"/>
            <a:pathLst>
              <a:path h="499011" w="692146">
                <a:moveTo>
                  <a:pt x="0" y="0"/>
                </a:moveTo>
                <a:lnTo>
                  <a:pt x="692146" y="0"/>
                </a:lnTo>
                <a:lnTo>
                  <a:pt x="692146" y="499011"/>
                </a:lnTo>
                <a:lnTo>
                  <a:pt x="0" y="499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7259300" y="9258300"/>
            <a:ext cx="627691" cy="594913"/>
            <a:chOff x="0" y="0"/>
            <a:chExt cx="165318" cy="156685"/>
          </a:xfrm>
        </p:grpSpPr>
        <p:sp>
          <p:nvSpPr>
            <p:cNvPr name="Freeform 8" id="8"/>
            <p:cNvSpPr/>
            <p:nvPr/>
          </p:nvSpPr>
          <p:spPr>
            <a:xfrm flipH="false" flipV="false" rot="0">
              <a:off x="0" y="0"/>
              <a:ext cx="165318" cy="156685"/>
            </a:xfrm>
            <a:custGeom>
              <a:avLst/>
              <a:gdLst/>
              <a:ahLst/>
              <a:cxnLst/>
              <a:rect r="r" b="b" t="t" l="l"/>
              <a:pathLst>
                <a:path h="156685" w="165318">
                  <a:moveTo>
                    <a:pt x="0" y="0"/>
                  </a:moveTo>
                  <a:lnTo>
                    <a:pt x="165318" y="0"/>
                  </a:lnTo>
                  <a:lnTo>
                    <a:pt x="165318" y="156685"/>
                  </a:lnTo>
                  <a:lnTo>
                    <a:pt x="0" y="156685"/>
                  </a:lnTo>
                  <a:close/>
                </a:path>
              </a:pathLst>
            </a:custGeom>
            <a:solidFill>
              <a:srgbClr val="6072FE"/>
            </a:solidFill>
          </p:spPr>
        </p:sp>
        <p:sp>
          <p:nvSpPr>
            <p:cNvPr name="TextBox 9" id="9"/>
            <p:cNvSpPr txBox="true"/>
            <p:nvPr/>
          </p:nvSpPr>
          <p:spPr>
            <a:xfrm>
              <a:off x="0" y="-9525"/>
              <a:ext cx="165318" cy="166210"/>
            </a:xfrm>
            <a:prstGeom prst="rect">
              <a:avLst/>
            </a:prstGeom>
          </p:spPr>
          <p:txBody>
            <a:bodyPr anchor="ctr" rtlCol="false" tIns="50800" lIns="50800" bIns="50800" rIns="50800"/>
            <a:lstStyle/>
            <a:p>
              <a:pPr algn="ctr">
                <a:lnSpc>
                  <a:spcPts val="1874"/>
                </a:lnSpc>
              </a:pPr>
              <a:r>
                <a:rPr lang="en-US" b="true" sz="1453" spc="-79">
                  <a:solidFill>
                    <a:srgbClr val="FFFFFF"/>
                  </a:solidFill>
                  <a:latin typeface="Aileron Bold"/>
                  <a:ea typeface="Aileron Bold"/>
                  <a:cs typeface="Aileron Bold"/>
                  <a:sym typeface="Aileron Bold"/>
                </a:rPr>
                <a:t>07</a:t>
              </a:r>
            </a:p>
          </p:txBody>
        </p:sp>
      </p:grpSp>
      <p:sp>
        <p:nvSpPr>
          <p:cNvPr name="Freeform 10" id="10"/>
          <p:cNvSpPr/>
          <p:nvPr/>
        </p:nvSpPr>
        <p:spPr>
          <a:xfrm flipH="false" flipV="false" rot="0">
            <a:off x="10996124" y="2353326"/>
            <a:ext cx="4927821" cy="6256268"/>
          </a:xfrm>
          <a:custGeom>
            <a:avLst/>
            <a:gdLst/>
            <a:ahLst/>
            <a:cxnLst/>
            <a:rect r="r" b="b" t="t" l="l"/>
            <a:pathLst>
              <a:path h="6256268" w="4927821">
                <a:moveTo>
                  <a:pt x="0" y="0"/>
                </a:moveTo>
                <a:lnTo>
                  <a:pt x="4927821" y="0"/>
                </a:lnTo>
                <a:lnTo>
                  <a:pt x="4927821" y="6256269"/>
                </a:lnTo>
                <a:lnTo>
                  <a:pt x="0" y="62562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1" id="11"/>
          <p:cNvSpPr txBox="true"/>
          <p:nvPr/>
        </p:nvSpPr>
        <p:spPr>
          <a:xfrm rot="0">
            <a:off x="780747" y="2650129"/>
            <a:ext cx="10635101" cy="655827"/>
          </a:xfrm>
          <a:prstGeom prst="rect">
            <a:avLst/>
          </a:prstGeom>
        </p:spPr>
        <p:txBody>
          <a:bodyPr anchor="t" rtlCol="false" tIns="0" lIns="0" bIns="0" rIns="0">
            <a:spAutoFit/>
          </a:bodyPr>
          <a:lstStyle/>
          <a:p>
            <a:pPr algn="l">
              <a:lnSpc>
                <a:spcPts val="4714"/>
              </a:lnSpc>
            </a:pPr>
            <a:r>
              <a:rPr lang="en-US" sz="5482" b="true">
                <a:solidFill>
                  <a:srgbClr val="000000"/>
                </a:solidFill>
                <a:latin typeface="TT Hoves Bold"/>
                <a:ea typeface="TT Hoves Bold"/>
                <a:cs typeface="TT Hoves Bold"/>
                <a:sym typeface="TT Hoves Bold"/>
              </a:rPr>
              <a:t>QUÁ TRÌNH XỬ LÝ MÔ HÌNH</a:t>
            </a:r>
          </a:p>
        </p:txBody>
      </p:sp>
      <p:sp>
        <p:nvSpPr>
          <p:cNvPr name="TextBox 12" id="12"/>
          <p:cNvSpPr txBox="true"/>
          <p:nvPr/>
        </p:nvSpPr>
        <p:spPr>
          <a:xfrm rot="0">
            <a:off x="648296" y="3476040"/>
            <a:ext cx="8363253" cy="6683375"/>
          </a:xfrm>
          <a:prstGeom prst="rect">
            <a:avLst/>
          </a:prstGeom>
        </p:spPr>
        <p:txBody>
          <a:bodyPr anchor="t" rtlCol="false" tIns="0" lIns="0" bIns="0" rIns="0">
            <a:spAutoFit/>
          </a:bodyPr>
          <a:lstStyle/>
          <a:p>
            <a:pPr algn="just">
              <a:lnSpc>
                <a:spcPts val="2799"/>
              </a:lnSpc>
            </a:pPr>
            <a:r>
              <a:rPr lang="en-US" sz="1999">
                <a:solidFill>
                  <a:srgbClr val="000000"/>
                </a:solidFill>
                <a:latin typeface="Aileron"/>
                <a:ea typeface="Aileron"/>
                <a:cs typeface="Aileron"/>
                <a:sym typeface="Aileron"/>
              </a:rPr>
              <a:t>Quá trình huấn luyện của mô hình được thực hiện qua các bước sau:</a:t>
            </a:r>
          </a:p>
          <a:p>
            <a:pPr algn="just">
              <a:lnSpc>
                <a:spcPts val="2799"/>
              </a:lnSpc>
            </a:pPr>
            <a:r>
              <a:rPr lang="en-US" sz="1999">
                <a:solidFill>
                  <a:srgbClr val="000000"/>
                </a:solidFill>
                <a:latin typeface="Aileron"/>
                <a:ea typeface="Aileron"/>
                <a:cs typeface="Aileron"/>
                <a:sym typeface="Aileron"/>
              </a:rPr>
              <a:t>•       Tiền xử lý dữ liệu: Dữ liệu đầu vào bao gồm hình ảnh và chú thích tương ứng. Chú thích được tiền xử lý, bao gồm việc thêm các token đặc biệt như &lt;start&gt; và &lt;end&gt; để đánh dấu sự bắt đầu và kết thúc của caption. Các từ trong caption sau đó được mã hóa thành các chỉ số bằng cách sử dụng một tokenizer.</a:t>
            </a:r>
          </a:p>
          <a:p>
            <a:pPr algn="just">
              <a:lnSpc>
                <a:spcPts val="2799"/>
              </a:lnSpc>
            </a:pPr>
            <a:r>
              <a:rPr lang="en-US" sz="1999">
                <a:solidFill>
                  <a:srgbClr val="000000"/>
                </a:solidFill>
                <a:latin typeface="Aileron"/>
                <a:ea typeface="Aileron"/>
                <a:cs typeface="Aileron"/>
                <a:sym typeface="Aileron"/>
              </a:rPr>
              <a:t>•       Trích xuất đặc trưng hình ảnh: Mỗi hình ảnh được đưa qua mô hình CNN pre-trained để trích xuất các đặc trưng hình ảnh (features). Các đặc trưng này sẽ đóng vai trò quan trọng trong việc giúp mô hình học cách sinh chú thích phù hợp.</a:t>
            </a:r>
          </a:p>
          <a:p>
            <a:pPr algn="just">
              <a:lnSpc>
                <a:spcPts val="2799"/>
              </a:lnSpc>
            </a:pPr>
            <a:r>
              <a:rPr lang="en-US" sz="1999">
                <a:solidFill>
                  <a:srgbClr val="000000"/>
                </a:solidFill>
                <a:latin typeface="Aileron"/>
                <a:ea typeface="Aileron"/>
                <a:cs typeface="Aileron"/>
                <a:sym typeface="Aileron"/>
              </a:rPr>
              <a:t>•       Huấn luyện mô hình: Mô hình được huấn luyện với một tập dữ liệu lớn, bao gồm các đặc trưng hình ảnh và các caption tương ứng. Mô hình sử dụng hàm mất mát sparse categorical crossentropy để tối ưu hóa các trọng số của mạng, giúp mô hình có thể tạo ra các caption chính xác hơn.</a:t>
            </a:r>
          </a:p>
          <a:p>
            <a:pPr algn="just">
              <a:lnSpc>
                <a:spcPts val="2799"/>
              </a:lnSpc>
            </a:pPr>
            <a:r>
              <a:rPr lang="en-US" sz="1999">
                <a:solidFill>
                  <a:srgbClr val="000000"/>
                </a:solidFill>
                <a:latin typeface="Aileron"/>
                <a:ea typeface="Aileron"/>
                <a:cs typeface="Aileron"/>
                <a:sym typeface="Aileron"/>
              </a:rPr>
              <a:t>•       Kiểm tra và đánh giá mô hình: Sau khi huấn luyện xong, mô hình được kiểm tra trên một tập dữ liệu kiểm tra riêng biệt để đánh giá khả năng tạo chú thích chính xác cho hình ảnh chưa được nhìn thấy trong quá trình huấn luyện.</a:t>
            </a:r>
          </a:p>
          <a:p>
            <a:pPr algn="just">
              <a:lnSpc>
                <a:spcPts val="2799"/>
              </a:lnSpc>
            </a:pPr>
          </a:p>
        </p:txBody>
      </p:sp>
      <p:sp>
        <p:nvSpPr>
          <p:cNvPr name="TextBox 13" id="13"/>
          <p:cNvSpPr txBox="true"/>
          <p:nvPr/>
        </p:nvSpPr>
        <p:spPr>
          <a:xfrm rot="0">
            <a:off x="1910661" y="1123950"/>
            <a:ext cx="2258202" cy="866925"/>
          </a:xfrm>
          <a:prstGeom prst="rect">
            <a:avLst/>
          </a:prstGeom>
        </p:spPr>
        <p:txBody>
          <a:bodyPr anchor="t" rtlCol="false" tIns="0" lIns="0" bIns="0" rIns="0">
            <a:spAutoFit/>
          </a:bodyPr>
          <a:lstStyle/>
          <a:p>
            <a:pPr algn="l">
              <a:lnSpc>
                <a:spcPts val="3362"/>
              </a:lnSpc>
            </a:pPr>
            <a:r>
              <a:rPr lang="en-US" sz="3615" spc="-296" b="true">
                <a:solidFill>
                  <a:srgbClr val="000000"/>
                </a:solidFill>
                <a:latin typeface="Aileron Bold"/>
                <a:ea typeface="Aileron Bold"/>
                <a:cs typeface="Aileron Bold"/>
                <a:sym typeface="Aileron Bold"/>
              </a:rPr>
              <a:t>Studio Shodwe</a:t>
            </a:r>
          </a:p>
        </p:txBody>
      </p:sp>
      <p:sp>
        <p:nvSpPr>
          <p:cNvPr name="TextBox 14" id="14"/>
          <p:cNvSpPr txBox="true"/>
          <p:nvPr/>
        </p:nvSpPr>
        <p:spPr>
          <a:xfrm rot="0">
            <a:off x="12319860"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HOME</a:t>
            </a:r>
          </a:p>
        </p:txBody>
      </p:sp>
      <p:sp>
        <p:nvSpPr>
          <p:cNvPr name="TextBox 15" id="15"/>
          <p:cNvSpPr txBox="true"/>
          <p:nvPr/>
        </p:nvSpPr>
        <p:spPr>
          <a:xfrm rot="0">
            <a:off x="13424041" y="103876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SERVICE</a:t>
            </a:r>
          </a:p>
        </p:txBody>
      </p:sp>
      <p:sp>
        <p:nvSpPr>
          <p:cNvPr name="TextBox 16" id="16"/>
          <p:cNvSpPr txBox="true"/>
          <p:nvPr/>
        </p:nvSpPr>
        <p:spPr>
          <a:xfrm rot="0">
            <a:off x="14528628" y="103876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ABOUT US</a:t>
            </a:r>
          </a:p>
        </p:txBody>
      </p:sp>
      <p:sp>
        <p:nvSpPr>
          <p:cNvPr name="TextBox 17" id="17"/>
          <p:cNvSpPr txBox="true"/>
          <p:nvPr/>
        </p:nvSpPr>
        <p:spPr>
          <a:xfrm rot="0">
            <a:off x="15923945" y="103876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000000"/>
                </a:solidFill>
                <a:latin typeface="Aileron"/>
                <a:ea typeface="Aileron"/>
                <a:cs typeface="Aileron"/>
                <a:sym typeface="Aileron"/>
              </a:rPr>
              <a:t>CONTACT US</a:t>
            </a:r>
          </a:p>
        </p:txBody>
      </p:sp>
      <p:sp>
        <p:nvSpPr>
          <p:cNvPr name="Freeform 18" id="18"/>
          <p:cNvSpPr/>
          <p:nvPr/>
        </p:nvSpPr>
        <p:spPr>
          <a:xfrm flipH="false" flipV="false" rot="0">
            <a:off x="9144000" y="8425823"/>
            <a:ext cx="2765167" cy="950212"/>
          </a:xfrm>
          <a:custGeom>
            <a:avLst/>
            <a:gdLst/>
            <a:ahLst/>
            <a:cxnLst/>
            <a:rect r="r" b="b" t="t" l="l"/>
            <a:pathLst>
              <a:path h="950212" w="2765167">
                <a:moveTo>
                  <a:pt x="0" y="0"/>
                </a:moveTo>
                <a:lnTo>
                  <a:pt x="2765167" y="0"/>
                </a:lnTo>
                <a:lnTo>
                  <a:pt x="2765167" y="950212"/>
                </a:lnTo>
                <a:lnTo>
                  <a:pt x="0" y="9502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16504408" y="1878220"/>
            <a:ext cx="2765167" cy="950212"/>
          </a:xfrm>
          <a:custGeom>
            <a:avLst/>
            <a:gdLst/>
            <a:ahLst/>
            <a:cxnLst/>
            <a:rect r="r" b="b" t="t" l="l"/>
            <a:pathLst>
              <a:path h="950212" w="2765167">
                <a:moveTo>
                  <a:pt x="0" y="0"/>
                </a:moveTo>
                <a:lnTo>
                  <a:pt x="2765167" y="0"/>
                </a:lnTo>
                <a:lnTo>
                  <a:pt x="2765167" y="950212"/>
                </a:lnTo>
                <a:lnTo>
                  <a:pt x="0" y="9502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0" id="20"/>
          <p:cNvGrpSpPr/>
          <p:nvPr/>
        </p:nvGrpSpPr>
        <p:grpSpPr>
          <a:xfrm rot="0">
            <a:off x="6799533" y="442228"/>
            <a:ext cx="1934644" cy="1934644"/>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E898"/>
            </a:solidFill>
          </p:spPr>
        </p:sp>
        <p:sp>
          <p:nvSpPr>
            <p:cNvPr name="TextBox 22" id="22"/>
            <p:cNvSpPr txBox="true"/>
            <p:nvPr/>
          </p:nvSpPr>
          <p:spPr>
            <a:xfrm>
              <a:off x="76200" y="66675"/>
              <a:ext cx="660400" cy="669925"/>
            </a:xfrm>
            <a:prstGeom prst="rect">
              <a:avLst/>
            </a:prstGeom>
          </p:spPr>
          <p:txBody>
            <a:bodyPr anchor="ctr" rtlCol="false" tIns="50800" lIns="50800" bIns="50800" rIns="50800"/>
            <a:lstStyle/>
            <a:p>
              <a:pPr algn="ctr">
                <a:lnSpc>
                  <a:spcPts val="1874"/>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DAGYi4kx1Yg</dc:identifier>
  <dcterms:modified xsi:type="dcterms:W3CDTF">2011-08-01T06:04:30Z</dcterms:modified>
  <cp:revision>1</cp:revision>
  <dc:title>AI in Everyday Life</dc:title>
</cp:coreProperties>
</file>