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36"/>
  </p:notesMasterIdLst>
  <p:sldIdLst>
    <p:sldId id="257" r:id="rId3"/>
    <p:sldId id="344" r:id="rId4"/>
    <p:sldId id="346" r:id="rId5"/>
    <p:sldId id="351" r:id="rId6"/>
    <p:sldId id="352" r:id="rId7"/>
    <p:sldId id="337" r:id="rId8"/>
    <p:sldId id="345" r:id="rId9"/>
    <p:sldId id="348" r:id="rId10"/>
    <p:sldId id="347" r:id="rId11"/>
    <p:sldId id="349" r:id="rId12"/>
    <p:sldId id="336" r:id="rId13"/>
    <p:sldId id="322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72" r:id="rId26"/>
    <p:sldId id="373" r:id="rId27"/>
    <p:sldId id="376" r:id="rId28"/>
    <p:sldId id="377" r:id="rId29"/>
    <p:sldId id="366" r:id="rId30"/>
    <p:sldId id="367" r:id="rId31"/>
    <p:sldId id="368" r:id="rId32"/>
    <p:sldId id="369" r:id="rId33"/>
    <p:sldId id="370" r:id="rId34"/>
    <p:sldId id="37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0" autoAdjust="0"/>
    <p:restoredTop sz="86635" autoAdjust="0"/>
  </p:normalViewPr>
  <p:slideViewPr>
    <p:cSldViewPr snapToGrid="0">
      <p:cViewPr varScale="1">
        <p:scale>
          <a:sx n="63" d="100"/>
          <a:sy n="63" d="100"/>
        </p:scale>
        <p:origin x="12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63903-8AB5-479D-8B84-8608C0CE7F0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76DE0-7C01-4735-B223-E9B89BFC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3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47F73A-3F9F-4315-B232-98799388100E}" type="slidenum">
              <a:rPr lang="en-US"/>
              <a:pPr/>
              <a:t>1</a:t>
            </a:fld>
            <a:endParaRPr 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F9E29BB-4725-499A-8468-404892B04E99}" type="slidenum">
              <a:rPr lang="en-US" sz="1200"/>
              <a:pPr algn="r" eaLnBrk="1" hangingPunct="1">
                <a:buClrTx/>
                <a:buFontTx/>
                <a:buNone/>
              </a:pPr>
              <a:t>1</a:t>
            </a:fld>
            <a:endParaRPr lang="en-US" sz="1200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afternoon everyone,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today’s presentation, our group will cover two chapters.  Chapter 8 is about Fast convergence of MCMC algorithms and Chapter 9 is about approximate counting.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My team members </a:t>
            </a:r>
          </a:p>
          <a:p>
            <a:r>
              <a:rPr lang="en-US" baseline="0" dirty="0" smtClean="0"/>
              <a:t>Jeff and Sarah will cover approximate counting.</a:t>
            </a:r>
          </a:p>
        </p:txBody>
      </p:sp>
    </p:spTree>
    <p:extLst>
      <p:ext uri="{BB962C8B-B14F-4D97-AF65-F5344CB8AC3E}">
        <p14:creationId xmlns:p14="http://schemas.microsoft.com/office/powerpoint/2010/main" val="3050010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731B33-EF22-4B10-AA41-CFDEE537EDA5}" type="slidenum">
              <a:rPr lang="en-US"/>
              <a:pPr/>
              <a:t>10</a:t>
            </a:fld>
            <a:endParaRPr 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2" name="Rectangle 2"/>
              <p:cNvSpPr txBox="1"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dirty="0" smtClean="0"/>
                  <a:t>We cannot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𝑇𝑉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because we don’t know what exactly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/>
                  <a:t> is. </a:t>
                </a:r>
                <a:endParaRPr lang="en-US" sz="1600" b="1" baseline="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b="1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 </a:t>
                </a: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larger value of q, the smaller of needed loops to make MC converge. </a:t>
                </a:r>
                <a:r>
                  <a:rPr lang="en-US" sz="1200" baseline="0" dirty="0">
                    <a:solidFill>
                      <a:schemeClr val="tx1"/>
                    </a:solidFill>
                    <a:latin typeface="+mn-lt"/>
                    <a:cs typeface="+mn-cs"/>
                  </a:rPr>
                  <a:t> =&gt; This is obvious, because the larger number of colors, the easier to label a graph. </a:t>
                </a:r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562" name="Rectangle 2"/>
              <p:cNvSpPr txBox="1"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dirty="0" smtClean="0"/>
                  <a:t>We cannot compute </a:t>
                </a:r>
                <a:r>
                  <a:rPr lang="en-US" sz="1600" i="0">
                    <a:solidFill>
                      <a:srgbClr val="252525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𝑑_𝑇𝑉 (</a:t>
                </a:r>
                <a:r>
                  <a:rPr lang="en-US" sz="1600" i="0">
                    <a:solidFill>
                      <a:srgbClr val="25252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𝜇^((𝑁) ),𝜌_(𝐺,𝑞) )</a:t>
                </a:r>
                <a:r>
                  <a:rPr lang="en-US" sz="1600" dirty="0"/>
                  <a:t> because we don’t know what exactly </a:t>
                </a:r>
                <a:r>
                  <a:rPr lang="en-US" sz="1600" i="0">
                    <a:solidFill>
                      <a:srgbClr val="25252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𝜌_(𝐺,𝑞)</a:t>
                </a:r>
                <a:r>
                  <a:rPr lang="en-US" sz="1600" dirty="0"/>
                  <a:t> is. </a:t>
                </a:r>
                <a:endParaRPr lang="en-US" sz="1600" b="1" baseline="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b="1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 </a:t>
                </a: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larger value of q, the smaller of needed loops to make MC converge. </a:t>
                </a:r>
                <a:r>
                  <a:rPr lang="en-US" sz="1200" baseline="0" dirty="0">
                    <a:solidFill>
                      <a:schemeClr val="tx1"/>
                    </a:solidFill>
                    <a:latin typeface="+mn-lt"/>
                    <a:cs typeface="+mn-cs"/>
                  </a:rPr>
                  <a:t> =&gt; This is obvious, because the larger number of colors, the easier to label a graph. </a:t>
                </a:r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056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731B33-EF22-4B10-AA41-CFDEE537EDA5}" type="slidenum">
              <a:rPr lang="en-US"/>
              <a:pPr/>
              <a:t>11</a:t>
            </a:fld>
            <a:endParaRPr 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60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4CFAA-5763-476F-A4C3-A99D8C3CA69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Let’s move</a:t>
            </a:r>
            <a:r>
              <a:rPr lang="en-US" baseline="0" dirty="0"/>
              <a:t> on proof.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61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731B33-EF22-4B10-AA41-CFDEE537EDA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2" name="Rectangle 2"/>
              <p:cNvSpPr txBox="1"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</a:rPr>
                  <a:t>Because of homogenous Markov chain (e.g., systematic sweep Gibbs sampling) we used in simulating Markov chain, whatever initialized state, we will always end up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2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12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200" dirty="0"/>
                  <a:t>. 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Because any Markov chain generated by </a:t>
                </a:r>
                <a:r>
                  <a:rPr lang="en-US" sz="1200" b="1" dirty="0"/>
                  <a:t>q-coloring simulation procedure </a:t>
                </a:r>
                <a:r>
                  <a:rPr lang="en-US" sz="1200" dirty="0"/>
                  <a:t>is reversible (see Chapter 7), MC_1 and MC_2 must converge to stationary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=&gt; </a:t>
                </a:r>
              </a:p>
              <a:p>
                <a:r>
                  <a:rPr lang="en-US" sz="1200" dirty="0"/>
                  <a:t>Two Markov chain will always meet at a time step N (N is large enough) 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6562" name="Rectangle 2"/>
              <p:cNvSpPr txBox="1"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Because of homogenous Markov chain (e.g., systematic sweep Gibbs sampling) we used in simulating Markov chain, whatever initialized state, we will always end up distribution </a:t>
                </a:r>
                <a:r>
                  <a:rPr lang="en-US" sz="1200" i="0">
                    <a:solidFill>
                      <a:srgbClr val="25252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𝜌_(𝐺,𝑞)</a:t>
                </a:r>
                <a:r>
                  <a:rPr lang="en-US" sz="1200" dirty="0" smtClean="0"/>
                  <a:t>. </a:t>
                </a:r>
                <a:endParaRPr lang="en-US" sz="1200" dirty="0" smtClean="0"/>
              </a:p>
              <a:p>
                <a:endParaRPr lang="en-US" sz="1200" dirty="0" smtClean="0"/>
              </a:p>
              <a:p>
                <a:endParaRPr lang="en-US" sz="1200" dirty="0" smtClean="0"/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Because any Markov chain generated by </a:t>
                </a:r>
                <a:r>
                  <a:rPr lang="en-US" sz="1200" b="1" dirty="0"/>
                  <a:t>q-coloring simulation </a:t>
                </a:r>
                <a:r>
                  <a:rPr lang="en-US" sz="1200" b="1" dirty="0" smtClean="0"/>
                  <a:t>procedure </a:t>
                </a:r>
                <a:r>
                  <a:rPr lang="en-US" sz="1200" dirty="0" smtClean="0"/>
                  <a:t>is reversible (see Chapter 7), MC_1 and MC_2 must converge to stationary distribution </a:t>
                </a:r>
                <a:r>
                  <a:rPr lang="en-US" sz="1200" i="0">
                    <a:latin typeface="Cambria Math" panose="02040503050406030204" pitchFamily="18" charset="0"/>
                  </a:rPr>
                  <a:t>𝜌_(𝐺,𝑞)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=&gt; </a:t>
                </a:r>
              </a:p>
              <a:p>
                <a:r>
                  <a:rPr lang="en-US" sz="1200" dirty="0" smtClean="0"/>
                  <a:t>Two Markov chain will always meet at a time step N (N is large enough) 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348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731B33-EF22-4B10-AA41-CFDEE537EDA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2" name="Rectangle 2"/>
              <p:cNvSpPr txBox="1"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</a:rPr>
                  <a:t>Because of homogenous Markov chain (e.g., systematic sweep Gibbs sampling) we used in simulating Markov chain, whatever initialized state, we will always end up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2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12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200" dirty="0"/>
                  <a:t>. 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Because any Markov chain generated by </a:t>
                </a:r>
                <a:r>
                  <a:rPr lang="en-US" sz="1200" b="1" dirty="0"/>
                  <a:t>q-coloring simulation procedure </a:t>
                </a:r>
                <a:r>
                  <a:rPr lang="en-US" sz="1200" dirty="0"/>
                  <a:t>is reversible (see Chapter 7), MC_1 and MC_2 must converge to stationary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=&gt; </a:t>
                </a:r>
              </a:p>
              <a:p>
                <a:r>
                  <a:rPr lang="en-US" sz="1200" dirty="0"/>
                  <a:t>Two Markov chain will always meet at a time step N (N is large enough) 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6562" name="Rectangle 2"/>
              <p:cNvSpPr txBox="1"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Because of homogenous Markov chain (e.g., systematic sweep Gibbs sampling) we used in simulating Markov chain, whatever initialized state, we will always end up distribution </a:t>
                </a:r>
                <a:r>
                  <a:rPr lang="en-US" sz="1200" i="0">
                    <a:solidFill>
                      <a:srgbClr val="25252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𝜌_(𝐺,𝑞)</a:t>
                </a:r>
                <a:r>
                  <a:rPr lang="en-US" sz="1200" dirty="0" smtClean="0"/>
                  <a:t>. </a:t>
                </a:r>
                <a:endParaRPr lang="en-US" sz="1200" dirty="0" smtClean="0"/>
              </a:p>
              <a:p>
                <a:endParaRPr lang="en-US" sz="1200" dirty="0" smtClean="0"/>
              </a:p>
              <a:p>
                <a:endParaRPr lang="en-US" sz="1200" dirty="0" smtClean="0"/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Because any Markov chain generated by </a:t>
                </a:r>
                <a:r>
                  <a:rPr lang="en-US" sz="1200" b="1" dirty="0"/>
                  <a:t>q-coloring simulation </a:t>
                </a:r>
                <a:r>
                  <a:rPr lang="en-US" sz="1200" b="1" dirty="0" smtClean="0"/>
                  <a:t>procedure </a:t>
                </a:r>
                <a:r>
                  <a:rPr lang="en-US" sz="1200" dirty="0" smtClean="0"/>
                  <a:t>is reversible (see Chapter 7), MC_1 and MC_2 must converge to stationary distribution </a:t>
                </a:r>
                <a:r>
                  <a:rPr lang="en-US" sz="1200" i="0">
                    <a:latin typeface="Cambria Math" panose="02040503050406030204" pitchFamily="18" charset="0"/>
                  </a:rPr>
                  <a:t>𝜌_(𝐺,𝑞)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=&gt; </a:t>
                </a:r>
              </a:p>
              <a:p>
                <a:r>
                  <a:rPr lang="en-US" sz="1200" dirty="0" smtClean="0"/>
                  <a:t>Two Markov chain will always meet at a time step N (N is large enough) 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40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731B33-EF22-4B10-AA41-CFDEE537EDA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2" name="Rectangle 2"/>
              <p:cNvSpPr txBox="1"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</a:rPr>
                  <a:t>Because of homogenous Markov chain (e.g., systematic sweep Gibbs sampling) we used in simulating Markov chain, whatever initialized state, we will always end up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2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12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200" dirty="0"/>
                  <a:t>. 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Because any Markov chain generated by </a:t>
                </a:r>
                <a:r>
                  <a:rPr lang="en-US" sz="1200" b="1" dirty="0"/>
                  <a:t>q-coloring simulation procedure </a:t>
                </a:r>
                <a:r>
                  <a:rPr lang="en-US" sz="1200" dirty="0"/>
                  <a:t>is reversible (see Chapter 7), MC_1 and MC_2 must converge to stationary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=&gt; </a:t>
                </a:r>
              </a:p>
              <a:p>
                <a:r>
                  <a:rPr lang="en-US" sz="1200" dirty="0"/>
                  <a:t>Two Markov chain will always meet at a time step N (N is large enough) 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6562" name="Rectangle 2"/>
              <p:cNvSpPr txBox="1"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Because of homogenous Markov chain (e.g., systematic sweep Gibbs sampling) we used in simulating Markov chain, whatever initialized state, we will always end up distribution </a:t>
                </a:r>
                <a:r>
                  <a:rPr lang="en-US" sz="1200" i="0">
                    <a:solidFill>
                      <a:srgbClr val="25252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𝜌_(𝐺,𝑞)</a:t>
                </a:r>
                <a:r>
                  <a:rPr lang="en-US" sz="1200" dirty="0" smtClean="0"/>
                  <a:t>. </a:t>
                </a:r>
                <a:endParaRPr lang="en-US" sz="1200" dirty="0" smtClean="0"/>
              </a:p>
              <a:p>
                <a:endParaRPr lang="en-US" sz="1200" dirty="0" smtClean="0"/>
              </a:p>
              <a:p>
                <a:endParaRPr lang="en-US" sz="1200" dirty="0" smtClean="0"/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Because any Markov chain generated by </a:t>
                </a:r>
                <a:r>
                  <a:rPr lang="en-US" sz="1200" b="1" dirty="0"/>
                  <a:t>q-coloring simulation </a:t>
                </a:r>
                <a:r>
                  <a:rPr lang="en-US" sz="1200" b="1" dirty="0" smtClean="0"/>
                  <a:t>procedure </a:t>
                </a:r>
                <a:r>
                  <a:rPr lang="en-US" sz="1200" dirty="0" smtClean="0"/>
                  <a:t>is reversible (see Chapter 7), MC_1 and MC_2 must converge to stationary distribution </a:t>
                </a:r>
                <a:r>
                  <a:rPr lang="en-US" sz="1200" i="0">
                    <a:latin typeface="Cambria Math" panose="02040503050406030204" pitchFamily="18" charset="0"/>
                  </a:rPr>
                  <a:t>𝜌_(𝐺,𝑞)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=&gt; </a:t>
                </a:r>
              </a:p>
              <a:p>
                <a:r>
                  <a:rPr lang="en-US" sz="1200" dirty="0" smtClean="0"/>
                  <a:t>Two Markov chain will always meet at a time step N (N is large enough) 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984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44CFAA-5763-476F-A4C3-A99D8C3CA69F}" type="slidenum">
              <a:rPr lang="en-US"/>
              <a:pPr/>
              <a:t>2</a:t>
            </a:fld>
            <a:endParaRPr 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69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731B33-EF22-4B10-AA41-CFDEE537EDA5}" type="slidenum">
              <a:rPr lang="en-US"/>
              <a:pPr/>
              <a:t>3</a:t>
            </a:fld>
            <a:endParaRPr 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Rather than picking a vertex uniformly, we will pick a vertex based on systematic sweep Gibbs sampler.</a:t>
            </a:r>
            <a:r>
              <a:rPr lang="en-US" baseline="0" dirty="0"/>
              <a:t> </a:t>
            </a:r>
          </a:p>
          <a:p>
            <a:endParaRPr lang="en-US" sz="1600" b="1" baseline="0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baseline="0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92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731B33-EF22-4B10-AA41-CFDEE537EDA5}" type="slidenum">
              <a:rPr lang="en-US"/>
              <a:pPr/>
              <a:t>4</a:t>
            </a:fld>
            <a:endParaRPr 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implemented in O(q) by using Fisher Yates shuffle.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Rather </a:t>
            </a:r>
            <a:r>
              <a:rPr lang="en-US" dirty="0"/>
              <a:t>than picking a vertex uniformly, we will pick a vertex based on systematic sweep Gibbs sampler.</a:t>
            </a:r>
            <a:r>
              <a:rPr lang="en-US" baseline="0" dirty="0"/>
              <a:t> </a:t>
            </a:r>
            <a:r>
              <a:rPr lang="en-US" baseline="0" dirty="0" smtClean="0"/>
              <a:t>we can cycle</a:t>
            </a:r>
          </a:p>
          <a:p>
            <a:r>
              <a:rPr lang="en-US" baseline="0" dirty="0" smtClean="0"/>
              <a:t>systematically through the vertex set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you initialize graph G(V, E) with a valid color assignment called X_0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every time step t later, you will do same procedure. </a:t>
            </a:r>
          </a:p>
          <a:p>
            <a:r>
              <a:rPr lang="en-US" baseline="0" dirty="0" smtClean="0"/>
              <a:t>First, </a:t>
            </a:r>
            <a:endParaRPr lang="en-US" baseline="0" dirty="0"/>
          </a:p>
          <a:p>
            <a:endParaRPr lang="en-US" sz="1600" b="1" baseline="0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baseline="0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2165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731B33-EF22-4B10-AA41-CFDEE537EDA5}" type="slidenum">
              <a:rPr lang="en-US"/>
              <a:pPr/>
              <a:t>5</a:t>
            </a:fld>
            <a:endParaRPr 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Rather than picking a vertex uniformly, we will pick a vertex based on systematic sweep Gibbs sampler.</a:t>
            </a:r>
            <a:r>
              <a:rPr lang="en-US" baseline="0" dirty="0"/>
              <a:t> </a:t>
            </a:r>
          </a:p>
          <a:p>
            <a:endParaRPr lang="en-US" sz="1600" b="1" baseline="0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baseline="0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3459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731B33-EF22-4B10-AA41-CFDEE537EDA5}" type="slidenum">
              <a:rPr lang="en-US"/>
              <a:pPr/>
              <a:t>6</a:t>
            </a:fld>
            <a:endParaRPr 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2" name="Rectangle 2"/>
              <p:cNvSpPr txBox="1"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Total variation distance: The sum of absolute difference</a:t>
                </a:r>
                <a:r>
                  <a:rPr lang="en-US" baseline="0" dirty="0"/>
                  <a:t>s of two distributions.  In this case it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</m:d>
                      </m:sup>
                    </m:sSup>
                    <m:r>
                      <a:rPr lang="en-US" sz="1600" b="0" i="1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600" b="0" i="1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n-US" sz="1600" b="1" baseline="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b="1" baseline="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b="1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 (1</a:t>
                </a:r>
                <a:r>
                  <a:rPr lang="en-US" baseline="0" dirty="0"/>
                  <a:t> min)</a:t>
                </a:r>
                <a:endParaRPr lang="en-US" dirty="0"/>
              </a:p>
            </p:txBody>
          </p:sp>
        </mc:Choice>
        <mc:Fallback xmlns="">
          <p:sp>
            <p:nvSpPr>
              <p:cNvPr id="66562" name="Rectangle 2"/>
              <p:cNvSpPr txBox="1"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 smtClean="0"/>
                  <a:t>Total variation distance: The sum of absolute difference</a:t>
                </a:r>
                <a:r>
                  <a:rPr lang="en-US" baseline="0" dirty="0" smtClean="0"/>
                  <a:t>s of two distributions.  In this case it is </a:t>
                </a:r>
                <a:r>
                  <a:rPr lang="en-US" sz="1600" b="0" i="0" smtClean="0">
                    <a:solidFill>
                      <a:srgbClr val="25252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𝜇</a:t>
                </a:r>
                <a:r>
                  <a:rPr lang="en-US" sz="1600" b="0" i="0" smtClean="0">
                    <a:solidFill>
                      <a:srgbClr val="25252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^((</a:t>
                </a:r>
                <a:r>
                  <a:rPr lang="en-US" sz="1600" b="0" i="0" smtClean="0">
                    <a:solidFill>
                      <a:srgbClr val="25252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𝑁) </a:t>
                </a:r>
                <a:r>
                  <a:rPr lang="en-US" sz="1600" b="0" i="0" smtClean="0">
                    <a:solidFill>
                      <a:srgbClr val="25252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 𝑎𝑛𝑑 </a:t>
                </a:r>
                <a:r>
                  <a:rPr lang="en-US" sz="1600" b="0" i="0" smtClean="0">
                    <a:solidFill>
                      <a:srgbClr val="25252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𝜋</a:t>
                </a:r>
                <a:endParaRPr lang="en-US" sz="1600" b="1" baseline="0" dirty="0" smtClean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b="1" baseline="0" dirty="0" smtClean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b="1" dirty="0" smtClean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/>
                  <a:t> (1</a:t>
                </a:r>
                <a:r>
                  <a:rPr lang="en-US" baseline="0" dirty="0" smtClean="0"/>
                  <a:t> min)</a:t>
                </a:r>
                <a:endParaRPr 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372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731B33-EF22-4B10-AA41-CFDEE537EDA5}" type="slidenum">
              <a:rPr lang="en-US"/>
              <a:pPr/>
              <a:t>7</a:t>
            </a:fld>
            <a:endParaRPr 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2" name="Rectangle 2"/>
              <p:cNvSpPr txBox="1"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Finding number of iterations such that the distribution at</a:t>
                </a:r>
                <a:r>
                  <a:rPr lang="en-US" baseline="0" dirty="0"/>
                  <a:t> step N has total variation distance smaller than a threshold. </a:t>
                </a:r>
                <a:endParaRPr lang="en-US" dirty="0"/>
              </a:p>
              <a:p>
                <a:r>
                  <a:rPr lang="en-US" dirty="0"/>
                  <a:t>Or in</a:t>
                </a:r>
                <a:r>
                  <a:rPr lang="en-US" baseline="0" dirty="0"/>
                  <a:t> other words, we need to simulate Markov chain how many times to make Markov chain converges.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2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12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en-US" sz="1200" i="1">
                        <a:solidFill>
                          <a:srgbClr val="2525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m:rPr>
                        <m:nor/>
                      </m:rPr>
                      <a:rPr lang="en-US" sz="1200" b="1" dirty="0">
                        <a:solidFill>
                          <a:srgbClr val="25252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US" sz="1200" b="1" i="1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20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1200" i="1" dirty="0" smtClean="0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dirty="0" smtClean="0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200" i="1" dirty="0" smtClean="0">
                                        <a:solidFill>
                                          <a:srgbClr val="252525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252525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252525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200" b="0" i="1" dirty="0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en-US" sz="1200" b="0" i="1" dirty="0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200" b="0" i="1" dirty="0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en-US" sz="1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𝑣𝑎𝑙𝑖𝑑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𝑎𝑠𝑠𝑖𝑔𝑛𝑚𝑒𝑛𝑡</m:t>
                            </m:r>
                          </m:e>
                          <m:e>
                            <m:r>
                              <a:rPr lang="en-US" sz="1200" b="0" i="1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0                                      </m:t>
                            </m:r>
                            <m:r>
                              <a:rPr lang="en-US" sz="1200" b="0" i="1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 , in other words, valid assignment</a:t>
                </a:r>
                <a:r>
                  <a:rPr lang="en-US" baseline="0" dirty="0"/>
                  <a:t>s are uniformly distributed. </a:t>
                </a:r>
              </a:p>
              <a:p>
                <a:endParaRPr lang="en-US" baseline="0" dirty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dirty="0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1,…,</m:t>
                            </m:r>
                            <m:r>
                              <a:rPr lang="en-US" sz="1600" i="1" dirty="0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sz="1600" b="0" i="1" dirty="0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sz="1600" b="1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.=&gt; assign</a:t>
                </a:r>
                <a:r>
                  <a:rPr lang="en-US" sz="1600" b="1" baseline="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 colors to |V| = k vertices in G(V, E). 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b="1" baseline="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b="1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6562" name="Rectangle 2"/>
              <p:cNvSpPr txBox="1"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 smtClean="0"/>
                  <a:t>Finding number of iterations such that the distribution at</a:t>
                </a:r>
                <a:r>
                  <a:rPr lang="en-US" baseline="0" dirty="0" smtClean="0"/>
                  <a:t> step N has total variation distance smaller than a threshold. </a:t>
                </a:r>
                <a:endParaRPr lang="en-US" dirty="0" smtClean="0"/>
              </a:p>
              <a:p>
                <a:r>
                  <a:rPr lang="en-US" dirty="0" smtClean="0"/>
                  <a:t>Or in</a:t>
                </a:r>
                <a:r>
                  <a:rPr lang="en-US" baseline="0" dirty="0" smtClean="0"/>
                  <a:t> other words, we need to simulate Markov chain how many times to make Markov chain converges. </a:t>
                </a:r>
                <a:r>
                  <a:rPr lang="en-US" sz="1200" i="0">
                    <a:solidFill>
                      <a:srgbClr val="25252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𝜌</a:t>
                </a:r>
                <a:r>
                  <a:rPr lang="en-US" sz="1200" i="0" smtClean="0">
                    <a:solidFill>
                      <a:srgbClr val="25252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_(</a:t>
                </a:r>
                <a:r>
                  <a:rPr lang="en-US" sz="1200" i="0">
                    <a:solidFill>
                      <a:srgbClr val="25252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𝐺,𝑞</a:t>
                </a:r>
                <a:r>
                  <a:rPr lang="en-US" sz="1200" i="0" smtClean="0">
                    <a:solidFill>
                      <a:srgbClr val="25252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200" i="0">
                    <a:solidFill>
                      <a:srgbClr val="25252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i="0">
                    <a:solidFill>
                      <a:srgbClr val="25252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𝜉</a:t>
                </a:r>
                <a:r>
                  <a:rPr lang="en-US" sz="1200" b="1" i="0" dirty="0">
                    <a:solidFill>
                      <a:srgbClr val="25252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en-US" sz="1200" b="1" i="0" dirty="0">
                    <a:solidFill>
                      <a:srgbClr val="252525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1200" b="1" i="0" dirty="0" smtClean="0">
                    <a:solidFill>
                      <a:srgbClr val="252525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"=</a:t>
                </a:r>
                <a:r>
                  <a:rPr lang="en-US" sz="1200" i="0" smtClean="0">
                    <a:solidFill>
                      <a:srgbClr val="252525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{█(</a:t>
                </a:r>
                <a:r>
                  <a:rPr lang="en-US" sz="1200" b="0" i="0" dirty="0" smtClean="0">
                    <a:solidFill>
                      <a:srgbClr val="252525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1/𝑍_𝐺    𝑖𝑓  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𝜉</a:t>
                </a:r>
                <a:r>
                  <a:rPr lang="en-US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𝑖𝑠 𝑎 𝑣𝑎𝑙𝑖𝑑 𝑎𝑠𝑠𝑖𝑔𝑛𝑚𝑒𝑛𝑡@</a:t>
                </a:r>
                <a:r>
                  <a:rPr lang="en-US" sz="1200" b="0" i="0" smtClean="0">
                    <a:solidFill>
                      <a:srgbClr val="252525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0                                      𝑜𝑡ℎ𝑒𝑟𝑤𝑖𝑠𝑒)┤</a:t>
                </a:r>
                <a:r>
                  <a:rPr lang="en-US" dirty="0" smtClean="0"/>
                  <a:t>   , in other words, valid assignment</a:t>
                </a:r>
                <a:r>
                  <a:rPr lang="en-US" baseline="0" dirty="0" smtClean="0"/>
                  <a:t>s are uniformly distributed. </a:t>
                </a:r>
              </a:p>
              <a:p>
                <a:endParaRPr lang="en-US" baseline="0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i="0" dirty="0" smtClean="0">
                    <a:solidFill>
                      <a:srgbClr val="252525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{1,…,𝑞}</a:t>
                </a:r>
                <a:r>
                  <a:rPr lang="en-US" sz="1600" b="0" i="0" dirty="0" smtClean="0">
                    <a:solidFill>
                      <a:srgbClr val="252525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^</a:t>
                </a:r>
                <a:r>
                  <a:rPr lang="en-US" sz="1600" b="0" i="0" dirty="0" smtClean="0">
                    <a:solidFill>
                      <a:srgbClr val="252525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𝑉</a:t>
                </a:r>
                <a:r>
                  <a:rPr lang="en-US" sz="1600" b="1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.=&gt; assign</a:t>
                </a:r>
                <a:r>
                  <a:rPr lang="en-US" sz="1600" b="1" baseline="0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 colors to |V| = k vertices in G(V, E). 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b="1" baseline="0" dirty="0" smtClean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b="1" dirty="0" smtClean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597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44CFAA-5763-476F-A4C3-A99D8C3CA69F}" type="slidenum">
              <a:rPr lang="en-US"/>
              <a:pPr/>
              <a:t>8</a:t>
            </a:fld>
            <a:endParaRPr 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01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731B33-EF22-4B10-AA41-CFDEE537EDA5}" type="slidenum">
              <a:rPr lang="en-US"/>
              <a:pPr/>
              <a:t>9</a:t>
            </a:fld>
            <a:endParaRPr 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2" name="Rectangle 2"/>
              <p:cNvSpPr txBox="1"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b="1" baseline="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600" i="1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i="1" dirty="0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increases or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very small, the number of needed loops does not grow too quickly. In other words, it is feasible to simulate with computer. 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b="1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 </a:t>
                </a: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larger value of q, the smaller of needed loops to make MC converge. </a:t>
                </a:r>
                <a:r>
                  <a:rPr lang="en-US" sz="1200" baseline="0" dirty="0">
                    <a:solidFill>
                      <a:schemeClr val="tx1"/>
                    </a:solidFill>
                    <a:latin typeface="+mn-lt"/>
                    <a:cs typeface="+mn-cs"/>
                  </a:rPr>
                  <a:t> =&gt; This is obvious, because the larger number of colors, the easier to label a graph. </a:t>
                </a:r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562" name="Rectangle 2"/>
              <p:cNvSpPr txBox="1"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b="1" baseline="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600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 </a:t>
                </a:r>
                <a:r>
                  <a:rPr lang="en-US" sz="1600" i="0" dirty="0" smtClean="0">
                    <a:solidFill>
                      <a:srgbClr val="252525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𝑘=|𝑉|</a:t>
                </a: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increases or </a:t>
                </a:r>
                <a:r>
                  <a:rPr lang="en-US" sz="1600" i="0">
                    <a:solidFill>
                      <a:srgbClr val="252525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𝜖</a:t>
                </a: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very small, the number of needed loops does not grow too quickly. In other words, it is feasible to simulate with computer. 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b="1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 </a:t>
                </a: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larger value of q, the smaller of needed loops to make MC converge. </a:t>
                </a:r>
                <a:r>
                  <a:rPr lang="en-US" sz="1200" baseline="0" dirty="0">
                    <a:solidFill>
                      <a:schemeClr val="tx1"/>
                    </a:solidFill>
                    <a:latin typeface="+mn-lt"/>
                    <a:cs typeface="+mn-cs"/>
                  </a:rPr>
                  <a:t> =&gt; This is obvious, because the larger number of colors, the easier to label a graph. </a:t>
                </a:r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93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C11F-97AE-4CEB-A06F-537A7F52C4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DD36-718E-453A-BB15-6BED82F8685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1615281"/>
            <a:ext cx="9144000" cy="21605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lang="en-US" sz="4000" dirty="0"/>
              <a:t>  Click</a:t>
            </a:r>
            <a:r>
              <a:rPr lang="en-US" sz="4000" baseline="0" dirty="0"/>
              <a:t> to edit Master title</a:t>
            </a:r>
            <a:endParaRPr lang="en-US" sz="4000" dirty="0"/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306388" y="2992438"/>
            <a:ext cx="8837612" cy="1587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487363" y="4881563"/>
            <a:ext cx="8169275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58072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C11F-97AE-4CEB-A06F-537A7F52C4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DD36-718E-453A-BB15-6BED82F86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5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C11F-97AE-4CEB-A06F-537A7F52C4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DD36-718E-453A-BB15-6BED82F86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9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FB33-2935-487B-A3C8-65664A47AF5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223-8F8B-457D-AD4E-CCFFEA38D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4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FB33-2935-487B-A3C8-65664A47AF5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223-8F8B-457D-AD4E-CCFFEA38D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02FB33-2935-487B-A3C8-65664A47AF5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AFF223-8F8B-457D-AD4E-CCFFEA38D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90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FB33-2935-487B-A3C8-65664A47AF5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223-8F8B-457D-AD4E-CCFFEA38D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6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FB33-2935-487B-A3C8-65664A47AF5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223-8F8B-457D-AD4E-CCFFEA38D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9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FB33-2935-487B-A3C8-65664A47AF5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223-8F8B-457D-AD4E-CCFFEA38D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FB33-2935-487B-A3C8-65664A47AF5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223-8F8B-457D-AD4E-CCFFEA38D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FB33-2935-487B-A3C8-65664A47AF5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223-8F8B-457D-AD4E-CCFFEA38D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C11F-97AE-4CEB-A06F-537A7F52C4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DD36-718E-453A-BB15-6BED82F8685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"/>
          <p:cNvGrpSpPr>
            <a:grpSpLocks/>
          </p:cNvGrpSpPr>
          <p:nvPr userDrawn="1"/>
        </p:nvGrpSpPr>
        <p:grpSpPr bwMode="auto">
          <a:xfrm>
            <a:off x="0" y="284163"/>
            <a:ext cx="4570413" cy="547687"/>
            <a:chOff x="0" y="179"/>
            <a:chExt cx="2879" cy="345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0" y="179"/>
              <a:ext cx="2571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4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sz="28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Title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2685" y="179"/>
              <a:ext cx="194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5"/>
          <p:cNvGrpSpPr>
            <a:grpSpLocks/>
          </p:cNvGrpSpPr>
          <p:nvPr userDrawn="1"/>
        </p:nvGrpSpPr>
        <p:grpSpPr bwMode="auto">
          <a:xfrm>
            <a:off x="854075" y="1374775"/>
            <a:ext cx="4570413" cy="4489450"/>
            <a:chOff x="538" y="866"/>
            <a:chExt cx="2879" cy="2828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38" y="1876"/>
              <a:ext cx="28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sz="2800" b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sz="2800" b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sz="2800" b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538" y="866"/>
              <a:ext cx="28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sz="2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sz="2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sz="2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38" y="1371"/>
              <a:ext cx="28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sz="2800" b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sz="2800" b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sz="2800" b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538" y="2884"/>
              <a:ext cx="28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sz="2800" b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sz="2800" b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sz="2800" b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538" y="2378"/>
              <a:ext cx="28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sz="2800" b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sz="2800" b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sz="2800" b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538" y="3407"/>
              <a:ext cx="28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sz="2800" b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sz="2800" b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sz="2800" b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5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FB33-2935-487B-A3C8-65664A47AF5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223-8F8B-457D-AD4E-CCFFEA38D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1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FB33-2935-487B-A3C8-65664A47AF5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223-8F8B-457D-AD4E-CCFFEA38D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1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1702FB33-2935-487B-A3C8-65664A47AF5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CCAFF223-8F8B-457D-AD4E-CCFFEA38D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C11F-97AE-4CEB-A06F-537A7F52C4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DD36-718E-453A-BB15-6BED82F8685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0" y="839788"/>
            <a:ext cx="9144000" cy="1587"/>
          </a:xfrm>
          <a:prstGeom prst="line">
            <a:avLst/>
          </a:prstGeom>
          <a:noFill/>
          <a:ln w="255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 userDrawn="1"/>
        </p:nvSpPr>
        <p:spPr bwMode="auto">
          <a:xfrm>
            <a:off x="4572000" y="327025"/>
            <a:ext cx="4572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to edit</a:t>
            </a:r>
          </a:p>
        </p:txBody>
      </p:sp>
      <p:grpSp>
        <p:nvGrpSpPr>
          <p:cNvPr id="9" name="Group 7"/>
          <p:cNvGrpSpPr>
            <a:grpSpLocks/>
          </p:cNvGrpSpPr>
          <p:nvPr userDrawn="1"/>
        </p:nvGrpSpPr>
        <p:grpSpPr bwMode="auto">
          <a:xfrm>
            <a:off x="0" y="284163"/>
            <a:ext cx="4570413" cy="547687"/>
            <a:chOff x="0" y="179"/>
            <a:chExt cx="2879" cy="345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179"/>
              <a:ext cx="2571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4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sz="28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Click to edit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685" y="179"/>
              <a:ext cx="194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0"/>
          <p:cNvSpPr>
            <a:spLocks noChangeArrowheads="1"/>
          </p:cNvSpPr>
          <p:nvPr userDrawn="1"/>
        </p:nvSpPr>
        <p:spPr bwMode="auto">
          <a:xfrm>
            <a:off x="211138" y="1036638"/>
            <a:ext cx="87217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to edit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27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C11F-97AE-4CEB-A06F-537A7F52C4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DD36-718E-453A-BB15-6BED82F86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8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C11F-97AE-4CEB-A06F-537A7F52C4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DD36-718E-453A-BB15-6BED82F86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C11F-97AE-4CEB-A06F-537A7F52C4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DD36-718E-453A-BB15-6BED82F86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3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C11F-97AE-4CEB-A06F-537A7F52C4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DD36-718E-453A-BB15-6BED82F86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C11F-97AE-4CEB-A06F-537A7F52C4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DD36-718E-453A-BB15-6BED82F86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4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C11F-97AE-4CEB-A06F-537A7F52C4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DD36-718E-453A-BB15-6BED82F86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3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9C11F-97AE-4CEB-A06F-537A7F52C4BD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DD36-718E-453A-BB15-6BED82F86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5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FE9C11F-97AE-4CEB-A06F-537A7F52C4BD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D94DD36-718E-453A-BB15-6BED82F86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08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png"/><Relationship Id="rId5" Type="http://schemas.openxmlformats.org/officeDocument/2006/relationships/image" Target="../media/image2.wmf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2221706"/>
            <a:ext cx="9144000" cy="1620441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85750" y="2534841"/>
            <a:ext cx="8723339" cy="48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TW" sz="27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convergence of MCMC algorithms</a:t>
            </a:r>
            <a:endParaRPr lang="en-US" sz="27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0" y="3105150"/>
            <a:ext cx="9144000" cy="9525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08524" y="4518422"/>
            <a:ext cx="6126956" cy="756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sz="21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en-US" sz="21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Nguyen Vo, Jeffrey Jenkins, Sarah Baldwin</a:t>
            </a:r>
          </a:p>
        </p:txBody>
      </p:sp>
    </p:spTree>
    <p:extLst>
      <p:ext uri="{BB962C8B-B14F-4D97-AF65-F5344CB8AC3E}">
        <p14:creationId xmlns:p14="http://schemas.microsoft.com/office/powerpoint/2010/main" val="367336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Line 1"/>
          <p:cNvSpPr>
            <a:spLocks noChangeShapeType="1"/>
          </p:cNvSpPr>
          <p:nvPr/>
        </p:nvSpPr>
        <p:spPr bwMode="auto">
          <a:xfrm>
            <a:off x="0" y="839788"/>
            <a:ext cx="9144000" cy="1587"/>
          </a:xfrm>
          <a:prstGeom prst="line">
            <a:avLst/>
          </a:prstGeom>
          <a:noFill/>
          <a:ln w="255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4" r:id="rId4" imgW="435240" imgH="676800" progId="">
                  <p:embed/>
                </p:oleObj>
              </mc:Choice>
              <mc:Fallback>
                <p:oleObj r:id="rId4" imgW="435240" imgH="676800" progId="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5" r:id="rId6" imgW="435240" imgH="676800" progId="">
                  <p:embed/>
                </p:oleObj>
              </mc:Choice>
              <mc:Fallback>
                <p:oleObj r:id="rId6" imgW="435240" imgH="676800" progId="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0" y="284163"/>
            <a:ext cx="4570413" cy="547687"/>
            <a:chOff x="0" y="179"/>
            <a:chExt cx="2879" cy="345"/>
          </a:xfrm>
        </p:grpSpPr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0" y="179"/>
              <a:ext cx="2571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4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8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Demo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685" y="179"/>
              <a:ext cx="194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682E56-09D9-4325-B551-FD32E263EB46}" type="slidenum">
              <a:rPr lang="en-US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200">
              <a:solidFill>
                <a:srgbClr val="89898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75"/>
              <p:cNvSpPr txBox="1">
                <a:spLocks noChangeArrowheads="1"/>
              </p:cNvSpPr>
              <p:nvPr/>
            </p:nvSpPr>
            <p:spPr bwMode="auto">
              <a:xfrm>
                <a:off x="276713" y="912243"/>
                <a:ext cx="8435975" cy="18760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285750" indent="-285750">
                  <a:buClrTx/>
                  <a:buFont typeface="Wingdings" panose="05000000000000000000" pitchFamily="2" charset="2"/>
                  <a:buChar char="§"/>
                </a:pPr>
                <a:r>
                  <a:rPr lang="en-US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G(V,E), k=16, d=4, q=33,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Initialize G(V,E) with different colors for each node. Based on theorem 8.1, the number of loops needed to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𝑇𝑉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rgbClr val="2525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1600" i="1">
                        <a:solidFill>
                          <a:srgbClr val="2525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about N</a:t>
                </a:r>
                <a:r>
                  <a: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rgbClr val="252525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rgbClr val="252525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rgbClr val="252525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rgbClr val="252525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252525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rgbClr val="252525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⁡(</m:t>
                            </m:r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rgbClr val="252525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solidFill>
                                              <a:srgbClr val="252525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solidFill>
                                              <a:srgbClr val="252525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num>
                                      <m:den>
                                        <m:r>
                                          <a:rPr lang="en-US" sz="1600" i="1">
                                            <a:solidFill>
                                              <a:srgbClr val="252525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solidFill>
                                                  <a:srgbClr val="252525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rgbClr val="252525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solidFill>
                                                  <a:srgbClr val="252525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  <m:r>
                      <a:rPr lang="en-US" sz="1600" b="0" i="1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6708.</a:t>
                </a:r>
              </a:p>
              <a:p>
                <a:pPr marL="285750" indent="-285750">
                  <a:buClrTx/>
                  <a:buFont typeface="Wingdings" panose="05000000000000000000" pitchFamily="2" charset="2"/>
                  <a:buChar char="§"/>
                </a:pP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simulate one Markov chain with 6708 steps. Each step is a valid color assignments to G(V,E).</a:t>
                </a:r>
              </a:p>
              <a:p>
                <a:pPr marL="285750" indent="-285750">
                  <a:buClrTx/>
                  <a:buFont typeface="Wingdings" panose="05000000000000000000" pitchFamily="2" charset="2"/>
                  <a:buChar char="§"/>
                </a:pP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expected number of red colors used at step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computed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redCount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 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713" y="912243"/>
                <a:ext cx="8435975" cy="1876027"/>
              </a:xfrm>
              <a:prstGeom prst="rect">
                <a:avLst/>
              </a:prstGeom>
              <a:blipFill>
                <a:blip r:embed="rId7"/>
                <a:stretch>
                  <a:fillRect l="-289" t="-651" r="-72" b="-6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95" y="2708158"/>
            <a:ext cx="1752845" cy="1686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6293" y="4584185"/>
                <a:ext cx="2619375" cy="120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Observations</a:t>
                </a:r>
                <a:r>
                  <a:rPr lang="en-US" sz="1400" dirty="0"/>
                  <a:t>: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 smtClean="0"/>
                  <a:t>The average number of red colors is about 0.5.</a:t>
                </a:r>
                <a:endParaRPr lang="en-US" sz="14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 smtClean="0"/>
                  <a:t>There is no way to confirm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𝑇𝑉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  <m:r>
                          <a:rPr lang="en-US" sz="14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  <m:r>
                              <a:rPr lang="en-US" sz="14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93" y="4584185"/>
                <a:ext cx="2619375" cy="1205586"/>
              </a:xfrm>
              <a:prstGeom prst="rect">
                <a:avLst/>
              </a:prstGeom>
              <a:blipFill>
                <a:blip r:embed="rId9"/>
                <a:stretch>
                  <a:fillRect l="-699" t="-101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09" y="2717671"/>
            <a:ext cx="6191861" cy="404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2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Line 1"/>
          <p:cNvSpPr>
            <a:spLocks noChangeShapeType="1"/>
          </p:cNvSpPr>
          <p:nvPr/>
        </p:nvSpPr>
        <p:spPr bwMode="auto">
          <a:xfrm>
            <a:off x="0" y="839788"/>
            <a:ext cx="9144000" cy="1587"/>
          </a:xfrm>
          <a:prstGeom prst="line">
            <a:avLst/>
          </a:prstGeom>
          <a:noFill/>
          <a:ln w="255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2" r:id="rId4" imgW="435240" imgH="676800" progId="">
                  <p:embed/>
                </p:oleObj>
              </mc:Choice>
              <mc:Fallback>
                <p:oleObj r:id="rId4" imgW="435240" imgH="676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0" y="284163"/>
            <a:ext cx="4570413" cy="547687"/>
            <a:chOff x="0" y="179"/>
            <a:chExt cx="2879" cy="345"/>
          </a:xfrm>
        </p:grpSpPr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0" y="179"/>
              <a:ext cx="2571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4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sz="28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Conclusions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685" y="179"/>
              <a:ext cx="194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682E56-09D9-4325-B551-FD32E263EB46}" type="slidenum">
              <a:rPr lang="en-US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200">
              <a:solidFill>
                <a:srgbClr val="89898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1631" y="1165949"/>
                <a:ext cx="84375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Finding upper bound of number of simulation steps is a difficult problem.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With some additional constraints for q-coloring problem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), we can find the number of simulation iterations needed to make sure our approximation error is smaller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31" y="1165949"/>
                <a:ext cx="8437563" cy="1200329"/>
              </a:xfrm>
              <a:prstGeom prst="rect">
                <a:avLst/>
              </a:prstGeom>
              <a:blipFill>
                <a:blip r:embed="rId6"/>
                <a:stretch>
                  <a:fillRect l="-506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77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2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Counting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8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Combinatorics is the branch of mathematics which deals with finite objects or sets, and the ways in which there can be combined. </a:t>
            </a:r>
          </a:p>
          <a:p>
            <a:r>
              <a:rPr lang="en-US" sz="2400" dirty="0"/>
              <a:t>Basic objects may be graphs and permutations. </a:t>
            </a:r>
          </a:p>
          <a:p>
            <a:r>
              <a:rPr lang="en-US" sz="2400" dirty="0"/>
              <a:t>Ex: Given a set S what is the number of elements in S.</a:t>
            </a:r>
          </a:p>
        </p:txBody>
      </p:sp>
    </p:spTree>
    <p:extLst>
      <p:ext uri="{BB962C8B-B14F-4D97-AF65-F5344CB8AC3E}">
        <p14:creationId xmlns:p14="http://schemas.microsoft.com/office/powerpoint/2010/main" val="201162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q-colorings	(Recall)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G=(V,E)  is a graph</a:t>
            </a:r>
          </a:p>
          <a:p>
            <a:r>
              <a:rPr lang="en-US" sz="2400" dirty="0"/>
              <a:t>q&gt;=2</a:t>
            </a:r>
          </a:p>
          <a:p>
            <a:r>
              <a:rPr lang="en-US" sz="2400" dirty="0"/>
              <a:t>A q-coloring of the graph G is an assignment of values from {1,….q}</a:t>
            </a:r>
          </a:p>
          <a:p>
            <a:pPr lvl="1"/>
            <a:r>
              <a:rPr lang="en-US" sz="2400" dirty="0"/>
              <a:t>Probability is uniformly distributed</a:t>
            </a:r>
          </a:p>
          <a:p>
            <a:r>
              <a:rPr lang="en-US" sz="2400" dirty="0"/>
              <a:t>No two adjacent vertices have the same color (value)</a:t>
            </a:r>
          </a:p>
          <a:p>
            <a:endParaRPr lang="en-US" sz="2400" dirty="0"/>
          </a:p>
          <a:p>
            <a:r>
              <a:rPr lang="en-US" sz="2400" dirty="0"/>
              <a:t>Problem:</a:t>
            </a:r>
          </a:p>
          <a:p>
            <a:pPr lvl="1"/>
            <a:r>
              <a:rPr lang="en-US" sz="2400" dirty="0"/>
              <a:t>How many different q-colorings are there for G?</a:t>
            </a:r>
          </a:p>
        </p:txBody>
      </p:sp>
    </p:spTree>
    <p:extLst>
      <p:ext uri="{BB962C8B-B14F-4D97-AF65-F5344CB8AC3E}">
        <p14:creationId xmlns:p14="http://schemas.microsoft.com/office/powerpoint/2010/main" val="335159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naïve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Often the set of interest S is a subset of some easily counted set A. </a:t>
                </a:r>
              </a:p>
              <a:p>
                <a:r>
                  <a:rPr lang="en-US" sz="2000" dirty="0"/>
                  <a:t>Then go through every element in A and test if it meets the restriction on S and count the number of successes. </a:t>
                </a:r>
              </a:p>
              <a:p>
                <a:r>
                  <a:rPr lang="en-US" sz="2000" dirty="0"/>
                  <a:t>Ex: To count the number of q-colorings, if there were no restriction of the coloring then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sz="2000" dirty="0"/>
                  <a:t> configurations are allowed, </a:t>
                </a:r>
              </a:p>
              <a:p>
                <a:r>
                  <a:rPr lang="en-US" sz="2000" dirty="0"/>
                  <a:t>Ordered lexicographically,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of them.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𝑣𝑒𝑟𝑡𝑖𝑐𝑒𝑠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Test each configuration in order by comparing the colors at the end of each edge. </a:t>
                </a:r>
              </a:p>
              <a:p>
                <a:r>
                  <a:rPr lang="en-US" sz="2000" dirty="0"/>
                  <a:t>Problem: runtime grows exponentially with 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6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73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Counting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Polynomial time counting scheme</a:t>
            </a:r>
          </a:p>
          <a:p>
            <a:pPr lvl="1"/>
            <a:r>
              <a:rPr lang="en-US" sz="2000" dirty="0"/>
              <a:t>Running time is bounded by polynomial p(k)</a:t>
            </a:r>
          </a:p>
          <a:p>
            <a:endParaRPr lang="en-US" sz="2000" dirty="0"/>
          </a:p>
          <a:p>
            <a:r>
              <a:rPr lang="en-US" sz="2000" dirty="0"/>
              <a:t>Polynomial time approximation scheme</a:t>
            </a:r>
          </a:p>
          <a:p>
            <a:pPr lvl="1"/>
            <a:r>
              <a:rPr lang="en-US" sz="2000" dirty="0"/>
              <a:t>Allowed relative error of </a:t>
            </a:r>
            <a:r>
              <a:rPr lang="el-GR" sz="2000" dirty="0"/>
              <a:t>ε</a:t>
            </a:r>
            <a:r>
              <a:rPr lang="en-US" sz="2000" dirty="0"/>
              <a:t>&gt;0</a:t>
            </a:r>
          </a:p>
          <a:p>
            <a:endParaRPr lang="en-US" sz="2000" dirty="0"/>
          </a:p>
          <a:p>
            <a:r>
              <a:rPr lang="en-US" sz="2000" dirty="0"/>
              <a:t>Randomized polynomial time approximation scheme</a:t>
            </a:r>
          </a:p>
          <a:p>
            <a:pPr lvl="1"/>
            <a:r>
              <a:rPr lang="en-US" sz="2000" dirty="0"/>
              <a:t>with probability at least 2/3, it outputs an answer between </a:t>
            </a:r>
          </a:p>
          <a:p>
            <a:pPr marL="171450" lvl="1" indent="0">
              <a:buNone/>
            </a:pPr>
            <a:r>
              <a:rPr lang="en-US" sz="2000" i="1" dirty="0"/>
              <a:t>   (</a:t>
            </a:r>
            <a:r>
              <a:rPr lang="en-US" sz="2000" dirty="0"/>
              <a:t>1 −</a:t>
            </a:r>
            <a:r>
              <a:rPr lang="el-GR" sz="2000" dirty="0"/>
              <a:t> ε</a:t>
            </a:r>
            <a:r>
              <a:rPr lang="en-US" sz="2000" i="1" dirty="0"/>
              <a:t>)N </a:t>
            </a:r>
            <a:r>
              <a:rPr lang="en-US" sz="2000" dirty="0"/>
              <a:t>and</a:t>
            </a:r>
            <a:r>
              <a:rPr lang="en-US" sz="2000" i="1" dirty="0"/>
              <a:t>(</a:t>
            </a:r>
            <a:r>
              <a:rPr lang="en-US" sz="2000" dirty="0"/>
              <a:t>1 +</a:t>
            </a:r>
            <a:r>
              <a:rPr lang="el-GR" sz="2000" dirty="0"/>
              <a:t> ε</a:t>
            </a:r>
            <a:r>
              <a:rPr lang="en-US" sz="2000" i="1" dirty="0"/>
              <a:t>)N</a:t>
            </a:r>
            <a:endParaRPr lang="en-US" sz="2000" dirty="0"/>
          </a:p>
          <a:p>
            <a:pPr lvl="1"/>
            <a:r>
              <a:rPr lang="en-US" sz="2000" dirty="0"/>
              <a:t>N is the true answer to the counting problem, and</a:t>
            </a:r>
          </a:p>
        </p:txBody>
      </p:sp>
    </p:spTree>
    <p:extLst>
      <p:ext uri="{BB962C8B-B14F-4D97-AF65-F5344CB8AC3E}">
        <p14:creationId xmlns:p14="http://schemas.microsoft.com/office/powerpoint/2010/main" val="6058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random approximation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019" y="2011680"/>
                <a:ext cx="8025844" cy="420624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possible colorings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number of q-colorings in G</a:t>
                </a:r>
              </a:p>
              <a:p>
                <a:r>
                  <a:rPr lang="en-US" sz="2400" dirty="0"/>
                  <a:t>P(valid coloring)=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400" i="1" dirty="0" err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Repeat the procedure n times and let the number of successes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]=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𝑛𝑍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𝑖𝑡h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𝑦𝑒𝑖𝑙𝑑𝑠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𝑐𝑜𝑙𝑜𝑟𝑖𝑛𝑔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sz="2400" b="0" dirty="0"/>
                  <a:t>This probability we are simulating is TINY!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019" y="2011680"/>
                <a:ext cx="8025844" cy="4206240"/>
              </a:xfrm>
              <a:blipFill>
                <a:blip r:embed="rId2"/>
                <a:stretch>
                  <a:fillRect l="-987" t="-1884" b="-1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80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9.1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Considering the problem of counting q-colorings for graphs.</a:t>
                </a:r>
              </a:p>
              <a:p>
                <a:pPr lvl="1"/>
                <a:r>
                  <a:rPr lang="en-US" sz="2400" dirty="0"/>
                  <a:t>Fix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pPr lvl="2"/>
                <a:r>
                  <a:rPr lang="en-US" sz="2400" dirty="0"/>
                  <a:t>no vertex has more than d neighbors</a:t>
                </a:r>
              </a:p>
              <a:p>
                <a:pPr lvl="1"/>
                <a:r>
                  <a:rPr lang="en-US" sz="2400" dirty="0"/>
                  <a:t>There exists a randomized polynomial time approximation scheme for this problem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3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1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Group 1"/>
          <p:cNvGrpSpPr>
            <a:grpSpLocks/>
          </p:cNvGrpSpPr>
          <p:nvPr/>
        </p:nvGrpSpPr>
        <p:grpSpPr bwMode="auto">
          <a:xfrm>
            <a:off x="0" y="284163"/>
            <a:ext cx="4570413" cy="547687"/>
            <a:chOff x="0" y="179"/>
            <a:chExt cx="2879" cy="345"/>
          </a:xfrm>
        </p:grpSpPr>
        <p:sp>
          <p:nvSpPr>
            <p:cNvPr id="6146" name="Rectangle 2"/>
            <p:cNvSpPr>
              <a:spLocks noChangeArrowheads="1"/>
            </p:cNvSpPr>
            <p:nvPr/>
          </p:nvSpPr>
          <p:spPr bwMode="auto">
            <a:xfrm>
              <a:off x="0" y="179"/>
              <a:ext cx="2571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4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sz="28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</a:t>
              </a:r>
            </a:p>
          </p:txBody>
        </p:sp>
        <p:sp>
          <p:nvSpPr>
            <p:cNvPr id="6147" name="Rectangle 3"/>
            <p:cNvSpPr>
              <a:spLocks noChangeArrowheads="1"/>
            </p:cNvSpPr>
            <p:nvPr/>
          </p:nvSpPr>
          <p:spPr bwMode="auto">
            <a:xfrm>
              <a:off x="2685" y="179"/>
              <a:ext cx="194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8694738" y="5940425"/>
            <a:ext cx="3587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CC6703E-09C3-49A9-BB26-186A3D659C75}" type="slidenum">
              <a:rPr lang="en-US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9312" y="1433671"/>
            <a:ext cx="766603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MCMC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simulation of q-coloring problem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7F7F7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Observations and Demo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7F7F7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7F7F7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5" name="Line 2"/>
          <p:cNvSpPr>
            <a:spLocks noChangeShapeType="1"/>
          </p:cNvSpPr>
          <p:nvPr/>
        </p:nvSpPr>
        <p:spPr bwMode="auto">
          <a:xfrm>
            <a:off x="0" y="839788"/>
            <a:ext cx="9144000" cy="1587"/>
          </a:xfrm>
          <a:prstGeom prst="line">
            <a:avLst/>
          </a:prstGeom>
          <a:noFill/>
          <a:ln w="255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7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910098"/>
                <a:ext cx="7886700" cy="47794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1900" dirty="0"/>
                  <a:t>Enumerate the edges as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ḱ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900" dirty="0"/>
                  <a:t>.</a:t>
                </a:r>
              </a:p>
              <a:p>
                <a:r>
                  <a:rPr lang="en-US" sz="1900" dirty="0"/>
                  <a:t>Define subgraphs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ḱ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19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,∅</m:t>
                        </m:r>
                      </m:e>
                    </m:d>
                  </m:oMath>
                </a14:m>
                <a:r>
                  <a:rPr lang="en-US" sz="1900" dirty="0"/>
                  <a:t> (entire vertex set, no edges),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 for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=1,..,ḱ. </m:t>
                    </m:r>
                  </m:oMath>
                </a14:m>
                <a:endParaRPr lang="en-US" sz="19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900" dirty="0"/>
                  <a:t> number of q-colorings of the subgraphs</a:t>
                </a:r>
                <a:r>
                  <a:rPr lang="en-US" sz="1900" b="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ḱ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ḱ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ḱ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ḱ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ḱ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den>
                    </m:f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∗…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900" b="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b="0" dirty="0"/>
                  <a:t> trivially. </a:t>
                </a:r>
              </a:p>
              <a:p>
                <a:r>
                  <a:rPr lang="en-US" sz="1900" b="0" dirty="0"/>
                  <a:t>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900" b="0" dirty="0"/>
                  <a:t> there is only one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900" b="0" dirty="0"/>
                  <a:t> but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9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900" b="0" dirty="0"/>
                  <a:t>. </a:t>
                </a:r>
              </a:p>
              <a:p>
                <a:pPr lvl="1"/>
                <a:r>
                  <a:rPr lang="en-US" sz="1900" b="0" dirty="0"/>
                  <a:t>Generate a random (from uniform distribution) valid coloring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900" b="0" dirty="0"/>
              </a:p>
              <a:p>
                <a:pPr lvl="1"/>
                <a:r>
                  <a:rPr lang="en-US" sz="1900" dirty="0"/>
                  <a:t>T</a:t>
                </a:r>
                <a:r>
                  <a:rPr lang="en-US" sz="1900" b="0" dirty="0"/>
                  <a:t>est whether the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900" b="0" dirty="0"/>
                  <a:t> breaks the coloring.</a:t>
                </a:r>
              </a:p>
              <a:p>
                <a:pPr lvl="1"/>
                <a:r>
                  <a:rPr lang="en-US" sz="1900" dirty="0"/>
                  <a:t>Repeat sufficient to estimate the probability a coloring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900" b="0" dirty="0"/>
                  <a:t> is also a coloring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900" b="0" dirty="0"/>
                  <a:t>, </a:t>
                </a:r>
              </a:p>
              <a:p>
                <a:pPr lvl="1"/>
                <a:r>
                  <a:rPr lang="en-US" sz="1900" b="0" dirty="0"/>
                  <a:t>Repeat for each term in the product.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910098"/>
                <a:ext cx="7886700" cy="4779460"/>
              </a:xfrm>
              <a:blipFill>
                <a:blip r:embed="rId2"/>
                <a:stretch>
                  <a:fillRect l="-464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57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times do we need to run this to get a good approximation?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If we ensure each term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ḱ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ḱ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which simplifies to: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4ḱ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4ḱ</m:t>
                        </m:r>
                      </m:den>
                    </m:f>
                  </m:oMath>
                </a14:m>
                <a:r>
                  <a:rPr lang="en-US" sz="2400" dirty="0"/>
                  <a:t> ,</a:t>
                </a:r>
              </a:p>
              <a:p>
                <a:pPr marL="0" indent="0">
                  <a:buNone/>
                </a:pPr>
                <a:r>
                  <a:rPr lang="en-US" sz="2400" dirty="0"/>
                  <a:t>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ḱ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ḱ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by lemma 1 (in book).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14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019" y="2011679"/>
                <a:ext cx="7772400" cy="46993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There are two sources of error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errors in the distribution we’re pulling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from,</a:t>
                </a:r>
              </a:p>
              <a:p>
                <a:pPr lvl="1"/>
                <a:r>
                  <a:rPr lang="en-US" sz="2400" dirty="0"/>
                  <a:t>the number of times we pull it to estimate the probability</a:t>
                </a:r>
              </a:p>
              <a:p>
                <a:r>
                  <a:rPr lang="en-US" sz="2400" dirty="0"/>
                  <a:t>From Ch. 8 we now the number of steps required to bound error from first source.</a:t>
                </a:r>
              </a:p>
              <a:p>
                <a:r>
                  <a:rPr lang="en-US" sz="2400" dirty="0"/>
                  <a:t>Lemma 3 from probability theory provides the 2/3 success requirement.</a:t>
                </a:r>
              </a:p>
              <a:p>
                <a:r>
                  <a:rPr lang="en-US" sz="2400" dirty="0"/>
                  <a:t>Therefor, the number of  steps required is at most:</a:t>
                </a:r>
              </a:p>
              <a:p>
                <a:pPr marL="0" indent="0">
                  <a:buNone/>
                </a:pPr>
                <a:r>
                  <a:rPr lang="en-US" sz="2400" dirty="0"/>
                  <a:t/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48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Which is of order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019" y="2011679"/>
                <a:ext cx="7772400" cy="4699363"/>
              </a:xfrm>
              <a:blipFill>
                <a:blip r:embed="rId2"/>
                <a:stretch>
                  <a:fillRect l="-1020" t="-1946" r="-392" b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30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6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Group 1"/>
          <p:cNvGrpSpPr>
            <a:grpSpLocks/>
          </p:cNvGrpSpPr>
          <p:nvPr/>
        </p:nvGrpSpPr>
        <p:grpSpPr bwMode="auto">
          <a:xfrm>
            <a:off x="0" y="284163"/>
            <a:ext cx="4570413" cy="547687"/>
            <a:chOff x="0" y="179"/>
            <a:chExt cx="2879" cy="345"/>
          </a:xfrm>
        </p:grpSpPr>
        <p:sp>
          <p:nvSpPr>
            <p:cNvPr id="6146" name="Rectangle 2"/>
            <p:cNvSpPr>
              <a:spLocks noChangeArrowheads="1"/>
            </p:cNvSpPr>
            <p:nvPr/>
          </p:nvSpPr>
          <p:spPr bwMode="auto">
            <a:xfrm>
              <a:off x="0" y="179"/>
              <a:ext cx="2571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4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Content</a:t>
              </a:r>
            </a:p>
          </p:txBody>
        </p:sp>
        <p:sp>
          <p:nvSpPr>
            <p:cNvPr id="6147" name="Rectangle 3"/>
            <p:cNvSpPr>
              <a:spLocks noChangeArrowheads="1"/>
            </p:cNvSpPr>
            <p:nvPr/>
          </p:nvSpPr>
          <p:spPr bwMode="auto">
            <a:xfrm>
              <a:off x="2685" y="179"/>
              <a:ext cx="194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8694738" y="5940425"/>
            <a:ext cx="3587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CC6703E-09C3-49A9-BB26-186A3D659C75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9312" y="1433671"/>
            <a:ext cx="766603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Background</a:t>
            </a:r>
          </a:p>
          <a:p>
            <a:pPr marL="514350" marR="0" lvl="0" indent="-5143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MCMC simulation of q-coloring problem</a:t>
            </a:r>
          </a:p>
          <a:p>
            <a:pPr marL="514350" marR="0" lvl="0" indent="-5143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Observations</a:t>
            </a:r>
          </a:p>
          <a:p>
            <a:pPr marL="514350" marR="0" lvl="0" indent="-5143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</a:t>
            </a:r>
          </a:p>
          <a:p>
            <a:pPr marL="514350" marR="0" lvl="0" indent="-5143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Conclusion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Line 2"/>
          <p:cNvSpPr>
            <a:spLocks noChangeShapeType="1"/>
          </p:cNvSpPr>
          <p:nvPr/>
        </p:nvSpPr>
        <p:spPr bwMode="auto">
          <a:xfrm>
            <a:off x="0" y="839788"/>
            <a:ext cx="9144000" cy="1587"/>
          </a:xfrm>
          <a:prstGeom prst="line">
            <a:avLst/>
          </a:prstGeom>
          <a:noFill/>
          <a:ln w="255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9866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Line 1"/>
          <p:cNvSpPr>
            <a:spLocks noChangeShapeType="1"/>
          </p:cNvSpPr>
          <p:nvPr/>
        </p:nvSpPr>
        <p:spPr bwMode="auto">
          <a:xfrm>
            <a:off x="0" y="839788"/>
            <a:ext cx="9144000" cy="1587"/>
          </a:xfrm>
          <a:prstGeom prst="line">
            <a:avLst/>
          </a:prstGeom>
          <a:noFill/>
          <a:ln w="255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0" y="327025"/>
            <a:ext cx="4572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Ideas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6" r:id="rId4" imgW="435240" imgH="676800" progId="">
                  <p:embed/>
                </p:oleObj>
              </mc:Choice>
              <mc:Fallback>
                <p:oleObj r:id="rId4" imgW="435240" imgH="676800" progId="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0" y="284163"/>
            <a:ext cx="4570413" cy="547687"/>
            <a:chOff x="0" y="179"/>
            <a:chExt cx="2879" cy="345"/>
          </a:xfrm>
        </p:grpSpPr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0" y="179"/>
              <a:ext cx="2571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4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Proof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685" y="179"/>
              <a:ext cx="194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E682E56-09D9-4325-B551-FD32E263EB4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1631" y="1148020"/>
            <a:ext cx="843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Main ideas of the proof is to run two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Markov chains simultaneously. These two Markov chains will be generated based on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q-coloring simulation procedure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introduced previous slides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4118" y="5109662"/>
                <a:ext cx="8291232" cy="969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b="1" kern="0" dirty="0"/>
                  <a:t>Brainstorming</a:t>
                </a:r>
                <a:r>
                  <a:rPr lang="en-US" kern="0" dirty="0"/>
                  <a:t>: Can we derive an equation </a:t>
                </a:r>
                <a14:m>
                  <m:oMath xmlns:m="http://schemas.openxmlformats.org/officeDocument/2006/math"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kern="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d>
                      <m:dPr>
                        <m:ctrlPr>
                          <a:rPr lang="en-US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 ker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ker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  <m:r>
                          <a:rPr lang="en-US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kern="0" dirty="0"/>
                  <a:t> </a:t>
                </a:r>
                <a:r>
                  <a:rPr lang="en-US" kern="0" dirty="0"/>
                  <a:t>where</a:t>
                </a:r>
                <a:r>
                  <a:rPr lang="en-US" b="1" kern="0" dirty="0"/>
                  <a:t> </a:t>
                </a:r>
                <a14:m>
                  <m:oMath xmlns:m="http://schemas.openxmlformats.org/officeDocument/2006/math"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)→0 </m:t>
                    </m:r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b="1" kern="0" dirty="0"/>
                  <a:t> ? </a:t>
                </a:r>
              </a:p>
              <a:p>
                <a:pPr lvl="0">
                  <a:defRPr/>
                </a:pPr>
                <a:r>
                  <a:rPr lang="en-US" kern="0" dirty="0"/>
                  <a:t>Then we can </a:t>
                </a:r>
                <a:r>
                  <a:rPr lang="en-US" kern="0" dirty="0">
                    <a:solidFill>
                      <a:sysClr val="windowText" lastClr="000000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kern="0" dirty="0">
                    <a:solidFill>
                      <a:sysClr val="windowText" lastClr="000000"/>
                    </a:solidFill>
                  </a:rPr>
                  <a:t> and derive value of N.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8" y="5109662"/>
                <a:ext cx="8291232" cy="969689"/>
              </a:xfrm>
              <a:prstGeom prst="rect">
                <a:avLst/>
              </a:prstGeom>
              <a:blipFill>
                <a:blip r:embed="rId6"/>
                <a:stretch>
                  <a:fillRect l="-662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4118" y="3409976"/>
                <a:ext cx="8291232" cy="1523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kern="0" dirty="0"/>
                  <a:t>Three things we need to prove:</a:t>
                </a:r>
              </a:p>
              <a:p>
                <a:pPr lvl="0">
                  <a:defRPr/>
                </a:pPr>
                <a:r>
                  <a:rPr lang="en-US" b="1" kern="0" dirty="0">
                    <a:solidFill>
                      <a:sysClr val="windowText" lastClr="000000"/>
                    </a:solidFill>
                  </a:rPr>
                  <a:t>(1) </a:t>
                </a:r>
                <a:r>
                  <a:rPr lang="en-US" kern="0" dirty="0">
                    <a:solidFill>
                      <a:sysClr val="windowText" lastClr="000000"/>
                    </a:solidFill>
                  </a:rPr>
                  <a:t>Two Markov chain will always meet at a time step N (N is large enough) =&gt; </a:t>
                </a:r>
                <a14:m>
                  <m:oMath xmlns:m="http://schemas.openxmlformats.org/officeDocument/2006/math"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sSubSup>
                          <m:sSubSupPr>
                            <m:ctrlP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b="1" kern="0" dirty="0"/>
                  <a:t> </a:t>
                </a:r>
                <a:r>
                  <a:rPr lang="en-US" kern="0" dirty="0"/>
                  <a:t>when</a:t>
                </a:r>
                <a:r>
                  <a:rPr lang="en-US" b="1" kern="0" dirty="0"/>
                  <a:t> </a:t>
                </a:r>
                <a14:m>
                  <m:oMath xmlns:m="http://schemas.openxmlformats.org/officeDocument/2006/math"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b="1" kern="0" dirty="0"/>
              </a:p>
              <a:p>
                <a:pPr lvl="0">
                  <a:defRPr/>
                </a:pPr>
                <a:r>
                  <a:rPr lang="en-US" b="1" kern="0" dirty="0">
                    <a:solidFill>
                      <a:sysClr val="windowText" lastClr="000000"/>
                    </a:solidFill>
                  </a:rPr>
                  <a:t>(2) </a:t>
                </a:r>
                <a:r>
                  <a:rPr lang="en-US" kern="0" dirty="0">
                    <a:solidFill>
                      <a:sysClr val="windowText" lastClr="000000"/>
                    </a:solidFill>
                  </a:rPr>
                  <a:t>Once MC_1 and MC_2 meet, they will stay together forever. </a:t>
                </a:r>
              </a:p>
              <a:p>
                <a:pPr lvl="0">
                  <a:defRPr/>
                </a:pPr>
                <a:r>
                  <a:rPr lang="en-US" b="1" kern="0" dirty="0">
                    <a:solidFill>
                      <a:sysClr val="windowText" lastClr="000000"/>
                    </a:solidFill>
                  </a:rPr>
                  <a:t>(3) </a:t>
                </a:r>
                <a:r>
                  <a:rPr lang="en-US" kern="0" dirty="0">
                    <a:solidFill>
                      <a:sysClr val="windowText" lastClr="000000"/>
                    </a:solidFill>
                  </a:rPr>
                  <a:t>MC_1 will converge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kern="0" dirty="0">
                    <a:solidFill>
                      <a:sysClr val="windowText" lastClr="000000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d>
                      <m:dPr>
                        <m:ctrlPr>
                          <a:rPr lang="en-US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 ker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ker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  <m:r>
                          <a:rPr lang="en-US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ker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kern="0" dirty="0">
                    <a:solidFill>
                      <a:sysClr val="windowText" lastClr="000000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kern="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8" y="3409976"/>
                <a:ext cx="8291232" cy="1523687"/>
              </a:xfrm>
              <a:prstGeom prst="rect">
                <a:avLst/>
              </a:prstGeom>
              <a:blipFill>
                <a:blip r:embed="rId7"/>
                <a:stretch>
                  <a:fillRect l="-662" t="-2000" b="-4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1631" y="1783075"/>
                <a:ext cx="7063408" cy="1624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lvl="0" indent="-285750">
                  <a:buFont typeface="Wingdings" panose="05000000000000000000" pitchFamily="2" charset="2"/>
                  <a:buChar char="§"/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</a:rPr>
                  <a:t> The first MC_1: </a:t>
                </a:r>
                <a14:m>
                  <m:oMath xmlns:m="http://schemas.openxmlformats.org/officeDocument/2006/math">
                    <m:r>
                      <a:rPr lang="en-US" sz="1600" i="1" kern="0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 kern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 kern="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 kern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kern="0" dirty="0"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 kern="0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600" i="1" kern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kern="0" dirty="0"/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  <a:defRPr/>
                </a:pPr>
                <a:r>
                  <a:rPr lang="en-US" sz="1600" kern="0" dirty="0"/>
                  <a:t>X</a:t>
                </a:r>
                <a:r>
                  <a:rPr lang="en-US" sz="1600" kern="0" baseline="-25000" dirty="0"/>
                  <a:t>0</a:t>
                </a:r>
                <a:r>
                  <a:rPr lang="en-US" sz="1600" kern="0" dirty="0"/>
                  <a:t> is always fixed to a valid color assignment.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</a:rPr>
                  <a:t>The distribution at step 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ker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 ker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d>
                          <m:dPr>
                            <m:ctrlPr>
                              <a:rPr lang="en-US" sz="1600" i="1" ker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ker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</m:d>
                      </m:sup>
                    </m:sSup>
                  </m:oMath>
                </a14:m>
                <a:endParaRPr lang="en-US" sz="1600" kern="0" dirty="0"/>
              </a:p>
              <a:p>
                <a:pPr marL="285750" lvl="0" indent="-285750">
                  <a:buFont typeface="Wingdings" panose="05000000000000000000" pitchFamily="2" charset="2"/>
                  <a:buChar char="§"/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</a:rPr>
                  <a:t>The second MC_2:</a:t>
                </a:r>
                <a:r>
                  <a:rPr lang="en-US" sz="1600" kern="0" dirty="0"/>
                  <a:t> </a:t>
                </a:r>
                <a14:m>
                  <m:oMath xmlns:m="http://schemas.openxmlformats.org/officeDocument/2006/math">
                    <m:r>
                      <a:rPr lang="en-US" sz="1600" i="1" kern="0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 kern="0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 kern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 kern="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 kern="0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 kern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kern="0" dirty="0"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 kern="0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 kern="0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600" i="1" kern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</a:rPr>
                  <a:t> is chosen based on stationary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 ker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1600" i="1" ker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i="1" ker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1600" kern="0" dirty="0">
                  <a:solidFill>
                    <a:sysClr val="windowText" lastClr="000000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</a:rPr>
                  <a:t>This MC will for sure converges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 ker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1600" i="1" ker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i="1" ker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</a:rPr>
                  <a:t> for N large enough (See chapter 5</a:t>
                </a:r>
                <a:r>
                  <a:rPr lang="en-US" sz="1600" kern="0" dirty="0" smtClean="0">
                    <a:solidFill>
                      <a:sysClr val="windowText" lastClr="000000"/>
                    </a:solidFill>
                  </a:rPr>
                  <a:t>)</a:t>
                </a:r>
                <a:endParaRPr lang="en-US" sz="16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31" y="1783075"/>
                <a:ext cx="7063408" cy="1624291"/>
              </a:xfrm>
              <a:prstGeom prst="rect">
                <a:avLst/>
              </a:prstGeom>
              <a:blipFill>
                <a:blip r:embed="rId8"/>
                <a:stretch>
                  <a:fillRect l="-345" t="-749" b="-2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33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allAtOnce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Line 1"/>
          <p:cNvSpPr>
            <a:spLocks noChangeShapeType="1"/>
          </p:cNvSpPr>
          <p:nvPr/>
        </p:nvSpPr>
        <p:spPr bwMode="auto">
          <a:xfrm>
            <a:off x="0" y="839788"/>
            <a:ext cx="9144000" cy="1587"/>
          </a:xfrm>
          <a:prstGeom prst="line">
            <a:avLst/>
          </a:prstGeom>
          <a:noFill/>
          <a:ln w="255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0" y="327025"/>
            <a:ext cx="4572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Ideas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7" r:id="rId4" imgW="435240" imgH="676800" progId="">
                  <p:embed/>
                </p:oleObj>
              </mc:Choice>
              <mc:Fallback>
                <p:oleObj r:id="rId4" imgW="435240" imgH="676800" progId="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0" y="284163"/>
            <a:ext cx="4570413" cy="547687"/>
            <a:chOff x="0" y="179"/>
            <a:chExt cx="2879" cy="345"/>
          </a:xfrm>
        </p:grpSpPr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0" y="179"/>
              <a:ext cx="2571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4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Proof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685" y="179"/>
              <a:ext cx="194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E682E56-09D9-4325-B551-FD32E263EB4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26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1631" y="1165949"/>
                <a:ext cx="8544719" cy="2691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Starting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d>
                      <m:dPr>
                        <m:ctrlP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, we choose a subset A of valid color assignments on graph G(V, E).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d>
                      <m:dPr>
                        <m:ctrlP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sz="16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⊆</m:t>
                            </m:r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25252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25252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)|</m:t>
                        </m:r>
                      </m:e>
                    </m:func>
                  </m:oMath>
                </a14:m>
                <a:r>
                  <a:rPr kumimoji="0" lang="en-US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252525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252525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5252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sz="16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⊆</m:t>
                            </m:r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0" lang="en-US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)|</m:t>
                        </m:r>
                      </m:e>
                    </m:func>
                  </m:oMath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Now 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kumimoji="0" lang="en-US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5252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0" lang="en-US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0" lang="en-US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endPara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kumimoji="0" lang="en-US" sz="16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kumimoji="0" lang="en-US" sz="16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sz="16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kumimoji="0" lang="en-US" sz="16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∉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5252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US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252525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52525"/>
                    </a:solidFill>
                    <a:effectLst/>
                    <a:uLnTx/>
                    <a:uFillTx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5252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kumimoji="0" lang="en-US" sz="16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70C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6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70C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kumimoji="0" lang="en-US" sz="16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70C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kumimoji="0" lang="en-US" sz="16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sz="16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0" lang="en-US" sz="16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sub>
                              <m:sup/>
                            </m:sSubSup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kumimoji="0" lang="en-US" sz="16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70C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6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70C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kumimoji="0" lang="en-US" sz="16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70C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b>
                              <m:sup/>
                            </m:sSubSup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∉</m:t>
                            </m:r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r>
                  <a:rPr kumimoji="0" lang="en-US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252525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en-US" sz="16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kumimoji="0" lang="en-US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US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0" lang="en-US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∉</m:t>
                          </m:r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kumimoji="0" lang="en-US" sz="16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0" lang="en-US" sz="16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6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kumimoji="0" lang="en-US" sz="16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0" lang="en-US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kumimoji="0" lang="en-US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US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  <m:sup/>
                          </m:sSubSup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∉</m:t>
                          </m:r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kumimoji="0" lang="en-US" sz="16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kumimoji="0" lang="en-US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US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0" lang="en-US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∉</m:t>
                          </m:r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sSubSup>
                        <m:sSubSup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31" y="1165949"/>
                <a:ext cx="8544719" cy="2691442"/>
              </a:xfrm>
              <a:prstGeom prst="rect">
                <a:avLst/>
              </a:prstGeom>
              <a:blipFill>
                <a:blip r:embed="rId6"/>
                <a:stretch>
                  <a:fillRect l="-428" b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52976" y="1779647"/>
                <a:ext cx="3200424" cy="620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Because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d>
                          <m:d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kumimoji="0" lang="en-US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5252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25252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25252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kumimoji="0" lang="en-US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5252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5252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976" y="1779647"/>
                <a:ext cx="3200424" cy="620298"/>
              </a:xfrm>
              <a:prstGeom prst="rect">
                <a:avLst/>
              </a:prstGeom>
              <a:blipFill>
                <a:blip r:embed="rId7"/>
                <a:stretch>
                  <a:fillRect l="-951" t="-5686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58000" y="2489292"/>
                <a:ext cx="23344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Because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0" lang="en-US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0" lang="en-US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)=</m:t>
                    </m:r>
                    <m:r>
                      <a:rPr kumimoji="0" lang="en-US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0" lang="en-US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𝑋𝑌</m:t>
                    </m:r>
                    <m:r>
                      <a:rPr kumimoji="0" lang="en-US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)+</m:t>
                    </m:r>
                    <m:r>
                      <a:rPr kumimoji="0" lang="en-US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0" lang="en-US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489292"/>
                <a:ext cx="2334422" cy="646331"/>
              </a:xfrm>
              <a:prstGeom prst="rect">
                <a:avLst/>
              </a:prstGeom>
              <a:blipFill>
                <a:blip r:embed="rId8"/>
                <a:stretch>
                  <a:fillRect l="-208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56781" y="3849975"/>
                <a:ext cx="30956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sSubSup>
                      <m:sSubSup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is larger than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781" y="3849975"/>
                <a:ext cx="3095625" cy="646331"/>
              </a:xfrm>
              <a:prstGeom prst="rect">
                <a:avLst/>
              </a:prstGeom>
              <a:blipFill>
                <a:blip r:embed="rId9"/>
                <a:stretch>
                  <a:fillRect l="-177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1631" y="4532263"/>
                <a:ext cx="8477541" cy="1800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Similarly, we can derive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)−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sSubSup>
                      <m:sSubSup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, therefore, we obtain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5252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)|≤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sSubSup>
                      <m:sSubSup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.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d>
                      <m:d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kumimoji="0" lang="en-US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sng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Brainstorming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: If we can find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such that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≠</m:t>
                        </m:r>
                        <m:sSubSup>
                          <m:sSubSup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where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→0 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when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, we will able to find N by solving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31" y="4532263"/>
                <a:ext cx="8477541" cy="1800686"/>
              </a:xfrm>
              <a:prstGeom prst="rect">
                <a:avLst/>
              </a:prstGeom>
              <a:blipFill>
                <a:blip r:embed="rId10"/>
                <a:stretch>
                  <a:fillRect l="-647" t="-1689" b="-4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262438" y="1481699"/>
            <a:ext cx="3318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Definition of total variation distance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8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6" grpId="0"/>
      <p:bldP spid="16" grpId="1"/>
      <p:bldP spid="18" grpId="0"/>
      <p:bldP spid="1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Line 1"/>
          <p:cNvSpPr>
            <a:spLocks noChangeShapeType="1"/>
          </p:cNvSpPr>
          <p:nvPr/>
        </p:nvSpPr>
        <p:spPr bwMode="auto">
          <a:xfrm>
            <a:off x="0" y="839788"/>
            <a:ext cx="9144000" cy="1587"/>
          </a:xfrm>
          <a:prstGeom prst="line">
            <a:avLst/>
          </a:prstGeom>
          <a:noFill/>
          <a:ln w="255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0" y="327025"/>
            <a:ext cx="4572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Ideas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1" r:id="rId4" imgW="435240" imgH="676800" progId="">
                  <p:embed/>
                </p:oleObj>
              </mc:Choice>
              <mc:Fallback>
                <p:oleObj r:id="rId4" imgW="435240" imgH="676800" progId="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0" y="284163"/>
            <a:ext cx="4570413" cy="547687"/>
            <a:chOff x="0" y="179"/>
            <a:chExt cx="2879" cy="345"/>
          </a:xfrm>
        </p:grpSpPr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0" y="179"/>
              <a:ext cx="2571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4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Proof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685" y="179"/>
              <a:ext cx="194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E682E56-09D9-4325-B551-FD32E263EB4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1631" y="1165949"/>
                <a:ext cx="8697119" cy="3304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How to find upper bound of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0" lang="en-US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kumimoji="0" lang="en-US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0" lang="en-US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?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(1) We can show that 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≠</m:t>
                        </m:r>
                        <m:sSubSup>
                          <m:sSubSup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sSup>
                      <m:sSupPr>
                        <m:ctrlP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US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US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0" lang="en-US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kumimoji="0" lang="en-US" sz="16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6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kumimoji="0" lang="en-US" sz="16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0" lang="en-US" sz="16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. Details are in Chapter 8.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(2) We can observe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sSup>
                      <m:sSupPr>
                        <m:ctrlP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kumimoji="0" lang="en-US" sz="16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6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kumimoji="0" lang="en-US" sz="16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when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.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(3) We can replace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6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N</m:t>
                    </m:r>
                    <m:r>
                      <a:rPr kumimoji="0" lang="en-US" sz="16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and derive function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sSup>
                      <m:sSupPr>
                        <m:ctrlP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kumimoji="0" lang="en-US" sz="16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6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kumimoji="0" lang="en-US" sz="16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.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(4) By solving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, we have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5252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kumimoji="0" lang="en-US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5252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5252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25252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0" lang="en-US" sz="16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25252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0" lang="en-US" sz="16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252525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6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252525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25252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0" lang="en-US" sz="16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25252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0" lang="en-US" sz="16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252525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0" lang="en-US" sz="16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52525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6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52525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kumimoji="0" lang="en-US" sz="16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52525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0" lang="en-US" sz="16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⁡(</m:t>
                            </m:r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func>
                              <m:funcPr>
                                <m:ctrlP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25252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0" lang="en-US" sz="16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25252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0" lang="en-US" sz="16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252525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US" sz="16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52525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sz="16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52525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num>
                                      <m:den>
                                        <m:r>
                                          <a:rPr kumimoji="0" lang="en-US" sz="16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52525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kumimoji="0" lang="en-US" sz="1600" b="0" i="1" u="none" strike="noStrike" kern="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252525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en-US" sz="1600" b="0" i="1" u="none" strike="noStrike" kern="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252525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p>
                                            <m:r>
                                              <a:rPr kumimoji="0" lang="en-US" sz="1600" b="0" i="1" u="none" strike="noStrike" kern="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252525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. This is the number of loops for simulations. In case we want to see how many </a:t>
                </a:r>
                <a:r>
                  <a:rPr kumimoji="0" lang="en-US" sz="16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cycles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that systematic sweep Gibbs sampler needs, we add at most k loops. This results in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5252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kumimoji="0" lang="en-US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5252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5252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25252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0" lang="en-US" sz="16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25252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0" lang="en-US" sz="16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252525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6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252525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25252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0" lang="en-US" sz="16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25252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0" lang="en-US" sz="16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252525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0" lang="en-US" sz="16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52525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6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52525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kumimoji="0" lang="en-US" sz="16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52525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0" lang="en-US" sz="16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⁡(</m:t>
                            </m:r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5252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func>
                              <m:funcPr>
                                <m:ctrlPr>
                                  <a:rPr kumimoji="0" lang="en-US" sz="16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25252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0" lang="en-US" sz="16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25252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0" lang="en-US" sz="16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252525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US" sz="16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52525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sz="16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52525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num>
                                      <m:den>
                                        <m:r>
                                          <a:rPr kumimoji="0" lang="en-US" sz="16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52525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kumimoji="0" lang="en-US" sz="1600" b="0" i="1" u="none" strike="noStrike" kern="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252525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en-US" sz="1600" b="0" i="1" u="none" strike="noStrike" kern="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252525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p>
                                            <m:r>
                                              <a:rPr kumimoji="0" lang="en-US" sz="1600" b="0" i="1" u="none" strike="noStrike" kern="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252525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25252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.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31" y="1165949"/>
                <a:ext cx="8697119" cy="3304366"/>
              </a:xfrm>
              <a:prstGeom prst="rect">
                <a:avLst/>
              </a:prstGeom>
              <a:blipFill>
                <a:blip r:embed="rId6"/>
                <a:stretch>
                  <a:fillRect l="-421" t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70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Efficiency- Is it polynomial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Necessary Lemmas:</a:t>
                </a:r>
              </a:p>
              <a:p>
                <a:pPr lvl="1"/>
                <a:r>
                  <a:rPr lang="en-US" dirty="0"/>
                  <a:t>Fix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, let k be a positive integer,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be positive numbers satisfying 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Then we have:</a:t>
                </a:r>
                <a:br>
                  <a:rPr lang="en-US" dirty="0"/>
                </a:br>
                <a:r>
                  <a:rPr lang="en-US" dirty="0"/>
                  <a:t>	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15" t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720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Efficiency- Is it polynomial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Necessary Lemmas </a:t>
                </a:r>
                <a:r>
                  <a:rPr lang="en-US" dirty="0" err="1"/>
                  <a:t>cont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graph in which no vertex has more than d neighbors</a:t>
                </a:r>
              </a:p>
              <a:p>
                <a:pPr lvl="1"/>
                <a:r>
                  <a:rPr lang="en-US" dirty="0"/>
                  <a:t>Pick a random q-coloring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according to the uniform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Then for any two distinct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 probability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satisfies:</a:t>
                </a:r>
                <a:br>
                  <a:rPr lang="en-US" dirty="0"/>
                </a:br>
                <a:r>
                  <a:rPr lang="en-US" dirty="0"/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15" t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100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Line 1"/>
          <p:cNvSpPr>
            <a:spLocks noChangeShapeType="1"/>
          </p:cNvSpPr>
          <p:nvPr/>
        </p:nvSpPr>
        <p:spPr bwMode="auto">
          <a:xfrm>
            <a:off x="0" y="839788"/>
            <a:ext cx="9144000" cy="1587"/>
          </a:xfrm>
          <a:prstGeom prst="line">
            <a:avLst/>
          </a:prstGeom>
          <a:noFill/>
          <a:ln w="255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0" y="327025"/>
            <a:ext cx="4572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q-coloring problem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2" r:id="rId4" imgW="435240" imgH="676800" progId="">
                  <p:embed/>
                </p:oleObj>
              </mc:Choice>
              <mc:Fallback>
                <p:oleObj r:id="rId4" imgW="435240" imgH="676800" progId="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3" r:id="rId6" imgW="435240" imgH="676800" progId="">
                  <p:embed/>
                </p:oleObj>
              </mc:Choice>
              <mc:Fallback>
                <p:oleObj r:id="rId6" imgW="435240" imgH="676800" progId="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996950" y="51403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0" y="284163"/>
            <a:ext cx="4570413" cy="547687"/>
            <a:chOff x="0" y="179"/>
            <a:chExt cx="2879" cy="345"/>
          </a:xfrm>
        </p:grpSpPr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0" y="179"/>
              <a:ext cx="2571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4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8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MCMC simulation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685" y="179"/>
              <a:ext cx="194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67" name="Text Box 75"/>
              <p:cNvSpPr txBox="1">
                <a:spLocks noChangeArrowheads="1"/>
              </p:cNvSpPr>
              <p:nvPr/>
            </p:nvSpPr>
            <p:spPr bwMode="auto">
              <a:xfrm>
                <a:off x="352425" y="1196057"/>
                <a:ext cx="8435975" cy="43277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285750" indent="-285750">
                  <a:buClrTx/>
                  <a:buFont typeface="Wingdings" panose="05000000000000000000" pitchFamily="2" charset="2"/>
                  <a:buChar char="§"/>
                </a:pPr>
                <a:r>
                  <a:rPr lang="en-US" sz="1600" b="1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q-coloring problem</a:t>
                </a: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sz="1600" i="1" dirty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1600" i="1" dirty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600" i="1" dirty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sz="1600" b="0" i="1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1600" i="1" dirty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={1,2,…,</m:t>
                    </m:r>
                    <m:r>
                      <a:rPr lang="en-US" sz="1600" i="1" dirty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1600" i="1" dirty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a set of q colors. </a:t>
                </a:r>
                <a:r>
                  <a:rPr lang="en-US" sz="1600" b="1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valid </a:t>
                </a:r>
                <a:r>
                  <a:rPr lang="en-US" sz="1600" b="1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 assignment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these colors is </a:t>
                </a:r>
                <a:r>
                  <a:rPr lang="en-US" sz="1600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no </a:t>
                </a: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adjacent vertices have same color. </a:t>
                </a:r>
                <a:r>
                  <a:rPr lang="en-US" sz="1600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1600" i="1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&gt;2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dirty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en-US" sz="1600" b="0" i="0" dirty="0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600" dirty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dirty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600" i="1" dirty="0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 dirty="0" err="1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 dirty="0">
                                        <a:solidFill>
                                          <a:srgbClr val="252525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dirty="0">
                                        <a:solidFill>
                                          <a:srgbClr val="252525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1600" i="1" dirty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1600" i="1" dirty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sz="1600" i="1" dirty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1600" i="1" dirty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 smtClean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600" i="1" dirty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i="1" dirty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1600" i="1" dirty="0">
                  <a:solidFill>
                    <a:srgbClr val="252525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sz="1600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valid </a:t>
                </a:r>
                <a:r>
                  <a:rPr lang="en-US" sz="1600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 assignments </a:t>
                </a: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G(V,E)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i="1" dirty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distribution of valid assignments: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160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25252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US" sz="1600" dirty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1600" i="1" dirty="0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dirty="0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i="1" dirty="0">
                                        <a:solidFill>
                                          <a:srgbClr val="252525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dirty="0">
                                        <a:solidFill>
                                          <a:srgbClr val="252525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600" dirty="0">
                                        <a:solidFill>
                                          <a:srgbClr val="252525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600" dirty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en-US" sz="1600" dirty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dirty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en-US" sz="160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  <m:r>
                              <a:rPr lang="en-US" sz="160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𝑖𝑠</m:t>
                            </m:r>
                            <m:r>
                              <a:rPr lang="en-US" sz="160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60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𝑣𝑎𝑙𝑖𝑑</m:t>
                            </m:r>
                            <m:r>
                              <a:rPr lang="en-US" sz="160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𝑎𝑠𝑠𝑖𝑔𝑛𝑚𝑒𝑛𝑡</m:t>
                            </m:r>
                          </m:e>
                          <m:e>
                            <m:r>
                              <a:rPr lang="en-US" sz="160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0                                      </m:t>
                            </m:r>
                            <m:r>
                              <a:rPr lang="en-US" sz="160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1600" b="1" dirty="0" smtClean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1600" b="1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b="1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</a:t>
                </a: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What is the expected number of 1’s , 2’s, …., q’s in valid </a:t>
                </a:r>
                <a:r>
                  <a:rPr lang="en-US" sz="1600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 assignments </a:t>
                </a: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G(V,E)?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1600" b="1" dirty="0" smtClean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1600" b="1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b="1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</a:t>
                </a: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Using </a:t>
                </a:r>
                <a:r>
                  <a:rPr lang="en-US" sz="1600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MCMC simulation </a:t>
                </a: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find approximate </a:t>
                </a:r>
                <a:r>
                  <a:rPr lang="en-US" sz="1600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solution, where state space is a set of all possible valid color assignments. </a:t>
                </a:r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67" name="Text 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425" y="1196057"/>
                <a:ext cx="8435975" cy="4327724"/>
              </a:xfrm>
              <a:prstGeom prst="rect">
                <a:avLst/>
              </a:prstGeom>
              <a:blipFill>
                <a:blip r:embed="rId7"/>
                <a:stretch>
                  <a:fillRect l="-289" t="-423" b="-8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682E56-09D9-4325-B551-FD32E263EB46}" type="slidenum">
              <a:rPr lang="en-US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39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Efficiency- Is it polynomial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Necessary Lemmas </a:t>
                </a:r>
                <a:r>
                  <a:rPr lang="en-US" dirty="0" err="1"/>
                  <a:t>cont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a positive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Toss a coin n times with independent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number of heads. </a:t>
                </a:r>
              </a:p>
              <a:p>
                <a:pPr lvl="1"/>
                <a:r>
                  <a:rPr lang="en-US" dirty="0"/>
                  <a:t>Then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we have </a:t>
                </a:r>
                <a:br>
                  <a:rPr lang="en-US" dirty="0"/>
                </a:b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15" t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059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Efficiency- Is it polynomial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 the algorithms random estimation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then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ḱ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nary>
                      <m:naryPr>
                        <m:chr m:val="∏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ḱ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which is the final output of the algorithm.</a:t>
                </a:r>
              </a:p>
              <a:p>
                <a:r>
                  <a:rPr lang="en-US" dirty="0"/>
                  <a:t>Suppose we make sure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ḱ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ḱ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for each j. Therefore by lemma 1:</a:t>
                </a:r>
                <a:br>
                  <a:rPr lang="en-US" dirty="0"/>
                </a:br>
                <a:r>
                  <a:rPr lang="en-US" dirty="0"/>
                  <a:t>			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ḱ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∏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ḱ</m:t>
                            </m:r>
                          </m:sup>
                          <m:e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ḱ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implies</a:t>
                </a:r>
                <a:br>
                  <a:rPr lang="en-US" dirty="0"/>
                </a:b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nary>
                          <m:naryPr>
                            <m:chr m:val="∏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ḱ</m:t>
                            </m:r>
                          </m:sup>
                          <m:e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therefore</a:t>
                </a:r>
                <a:br>
                  <a:rPr lang="en-US" dirty="0"/>
                </a:br>
                <a:r>
                  <a:rPr lang="en-US" dirty="0"/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ḱ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ḱ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6" r="-1098" b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006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Efficiency- Is it polynomial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So how hard is it to satisfy our first assumption about the accuracy of each 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(estimator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)?</a:t>
                </a:r>
              </a:p>
              <a:p>
                <a:r>
                  <a:rPr lang="en-US" dirty="0"/>
                  <a:t>Rewrite the assumption in terms of the error: 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ḱ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ḱ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			</a:t>
                </a:r>
              </a:p>
              <a:p>
                <a:r>
                  <a:rPr lang="en-US" dirty="0"/>
                  <a:t>Simplified requirement: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4ḱ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4ḱ</m:t>
                        </m:r>
                      </m:den>
                    </m:f>
                  </m:oMath>
                </a14:m>
                <a:r>
                  <a:rPr lang="en-US" dirty="0"/>
                  <a:t> ,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There are two sources of error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errors in the distribution we’re pulling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from,</a:t>
                </a:r>
              </a:p>
              <a:p>
                <a:pPr lvl="1"/>
                <a:r>
                  <a:rPr lang="en-US" dirty="0"/>
                  <a:t>the number of times we pull it to estimate the probability.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6" t="-2609" b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181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Efficiency- Is it polynomial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we allow each source of error half of our allowable error we have: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ḱ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8ḱ</m:t>
                        </m:r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</a:t>
                </a: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The first requirement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The second requirement is allowed to fail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of the time so each product can fail only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ḱ</m:t>
                        </m:r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of the time. 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If we 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simulations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the number of successes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This is exactly the situation from the third lemma. So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8ḱ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ḱ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ḱ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𝑑𝑘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48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6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522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Line 1"/>
          <p:cNvSpPr>
            <a:spLocks noChangeShapeType="1"/>
          </p:cNvSpPr>
          <p:nvPr/>
        </p:nvSpPr>
        <p:spPr bwMode="auto">
          <a:xfrm>
            <a:off x="0" y="839788"/>
            <a:ext cx="9144000" cy="1587"/>
          </a:xfrm>
          <a:prstGeom prst="line">
            <a:avLst/>
          </a:prstGeom>
          <a:noFill/>
          <a:ln w="255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0" y="327025"/>
            <a:ext cx="4572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q-coloring problem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6" r:id="rId4" imgW="435240" imgH="676800" progId="">
                  <p:embed/>
                </p:oleObj>
              </mc:Choice>
              <mc:Fallback>
                <p:oleObj r:id="rId4" imgW="435240" imgH="676800" progId="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7" r:id="rId6" imgW="435240" imgH="676800" progId="">
                  <p:embed/>
                </p:oleObj>
              </mc:Choice>
              <mc:Fallback>
                <p:oleObj r:id="rId6" imgW="435240" imgH="676800" progId="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996950" y="51403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0" y="284163"/>
            <a:ext cx="4570413" cy="547687"/>
            <a:chOff x="0" y="179"/>
            <a:chExt cx="2879" cy="345"/>
          </a:xfrm>
        </p:grpSpPr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0" y="179"/>
              <a:ext cx="2571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4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8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MCMC simulation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685" y="179"/>
              <a:ext cx="194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67" name="Text Box 75"/>
              <p:cNvSpPr txBox="1">
                <a:spLocks noChangeArrowheads="1"/>
              </p:cNvSpPr>
              <p:nvPr/>
            </p:nvSpPr>
            <p:spPr bwMode="auto">
              <a:xfrm>
                <a:off x="352425" y="1196057"/>
                <a:ext cx="8435975" cy="47727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285750" indent="-285750">
                  <a:buClrTx/>
                  <a:buFont typeface="Wingdings" panose="05000000000000000000" pitchFamily="2" charset="2"/>
                  <a:buChar char="§"/>
                </a:pPr>
                <a:r>
                  <a:rPr lang="en-US" sz="16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q-coloring simulation procedure (homogenous Markov chain)</a:t>
                </a:r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time step 0: Initialize G(V,E) with a valid assignment for q </a:t>
                </a:r>
                <a:r>
                  <a:rPr lang="en-US" sz="1600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colors, called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time step t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≥1)</m:t>
                    </m:r>
                  </m:oMath>
                </a14:m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12001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Pick a vertex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sz="160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60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follows:</a:t>
                </a:r>
              </a:p>
              <a:p>
                <a:pPr marL="1200150" lvl="3" indent="-285750">
                  <a:buFont typeface="Arial" panose="020B0604020202020204" pitchFamily="34" charset="0"/>
                  <a:buChar char="•"/>
                  <a:defRPr/>
                </a:pPr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3" indent="-285750">
                  <a:buFont typeface="Arial" panose="020B0604020202020204" pitchFamily="34" charset="0"/>
                  <a:buChar char="•"/>
                  <a:defRPr/>
                </a:pPr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3" indent="-285750">
                  <a:buFont typeface="Arial" panose="020B0604020202020204" pitchFamily="34" charset="0"/>
                  <a:buChar char="•"/>
                  <a:defRPr/>
                </a:pPr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3" indent="-285750">
                  <a:buFont typeface="Arial" panose="020B0604020202020204" pitchFamily="34" charset="0"/>
                  <a:buChar char="•"/>
                  <a:defRPr/>
                </a:pPr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3" indent="-285750">
                  <a:buFont typeface="Arial" panose="020B0604020202020204" pitchFamily="34" charset="0"/>
                  <a:buChar char="•"/>
                  <a:defRPr/>
                </a:pPr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3" indent="-285750">
                  <a:buFont typeface="Arial" panose="020B0604020202020204" pitchFamily="34" charset="0"/>
                  <a:buChar char="•"/>
                  <a:defRPr/>
                </a:pPr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3" indent="-285750">
                  <a:buFont typeface="Arial" panose="020B0604020202020204" pitchFamily="34" charset="0"/>
                  <a:buChar char="•"/>
                  <a:defRPr/>
                </a:pPr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3" indent="-285750">
                  <a:buFont typeface="Arial" panose="020B0604020202020204" pitchFamily="34" charset="0"/>
                  <a:buChar char="•"/>
                  <a:defRPr/>
                </a:pPr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160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(e.g., color of vertex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1600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657350" lvl="4" indent="-285750">
                  <a:buFont typeface="Wingdings" panose="05000000000000000000" pitchFamily="2" charset="2"/>
                  <a:buChar char="§"/>
                  <a:defRPr/>
                </a:pP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q! permutations of colors. Pick one permutation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uniformly.</a:t>
                </a:r>
              </a:p>
              <a:p>
                <a:pPr marL="1657350" lvl="4" indent="-285750">
                  <a:buFont typeface="Wingdings" panose="05000000000000000000" pitchFamily="2" charset="2"/>
                  <a:buChar char="§"/>
                  <a:defRPr/>
                </a:pP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the first color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(from left to right) </a:t>
                </a: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 </a:t>
                </a:r>
                <a:r>
                  <a:rPr lang="en-US" sz="1600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was not assigned to any neighbor of v. </a:t>
                </a:r>
              </a:p>
              <a:p>
                <a:pPr marL="12001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Leave </a:t>
                </a: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 of other vertices unchanged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sz="160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60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sz="160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(∀</m:t>
                    </m:r>
                    <m:r>
                      <a:rPr lang="en-US" sz="160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160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160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160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914400" lvl="3">
                  <a:defRPr/>
                </a:pPr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3">
                  <a:defRPr/>
                </a:pPr>
                <a:r>
                  <a:rPr lang="en-US" sz="1600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length of a Markov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,….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N. </a:t>
                </a:r>
              </a:p>
            </p:txBody>
          </p:sp>
        </mc:Choice>
        <mc:Fallback xmlns="">
          <p:sp>
            <p:nvSpPr>
              <p:cNvPr id="8267" name="Text 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425" y="1196057"/>
                <a:ext cx="8435975" cy="4772718"/>
              </a:xfrm>
              <a:prstGeom prst="rect">
                <a:avLst/>
              </a:prstGeom>
              <a:blipFill>
                <a:blip r:embed="rId7"/>
                <a:stretch>
                  <a:fillRect l="-289" t="-383" r="-361" b="-6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682E56-09D9-4325-B551-FD32E263EB46}" type="slidenum">
              <a:rPr lang="en-US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35402" y="2621461"/>
            <a:ext cx="325159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Systematic Sweep Gibbs sampler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932065" y="2745893"/>
            <a:ext cx="296863" cy="120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391" y="2269955"/>
            <a:ext cx="3019425" cy="186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89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7" grpId="0"/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Line 1"/>
          <p:cNvSpPr>
            <a:spLocks noChangeShapeType="1"/>
          </p:cNvSpPr>
          <p:nvPr/>
        </p:nvSpPr>
        <p:spPr bwMode="auto">
          <a:xfrm>
            <a:off x="0" y="839788"/>
            <a:ext cx="9144000" cy="1587"/>
          </a:xfrm>
          <a:prstGeom prst="line">
            <a:avLst/>
          </a:prstGeom>
          <a:noFill/>
          <a:ln w="255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0" y="327025"/>
            <a:ext cx="4572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q-coloring problem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90" r:id="rId4" imgW="435240" imgH="676800" progId="">
                  <p:embed/>
                </p:oleObj>
              </mc:Choice>
              <mc:Fallback>
                <p:oleObj r:id="rId4" imgW="435240" imgH="676800" progId="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91" r:id="rId6" imgW="435240" imgH="676800" progId="">
                  <p:embed/>
                </p:oleObj>
              </mc:Choice>
              <mc:Fallback>
                <p:oleObj r:id="rId6" imgW="435240" imgH="676800" progId="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0" y="284163"/>
            <a:ext cx="4570413" cy="547687"/>
            <a:chOff x="0" y="179"/>
            <a:chExt cx="2879" cy="345"/>
          </a:xfrm>
        </p:grpSpPr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0" y="179"/>
              <a:ext cx="2571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4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8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MCMC simulation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685" y="179"/>
              <a:ext cx="194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67" name="Text Box 75"/>
              <p:cNvSpPr txBox="1">
                <a:spLocks noChangeArrowheads="1"/>
              </p:cNvSpPr>
              <p:nvPr/>
            </p:nvSpPr>
            <p:spPr bwMode="auto">
              <a:xfrm>
                <a:off x="352425" y="1196057"/>
                <a:ext cx="8435975" cy="833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285750" indent="-285750">
                  <a:buClrTx/>
                  <a:buFont typeface="Wingdings" panose="05000000000000000000" pitchFamily="2" charset="2"/>
                  <a:buChar char="§"/>
                </a:pPr>
                <a:r>
                  <a:rPr lang="en-US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G(V,E), k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=|V|=16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d=4,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q&gt;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=33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285750" indent="-285750">
                  <a:buClrTx/>
                  <a:buFont typeface="Wingdings" panose="05000000000000000000" pitchFamily="2" charset="2"/>
                  <a:buChar char="§"/>
                </a:pP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Markov chain by assigning different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colors for each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vertex.</a:t>
                </a:r>
              </a:p>
              <a:p>
                <a:pPr marL="285750" indent="-285750">
                  <a:buClrTx/>
                  <a:buFont typeface="Wingdings" panose="05000000000000000000" pitchFamily="2" charset="2"/>
                  <a:buChar char="§"/>
                </a:pP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generate 1000 Markov chains with different number of simulation steps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267" name="Text 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425" y="1196057"/>
                <a:ext cx="8435975" cy="833178"/>
              </a:xfrm>
              <a:prstGeom prst="rect">
                <a:avLst/>
              </a:prstGeom>
              <a:blipFill>
                <a:blip r:embed="rId7"/>
                <a:stretch>
                  <a:fillRect l="-289" t="-2190" b="-80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682E56-09D9-4325-B551-FD32E263EB46}" type="slidenum">
              <a:rPr lang="en-US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59" y="2241359"/>
            <a:ext cx="1752845" cy="1686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041" y="2065748"/>
            <a:ext cx="6376687" cy="41636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557" y="4060274"/>
            <a:ext cx="2623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longer Markov chain is, the more accurate results we obtain.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What is the length of each Markov chain we should </a:t>
            </a:r>
            <a:r>
              <a:rPr lang="en-US" dirty="0" smtClean="0">
                <a:solidFill>
                  <a:srgbClr val="FF0000"/>
                </a:solidFill>
              </a:rPr>
              <a:t>use?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67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Line 1"/>
          <p:cNvSpPr>
            <a:spLocks noChangeShapeType="1"/>
          </p:cNvSpPr>
          <p:nvPr/>
        </p:nvSpPr>
        <p:spPr bwMode="auto">
          <a:xfrm>
            <a:off x="0" y="839788"/>
            <a:ext cx="9144000" cy="1587"/>
          </a:xfrm>
          <a:prstGeom prst="line">
            <a:avLst/>
          </a:prstGeom>
          <a:noFill/>
          <a:ln w="255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0" y="327025"/>
            <a:ext cx="4572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large N is enough?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0" r:id="rId4" imgW="435240" imgH="676800" progId="">
                  <p:embed/>
                </p:oleObj>
              </mc:Choice>
              <mc:Fallback>
                <p:oleObj r:id="rId4" imgW="435240" imgH="676800" progId="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1" r:id="rId6" imgW="435240" imgH="676800" progId="">
                  <p:embed/>
                </p:oleObj>
              </mc:Choice>
              <mc:Fallback>
                <p:oleObj r:id="rId6" imgW="435240" imgH="676800" progId="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996950" y="51403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0" y="284163"/>
            <a:ext cx="4570413" cy="547687"/>
            <a:chOff x="0" y="179"/>
            <a:chExt cx="2879" cy="345"/>
          </a:xfrm>
        </p:grpSpPr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0" y="179"/>
              <a:ext cx="2571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4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sz="28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MCMC simulation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685" y="179"/>
              <a:ext cx="194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67" name="Text Box 75"/>
              <p:cNvSpPr txBox="1">
                <a:spLocks noChangeArrowheads="1"/>
              </p:cNvSpPr>
              <p:nvPr/>
            </p:nvSpPr>
            <p:spPr bwMode="auto">
              <a:xfrm>
                <a:off x="352425" y="1196057"/>
                <a:ext cx="8435975" cy="1135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285750" indent="-285750">
                  <a:buClrTx/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chapter, we cover upper bound of N such that </a:t>
                </a:r>
                <a:r>
                  <a:rPr lang="en-US" sz="1600" b="1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variation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𝑇𝑉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d>
                    <m:r>
                      <a:rPr lang="en-US" sz="1600" b="0" i="1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2525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small number,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distribution at step N.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2525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stationary distribution of MC. </a:t>
                </a:r>
              </a:p>
            </p:txBody>
          </p:sp>
        </mc:Choice>
        <mc:Fallback xmlns="">
          <p:sp>
            <p:nvSpPr>
              <p:cNvPr id="8267" name="Text 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425" y="1196057"/>
                <a:ext cx="8435975" cy="1135312"/>
              </a:xfrm>
              <a:prstGeom prst="rect">
                <a:avLst/>
              </a:prstGeom>
              <a:blipFill>
                <a:blip r:embed="rId7"/>
                <a:stretch>
                  <a:fillRect l="-289" b="-59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682E56-09D9-4325-B551-FD32E263EB46}" type="slidenum">
              <a:rPr lang="en-US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>
              <a:solidFill>
                <a:srgbClr val="89898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75"/>
              <p:cNvSpPr txBox="1">
                <a:spLocks noChangeArrowheads="1"/>
              </p:cNvSpPr>
              <p:nvPr/>
            </p:nvSpPr>
            <p:spPr bwMode="auto">
              <a:xfrm>
                <a:off x="352424" y="2948943"/>
                <a:ext cx="8435975" cy="1991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285750" indent="-285750">
                  <a:buClrTx/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Recall: </a:t>
                </a:r>
                <a:r>
                  <a:rPr lang="en-US" sz="1600" b="1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variation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𝑇𝑉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2525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two distribution over states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600" b="0" i="1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600" b="0" i="1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𝑇𝑉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d>
                    <m:r>
                      <a:rPr lang="en-US" sz="1600" b="0" i="1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)|</m:t>
                        </m:r>
                      </m:e>
                    </m:nary>
                    <m:r>
                      <a:rPr lang="en-US" sz="1600" b="0" i="1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b="0" i="1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b="0" i="1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⊆</m:t>
                            </m:r>
                            <m:r>
                              <a:rPr lang="en-US" sz="1600" b="0" i="1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)|</m:t>
                        </m:r>
                      </m:e>
                    </m:func>
                  </m:oMath>
                </a14:m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A is a subset of states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sz="1600" b="0" i="1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d>
                      <m:d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sz="1600" i="1">
                        <a:solidFill>
                          <a:srgbClr val="2525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</m:oMath>
                </a14:m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 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424" y="2948943"/>
                <a:ext cx="8435975" cy="1991444"/>
              </a:xfrm>
              <a:prstGeom prst="rect">
                <a:avLst/>
              </a:prstGeom>
              <a:blipFill>
                <a:blip r:embed="rId8"/>
                <a:stretch>
                  <a:fillRect l="-289" b="-162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59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Line 1"/>
          <p:cNvSpPr>
            <a:spLocks noChangeShapeType="1"/>
          </p:cNvSpPr>
          <p:nvPr/>
        </p:nvSpPr>
        <p:spPr bwMode="auto">
          <a:xfrm>
            <a:off x="0" y="839788"/>
            <a:ext cx="9144000" cy="1587"/>
          </a:xfrm>
          <a:prstGeom prst="line">
            <a:avLst/>
          </a:prstGeom>
          <a:noFill/>
          <a:ln w="255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0" y="327025"/>
            <a:ext cx="4572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large N is enough?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68" r:id="rId4" imgW="435240" imgH="676800" progId="">
                  <p:embed/>
                </p:oleObj>
              </mc:Choice>
              <mc:Fallback>
                <p:oleObj r:id="rId4" imgW="435240" imgH="676800" progId="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69" r:id="rId6" imgW="435240" imgH="676800" progId="">
                  <p:embed/>
                </p:oleObj>
              </mc:Choice>
              <mc:Fallback>
                <p:oleObj r:id="rId6" imgW="435240" imgH="676800" progId="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0" y="284163"/>
            <a:ext cx="4570413" cy="547687"/>
            <a:chOff x="0" y="179"/>
            <a:chExt cx="2879" cy="345"/>
          </a:xfrm>
        </p:grpSpPr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0" y="179"/>
              <a:ext cx="2571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4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8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MCMC simulation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685" y="179"/>
              <a:ext cx="194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682E56-09D9-4325-B551-FD32E263EB46}" type="slidenum">
              <a:rPr lang="en-US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200">
              <a:solidFill>
                <a:srgbClr val="89898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75"/>
              <p:cNvSpPr txBox="1">
                <a:spLocks noChangeArrowheads="1"/>
              </p:cNvSpPr>
              <p:nvPr/>
            </p:nvSpPr>
            <p:spPr bwMode="auto">
              <a:xfrm>
                <a:off x="352425" y="1106335"/>
                <a:ext cx="8435975" cy="23579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285750" indent="-285750">
                  <a:buClrTx/>
                  <a:buFont typeface="Wingdings" panose="05000000000000000000" pitchFamily="2" charset="2"/>
                  <a:buChar char="§"/>
                </a:pPr>
                <a:r>
                  <a:rPr lang="en-US" sz="1600" b="1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q-coloring problem</a:t>
                </a: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sz="1600" i="1" dirty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1600" i="1" dirty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600" i="1" dirty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sz="1600" i="1" dirty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1600" i="1" dirty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={1,2,…,</m:t>
                    </m:r>
                    <m:r>
                      <a:rPr lang="en-US" sz="1600" i="1" dirty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1600" i="1" dirty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a set of q colors. </a:t>
                </a:r>
                <a:endParaRPr lang="en-US" sz="1600" dirty="0" smtClean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1600" i="1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&gt;2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1600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max degree of all vertices. </a:t>
                </a:r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600" i="1" dirty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i="1" dirty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1600" i="1" dirty="0">
                  <a:solidFill>
                    <a:srgbClr val="252525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sz="1600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</a:t>
                </a: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distribution of valid assignments: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160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25252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US" sz="1600" dirty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1600" i="1" dirty="0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dirty="0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i="1" dirty="0">
                                        <a:solidFill>
                                          <a:srgbClr val="252525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dirty="0">
                                        <a:solidFill>
                                          <a:srgbClr val="252525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600" dirty="0">
                                        <a:solidFill>
                                          <a:srgbClr val="252525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600" dirty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en-US" sz="1600" dirty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dirty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en-US" sz="160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  <m:r>
                              <a:rPr lang="en-US" sz="160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𝑖𝑠</m:t>
                            </m:r>
                            <m:r>
                              <a:rPr lang="en-US" sz="160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60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𝑣𝑎𝑙𝑖𝑑</m:t>
                            </m:r>
                            <m:r>
                              <a:rPr lang="en-US" sz="160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𝑎𝑠𝑠𝑖𝑔𝑛𝑚𝑒𝑛𝑡</m:t>
                            </m:r>
                          </m:e>
                          <m:e>
                            <m:r>
                              <a:rPr lang="en-US" sz="160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0                                      </m:t>
                            </m:r>
                            <m:r>
                              <a:rPr lang="en-US" sz="160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 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425" y="1106335"/>
                <a:ext cx="8435975" cy="2357954"/>
              </a:xfrm>
              <a:prstGeom prst="rect">
                <a:avLst/>
              </a:prstGeom>
              <a:blipFill>
                <a:blip r:embed="rId7"/>
                <a:stretch>
                  <a:fillRect l="-289" t="-5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8750" y="3352800"/>
                <a:ext cx="8515350" cy="2622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1600" b="1" u="sng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</a:t>
                </a: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Find the number of iterations N needed for </a:t>
                </a:r>
                <a:r>
                  <a:rPr lang="en-US" sz="1600" b="1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systematic sweep Gibbs sampler </a:t>
                </a: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𝑇𝑉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rgbClr val="2525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1600" i="1">
                        <a:solidFill>
                          <a:srgbClr val="2525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sz="1600" b="1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:r>
                  <a:rPr lang="en-US" sz="1600" b="1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probability 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dirty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1,…,</m:t>
                            </m:r>
                            <m:r>
                              <a:rPr lang="en-US" sz="1600" i="1" dirty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sz="1600" i="1" dirty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sz="1600" b="1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600" b="1" u="sng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</a:t>
                </a:r>
                <a:r>
                  <a:rPr lang="en-US" sz="1600" u="sng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Theorem 8.1 in textbook: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252525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sz="1600" i="1">
                          <a:solidFill>
                            <a:srgbClr val="252525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rgbClr val="252525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252525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25252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1600" i="1">
                                      <a:solidFill>
                                        <a:srgbClr val="252525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252525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252525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252525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1600" i="1">
                                  <a:solidFill>
                                    <a:srgbClr val="25252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solidFill>
                                        <a:srgbClr val="252525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252525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252525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rgbClr val="252525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252525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solidFill>
                                                <a:srgbClr val="252525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sz="1600" i="1">
                                  <a:solidFill>
                                    <a:srgbClr val="25252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25252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r>
                                <a:rPr lang="en-US" sz="1600" i="1">
                                  <a:solidFill>
                                    <a:srgbClr val="25252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r>
                                <a:rPr lang="en-US" sz="1600" i="1">
                                  <a:solidFill>
                                    <a:srgbClr val="25252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1600" i="1">
                                  <a:solidFill>
                                    <a:srgbClr val="25252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1600" i="1">
                                      <a:solidFill>
                                        <a:srgbClr val="252525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252525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252525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solidFill>
                                                <a:srgbClr val="252525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solidFill>
                                                <a:srgbClr val="252525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solidFill>
                                                <a:srgbClr val="252525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600" i="1">
                                                  <a:solidFill>
                                                    <a:srgbClr val="252525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252525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i="1">
                                                  <a:solidFill>
                                                    <a:srgbClr val="252525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US" sz="1600" i="1">
                              <a:solidFill>
                                <a:srgbClr val="252525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600" b="1" i="1">
                              <a:solidFill>
                                <a:srgbClr val="252525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1600" i="1">
                              <a:solidFill>
                                <a:srgbClr val="252525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actual length needed is only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d>
                      <m:d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rgbClr val="252525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rgbClr val="252525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rgbClr val="252525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rgbClr val="252525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252525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rgbClr val="252525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⁡(</m:t>
                            </m:r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rgbClr val="252525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solidFill>
                                              <a:srgbClr val="252525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solidFill>
                                              <a:srgbClr val="252525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num>
                                      <m:den>
                                        <m:r>
                                          <a:rPr lang="en-US" sz="1600" i="1">
                                            <a:solidFill>
                                              <a:srgbClr val="252525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solidFill>
                                                  <a:srgbClr val="252525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rgbClr val="252525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solidFill>
                                                  <a:srgbClr val="252525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" y="3352800"/>
                <a:ext cx="8515350" cy="2622064"/>
              </a:xfrm>
              <a:prstGeom prst="rect">
                <a:avLst/>
              </a:prstGeom>
              <a:blipFill>
                <a:blip r:embed="rId8"/>
                <a:stretch>
                  <a:fillRect t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42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Group 1"/>
          <p:cNvGrpSpPr>
            <a:grpSpLocks/>
          </p:cNvGrpSpPr>
          <p:nvPr/>
        </p:nvGrpSpPr>
        <p:grpSpPr bwMode="auto">
          <a:xfrm>
            <a:off x="0" y="284163"/>
            <a:ext cx="4570413" cy="547687"/>
            <a:chOff x="0" y="179"/>
            <a:chExt cx="2879" cy="345"/>
          </a:xfrm>
        </p:grpSpPr>
        <p:sp>
          <p:nvSpPr>
            <p:cNvPr id="6146" name="Rectangle 2"/>
            <p:cNvSpPr>
              <a:spLocks noChangeArrowheads="1"/>
            </p:cNvSpPr>
            <p:nvPr/>
          </p:nvSpPr>
          <p:spPr bwMode="auto">
            <a:xfrm>
              <a:off x="0" y="179"/>
              <a:ext cx="2571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4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sz="28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</a:t>
              </a:r>
            </a:p>
          </p:txBody>
        </p:sp>
        <p:sp>
          <p:nvSpPr>
            <p:cNvPr id="6147" name="Rectangle 3"/>
            <p:cNvSpPr>
              <a:spLocks noChangeArrowheads="1"/>
            </p:cNvSpPr>
            <p:nvPr/>
          </p:nvSpPr>
          <p:spPr bwMode="auto">
            <a:xfrm>
              <a:off x="2685" y="179"/>
              <a:ext cx="194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8694738" y="5940425"/>
            <a:ext cx="3587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CC6703E-09C3-49A9-BB26-186A3D659C75}" type="slidenum">
              <a:rPr lang="en-US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9312" y="1433671"/>
            <a:ext cx="766603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 smtClean="0">
                <a:solidFill>
                  <a:srgbClr val="7F7F7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MCMC </a:t>
            </a:r>
            <a:r>
              <a:rPr lang="en-US" sz="2800" b="1" dirty="0">
                <a:solidFill>
                  <a:srgbClr val="7F7F7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simulation of q-coloring problem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Observations and Demo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7F7F7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7F7F7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5" name="Line 2"/>
          <p:cNvSpPr>
            <a:spLocks noChangeShapeType="1"/>
          </p:cNvSpPr>
          <p:nvPr/>
        </p:nvSpPr>
        <p:spPr bwMode="auto">
          <a:xfrm>
            <a:off x="0" y="839788"/>
            <a:ext cx="9144000" cy="1587"/>
          </a:xfrm>
          <a:prstGeom prst="line">
            <a:avLst/>
          </a:prstGeom>
          <a:noFill/>
          <a:ln w="255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9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Line 1"/>
          <p:cNvSpPr>
            <a:spLocks noChangeShapeType="1"/>
          </p:cNvSpPr>
          <p:nvPr/>
        </p:nvSpPr>
        <p:spPr bwMode="auto">
          <a:xfrm>
            <a:off x="0" y="839788"/>
            <a:ext cx="9144000" cy="1587"/>
          </a:xfrm>
          <a:prstGeom prst="line">
            <a:avLst/>
          </a:prstGeom>
          <a:noFill/>
          <a:ln w="2556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4" r:id="rId4" imgW="435240" imgH="676800" progId="">
                  <p:embed/>
                </p:oleObj>
              </mc:Choice>
              <mc:Fallback>
                <p:oleObj r:id="rId4" imgW="435240" imgH="676800" progId="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5" r:id="rId6" imgW="435240" imgH="676800" progId="">
                  <p:embed/>
                </p:oleObj>
              </mc:Choice>
              <mc:Fallback>
                <p:oleObj r:id="rId6" imgW="435240" imgH="676800" progId="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996950" y="51403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0" y="284163"/>
            <a:ext cx="4570413" cy="547687"/>
            <a:chOff x="0" y="179"/>
            <a:chExt cx="2879" cy="345"/>
          </a:xfrm>
        </p:grpSpPr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0" y="179"/>
              <a:ext cx="2571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4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8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Observations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685" y="179"/>
              <a:ext cx="194" cy="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682E56-09D9-4325-B551-FD32E263EB46}" type="slidenum">
              <a:rPr lang="en-US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>
              <a:solidFill>
                <a:srgbClr val="89898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75"/>
              <p:cNvSpPr txBox="1">
                <a:spLocks noChangeArrowheads="1"/>
              </p:cNvSpPr>
              <p:nvPr/>
            </p:nvSpPr>
            <p:spPr bwMode="auto">
              <a:xfrm>
                <a:off x="352425" y="1106335"/>
                <a:ext cx="8435975" cy="27815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/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8.1 in textbook: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252525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rgbClr val="252525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252525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252525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rgbClr val="25252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rgbClr val="252525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252525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rgbClr val="252525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252525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rgbClr val="25252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rgbClr val="252525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252525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rgbClr val="252525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252525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252525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solidFill>
                                                <a:srgbClr val="252525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rgbClr val="25252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25252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r>
                                <a:rPr lang="en-US" sz="1600" b="0" i="1" smtClean="0">
                                  <a:solidFill>
                                    <a:srgbClr val="25252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r>
                                <a:rPr lang="en-US" sz="1600" b="0" i="1" smtClean="0">
                                  <a:solidFill>
                                    <a:srgbClr val="25252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solidFill>
                                    <a:srgbClr val="25252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rgbClr val="252525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252525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rgbClr val="252525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252525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b="0" i="1" smtClean="0">
                                              <a:solidFill>
                                                <a:srgbClr val="252525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solidFill>
                                                <a:srgbClr val="252525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600" b="0" i="1" smtClean="0">
                                                  <a:solidFill>
                                                    <a:srgbClr val="252525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252525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252525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  <m:r>
                            <a:rPr lang="en-US" sz="1600" b="0" i="1" smtClean="0">
                              <a:solidFill>
                                <a:srgbClr val="252525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600" b="1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Observations:</a:t>
                </a:r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is bounded by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𝐶𝑘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600" b="0" i="1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252525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252525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252525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sz="1600" b="0" i="1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C is constant.</a:t>
                </a:r>
              </a:p>
              <a:p>
                <a:pPr marL="1200150" lvl="2" indent="-285750">
                  <a:buFont typeface="Wingdings" panose="05000000000000000000" pitchFamily="2" charset="2"/>
                  <a:buChar char="q"/>
                </a:pP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600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increases or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very small, the number of needed loops does not grow too quickly. </a:t>
                </a:r>
              </a:p>
              <a:p>
                <a:pPr marL="1200150" lvl="2" indent="-285750">
                  <a:buFont typeface="Wingdings" panose="05000000000000000000" pitchFamily="2" charset="2"/>
                  <a:buChar char="q"/>
                </a:pP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8.1 can be proved even with q&gt;2d. (Recall: d is max degree of vertices in V)</a:t>
                </a:r>
              </a:p>
              <a:p>
                <a:pPr marL="1200150" lvl="2" indent="-285750">
                  <a:buFont typeface="Wingdings" panose="05000000000000000000" pitchFamily="2" charset="2"/>
                  <a:buChar char="q"/>
                </a:pPr>
                <a:r>
                  <a:rPr lang="en-US" sz="1600" dirty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larger value of q, the smaller of needed loops to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𝑇𝑉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rgbClr val="25252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  <m:r>
                          <a:rPr lang="en-US" sz="1600" i="1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solidFill>
                                  <a:srgbClr val="2525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rgbClr val="2525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1600" i="1">
                        <a:solidFill>
                          <a:srgbClr val="2525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sz="1600" dirty="0" smtClean="0">
                    <a:solidFill>
                      <a:srgbClr val="25252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 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425" y="1106335"/>
                <a:ext cx="8435975" cy="2781532"/>
              </a:xfrm>
              <a:prstGeom prst="rect">
                <a:avLst/>
              </a:prstGeom>
              <a:blipFill>
                <a:blip r:embed="rId7"/>
                <a:stretch>
                  <a:fillRect t="-4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2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.potx" id="{EB4330F0-F1D0-44C1-8DD8-74F9E17DB452}" vid="{F08C88FE-F0B6-4BDF-958D-E330F017B977}"/>
    </a:ext>
  </a:extLst>
</a:theme>
</file>

<file path=ppt/theme/theme2.xml><?xml version="1.0" encoding="utf-8"?>
<a:theme xmlns:a="http://schemas.openxmlformats.org/drawingml/2006/main" name="1_Banded">
  <a:themeElements>
    <a:clrScheme name="Custom 5">
      <a:dk1>
        <a:srgbClr val="FFFFFF"/>
      </a:dk1>
      <a:lt1>
        <a:srgbClr val="0070C0"/>
      </a:lt1>
      <a:dk2>
        <a:srgbClr val="FFFFFF"/>
      </a:dk2>
      <a:lt2>
        <a:srgbClr val="362F35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5">
    <a:dk1>
      <a:srgbClr val="FFFFFF"/>
    </a:dk1>
    <a:lt1>
      <a:srgbClr val="0070C0"/>
    </a:lt1>
    <a:dk2>
      <a:srgbClr val="FFFFFF"/>
    </a:dk2>
    <a:lt2>
      <a:srgbClr val="362F35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ppt/theme/themeOverride2.xml><?xml version="1.0" encoding="utf-8"?>
<a:themeOverride xmlns:a="http://schemas.openxmlformats.org/drawingml/2006/main">
  <a:clrScheme name="Custom 5">
    <a:dk1>
      <a:srgbClr val="FFFFFF"/>
    </a:dk1>
    <a:lt1>
      <a:srgbClr val="0070C0"/>
    </a:lt1>
    <a:dk2>
      <a:srgbClr val="FFFFFF"/>
    </a:dk2>
    <a:lt2>
      <a:srgbClr val="362F35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ppt/theme/themeOverride3.xml><?xml version="1.0" encoding="utf-8"?>
<a:themeOverride xmlns:a="http://schemas.openxmlformats.org/drawingml/2006/main">
  <a:clrScheme name="Custom 5">
    <a:dk1>
      <a:srgbClr val="FFFFFF"/>
    </a:dk1>
    <a:lt1>
      <a:srgbClr val="0070C0"/>
    </a:lt1>
    <a:dk2>
      <a:srgbClr val="FFFFFF"/>
    </a:dk2>
    <a:lt2>
      <a:srgbClr val="362F35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ppt/theme/themeOverride4.xml><?xml version="1.0" encoding="utf-8"?>
<a:themeOverride xmlns:a="http://schemas.openxmlformats.org/drawingml/2006/main">
  <a:clrScheme name="Custom 5">
    <a:dk1>
      <a:srgbClr val="FFFFFF"/>
    </a:dk1>
    <a:lt1>
      <a:srgbClr val="0070C0"/>
    </a:lt1>
    <a:dk2>
      <a:srgbClr val="FFFFFF"/>
    </a:dk2>
    <a:lt2>
      <a:srgbClr val="362F35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ppt/theme/themeOverride5.xml><?xml version="1.0" encoding="utf-8"?>
<a:themeOverride xmlns:a="http://schemas.openxmlformats.org/drawingml/2006/main">
  <a:clrScheme name="Custom 5">
    <a:dk1>
      <a:srgbClr val="FFFFFF"/>
    </a:dk1>
    <a:lt1>
      <a:srgbClr val="0070C0"/>
    </a:lt1>
    <a:dk2>
      <a:srgbClr val="FFFFFF"/>
    </a:dk2>
    <a:lt2>
      <a:srgbClr val="362F35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ppt/theme/themeOverride6.xml><?xml version="1.0" encoding="utf-8"?>
<a:themeOverride xmlns:a="http://schemas.openxmlformats.org/drawingml/2006/main">
  <a:clrScheme name="Custom 5">
    <a:dk1>
      <a:srgbClr val="FFFFFF"/>
    </a:dk1>
    <a:lt1>
      <a:srgbClr val="0070C0"/>
    </a:lt1>
    <a:dk2>
      <a:srgbClr val="FFFFFF"/>
    </a:dk2>
    <a:lt2>
      <a:srgbClr val="362F35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8305</TotalTime>
  <Words>1134</Words>
  <Application>Microsoft Office PowerPoint</Application>
  <PresentationFormat>On-screen Show (4:3)</PresentationFormat>
  <Paragraphs>362</Paragraphs>
  <Slides>33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宋体</vt:lpstr>
      <vt:lpstr>Arial</vt:lpstr>
      <vt:lpstr>Calibri</vt:lpstr>
      <vt:lpstr>Calibri Light</vt:lpstr>
      <vt:lpstr>Cambria Math</vt:lpstr>
      <vt:lpstr>Corbel</vt:lpstr>
      <vt:lpstr>Courier New</vt:lpstr>
      <vt:lpstr>Times New Roman</vt:lpstr>
      <vt:lpstr>Wingdings</vt:lpstr>
      <vt:lpstr>Office Theme</vt:lpstr>
      <vt:lpstr>1_Banded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Approximate Counting</vt:lpstr>
      <vt:lpstr>The Problem</vt:lpstr>
      <vt:lpstr>Ex: q-colorings (Recall)</vt:lpstr>
      <vt:lpstr>A naïve solution</vt:lpstr>
      <vt:lpstr>Types of Counting algorithms</vt:lpstr>
      <vt:lpstr>Naïve random approximation scheme</vt:lpstr>
      <vt:lpstr>Theorem 9.1</vt:lpstr>
      <vt:lpstr>Better Algorithm</vt:lpstr>
      <vt:lpstr>How many times do we need to run this to get a good approximation?</vt:lpstr>
      <vt:lpstr>Conclusion</vt:lpstr>
      <vt:lpstr>Questions</vt:lpstr>
      <vt:lpstr>PowerPoint Presentation</vt:lpstr>
      <vt:lpstr>PowerPoint Presentation</vt:lpstr>
      <vt:lpstr>PowerPoint Presentation</vt:lpstr>
      <vt:lpstr>PowerPoint Presentation</vt:lpstr>
      <vt:lpstr>Efficiency- Is it polynomial time?</vt:lpstr>
      <vt:lpstr>Efficiency- Is it polynomial time?</vt:lpstr>
      <vt:lpstr>Efficiency- Is it polynomial time?</vt:lpstr>
      <vt:lpstr>Efficiency- Is it polynomial time?</vt:lpstr>
      <vt:lpstr>Efficiency- Is it polynomial time?</vt:lpstr>
      <vt:lpstr>Efficiency- Is it polynomial time?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nguyen vo</cp:lastModifiedBy>
  <cp:revision>402</cp:revision>
  <dcterms:created xsi:type="dcterms:W3CDTF">2016-01-19T19:02:32Z</dcterms:created>
  <dcterms:modified xsi:type="dcterms:W3CDTF">2016-12-08T19:01:16Z</dcterms:modified>
</cp:coreProperties>
</file>