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9" r:id="rId8"/>
    <p:sldId id="270" r:id="rId9"/>
    <p:sldId id="266" r:id="rId10"/>
    <p:sldId id="267"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AB"/>
    <a:srgbClr val="FFFFFF"/>
    <a:srgbClr val="9966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8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66723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263044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363453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11104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304646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382104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177457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413664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13750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285040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796F4-A769-4AB2-AB95-7A5FCB19C9F8}" type="datetimeFigureOut">
              <a:rPr lang="en-US" smtClean="0"/>
              <a:t>29/3/2017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31C00-E3E9-4D74-8257-09B212FC0231}" type="slidenum">
              <a:rPr lang="en-US" smtClean="0"/>
              <a:t>‹#›</a:t>
            </a:fld>
            <a:endParaRPr lang="en-US" dirty="0"/>
          </a:p>
        </p:txBody>
      </p:sp>
    </p:spTree>
    <p:extLst>
      <p:ext uri="{BB962C8B-B14F-4D97-AF65-F5344CB8AC3E}">
        <p14:creationId xmlns:p14="http://schemas.microsoft.com/office/powerpoint/2010/main" val="115897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796F4-A769-4AB2-AB95-7A5FCB19C9F8}" type="datetimeFigureOut">
              <a:rPr lang="en-US" smtClean="0"/>
              <a:t>29/3/2017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31C00-E3E9-4D74-8257-09B212FC0231}" type="slidenum">
              <a:rPr lang="en-US" smtClean="0"/>
              <a:t>‹#›</a:t>
            </a:fld>
            <a:endParaRPr lang="en-US" dirty="0"/>
          </a:p>
        </p:txBody>
      </p:sp>
    </p:spTree>
    <p:extLst>
      <p:ext uri="{BB962C8B-B14F-4D97-AF65-F5344CB8AC3E}">
        <p14:creationId xmlns:p14="http://schemas.microsoft.com/office/powerpoint/2010/main" val="1467279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ctrTitle"/>
          </p:nvPr>
        </p:nvSpPr>
        <p:spPr>
          <a:xfrm>
            <a:off x="152400" y="457200"/>
            <a:ext cx="8153400" cy="2209800"/>
          </a:xfrm>
          <a:solidFill>
            <a:schemeClr val="bg2">
              <a:lumMod val="90000"/>
            </a:schemeClr>
          </a:solidFill>
          <a:ln>
            <a:noFill/>
          </a:ln>
        </p:spPr>
        <p:txBody>
          <a:bodyPr>
            <a:normAutofit/>
          </a:bodyPr>
          <a:lstStyle/>
          <a:p>
            <a:r>
              <a:rPr lang="en-US" sz="3000" dirty="0" smtClean="0">
                <a:solidFill>
                  <a:schemeClr val="tx1">
                    <a:lumMod val="65000"/>
                    <a:lumOff val="35000"/>
                  </a:schemeClr>
                </a:solidFill>
                <a:latin typeface="Times New Roman" panose="02020603050405020304" pitchFamily="18" charset="0"/>
                <a:cs typeface="Times New Roman" panose="02020603050405020304" pitchFamily="18" charset="0"/>
              </a:rPr>
              <a:t>Đề Tài: KẾT NỐI NHÀ TUYỂN DỤNG VÀ    NGƯỜI TÌM VIỆC</a:t>
            </a:r>
            <a:endParaRPr lang="en-US" sz="3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Subtitle 35"/>
          <p:cNvSpPr>
            <a:spLocks noGrp="1"/>
          </p:cNvSpPr>
          <p:nvPr>
            <p:ph type="subTitle" idx="1"/>
          </p:nvPr>
        </p:nvSpPr>
        <p:spPr>
          <a:xfrm>
            <a:off x="2743200" y="5181600"/>
            <a:ext cx="3962400" cy="1447800"/>
          </a:xfrm>
        </p:spPr>
        <p:txBody>
          <a:bodyPr>
            <a:normAutofit lnSpcReduction="10000"/>
          </a:bodyPr>
          <a:lstStyle/>
          <a:p>
            <a:pPr algn="l"/>
            <a:r>
              <a:rPr 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Nhóm 08:      </a:t>
            </a:r>
          </a:p>
          <a:p>
            <a:pPr algn="just"/>
            <a:r>
              <a:rPr 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                     Nguyễn Minh Lộc          </a:t>
            </a:r>
          </a:p>
          <a:p>
            <a:pPr algn="l"/>
            <a:r>
              <a:rPr 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                     Nguyễn Quang Vũ</a:t>
            </a:r>
          </a:p>
          <a:p>
            <a:pPr algn="l"/>
            <a:r>
              <a:rPr 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                     Huỳnh Thị Thùy Vinh</a:t>
            </a:r>
          </a:p>
          <a:p>
            <a:pPr algn="l"/>
            <a:r>
              <a:rPr 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                     Đoàn Công Thanh     </a:t>
            </a: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0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736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Đường kết nối Thẳng 63"/>
          <p:cNvCxnSpPr/>
          <p:nvPr/>
        </p:nvCxnSpPr>
        <p:spPr>
          <a:xfrm flipV="1">
            <a:off x="5712261" y="2246449"/>
            <a:ext cx="3565224" cy="2079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Đường kết nối Thẳng 67"/>
          <p:cNvCxnSpPr/>
          <p:nvPr/>
        </p:nvCxnSpPr>
        <p:spPr>
          <a:xfrm>
            <a:off x="5761118" y="4302633"/>
            <a:ext cx="2362200"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Đường kết nối Thẳng 70"/>
          <p:cNvCxnSpPr/>
          <p:nvPr/>
        </p:nvCxnSpPr>
        <p:spPr>
          <a:xfrm flipH="1">
            <a:off x="196412" y="1727033"/>
            <a:ext cx="2655176" cy="3175"/>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 name="Group 21"/>
          <p:cNvGrpSpPr>
            <a:grpSpLocks/>
          </p:cNvGrpSpPr>
          <p:nvPr/>
        </p:nvGrpSpPr>
        <p:grpSpPr bwMode="auto">
          <a:xfrm>
            <a:off x="2317717" y="1523999"/>
            <a:ext cx="4006883" cy="3581401"/>
            <a:chOff x="2656546" y="2008795"/>
            <a:chExt cx="3830909" cy="3467764"/>
          </a:xfrm>
        </p:grpSpPr>
        <p:sp>
          <p:nvSpPr>
            <p:cNvPr id="26" name="Donut 13"/>
            <p:cNvSpPr/>
            <p:nvPr/>
          </p:nvSpPr>
          <p:spPr>
            <a:xfrm rot="267487">
              <a:off x="4622038" y="2008795"/>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dirty="0">
                <a:solidFill>
                  <a:sysClr val="windowText" lastClr="000000"/>
                </a:solidFill>
                <a:latin typeface="Century Gothic"/>
                <a:cs typeface="+mn-cs"/>
              </a:endParaRPr>
            </a:p>
          </p:txBody>
        </p:sp>
        <p:sp>
          <p:nvSpPr>
            <p:cNvPr id="27" name="Donut 13"/>
            <p:cNvSpPr/>
            <p:nvPr/>
          </p:nvSpPr>
          <p:spPr>
            <a:xfrm rot="10680000">
              <a:off x="2993653" y="3373320"/>
              <a:ext cx="1903797" cy="2103239"/>
            </a:xfrm>
            <a:custGeom>
              <a:avLst/>
              <a:gdLst/>
              <a:ahLst/>
              <a:cxnLst/>
              <a:rect l="l" t="t" r="r" b="b"/>
              <a:pathLst>
                <a:path w="1903797" h="2103239">
                  <a:moveTo>
                    <a:pt x="1651489" y="1817409"/>
                  </a:moveTo>
                  <a:lnTo>
                    <a:pt x="1408194" y="1573498"/>
                  </a:lnTo>
                  <a:cubicBezTo>
                    <a:pt x="1322635" y="960503"/>
                    <a:pt x="795860" y="489291"/>
                    <a:pt x="159028" y="489291"/>
                  </a:cubicBezTo>
                  <a:cubicBezTo>
                    <a:pt x="108852" y="489291"/>
                    <a:pt x="59358" y="492216"/>
                    <a:pt x="10805" y="498722"/>
                  </a:cubicBezTo>
                  <a:lnTo>
                    <a:pt x="237769" y="259080"/>
                  </a:lnTo>
                  <a:lnTo>
                    <a:pt x="0" y="8030"/>
                  </a:lnTo>
                  <a:lnTo>
                    <a:pt x="159028" y="0"/>
                  </a:lnTo>
                  <a:cubicBezTo>
                    <a:pt x="1074672" y="0"/>
                    <a:pt x="1826314" y="702176"/>
                    <a:pt x="1903797" y="1597521"/>
                  </a:cubicBezTo>
                  <a:close/>
                  <a:moveTo>
                    <a:pt x="1374645" y="2103239"/>
                  </a:moveTo>
                  <a:lnTo>
                    <a:pt x="1371400" y="2092516"/>
                  </a:lnTo>
                  <a:lnTo>
                    <a:pt x="1375661" y="2074150"/>
                  </a:lnTo>
                  <a:close/>
                </a:path>
              </a:pathLst>
            </a:cu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dirty="0">
                <a:solidFill>
                  <a:sysClr val="windowText" lastClr="000000"/>
                </a:solidFill>
                <a:latin typeface="Century Gothic"/>
                <a:cs typeface="+mn-cs"/>
              </a:endParaRPr>
            </a:p>
          </p:txBody>
        </p:sp>
        <p:sp>
          <p:nvSpPr>
            <p:cNvPr id="28" name="Donut 13"/>
            <p:cNvSpPr/>
            <p:nvPr/>
          </p:nvSpPr>
          <p:spPr>
            <a:xfrm rot="14667487">
              <a:off x="3180234" y="1733771"/>
              <a:ext cx="1260828" cy="2308204"/>
            </a:xfrm>
            <a:custGeom>
              <a:avLst/>
              <a:gdLst/>
              <a:ahLst/>
              <a:cxnLst/>
              <a:rect l="l" t="t" r="r" b="b"/>
              <a:pathLst>
                <a:path w="1260828" h="2308204">
                  <a:moveTo>
                    <a:pt x="1146334" y="2234615"/>
                  </a:moveTo>
                  <a:lnTo>
                    <a:pt x="838482" y="2308204"/>
                  </a:lnTo>
                  <a:lnTo>
                    <a:pt x="728791" y="1939226"/>
                  </a:lnTo>
                  <a:cubicBezTo>
                    <a:pt x="757047" y="1836418"/>
                    <a:pt x="771537" y="1728126"/>
                    <a:pt x="771537" y="1616449"/>
                  </a:cubicBezTo>
                  <a:cubicBezTo>
                    <a:pt x="771537" y="1093183"/>
                    <a:pt x="453402" y="644221"/>
                    <a:pt x="0" y="452434"/>
                  </a:cubicBezTo>
                  <a:lnTo>
                    <a:pt x="292806" y="337768"/>
                  </a:lnTo>
                  <a:lnTo>
                    <a:pt x="186110" y="0"/>
                  </a:lnTo>
                  <a:cubicBezTo>
                    <a:pt x="817477" y="264850"/>
                    <a:pt x="1260828" y="888875"/>
                    <a:pt x="1260828" y="1616449"/>
                  </a:cubicBezTo>
                  <a:cubicBezTo>
                    <a:pt x="1260828" y="1834342"/>
                    <a:pt x="1221065" y="2042949"/>
                    <a:pt x="1146334" y="2234615"/>
                  </a:cubicBezTo>
                  <a:close/>
                </a:path>
              </a:pathLst>
            </a:cu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dirty="0">
                <a:solidFill>
                  <a:sysClr val="windowText" lastClr="000000"/>
                </a:solidFill>
                <a:latin typeface="Century Gothic"/>
                <a:cs typeface="+mn-cs"/>
              </a:endParaRPr>
            </a:p>
          </p:txBody>
        </p:sp>
        <p:sp>
          <p:nvSpPr>
            <p:cNvPr id="29" name="Donut 13"/>
            <p:cNvSpPr/>
            <p:nvPr/>
          </p:nvSpPr>
          <p:spPr>
            <a:xfrm rot="5460000">
              <a:off x="4700905" y="3692056"/>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gradFill rotWithShape="1">
              <a:gsLst>
                <a:gs pos="0">
                  <a:srgbClr val="AD1D19"/>
                </a:gs>
                <a:gs pos="80000">
                  <a:srgbClr val="E22924"/>
                </a:gs>
                <a:gs pos="100000">
                  <a:srgbClr val="DF2B27"/>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dirty="0">
                <a:solidFill>
                  <a:prstClr val="white"/>
                </a:solidFill>
                <a:effectLst>
                  <a:outerShdw blurRad="101600" dist="38100" dir="2700000" algn="tl" rotWithShape="0">
                    <a:prstClr val="black">
                      <a:alpha val="50000"/>
                    </a:prstClr>
                  </a:outerShdw>
                </a:effectLst>
                <a:latin typeface="Kozuka Gothic Pr6N B" pitchFamily="34" charset="-128"/>
                <a:ea typeface="Kozuka Gothic Pr6N B" pitchFamily="34" charset="-128"/>
                <a:cs typeface="+mn-cs"/>
              </a:endParaRPr>
            </a:p>
          </p:txBody>
        </p:sp>
      </p:grpSp>
      <p:sp>
        <p:nvSpPr>
          <p:cNvPr id="30" name="TextBox 10"/>
          <p:cNvSpPr txBox="1"/>
          <p:nvPr/>
        </p:nvSpPr>
        <p:spPr>
          <a:xfrm>
            <a:off x="249750" y="1125023"/>
            <a:ext cx="1301959" cy="523220"/>
          </a:xfrm>
          <a:prstGeom prst="rect">
            <a:avLst/>
          </a:prstGeom>
          <a:noFill/>
        </p:spPr>
        <p:txBody>
          <a:bodyPr wrap="none">
            <a:spAutoFit/>
          </a:bodyPr>
          <a:lstStyle/>
          <a:p>
            <a:pPr fontAlgn="auto">
              <a:spcBef>
                <a:spcPts val="0"/>
              </a:spcBef>
              <a:spcAft>
                <a:spcPts val="0"/>
              </a:spcAft>
              <a:defRPr/>
            </a:pPr>
            <a:r>
              <a:rPr lang="en-US" sz="2800" b="1" kern="0" dirty="0" smtClean="0">
                <a:solidFill>
                  <a:srgbClr val="81D557"/>
                </a:solidFill>
                <a:effectLst>
                  <a:outerShdw blurRad="50800" dist="38100" dir="2700000" algn="tl" rotWithShape="0">
                    <a:prstClr val="black">
                      <a:alpha val="40000"/>
                    </a:prstClr>
                  </a:outerShdw>
                </a:effectLst>
                <a:latin typeface="Century Gothic"/>
              </a:rPr>
              <a:t>Admin</a:t>
            </a:r>
            <a:endParaRPr lang="en-US" sz="2800" b="1" kern="0" dirty="0">
              <a:solidFill>
                <a:srgbClr val="81D557"/>
              </a:solidFill>
              <a:effectLst>
                <a:outerShdw blurRad="50800" dist="38100" dir="2700000" algn="tl" rotWithShape="0">
                  <a:prstClr val="black">
                    <a:alpha val="40000"/>
                  </a:prstClr>
                </a:outerShdw>
              </a:effectLst>
              <a:latin typeface="Century Gothic"/>
            </a:endParaRPr>
          </a:p>
        </p:txBody>
      </p:sp>
      <p:sp>
        <p:nvSpPr>
          <p:cNvPr id="31" name="TextBox 11"/>
          <p:cNvSpPr txBox="1"/>
          <p:nvPr/>
        </p:nvSpPr>
        <p:spPr>
          <a:xfrm>
            <a:off x="186084" y="1703359"/>
            <a:ext cx="2557039" cy="1477328"/>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v"/>
              <a:defRPr/>
            </a:pPr>
            <a:r>
              <a:rPr lang="en-US" sz="2000" i="1" kern="0" dirty="0" smtClean="0">
                <a:solidFill>
                  <a:srgbClr val="92D050"/>
                </a:solidFill>
                <a:latin typeface="Century Gothic"/>
              </a:rPr>
              <a:t>Quản lí tài khoản.</a:t>
            </a:r>
            <a:endParaRPr lang="en-US" sz="2000" i="1" kern="0" dirty="0">
              <a:solidFill>
                <a:srgbClr val="92D050"/>
              </a:solidFill>
              <a:latin typeface="Century Gothic"/>
            </a:endParaRP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92D050"/>
                </a:solidFill>
                <a:latin typeface="Century Gothic"/>
              </a:rPr>
              <a:t>Quản lí bài viết.</a:t>
            </a: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92D050"/>
                </a:solidFill>
                <a:latin typeface="Century Gothic"/>
              </a:rPr>
              <a:t>Thống kê</a:t>
            </a:r>
            <a:endParaRPr lang="en-US" sz="2000" i="1" kern="0" dirty="0">
              <a:solidFill>
                <a:srgbClr val="92D050"/>
              </a:solidFill>
              <a:latin typeface="Century Gothic"/>
            </a:endParaRPr>
          </a:p>
        </p:txBody>
      </p:sp>
      <p:sp>
        <p:nvSpPr>
          <p:cNvPr id="32" name="TextBox 13"/>
          <p:cNvSpPr txBox="1"/>
          <p:nvPr/>
        </p:nvSpPr>
        <p:spPr>
          <a:xfrm>
            <a:off x="6140927" y="1723229"/>
            <a:ext cx="2901756" cy="523220"/>
          </a:xfrm>
          <a:prstGeom prst="rect">
            <a:avLst/>
          </a:prstGeom>
          <a:noFill/>
        </p:spPr>
        <p:txBody>
          <a:bodyPr wrap="none">
            <a:spAutoFit/>
          </a:bodyPr>
          <a:lstStyle/>
          <a:p>
            <a:pPr fontAlgn="auto">
              <a:spcBef>
                <a:spcPts val="0"/>
              </a:spcBef>
              <a:spcAft>
                <a:spcPts val="0"/>
              </a:spcAft>
              <a:defRPr/>
            </a:pPr>
            <a:r>
              <a:rPr lang="en-US" sz="2800" b="1" kern="0" dirty="0" smtClean="0">
                <a:solidFill>
                  <a:srgbClr val="FFC000"/>
                </a:solidFill>
                <a:effectLst>
                  <a:outerShdw blurRad="38100" dist="38100" dir="2700000" algn="tl">
                    <a:srgbClr val="000000">
                      <a:alpha val="43137"/>
                    </a:srgbClr>
                  </a:outerShdw>
                </a:effectLst>
                <a:latin typeface="Century Gothic"/>
              </a:rPr>
              <a:t>Nhà </a:t>
            </a:r>
            <a:r>
              <a:rPr lang="en-US" sz="2800" b="1" kern="0" dirty="0">
                <a:solidFill>
                  <a:srgbClr val="FFC000"/>
                </a:solidFill>
                <a:effectLst>
                  <a:outerShdw blurRad="38100" dist="38100" dir="2700000" algn="tl">
                    <a:srgbClr val="000000">
                      <a:alpha val="43137"/>
                    </a:srgbClr>
                  </a:outerShdw>
                </a:effectLst>
                <a:latin typeface="Century Gothic"/>
              </a:rPr>
              <a:t>t</a:t>
            </a:r>
            <a:r>
              <a:rPr lang="en-US" sz="2800" b="1" kern="0" dirty="0" smtClean="0">
                <a:solidFill>
                  <a:srgbClr val="FFC000"/>
                </a:solidFill>
                <a:effectLst>
                  <a:outerShdw blurRad="38100" dist="38100" dir="2700000" algn="tl">
                    <a:srgbClr val="000000">
                      <a:alpha val="43137"/>
                    </a:srgbClr>
                  </a:outerShdw>
                </a:effectLst>
                <a:latin typeface="Century Gothic"/>
              </a:rPr>
              <a:t>uyển dụng</a:t>
            </a:r>
            <a:endParaRPr lang="en-US" sz="2800" b="1" kern="0" dirty="0">
              <a:solidFill>
                <a:srgbClr val="FFC000"/>
              </a:solidFill>
              <a:effectLst>
                <a:outerShdw blurRad="38100" dist="38100" dir="2700000" algn="tl">
                  <a:srgbClr val="000000">
                    <a:alpha val="43137"/>
                  </a:srgbClr>
                </a:outerShdw>
              </a:effectLst>
              <a:latin typeface="Century Gothic"/>
            </a:endParaRPr>
          </a:p>
        </p:txBody>
      </p:sp>
      <p:sp>
        <p:nvSpPr>
          <p:cNvPr id="33" name="TextBox 14"/>
          <p:cNvSpPr txBox="1"/>
          <p:nvPr/>
        </p:nvSpPr>
        <p:spPr>
          <a:xfrm>
            <a:off x="5851617" y="4478125"/>
            <a:ext cx="3203139" cy="400110"/>
          </a:xfrm>
          <a:prstGeom prst="rect">
            <a:avLst/>
          </a:prstGeom>
          <a:noFill/>
        </p:spPr>
        <p:txBody>
          <a:bodyPr wrap="square">
            <a:spAutoFit/>
          </a:bodyPr>
          <a:lstStyle/>
          <a:p>
            <a:pPr marL="236538" indent="-236538" fontAlgn="auto">
              <a:spcBef>
                <a:spcPts val="0"/>
              </a:spcBef>
              <a:spcAft>
                <a:spcPts val="0"/>
              </a:spcAft>
              <a:buFont typeface="Wingdings" pitchFamily="2" charset="2"/>
              <a:buChar char="v"/>
              <a:defRPr/>
            </a:pPr>
            <a:r>
              <a:rPr lang="en-US" sz="2000" i="1" kern="0" dirty="0" smtClean="0">
                <a:solidFill>
                  <a:srgbClr val="FF0000"/>
                </a:solidFill>
                <a:latin typeface="Century Gothic"/>
              </a:rPr>
              <a:t>Tìm kiếm bài tuyển dụng</a:t>
            </a:r>
            <a:endParaRPr lang="en-US" sz="2000" i="1" kern="0" dirty="0">
              <a:solidFill>
                <a:srgbClr val="FF0000"/>
              </a:solidFill>
              <a:latin typeface="Century Gothic"/>
            </a:endParaRPr>
          </a:p>
        </p:txBody>
      </p:sp>
      <p:sp>
        <p:nvSpPr>
          <p:cNvPr id="34" name="TextBox 16"/>
          <p:cNvSpPr txBox="1"/>
          <p:nvPr/>
        </p:nvSpPr>
        <p:spPr>
          <a:xfrm>
            <a:off x="-13671" y="3917218"/>
            <a:ext cx="2715808" cy="523220"/>
          </a:xfrm>
          <a:prstGeom prst="rect">
            <a:avLst/>
          </a:prstGeom>
          <a:noFill/>
        </p:spPr>
        <p:txBody>
          <a:bodyPr wrap="none">
            <a:spAutoFit/>
          </a:bodyPr>
          <a:lstStyle/>
          <a:p>
            <a:pPr fontAlgn="auto">
              <a:spcBef>
                <a:spcPts val="0"/>
              </a:spcBef>
              <a:spcAft>
                <a:spcPts val="0"/>
              </a:spcAft>
              <a:defRPr/>
            </a:pPr>
            <a:r>
              <a:rPr lang="en-US" sz="2800" b="1" kern="0" dirty="0" smtClean="0">
                <a:solidFill>
                  <a:srgbClr val="4BACC6">
                    <a:lumMod val="60000"/>
                    <a:lumOff val="40000"/>
                  </a:srgbClr>
                </a:solidFill>
                <a:effectLst>
                  <a:outerShdw blurRad="38100" dist="38100" dir="2700000" algn="tl">
                    <a:srgbClr val="000000">
                      <a:alpha val="43137"/>
                    </a:srgbClr>
                  </a:outerShdw>
                </a:effectLst>
                <a:latin typeface="Century Gothic"/>
              </a:rPr>
              <a:t>Người tìm việc</a:t>
            </a:r>
            <a:endParaRPr lang="en-US" sz="2800" b="1" kern="0" dirty="0">
              <a:solidFill>
                <a:srgbClr val="4BACC6">
                  <a:lumMod val="60000"/>
                  <a:lumOff val="40000"/>
                </a:srgbClr>
              </a:solidFill>
              <a:effectLst>
                <a:outerShdw blurRad="38100" dist="38100" dir="2700000" algn="tl">
                  <a:srgbClr val="000000">
                    <a:alpha val="43137"/>
                  </a:srgbClr>
                </a:outerShdw>
              </a:effectLst>
              <a:latin typeface="Century Gothic"/>
            </a:endParaRPr>
          </a:p>
        </p:txBody>
      </p:sp>
      <p:sp>
        <p:nvSpPr>
          <p:cNvPr id="35" name="TextBox 17"/>
          <p:cNvSpPr txBox="1"/>
          <p:nvPr/>
        </p:nvSpPr>
        <p:spPr>
          <a:xfrm>
            <a:off x="217194" y="4478125"/>
            <a:ext cx="2743200" cy="2400657"/>
          </a:xfrm>
          <a:prstGeom prst="rect">
            <a:avLst/>
          </a:prstGeom>
          <a:noFill/>
        </p:spPr>
        <p:txBody>
          <a:bodyPr wrap="square">
            <a:spAutoFit/>
          </a:bodyPr>
          <a:lstStyle/>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00B0F0"/>
                </a:solidFill>
                <a:latin typeface="Century Gothic"/>
              </a:rPr>
              <a:t>Tìm bài tuyển dụng.</a:t>
            </a:r>
            <a:endParaRPr lang="en-US" sz="2000" i="1" kern="0" dirty="0">
              <a:solidFill>
                <a:srgbClr val="00B0F0"/>
              </a:solidFill>
              <a:latin typeface="Century Gothic"/>
            </a:endParaRP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00B0F0"/>
                </a:solidFill>
                <a:latin typeface="Century Gothic"/>
              </a:rPr>
              <a:t>Đăng kí tìm việc.</a:t>
            </a: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00B0F0"/>
                </a:solidFill>
                <a:latin typeface="Century Gothic"/>
              </a:rPr>
              <a:t>Ứng tuyển nhanh.</a:t>
            </a: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00B0F0"/>
                </a:solidFill>
                <a:latin typeface="Century Gothic"/>
              </a:rPr>
              <a:t>Quản lí hộp thư.</a:t>
            </a: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00B0F0"/>
                </a:solidFill>
                <a:latin typeface="Century Gothic"/>
              </a:rPr>
              <a:t>Quản lí hồ sơ</a:t>
            </a:r>
            <a:endParaRPr lang="en-US" sz="2000" i="1" kern="0" dirty="0">
              <a:solidFill>
                <a:srgbClr val="00B0F0"/>
              </a:solidFill>
              <a:latin typeface="Century Gothic"/>
            </a:endParaRPr>
          </a:p>
        </p:txBody>
      </p:sp>
      <p:sp>
        <p:nvSpPr>
          <p:cNvPr id="36" name="TextBox 19"/>
          <p:cNvSpPr txBox="1"/>
          <p:nvPr/>
        </p:nvSpPr>
        <p:spPr>
          <a:xfrm>
            <a:off x="6394317" y="3865287"/>
            <a:ext cx="1840568" cy="523220"/>
          </a:xfrm>
          <a:prstGeom prst="rect">
            <a:avLst/>
          </a:prstGeom>
          <a:noFill/>
        </p:spPr>
        <p:txBody>
          <a:bodyPr wrap="none">
            <a:spAutoFit/>
          </a:bodyPr>
          <a:lstStyle/>
          <a:p>
            <a:pPr fontAlgn="auto">
              <a:spcBef>
                <a:spcPts val="0"/>
              </a:spcBef>
              <a:spcAft>
                <a:spcPts val="0"/>
              </a:spcAft>
              <a:defRPr/>
            </a:pPr>
            <a:r>
              <a:rPr lang="en-US" sz="2800" b="1" kern="0" dirty="0" smtClean="0">
                <a:solidFill>
                  <a:srgbClr val="FF0000"/>
                </a:solidFill>
                <a:effectLst>
                  <a:outerShdw blurRad="38100" dist="38100" dir="2700000" algn="tl">
                    <a:srgbClr val="000000">
                      <a:alpha val="43137"/>
                    </a:srgbClr>
                  </a:outerShdw>
                </a:effectLst>
                <a:latin typeface="Century Gothic"/>
              </a:rPr>
              <a:t>Tim kiếm </a:t>
            </a:r>
            <a:endParaRPr lang="en-US" sz="2800" b="1" kern="0" dirty="0">
              <a:solidFill>
                <a:srgbClr val="FF0000"/>
              </a:solidFill>
              <a:effectLst>
                <a:outerShdw blurRad="38100" dist="38100" dir="2700000" algn="tl">
                  <a:srgbClr val="000000">
                    <a:alpha val="43137"/>
                  </a:srgbClr>
                </a:outerShdw>
              </a:effectLst>
              <a:latin typeface="Century Gothic"/>
            </a:endParaRPr>
          </a:p>
        </p:txBody>
      </p:sp>
      <p:sp>
        <p:nvSpPr>
          <p:cNvPr id="37" name="TextBox 20"/>
          <p:cNvSpPr txBox="1"/>
          <p:nvPr/>
        </p:nvSpPr>
        <p:spPr>
          <a:xfrm>
            <a:off x="6324600" y="2389314"/>
            <a:ext cx="3657600" cy="1015663"/>
          </a:xfrm>
          <a:prstGeom prst="rect">
            <a:avLst/>
          </a:prstGeom>
          <a:noFill/>
        </p:spPr>
        <p:txBody>
          <a:bodyPr wrap="square">
            <a:spAutoFit/>
          </a:bodyPr>
          <a:lstStyle/>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FFC000"/>
                </a:solidFill>
                <a:latin typeface="Century Gothic"/>
              </a:rPr>
              <a:t>Quản lí bài tuyển dụng.</a:t>
            </a:r>
            <a:endParaRPr lang="en-US" sz="2000" i="1" kern="0" dirty="0">
              <a:solidFill>
                <a:srgbClr val="FFC000"/>
              </a:solidFill>
              <a:latin typeface="Century Gothic"/>
            </a:endParaRPr>
          </a:p>
          <a:p>
            <a:pPr marL="236538" indent="-236538" fontAlgn="auto">
              <a:lnSpc>
                <a:spcPct val="150000"/>
              </a:lnSpc>
              <a:spcBef>
                <a:spcPts val="0"/>
              </a:spcBef>
              <a:spcAft>
                <a:spcPts val="0"/>
              </a:spcAft>
              <a:buFont typeface="Wingdings" pitchFamily="2" charset="2"/>
              <a:buChar char="v"/>
              <a:defRPr/>
            </a:pPr>
            <a:r>
              <a:rPr lang="en-US" sz="2000" i="1" kern="0" dirty="0" smtClean="0">
                <a:solidFill>
                  <a:srgbClr val="FFC000"/>
                </a:solidFill>
                <a:latin typeface="Century Gothic"/>
              </a:rPr>
              <a:t>Quản lí thông tin ứng tuyển.</a:t>
            </a:r>
            <a:endParaRPr lang="en-US" sz="2000" i="1" kern="0" dirty="0">
              <a:solidFill>
                <a:srgbClr val="FFC000"/>
              </a:solidFill>
              <a:latin typeface="Century Gothic"/>
            </a:endParaRPr>
          </a:p>
        </p:txBody>
      </p:sp>
      <p:cxnSp>
        <p:nvCxnSpPr>
          <p:cNvPr id="38" name="Đường kết nối Thẳng 65"/>
          <p:cNvCxnSpPr/>
          <p:nvPr/>
        </p:nvCxnSpPr>
        <p:spPr>
          <a:xfrm flipH="1">
            <a:off x="124691" y="4419600"/>
            <a:ext cx="2655176" cy="11112"/>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491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CC">
            <a:alpha val="65000"/>
          </a:srgbClr>
        </a:solidFill>
        <a:effectLst/>
      </p:bgPr>
    </p:bg>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533400" y="304513"/>
            <a:ext cx="8077200" cy="584775"/>
          </a:xfrm>
          <a:prstGeom prst="rect">
            <a:avLst/>
          </a:prstGeom>
          <a:solidFill>
            <a:srgbClr val="FFFFCC">
              <a:alpha val="0"/>
            </a:srgbClr>
          </a:solidFill>
          <a:ln w="9525">
            <a:noFill/>
            <a:miter lim="800000"/>
            <a:headEnd/>
            <a:tailEnd/>
          </a:ln>
        </p:spPr>
        <p:txBody>
          <a:bodyPr wrap="square" anchor="ctr">
            <a:spAutoFit/>
          </a:bodyPr>
          <a:lstStyle/>
          <a:p>
            <a:pPr algn="ctr"/>
            <a:r>
              <a:rPr lang="en-US" sz="3200" b="1" dirty="0" smtClean="0">
                <a:solidFill>
                  <a:srgbClr val="7F7F7F"/>
                </a:solidFill>
                <a:latin typeface="Times New Roman" panose="02020603050405020304" pitchFamily="18" charset="0"/>
                <a:ea typeface="Verdana" pitchFamily="34" charset="0"/>
                <a:cs typeface="Times New Roman" panose="02020603050405020304" pitchFamily="18" charset="0"/>
              </a:rPr>
              <a:t>Nội Dung</a:t>
            </a:r>
            <a:endParaRPr lang="en-US" sz="3200" b="1" dirty="0">
              <a:solidFill>
                <a:srgbClr val="7F7F7F"/>
              </a:solidFill>
              <a:latin typeface="Times New Roman" panose="02020603050405020304" pitchFamily="18" charset="0"/>
              <a:ea typeface="Verdana" pitchFamily="34" charset="0"/>
              <a:cs typeface="Times New Roman" panose="02020603050405020304" pitchFamily="18" charset="0"/>
            </a:endParaRPr>
          </a:p>
        </p:txBody>
      </p:sp>
      <p:grpSp>
        <p:nvGrpSpPr>
          <p:cNvPr id="54" name="Group 13"/>
          <p:cNvGrpSpPr>
            <a:grpSpLocks/>
          </p:cNvGrpSpPr>
          <p:nvPr/>
        </p:nvGrpSpPr>
        <p:grpSpPr bwMode="auto">
          <a:xfrm>
            <a:off x="1348049" y="1394739"/>
            <a:ext cx="2995351" cy="1498600"/>
            <a:chOff x="1292225" y="1295400"/>
            <a:chExt cx="2822575" cy="1498600"/>
          </a:xfrm>
        </p:grpSpPr>
        <p:sp>
          <p:nvSpPr>
            <p:cNvPr id="55" name="Rectangle 54"/>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56" name="Rectangle 55"/>
            <p:cNvSpPr/>
            <p:nvPr/>
          </p:nvSpPr>
          <p:spPr>
            <a:xfrm>
              <a:off x="1292225" y="1295400"/>
              <a:ext cx="2822575" cy="38100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57" name="Straight Connector 56"/>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58" name="Group 14"/>
          <p:cNvGrpSpPr>
            <a:grpSpLocks/>
          </p:cNvGrpSpPr>
          <p:nvPr/>
        </p:nvGrpSpPr>
        <p:grpSpPr bwMode="auto">
          <a:xfrm>
            <a:off x="4918336" y="1394739"/>
            <a:ext cx="3146476" cy="1498600"/>
            <a:chOff x="4862513" y="1295400"/>
            <a:chExt cx="2833687" cy="1498600"/>
          </a:xfrm>
        </p:grpSpPr>
        <p:sp>
          <p:nvSpPr>
            <p:cNvPr id="59" name="Rectangle 58"/>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60" name="Rectangle 59"/>
            <p:cNvSpPr/>
            <p:nvPr/>
          </p:nvSpPr>
          <p:spPr>
            <a:xfrm>
              <a:off x="4873626" y="1295400"/>
              <a:ext cx="2822574" cy="3810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61" name="Straight Connector 60"/>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Group 15"/>
          <p:cNvGrpSpPr>
            <a:grpSpLocks/>
          </p:cNvGrpSpPr>
          <p:nvPr/>
        </p:nvGrpSpPr>
        <p:grpSpPr bwMode="auto">
          <a:xfrm>
            <a:off x="1348049" y="3223539"/>
            <a:ext cx="2995351" cy="1498600"/>
            <a:chOff x="1292225" y="3124200"/>
            <a:chExt cx="2822575" cy="1498600"/>
          </a:xfrm>
        </p:grpSpPr>
        <p:sp>
          <p:nvSpPr>
            <p:cNvPr id="63" name="Rectangle 62"/>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64" name="Rectangle 63"/>
            <p:cNvSpPr/>
            <p:nvPr/>
          </p:nvSpPr>
          <p:spPr>
            <a:xfrm>
              <a:off x="1292225" y="3124200"/>
              <a:ext cx="2822575" cy="38100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65" name="Straight Connector 64"/>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66" name="Group 16"/>
          <p:cNvGrpSpPr>
            <a:grpSpLocks/>
          </p:cNvGrpSpPr>
          <p:nvPr/>
        </p:nvGrpSpPr>
        <p:grpSpPr bwMode="auto">
          <a:xfrm>
            <a:off x="4918336" y="3223539"/>
            <a:ext cx="3134136" cy="1498600"/>
            <a:chOff x="4862513" y="3124200"/>
            <a:chExt cx="2833687" cy="1498600"/>
          </a:xfrm>
        </p:grpSpPr>
        <p:sp>
          <p:nvSpPr>
            <p:cNvPr id="67" name="Rectangle 66"/>
            <p:cNvSpPr/>
            <p:nvPr/>
          </p:nvSpPr>
          <p:spPr>
            <a:xfrm>
              <a:off x="4873626" y="31242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68" name="Rectangle 67"/>
            <p:cNvSpPr/>
            <p:nvPr/>
          </p:nvSpPr>
          <p:spPr>
            <a:xfrm>
              <a:off x="4873626" y="3124200"/>
              <a:ext cx="2822574" cy="381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69" name="Straight Connector 68"/>
            <p:cNvCxnSpPr/>
            <p:nvPr/>
          </p:nvCxnSpPr>
          <p:spPr>
            <a:xfrm>
              <a:off x="4862513" y="3568700"/>
              <a:ext cx="2822574"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70" name="Group 18"/>
          <p:cNvGrpSpPr>
            <a:grpSpLocks/>
          </p:cNvGrpSpPr>
          <p:nvPr/>
        </p:nvGrpSpPr>
        <p:grpSpPr bwMode="auto">
          <a:xfrm>
            <a:off x="1348049" y="5023764"/>
            <a:ext cx="2995350" cy="1498600"/>
            <a:chOff x="1292225" y="4923972"/>
            <a:chExt cx="2822575" cy="1498600"/>
          </a:xfrm>
        </p:grpSpPr>
        <p:sp>
          <p:nvSpPr>
            <p:cNvPr id="71" name="Rectangle 70"/>
            <p:cNvSpPr/>
            <p:nvPr/>
          </p:nvSpPr>
          <p:spPr>
            <a:xfrm>
              <a:off x="1292225" y="4923972"/>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72" name="Rectangle 71"/>
            <p:cNvSpPr/>
            <p:nvPr/>
          </p:nvSpPr>
          <p:spPr>
            <a:xfrm>
              <a:off x="1292225" y="4923972"/>
              <a:ext cx="2822575" cy="38100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73" name="Straight Connector 72"/>
            <p:cNvCxnSpPr/>
            <p:nvPr/>
          </p:nvCxnSpPr>
          <p:spPr>
            <a:xfrm>
              <a:off x="1292225" y="5384347"/>
              <a:ext cx="2822575"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17"/>
          <p:cNvGrpSpPr>
            <a:grpSpLocks/>
          </p:cNvGrpSpPr>
          <p:nvPr/>
        </p:nvGrpSpPr>
        <p:grpSpPr bwMode="auto">
          <a:xfrm>
            <a:off x="4918336" y="5023764"/>
            <a:ext cx="3134136" cy="1498600"/>
            <a:chOff x="4862513" y="4923972"/>
            <a:chExt cx="2833687" cy="1498600"/>
          </a:xfrm>
        </p:grpSpPr>
        <p:sp>
          <p:nvSpPr>
            <p:cNvPr id="75" name="Rectangle 74"/>
            <p:cNvSpPr/>
            <p:nvPr/>
          </p:nvSpPr>
          <p:spPr>
            <a:xfrm>
              <a:off x="4873626" y="4923972"/>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76" name="Rectangle 75"/>
            <p:cNvSpPr/>
            <p:nvPr/>
          </p:nvSpPr>
          <p:spPr>
            <a:xfrm>
              <a:off x="4873626" y="4923972"/>
              <a:ext cx="2822574" cy="381000"/>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cxnSp>
          <p:nvCxnSpPr>
            <p:cNvPr id="77" name="Straight Connector 76"/>
            <p:cNvCxnSpPr/>
            <p:nvPr/>
          </p:nvCxnSpPr>
          <p:spPr>
            <a:xfrm>
              <a:off x="4862513" y="5384347"/>
              <a:ext cx="2822574" cy="0"/>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78" name="Freeform 77"/>
          <p:cNvSpPr/>
          <p:nvPr/>
        </p:nvSpPr>
        <p:spPr>
          <a:xfrm>
            <a:off x="1573474" y="2061489"/>
            <a:ext cx="660400"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79" name="Freeform 78"/>
          <p:cNvSpPr/>
          <p:nvPr/>
        </p:nvSpPr>
        <p:spPr>
          <a:xfrm>
            <a:off x="5099311" y="2061489"/>
            <a:ext cx="661988"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80" name="Freeform 79"/>
          <p:cNvSpPr/>
          <p:nvPr/>
        </p:nvSpPr>
        <p:spPr>
          <a:xfrm>
            <a:off x="1573474" y="3876002"/>
            <a:ext cx="660400"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81" name="Freeform 80"/>
          <p:cNvSpPr/>
          <p:nvPr/>
        </p:nvSpPr>
        <p:spPr>
          <a:xfrm>
            <a:off x="5099311" y="3876002"/>
            <a:ext cx="565150"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82" name="Freeform 81"/>
          <p:cNvSpPr/>
          <p:nvPr/>
        </p:nvSpPr>
        <p:spPr>
          <a:xfrm>
            <a:off x="1573474" y="5617489"/>
            <a:ext cx="660400"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83" name="Freeform 82"/>
          <p:cNvSpPr/>
          <p:nvPr/>
        </p:nvSpPr>
        <p:spPr>
          <a:xfrm>
            <a:off x="5099311" y="5617489"/>
            <a:ext cx="661988" cy="504825"/>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latin typeface="Times New Roman" panose="02020603050405020304" pitchFamily="18" charset="0"/>
              <a:cs typeface="Times New Roman" panose="02020603050405020304" pitchFamily="18" charset="0"/>
            </a:endParaRPr>
          </a:p>
        </p:txBody>
      </p:sp>
      <p:sp>
        <p:nvSpPr>
          <p:cNvPr id="84" name="Rectangle 83"/>
          <p:cNvSpPr/>
          <p:nvPr/>
        </p:nvSpPr>
        <p:spPr>
          <a:xfrm>
            <a:off x="2311661" y="2145417"/>
            <a:ext cx="1676401" cy="338554"/>
          </a:xfrm>
          <a:prstGeom prst="rect">
            <a:avLst/>
          </a:prstGeom>
        </p:spPr>
        <p:txBody>
          <a:bodyPr wrap="square" anchor="ctr">
            <a:spAutoFit/>
          </a:bodyPr>
          <a:lstStyle/>
          <a:p>
            <a:pPr fontAlgn="auto">
              <a:spcBef>
                <a:spcPts val="0"/>
              </a:spcBef>
              <a:spcAft>
                <a:spcPts val="0"/>
              </a:spcAft>
              <a:defRPr/>
            </a:pPr>
            <a:r>
              <a:rPr lang="en-US" sz="1600" dirty="0" smtClean="0">
                <a:solidFill>
                  <a:schemeClr val="tx1">
                    <a:lumMod val="75000"/>
                    <a:lumOff val="25000"/>
                  </a:schemeClr>
                </a:solidFill>
                <a:latin typeface="Times New Roman" panose="02020603050405020304" pitchFamily="18" charset="0"/>
                <a:cs typeface="Times New Roman" panose="02020603050405020304" pitchFamily="18" charset="0"/>
              </a:rPr>
              <a:t>Lí do chọn đề tài</a:t>
            </a:r>
            <a:r>
              <a:rPr lang="vi-VN" sz="16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5" name="Rectangle 84"/>
          <p:cNvSpPr/>
          <p:nvPr/>
        </p:nvSpPr>
        <p:spPr>
          <a:xfrm>
            <a:off x="2233874" y="3959136"/>
            <a:ext cx="2109525" cy="338554"/>
          </a:xfrm>
          <a:prstGeom prst="rect">
            <a:avLst/>
          </a:prstGeom>
        </p:spPr>
        <p:txBody>
          <a:bodyPr wrap="square" anchor="ctr">
            <a:spAutoFit/>
          </a:bodyPr>
          <a:lstStyle/>
          <a:p>
            <a:pPr fontAlgn="auto">
              <a:spcBef>
                <a:spcPts val="0"/>
              </a:spcBef>
              <a:spcAft>
                <a:spcPts val="0"/>
              </a:spcAft>
              <a:defRPr/>
            </a:pPr>
            <a:r>
              <a:rPr lang="en-US" sz="1600" dirty="0" smtClean="0">
                <a:solidFill>
                  <a:schemeClr val="tx1">
                    <a:lumMod val="75000"/>
                    <a:lumOff val="25000"/>
                  </a:schemeClr>
                </a:solidFill>
                <a:latin typeface="Times New Roman" panose="02020603050405020304" pitchFamily="18" charset="0"/>
                <a:cs typeface="Times New Roman" panose="02020603050405020304" pitchFamily="18" charset="0"/>
              </a:rPr>
              <a:t>Các công nghệ sử dụng</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6" name="Rectangle 85"/>
          <p:cNvSpPr/>
          <p:nvPr/>
        </p:nvSpPr>
        <p:spPr>
          <a:xfrm>
            <a:off x="2311661" y="5700624"/>
            <a:ext cx="1258887" cy="338554"/>
          </a:xfrm>
          <a:prstGeom prst="rect">
            <a:avLst/>
          </a:prstGeom>
        </p:spPr>
        <p:txBody>
          <a:bodyPr anchor="ctr">
            <a:spAutoFit/>
          </a:bodyPr>
          <a:lstStyle/>
          <a:p>
            <a:pPr fontAlgn="auto">
              <a:spcBef>
                <a:spcPts val="0"/>
              </a:spcBef>
              <a:spcAft>
                <a:spcPts val="0"/>
              </a:spcAft>
              <a:defRPr/>
            </a:pPr>
            <a:r>
              <a:rPr lang="en-US" sz="1600" dirty="0">
                <a:latin typeface="Times New Roman" panose="02020603050405020304" pitchFamily="18" charset="0"/>
                <a:cs typeface="Times New Roman" panose="02020603050405020304" pitchFamily="18" charset="0"/>
              </a:rPr>
              <a:t>Số </a:t>
            </a:r>
            <a:r>
              <a:rPr lang="en-US" sz="1600" dirty="0" smtClean="0">
                <a:latin typeface="Times New Roman" panose="02020603050405020304" pitchFamily="18" charset="0"/>
                <a:cs typeface="Times New Roman" panose="02020603050405020304" pitchFamily="18" charset="0"/>
              </a:rPr>
              <a:t>Bug </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5761299" y="2145417"/>
            <a:ext cx="2163501" cy="338554"/>
          </a:xfrm>
          <a:prstGeom prst="rect">
            <a:avLst/>
          </a:prstGeom>
        </p:spPr>
        <p:txBody>
          <a:bodyPr wrap="square" anchor="ctr">
            <a:spAutoFit/>
          </a:bodyPr>
          <a:lstStyle/>
          <a:p>
            <a:pPr fontAlgn="auto">
              <a:spcBef>
                <a:spcPts val="0"/>
              </a:spcBef>
              <a:spcAft>
                <a:spcPts val="0"/>
              </a:spcAft>
              <a:defRPr/>
            </a:pPr>
            <a:r>
              <a:rPr lang="en-US" sz="1600" dirty="0" smtClean="0">
                <a:solidFill>
                  <a:schemeClr val="tx1">
                    <a:lumMod val="75000"/>
                    <a:lumOff val="25000"/>
                  </a:schemeClr>
                </a:solidFill>
                <a:latin typeface="Times New Roman" panose="02020603050405020304" pitchFamily="18" charset="0"/>
                <a:cs typeface="Times New Roman" panose="02020603050405020304" pitchFamily="18" charset="0"/>
              </a:rPr>
              <a:t>Các chức năng chính</a:t>
            </a:r>
            <a:r>
              <a:rPr lang="vi-VN" sz="16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8" name="Rectangle 87"/>
          <p:cNvSpPr/>
          <p:nvPr/>
        </p:nvSpPr>
        <p:spPr>
          <a:xfrm>
            <a:off x="5761299" y="3959137"/>
            <a:ext cx="2278882" cy="338554"/>
          </a:xfrm>
          <a:prstGeom prst="rect">
            <a:avLst/>
          </a:prstGeom>
        </p:spPr>
        <p:txBody>
          <a:bodyPr wrap="square" anchor="ctr">
            <a:spAutoFit/>
          </a:bodyPr>
          <a:lstStyle/>
          <a:p>
            <a:pPr fontAlgn="auto">
              <a:spcBef>
                <a:spcPts val="0"/>
              </a:spcBef>
              <a:spcAft>
                <a:spcPts val="0"/>
              </a:spcAft>
              <a:defRPr/>
            </a:pPr>
            <a:r>
              <a:rPr lang="en-US" sz="1600" dirty="0">
                <a:latin typeface="Times New Roman" panose="02020603050405020304" pitchFamily="18" charset="0"/>
                <a:cs typeface="Times New Roman" panose="02020603050405020304" pitchFamily="18" charset="0"/>
              </a:rPr>
              <a:t>Số testcase đã viết/đã </a:t>
            </a:r>
            <a:r>
              <a:rPr lang="en-US" sz="1600" dirty="0" smtClean="0">
                <a:latin typeface="Times New Roman" panose="02020603050405020304" pitchFamily="18" charset="0"/>
                <a:cs typeface="Times New Roman" panose="02020603050405020304" pitchFamily="18" charset="0"/>
              </a:rPr>
              <a:t>test</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9" name="Rectangle 88"/>
          <p:cNvSpPr/>
          <p:nvPr/>
        </p:nvSpPr>
        <p:spPr>
          <a:xfrm>
            <a:off x="5837499" y="5635943"/>
            <a:ext cx="1417637" cy="584775"/>
          </a:xfrm>
          <a:prstGeom prst="rect">
            <a:avLst/>
          </a:prstGeom>
        </p:spPr>
        <p:txBody>
          <a:bodyPr wrap="square" anchor="ctr">
            <a:spAutoFit/>
          </a:bodyPr>
          <a:lstStyle/>
          <a:p>
            <a:pPr fontAlgn="auto">
              <a:spcBef>
                <a:spcPts val="0"/>
              </a:spcBef>
              <a:spcAft>
                <a:spcPts val="0"/>
              </a:spcAft>
              <a:defRPr/>
            </a:pPr>
            <a:r>
              <a:rPr lang="en-US" sz="1600" dirty="0">
                <a:latin typeface="Times New Roman" panose="02020603050405020304" pitchFamily="18" charset="0"/>
                <a:cs typeface="Times New Roman" panose="02020603050405020304" pitchFamily="18" charset="0"/>
              </a:rPr>
              <a:t>Hướng </a:t>
            </a:r>
            <a:r>
              <a:rPr lang="en-US" sz="1600" dirty="0" smtClean="0">
                <a:latin typeface="Times New Roman" panose="02020603050405020304" pitchFamily="18" charset="0"/>
                <a:cs typeface="Times New Roman" panose="02020603050405020304" pitchFamily="18" charset="0"/>
              </a:rPr>
              <a:t>phát triển</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0" name="Rectangle 69"/>
          <p:cNvSpPr>
            <a:spLocks noChangeArrowheads="1"/>
          </p:cNvSpPr>
          <p:nvPr/>
        </p:nvSpPr>
        <p:spPr bwMode="auto">
          <a:xfrm>
            <a:off x="1843349" y="1415962"/>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01</a:t>
            </a:r>
          </a:p>
        </p:txBody>
      </p:sp>
      <p:sp>
        <p:nvSpPr>
          <p:cNvPr id="91" name="Rectangle 70"/>
          <p:cNvSpPr>
            <a:spLocks noChangeArrowheads="1"/>
          </p:cNvSpPr>
          <p:nvPr/>
        </p:nvSpPr>
        <p:spPr bwMode="auto">
          <a:xfrm>
            <a:off x="1843349" y="3244762"/>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03</a:t>
            </a:r>
          </a:p>
        </p:txBody>
      </p:sp>
      <p:sp>
        <p:nvSpPr>
          <p:cNvPr id="92" name="Rectangle 71"/>
          <p:cNvSpPr>
            <a:spLocks noChangeArrowheads="1"/>
          </p:cNvSpPr>
          <p:nvPr/>
        </p:nvSpPr>
        <p:spPr bwMode="auto">
          <a:xfrm>
            <a:off x="1843349" y="5044193"/>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05</a:t>
            </a:r>
          </a:p>
        </p:txBody>
      </p:sp>
      <p:sp>
        <p:nvSpPr>
          <p:cNvPr id="93" name="Rectangle 72"/>
          <p:cNvSpPr>
            <a:spLocks noChangeArrowheads="1"/>
          </p:cNvSpPr>
          <p:nvPr/>
        </p:nvSpPr>
        <p:spPr bwMode="auto">
          <a:xfrm>
            <a:off x="5424749" y="1415962"/>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a:t>
            </a:r>
            <a:r>
              <a:rPr lang="en-US" sz="1600" b="1" dirty="0" smtClean="0">
                <a:solidFill>
                  <a:schemeClr val="bg1"/>
                </a:solidFill>
                <a:latin typeface="Times New Roman" panose="02020603050405020304" pitchFamily="18" charset="0"/>
                <a:cs typeface="Times New Roman" panose="02020603050405020304" pitchFamily="18" charset="0"/>
              </a:rPr>
              <a:t>02</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4" name="Rectangle 74"/>
          <p:cNvSpPr>
            <a:spLocks noChangeArrowheads="1"/>
          </p:cNvSpPr>
          <p:nvPr/>
        </p:nvSpPr>
        <p:spPr bwMode="auto">
          <a:xfrm>
            <a:off x="5424749" y="3244762"/>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04</a:t>
            </a:r>
          </a:p>
        </p:txBody>
      </p:sp>
      <p:sp>
        <p:nvSpPr>
          <p:cNvPr id="95" name="Rectangle 75"/>
          <p:cNvSpPr>
            <a:spLocks noChangeArrowheads="1"/>
          </p:cNvSpPr>
          <p:nvPr/>
        </p:nvSpPr>
        <p:spPr bwMode="auto">
          <a:xfrm>
            <a:off x="5424749" y="5044193"/>
            <a:ext cx="1830387" cy="338554"/>
          </a:xfrm>
          <a:prstGeom prst="rect">
            <a:avLst/>
          </a:prstGeom>
          <a:noFill/>
          <a:ln w="9525">
            <a:noFill/>
            <a:miter lim="800000"/>
            <a:headEnd/>
            <a:tailEnd/>
          </a:ln>
        </p:spPr>
        <p:txBody>
          <a:bodyPr anchor="ctr">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Nội dung 06</a:t>
            </a:r>
          </a:p>
        </p:txBody>
      </p:sp>
    </p:spTree>
    <p:extLst>
      <p:ext uri="{BB962C8B-B14F-4D97-AF65-F5344CB8AC3E}">
        <p14:creationId xmlns:p14="http://schemas.microsoft.com/office/powerpoint/2010/main" val="4093283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609600"/>
          </a:xfrm>
          <a:noFill/>
        </p:spPr>
        <p:txBody>
          <a:bodyPr>
            <a:normAutofit/>
          </a:bodyPr>
          <a:lstStyle/>
          <a:p>
            <a:pPr algn="l"/>
            <a:r>
              <a:rPr lang="en-US" sz="3400" b="1" dirty="0" smtClean="0">
                <a:solidFill>
                  <a:schemeClr val="bg2">
                    <a:lumMod val="50000"/>
                  </a:schemeClr>
                </a:solidFill>
                <a:latin typeface="Times New Roman" panose="02020603050405020304" pitchFamily="18" charset="0"/>
                <a:cs typeface="Times New Roman" panose="02020603050405020304" pitchFamily="18" charset="0"/>
              </a:rPr>
              <a:t>Lí do chọn đề tài </a:t>
            </a:r>
            <a:endParaRPr lang="en-US" sz="34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524000"/>
            <a:ext cx="5638800" cy="5715000"/>
          </a:xfrm>
        </p:spPr>
        <p:txBody>
          <a:bodyPr>
            <a:normAutofit/>
          </a:bodyPr>
          <a:lstStyle/>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Hiện nay Internet là một công cụ ,một môi trường làm việc và liên kết mọi người trên thế giới lại với nhau.Internet có mặt khắp nơi và hỗ trợ con người vào nhiều lĩnh vực.Tìm kiếm việc làm và ứng viên trên Internet là một loại hình được đa số người tìm việc và nhà tuyển dụng quan tâm, vừa đỡ mất thời gian và tiền bạc.</a:t>
            </a:r>
          </a:p>
          <a:p>
            <a:pPr marL="0" indent="0" algn="just">
              <a:buNone/>
            </a:pPr>
            <a:endParaRPr lang="en-US" sz="2100" dirty="0" smtClean="0">
              <a:solidFill>
                <a:schemeClr val="bg2">
                  <a:lumMod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Xuất phát từ lí do đó mà đề tài:”Xây dựng Website kết nối giữa nhà tuyển dụng và người tìm việc” ra đời với mong muốn mang lại các cơ hội nghề nghiệp cho người tìm việc cũng như giúp các doanh nghiệp tìm ứng viên phù hợp.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28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99">
            <a:alpha val="31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39762"/>
          </a:xfrm>
          <a:noFill/>
        </p:spPr>
        <p:txBody>
          <a:bodyPr>
            <a:normAutofit/>
          </a:bodyPr>
          <a:lstStyle/>
          <a:p>
            <a:pPr algn="l"/>
            <a:r>
              <a:rPr lang="en-US" sz="3400" dirty="0" smtClean="0">
                <a:solidFill>
                  <a:schemeClr val="bg2">
                    <a:lumMod val="50000"/>
                  </a:schemeClr>
                </a:solidFill>
                <a:latin typeface="Times New Roman" panose="02020603050405020304" pitchFamily="18" charset="0"/>
                <a:cs typeface="Times New Roman" panose="02020603050405020304" pitchFamily="18" charset="0"/>
              </a:rPr>
              <a:t>Các chức năng chính.</a:t>
            </a:r>
            <a:endParaRPr lang="en-US" sz="3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09" name="Oval 25"/>
          <p:cNvSpPr/>
          <p:nvPr/>
        </p:nvSpPr>
        <p:spPr>
          <a:xfrm>
            <a:off x="3903702" y="2969016"/>
            <a:ext cx="1389775" cy="1221984"/>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86"/>
            <a:ext cx="7467600" cy="41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8" name="Group 23"/>
          <p:cNvGrpSpPr/>
          <p:nvPr/>
        </p:nvGrpSpPr>
        <p:grpSpPr>
          <a:xfrm>
            <a:off x="3200400" y="2438400"/>
            <a:ext cx="1752600" cy="1676400"/>
            <a:chOff x="6019800" y="3276599"/>
            <a:chExt cx="533400" cy="533400"/>
          </a:xfrm>
          <a:effectLst>
            <a:outerShdw blurRad="50800" dist="38100" dir="5400000" algn="t" rotWithShape="0">
              <a:prstClr val="black">
                <a:alpha val="40000"/>
              </a:prstClr>
            </a:outerShdw>
          </a:effectLst>
        </p:grpSpPr>
        <p:sp>
          <p:nvSpPr>
            <p:cNvPr id="229" name="Oval 24"/>
            <p:cNvSpPr/>
            <p:nvPr/>
          </p:nvSpPr>
          <p:spPr>
            <a:xfrm>
              <a:off x="6019800" y="3276599"/>
              <a:ext cx="533400" cy="533400"/>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sp>
          <p:nvSpPr>
            <p:cNvPr id="230" name="Oval 25"/>
            <p:cNvSpPr/>
            <p:nvPr/>
          </p:nvSpPr>
          <p:spPr>
            <a:xfrm>
              <a:off x="6076474" y="3294184"/>
              <a:ext cx="420053" cy="369339"/>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spTree>
    <p:extLst>
      <p:ext uri="{BB962C8B-B14F-4D97-AF65-F5344CB8AC3E}">
        <p14:creationId xmlns:p14="http://schemas.microsoft.com/office/powerpoint/2010/main" val="403501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48" y="457200"/>
            <a:ext cx="8229600" cy="685800"/>
          </a:xfrm>
        </p:spPr>
        <p:txBody>
          <a:bodyPr>
            <a:normAutofit/>
          </a:bodyPr>
          <a:lstStyle/>
          <a:p>
            <a:pPr algn="l"/>
            <a:r>
              <a:rPr lang="en-US" sz="3200" dirty="0" smtClean="0">
                <a:solidFill>
                  <a:schemeClr val="bg2">
                    <a:lumMod val="50000"/>
                  </a:schemeClr>
                </a:solidFill>
                <a:latin typeface="Times New Roman" panose="02020603050405020304" pitchFamily="18" charset="0"/>
                <a:cs typeface="Times New Roman" panose="02020603050405020304" pitchFamily="18" charset="0"/>
              </a:rPr>
              <a:t>Các </a:t>
            </a:r>
            <a:r>
              <a:rPr lang="en-US" sz="3400" dirty="0" smtClean="0">
                <a:solidFill>
                  <a:schemeClr val="bg2">
                    <a:lumMod val="50000"/>
                  </a:schemeClr>
                </a:solidFill>
                <a:latin typeface="Times New Roman" panose="02020603050405020304" pitchFamily="18" charset="0"/>
                <a:cs typeface="Times New Roman" panose="02020603050405020304" pitchFamily="18" charset="0"/>
              </a:rPr>
              <a:t>công</a:t>
            </a:r>
            <a:r>
              <a:rPr lang="en-US" sz="3200" dirty="0" smtClean="0">
                <a:solidFill>
                  <a:schemeClr val="bg2">
                    <a:lumMod val="50000"/>
                  </a:schemeClr>
                </a:solidFill>
                <a:latin typeface="Times New Roman" panose="02020603050405020304" pitchFamily="18" charset="0"/>
                <a:cs typeface="Times New Roman" panose="02020603050405020304" pitchFamily="18" charset="0"/>
              </a:rPr>
              <a:t> nghệ sử dụng.</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42645" y="1981200"/>
            <a:ext cx="8001000" cy="16002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Sử dụng </a:t>
            </a:r>
            <a:r>
              <a:rPr lang="en-US" sz="8000" dirty="0">
                <a:latin typeface="Times New Roman" panose="02020603050405020304" pitchFamily="18" charset="0"/>
                <a:cs typeface="Times New Roman" panose="02020603050405020304" pitchFamily="18" charset="0"/>
              </a:rPr>
              <a:t>Framework </a:t>
            </a:r>
            <a:r>
              <a:rPr lang="en-US" sz="8000" dirty="0" smtClean="0">
                <a:latin typeface="Times New Roman" panose="02020603050405020304" pitchFamily="18" charset="0"/>
                <a:cs typeface="Times New Roman" panose="02020603050405020304" pitchFamily="18" charset="0"/>
              </a:rPr>
              <a:t>Struts 1.0</a:t>
            </a:r>
          </a:p>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Sử dụng Apache Tomcat 8.5.0</a:t>
            </a:r>
          </a:p>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Phần mềm Eclipse Version Neon 2</a:t>
            </a:r>
          </a:p>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CSDL SQL Server 2012</a:t>
            </a:r>
          </a:p>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Ajax</a:t>
            </a:r>
          </a:p>
          <a:p>
            <a:pPr algn="l">
              <a:lnSpc>
                <a:spcPct val="170000"/>
              </a:lnSpc>
            </a:pPr>
            <a:r>
              <a:rPr lang="en-US" sz="8000" dirty="0" smtClean="0">
                <a:solidFill>
                  <a:schemeClr val="tx1">
                    <a:lumMod val="65000"/>
                    <a:lumOff val="35000"/>
                  </a:schemeClr>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59768" y="3810000"/>
            <a:ext cx="82296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dirty="0" smtClean="0">
                <a:solidFill>
                  <a:schemeClr val="bg2">
                    <a:lumMod val="50000"/>
                  </a:schemeClr>
                </a:solidFill>
                <a:latin typeface="Times New Roman" panose="02020603050405020304" pitchFamily="18" charset="0"/>
                <a:cs typeface="Times New Roman" panose="02020603050405020304" pitchFamily="18" charset="0"/>
              </a:rPr>
              <a:t>Những điều học được.</a:t>
            </a:r>
            <a:endParaRPr lang="en-US" sz="3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476892" y="4648200"/>
            <a:ext cx="8001000" cy="16002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Biết cách làm một dự án  theo quy trình chuẩn.</a:t>
            </a:r>
          </a:p>
          <a:p>
            <a:pPr marL="342900" indent="-342900" algn="l">
              <a:lnSpc>
                <a:spcPct val="170000"/>
              </a:lnSpc>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Biết cách làm việc nhóm, hỗ trợ nhau trong công việc</a:t>
            </a:r>
          </a:p>
          <a:p>
            <a:pPr algn="l">
              <a:lnSpc>
                <a:spcPct val="170000"/>
              </a:lnSpc>
            </a:pPr>
            <a:endParaRPr lang="en-US" sz="55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algn="l">
              <a:lnSpc>
                <a:spcPct val="170000"/>
              </a:lnSpc>
            </a:pPr>
            <a:r>
              <a:rPr lang="en-US" sz="3800" dirty="0" smtClean="0">
                <a:solidFill>
                  <a:schemeClr val="tx1">
                    <a:lumMod val="65000"/>
                    <a:lumOff val="35000"/>
                  </a:schemeClr>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741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a:noFill/>
        </p:spPr>
        <p:txBody>
          <a:bodyPr>
            <a:normAutofit fontScale="90000"/>
          </a:bodyPr>
          <a:lstStyle/>
          <a:p>
            <a:pPr algn="l"/>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3300" dirty="0" smtClean="0">
                <a:solidFill>
                  <a:schemeClr val="bg2">
                    <a:lumMod val="50000"/>
                  </a:schemeClr>
                </a:solidFill>
                <a:latin typeface="Times New Roman" panose="02020603050405020304" pitchFamily="18" charset="0"/>
                <a:cs typeface="Times New Roman" panose="02020603050405020304" pitchFamily="18" charset="0"/>
              </a:rPr>
              <a:t>Số testcase đã viết/đã test.</a:t>
            </a:r>
            <a:br>
              <a:rPr lang="en-US" sz="3300" dirty="0" smtClean="0">
                <a:solidFill>
                  <a:schemeClr val="bg2">
                    <a:lumMod val="50000"/>
                  </a:schemeClr>
                </a:solidFill>
                <a:latin typeface="Times New Roman" panose="02020603050405020304" pitchFamily="18" charset="0"/>
                <a:cs typeface="Times New Roman" panose="02020603050405020304" pitchFamily="18" charset="0"/>
              </a:rPr>
            </a:br>
            <a:endParaRPr lang="en-US" sz="33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474215" y="1447800"/>
            <a:ext cx="80010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estcase đã viết: 429</a:t>
            </a:r>
          </a:p>
          <a:p>
            <a:pPr marL="342900" indent="-342900" algn="l">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Testcase đã test:  313</a:t>
            </a:r>
          </a:p>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357696" y="2362200"/>
            <a:ext cx="8229600" cy="6096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000" dirty="0" smtClean="0">
                <a:solidFill>
                  <a:schemeClr val="bg2">
                    <a:lumMod val="50000"/>
                  </a:schemeClr>
                </a:solidFill>
                <a:latin typeface="Times New Roman" panose="02020603050405020304" pitchFamily="18" charset="0"/>
                <a:cs typeface="Times New Roman" panose="02020603050405020304" pitchFamily="18" charset="0"/>
              </a:rPr>
              <a:t>Số Bug của nhóm bắt cho đội bạn.</a:t>
            </a:r>
            <a:br>
              <a:rPr lang="en-US" sz="3000" dirty="0" smtClean="0">
                <a:solidFill>
                  <a:schemeClr val="bg2">
                    <a:lumMod val="50000"/>
                  </a:schemeClr>
                </a:solidFill>
                <a:latin typeface="Times New Roman" panose="02020603050405020304" pitchFamily="18" charset="0"/>
                <a:cs typeface="Times New Roman" panose="02020603050405020304" pitchFamily="18" charset="0"/>
              </a:rPr>
            </a:br>
            <a:endParaRPr lang="en-US" sz="3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485312" y="3429000"/>
            <a:ext cx="8001000" cy="5334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Bug đã bắt: 27</a:t>
            </a:r>
          </a:p>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446102" y="3695700"/>
            <a:ext cx="8229600" cy="6096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000" dirty="0" smtClean="0">
                <a:solidFill>
                  <a:schemeClr val="bg2">
                    <a:lumMod val="50000"/>
                  </a:schemeClr>
                </a:solidFill>
                <a:latin typeface="Times New Roman" panose="02020603050405020304" pitchFamily="18" charset="0"/>
                <a:cs typeface="Times New Roman" panose="02020603050405020304" pitchFamily="18" charset="0"/>
              </a:rPr>
              <a:t>Số Bug được đội bạn bắt cho nhóm.</a:t>
            </a:r>
            <a:br>
              <a:rPr lang="en-US" sz="3000" dirty="0" smtClean="0">
                <a:solidFill>
                  <a:schemeClr val="bg2">
                    <a:lumMod val="50000"/>
                  </a:schemeClr>
                </a:solidFill>
                <a:latin typeface="Times New Roman" panose="02020603050405020304" pitchFamily="18" charset="0"/>
                <a:cs typeface="Times New Roman" panose="02020603050405020304" pitchFamily="18" charset="0"/>
              </a:rPr>
            </a:br>
            <a:endParaRPr lang="en-US" sz="3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485312" y="4648200"/>
            <a:ext cx="8001000" cy="5334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Bug đã bắt: 19</a:t>
            </a:r>
          </a:p>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00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04800"/>
            <a:ext cx="8229600" cy="685800"/>
          </a:xfrm>
        </p:spPr>
        <p:txBody>
          <a:bodyPr>
            <a:normAutofit/>
          </a:bodyPr>
          <a:lstStyle/>
          <a:p>
            <a:pPr algn="l"/>
            <a:r>
              <a:rPr lang="en-US" sz="3400" dirty="0" smtClean="0">
                <a:solidFill>
                  <a:schemeClr val="bg2">
                    <a:lumMod val="50000"/>
                  </a:schemeClr>
                </a:solidFill>
                <a:latin typeface="Times New Roman" panose="02020603050405020304" pitchFamily="18" charset="0"/>
                <a:cs typeface="Times New Roman" panose="02020603050405020304" pitchFamily="18" charset="0"/>
              </a:rPr>
              <a:t>Task của mỗi thành viên.</a:t>
            </a:r>
            <a:endParaRPr lang="en-US" sz="3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381000" y="2119901"/>
            <a:ext cx="8229600" cy="4572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q"/>
            </a:pPr>
            <a:r>
              <a:rPr lang="en-US" sz="2600" dirty="0" smtClean="0">
                <a:solidFill>
                  <a:schemeClr val="bg2">
                    <a:lumMod val="50000"/>
                  </a:schemeClr>
                </a:solidFill>
                <a:latin typeface="Times New Roman" panose="02020603050405020304" pitchFamily="18" charset="0"/>
                <a:cs typeface="Times New Roman" panose="02020603050405020304" pitchFamily="18" charset="0"/>
              </a:rPr>
              <a:t>Huỳnh Thị Thùy Vinh</a:t>
            </a:r>
            <a:r>
              <a:rPr lang="en-US" sz="2800" dirty="0" smtClean="0">
                <a:solidFill>
                  <a:schemeClr val="bg2">
                    <a:lumMod val="50000"/>
                  </a:schemeClr>
                </a:solidFill>
                <a:latin typeface="Times New Roman" panose="02020603050405020304" pitchFamily="18" charset="0"/>
                <a:cs typeface="Times New Roman" panose="02020603050405020304" pitchFamily="18" charset="0"/>
              </a:rPr>
              <a:t>.</a:t>
            </a:r>
          </a:p>
          <a:p>
            <a:pPr algn="l">
              <a:lnSpc>
                <a:spcPct val="150000"/>
              </a:lnSpc>
            </a:pPr>
            <a:r>
              <a:rPr lang="en-US" sz="2200" dirty="0" smtClean="0">
                <a:latin typeface="Times New Roman" panose="02020603050405020304" pitchFamily="18" charset="0"/>
                <a:cs typeface="Times New Roman" panose="02020603050405020304" pitchFamily="18" charset="0"/>
              </a:rPr>
              <a:t>       - Đăng </a:t>
            </a:r>
            <a:r>
              <a:rPr lang="en-US" sz="2200" dirty="0">
                <a:latin typeface="Times New Roman" panose="02020603050405020304" pitchFamily="18" charset="0"/>
                <a:cs typeface="Times New Roman" panose="02020603050405020304" pitchFamily="18" charset="0"/>
              </a:rPr>
              <a:t>nhập, đăng xuất </a:t>
            </a:r>
            <a:r>
              <a:rPr lang="en-US" sz="2200" dirty="0" smtClean="0">
                <a:latin typeface="Times New Roman" panose="02020603050405020304" pitchFamily="18" charset="0"/>
                <a:cs typeface="Times New Roman" panose="02020603050405020304" pitchFamily="18" charset="0"/>
              </a:rPr>
              <a:t>admin.</a:t>
            </a:r>
          </a:p>
          <a:p>
            <a:pPr algn="l">
              <a:lnSpc>
                <a:spcPct val="150000"/>
              </a:lnSpc>
            </a:pPr>
            <a:r>
              <a:rPr lang="en-US" sz="2200" dirty="0" smtClean="0">
                <a:latin typeface="Times New Roman" panose="02020603050405020304" pitchFamily="18" charset="0"/>
                <a:cs typeface="Times New Roman" panose="02020603050405020304" pitchFamily="18" charset="0"/>
              </a:rPr>
              <a:t>       - Cập nhật thông tin tài khoản nhà tuyển dụng  và người tìm việc.</a:t>
            </a:r>
          </a:p>
          <a:p>
            <a:pPr algn="l">
              <a:lnSpc>
                <a:spcPct val="150000"/>
              </a:lnSpc>
            </a:pPr>
            <a:r>
              <a:rPr lang="en-US" sz="2200" dirty="0" smtClean="0">
                <a:latin typeface="Times New Roman" panose="02020603050405020304" pitchFamily="18" charset="0"/>
                <a:cs typeface="Times New Roman" panose="02020603050405020304" pitchFamily="18" charset="0"/>
              </a:rPr>
              <a:t>       - Nhập dữ liệu bảng nhà tuyển dụng</a:t>
            </a:r>
            <a:r>
              <a:rPr lang="en-US" sz="2400" dirty="0" smtClean="0">
                <a:latin typeface="Times New Roman" panose="02020603050405020304" pitchFamily="18" charset="0"/>
                <a:cs typeface="Times New Roman" panose="02020603050405020304" pitchFamily="18" charset="0"/>
              </a:rPr>
              <a:t>.</a:t>
            </a:r>
          </a:p>
          <a:p>
            <a:pPr marL="457200" indent="-457200" algn="l">
              <a:lnSpc>
                <a:spcPct val="150000"/>
              </a:lnSpc>
              <a:buFont typeface="Wingdings" panose="05000000000000000000" pitchFamily="2" charset="2"/>
              <a:buChar char="q"/>
            </a:pPr>
            <a:r>
              <a:rPr lang="en-US" sz="2600" dirty="0" smtClean="0">
                <a:solidFill>
                  <a:schemeClr val="bg2">
                    <a:lumMod val="50000"/>
                  </a:schemeClr>
                </a:solidFill>
                <a:latin typeface="Times New Roman" panose="02020603050405020304" pitchFamily="18" charset="0"/>
                <a:cs typeface="Times New Roman" panose="02020603050405020304" pitchFamily="18" charset="0"/>
              </a:rPr>
              <a:t>Nguyễn Quang Vũ.</a:t>
            </a:r>
          </a:p>
          <a:p>
            <a:pPr algn="l">
              <a:lnSpc>
                <a:spcPct val="150000"/>
              </a:lnSpc>
            </a:pPr>
            <a:r>
              <a:rPr lang="en-US" sz="2200" dirty="0" smtClean="0">
                <a:solidFill>
                  <a:schemeClr val="tx1">
                    <a:lumMod val="65000"/>
                    <a:lumOff val="35000"/>
                  </a:schemeClr>
                </a:solidFill>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Phê duyệt bài tuyển dụng.</a:t>
            </a:r>
          </a:p>
          <a:p>
            <a:pPr algn="l">
              <a:lnSpc>
                <a:spcPct val="150000"/>
              </a:lnSpc>
            </a:pPr>
            <a:r>
              <a:rPr lang="en-US" sz="2200" dirty="0" smtClean="0">
                <a:latin typeface="Times New Roman" panose="02020603050405020304" pitchFamily="18" charset="0"/>
                <a:cs typeface="Times New Roman" panose="02020603050405020304" pitchFamily="18" charset="0"/>
              </a:rPr>
              <a:t>        - Quản </a:t>
            </a:r>
            <a:r>
              <a:rPr lang="en-US" sz="2200" dirty="0">
                <a:latin typeface="Times New Roman" panose="02020603050405020304" pitchFamily="18" charset="0"/>
                <a:cs typeface="Times New Roman" panose="02020603050405020304" pitchFamily="18" charset="0"/>
              </a:rPr>
              <a:t>lý </a:t>
            </a:r>
            <a:r>
              <a:rPr lang="en-US" sz="2200" dirty="0" smtClean="0">
                <a:latin typeface="Times New Roman" panose="02020603050405020304" pitchFamily="18" charset="0"/>
                <a:cs typeface="Times New Roman" panose="02020603050405020304" pitchFamily="18" charset="0"/>
              </a:rPr>
              <a:t>admin</a:t>
            </a:r>
          </a:p>
          <a:p>
            <a:pPr algn="l">
              <a:lnSpc>
                <a:spcPct val="150000"/>
              </a:lnSpc>
            </a:pPr>
            <a:r>
              <a:rPr lang="en-US" sz="2200" dirty="0" smtClean="0">
                <a:latin typeface="Times New Roman" panose="02020603050405020304" pitchFamily="18" charset="0"/>
                <a:cs typeface="Times New Roman" panose="02020603050405020304" pitchFamily="18" charset="0"/>
              </a:rPr>
              <a:t>        - Đăng kí, đăng nhập tài khoản nhà tuyển dụng.</a:t>
            </a:r>
          </a:p>
          <a:p>
            <a:pPr algn="l">
              <a:lnSpc>
                <a:spcPct val="150000"/>
              </a:lnSpc>
            </a:pPr>
            <a:r>
              <a:rPr lang="en-US" sz="2200" dirty="0">
                <a:latin typeface="Times New Roman" panose="02020603050405020304" pitchFamily="18" charset="0"/>
                <a:cs typeface="Times New Roman" panose="02020603050405020304" pitchFamily="18" charset="0"/>
              </a:rPr>
              <a:t>        - Đăng kí, đăng nhập tài khoản </a:t>
            </a:r>
            <a:r>
              <a:rPr lang="en-US" sz="2200" dirty="0" smtClean="0">
                <a:latin typeface="Times New Roman" panose="02020603050405020304" pitchFamily="18" charset="0"/>
                <a:cs typeface="Times New Roman" panose="02020603050405020304" pitchFamily="18" charset="0"/>
              </a:rPr>
              <a:t>người tìm việc</a:t>
            </a:r>
            <a:r>
              <a:rPr lang="en-US" sz="2200"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sz="22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lnSpc>
                <a:spcPct val="150000"/>
              </a:lnSpc>
            </a:pPr>
            <a:endParaRPr lang="en-US" sz="22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457200" indent="-457200" algn="l">
              <a:lnSpc>
                <a:spcPct val="150000"/>
              </a:lnSpc>
              <a:buFontTx/>
              <a:buChar char="-"/>
            </a:pPr>
            <a:endParaRPr lang="en-US" sz="2400" dirty="0">
              <a:latin typeface="Times New Roman" panose="02020603050405020304" pitchFamily="18" charset="0"/>
              <a:cs typeface="Times New Roman" panose="02020603050405020304" pitchFamily="18" charset="0"/>
            </a:endParaRPr>
          </a:p>
          <a:p>
            <a:pPr algn="l">
              <a:lnSpc>
                <a:spcPct val="150000"/>
              </a:lnSpc>
            </a:pP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12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04800"/>
            <a:ext cx="8153400" cy="685800"/>
          </a:xfrm>
        </p:spPr>
        <p:txBody>
          <a:bodyPr>
            <a:normAutofit/>
          </a:bodyPr>
          <a:lstStyle/>
          <a:p>
            <a:pPr algn="l"/>
            <a:r>
              <a:rPr lang="en-US" sz="3400" dirty="0" smtClean="0">
                <a:solidFill>
                  <a:schemeClr val="bg2">
                    <a:lumMod val="50000"/>
                  </a:schemeClr>
                </a:solidFill>
                <a:latin typeface="Times New Roman" panose="02020603050405020304" pitchFamily="18" charset="0"/>
                <a:cs typeface="Times New Roman" panose="02020603050405020304" pitchFamily="18" charset="0"/>
              </a:rPr>
              <a:t>Task của mỗi thành viên.</a:t>
            </a:r>
            <a:endParaRPr lang="en-US" sz="3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81000" y="1527425"/>
            <a:ext cx="8229600" cy="47244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q"/>
            </a:pPr>
            <a:r>
              <a:rPr lang="en-US" sz="2800" dirty="0" smtClean="0">
                <a:solidFill>
                  <a:schemeClr val="bg2">
                    <a:lumMod val="50000"/>
                  </a:schemeClr>
                </a:solidFill>
                <a:latin typeface="Times New Roman" panose="02020603050405020304" pitchFamily="18" charset="0"/>
                <a:cs typeface="Times New Roman" panose="02020603050405020304" pitchFamily="18" charset="0"/>
              </a:rPr>
              <a:t>Nguyễn Minh Lộc.</a:t>
            </a:r>
          </a:p>
          <a:p>
            <a:pPr algn="l">
              <a:lnSpc>
                <a:spcPct val="150000"/>
              </a:lnSpc>
            </a:pPr>
            <a:r>
              <a:rPr lang="en-US" sz="2200" dirty="0" smtClean="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Thiết kế database.</a:t>
            </a:r>
          </a:p>
          <a:p>
            <a:pPr algn="l">
              <a:lnSpc>
                <a:spcPct val="150000"/>
              </a:lnSpc>
            </a:pPr>
            <a:r>
              <a:rPr lang="en-US" sz="2400" dirty="0" smtClean="0">
                <a:latin typeface="Times New Roman" panose="02020603050405020304" pitchFamily="18" charset="0"/>
                <a:cs typeface="Times New Roman" panose="02020603050405020304" pitchFamily="18" charset="0"/>
              </a:rPr>
              <a:t>       - Quản lí bài tuyển dụng.</a:t>
            </a:r>
          </a:p>
          <a:p>
            <a:pPr algn="l">
              <a:lnSpc>
                <a:spcPct val="150000"/>
              </a:lnSpc>
            </a:pPr>
            <a:r>
              <a:rPr lang="en-US" sz="2400" dirty="0" smtClean="0">
                <a:latin typeface="Times New Roman" panose="02020603050405020304" pitchFamily="18" charset="0"/>
                <a:cs typeface="Times New Roman" panose="02020603050405020304" pitchFamily="18" charset="0"/>
              </a:rPr>
              <a:t>       - Chức năng tìm kiếm,đăng kí tìm việc,tìm bài tuyển dụng.</a:t>
            </a:r>
          </a:p>
          <a:p>
            <a:pPr algn="l">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Quản lí hộp thư, trả lời thư, gửi thư ứng tuyển.</a:t>
            </a:r>
          </a:p>
          <a:p>
            <a:pPr marL="457200" indent="-457200" algn="l">
              <a:lnSpc>
                <a:spcPct val="150000"/>
              </a:lnSpc>
              <a:buFont typeface="Wingdings" panose="05000000000000000000" pitchFamily="2" charset="2"/>
              <a:buChar char="q"/>
            </a:pPr>
            <a:r>
              <a:rPr lang="en-US" sz="2800" dirty="0" smtClean="0">
                <a:solidFill>
                  <a:schemeClr val="bg2">
                    <a:lumMod val="50000"/>
                  </a:schemeClr>
                </a:solidFill>
                <a:latin typeface="Times New Roman" panose="02020603050405020304" pitchFamily="18" charset="0"/>
                <a:cs typeface="Times New Roman" panose="02020603050405020304" pitchFamily="18" charset="0"/>
              </a:rPr>
              <a:t>Đoàn Công Thanh.</a:t>
            </a:r>
          </a:p>
          <a:p>
            <a:pPr algn="l">
              <a:lnSpc>
                <a:spcPct val="150000"/>
              </a:lnSpc>
            </a:pPr>
            <a:r>
              <a:rPr lang="en-US" sz="2200" dirty="0" smtClean="0">
                <a:solidFill>
                  <a:schemeClr val="tx1">
                    <a:lumMod val="65000"/>
                    <a:lumOff val="35000"/>
                  </a:schemeClr>
                </a:solidFill>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Thống kê.</a:t>
            </a:r>
          </a:p>
          <a:p>
            <a:pPr algn="l">
              <a:lnSpc>
                <a:spcPct val="150000"/>
              </a:lnSpc>
            </a:pPr>
            <a:r>
              <a:rPr lang="en-US" sz="2200" dirty="0" smtClean="0">
                <a:latin typeface="Times New Roman" panose="02020603050405020304" pitchFamily="18" charset="0"/>
                <a:cs typeface="Times New Roman" panose="02020603050405020304" pitchFamily="18" charset="0"/>
              </a:rPr>
              <a:t>        - Quản lý hồ sơ người tìm việc</a:t>
            </a:r>
          </a:p>
          <a:p>
            <a:pPr algn="l">
              <a:lnSpc>
                <a:spcPct val="150000"/>
              </a:lnSpc>
            </a:pPr>
            <a:r>
              <a:rPr lang="en-US" sz="2200" dirty="0" smtClean="0">
                <a:latin typeface="Times New Roman" panose="02020603050405020304" pitchFamily="18" charset="0"/>
                <a:cs typeface="Times New Roman" panose="02020603050405020304" pitchFamily="18" charset="0"/>
              </a:rPr>
              <a:t>        </a:t>
            </a:r>
          </a:p>
          <a:p>
            <a:pPr algn="l">
              <a:lnSpc>
                <a:spcPct val="150000"/>
              </a:lnSpc>
            </a:pPr>
            <a:r>
              <a:rPr lang="en-US" sz="22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lnSpc>
                <a:spcPct val="150000"/>
              </a:lnSpc>
            </a:pP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454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8229600" cy="609600"/>
          </a:xfrm>
          <a:noFill/>
        </p:spPr>
        <p:txBody>
          <a:bodyPr>
            <a:normAutofit fontScale="90000"/>
          </a:bodyPr>
          <a:lstStyle/>
          <a:p>
            <a:pPr algn="l"/>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3800" dirty="0" smtClean="0">
                <a:solidFill>
                  <a:schemeClr val="bg2">
                    <a:lumMod val="50000"/>
                  </a:schemeClr>
                </a:solidFill>
                <a:latin typeface="Times New Roman" panose="02020603050405020304" pitchFamily="18" charset="0"/>
                <a:cs typeface="Times New Roman" panose="02020603050405020304" pitchFamily="18" charset="0"/>
              </a:rPr>
              <a:t>Hướng phát triển</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a:t>
            </a:r>
            <a:br>
              <a:rPr lang="en-US" sz="3600" dirty="0" smtClean="0">
                <a:solidFill>
                  <a:schemeClr val="bg2">
                    <a:lumMod val="50000"/>
                  </a:schemeClr>
                </a:solidFill>
                <a:latin typeface="Times New Roman" panose="02020603050405020304" pitchFamily="18" charset="0"/>
                <a:cs typeface="Times New Roman" panose="02020603050405020304" pitchFamily="18" charset="0"/>
              </a:rPr>
            </a:br>
            <a:endParaRPr lang="en-US" sz="3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57200" y="1524000"/>
            <a:ext cx="80010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414391" y="2514600"/>
            <a:ext cx="7924800" cy="11811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sz="2700" dirty="0" smtClean="0">
                <a:latin typeface="Times New Roman" panose="02020603050405020304" pitchFamily="18" charset="0"/>
                <a:cs typeface="Times New Roman" panose="02020603050405020304" pitchFamily="18" charset="0"/>
              </a:rPr>
              <a:t>Đề tài có thể mở rộng và phát triển theo các hướng sau:</a:t>
            </a:r>
          </a:p>
          <a:p>
            <a:pPr marL="342900" indent="-342900" algn="l">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Khắc phục những nhược điểm còn tồn tại.</a:t>
            </a:r>
          </a:p>
          <a:p>
            <a:pPr marL="342900" indent="-342900" algn="l">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Đưa vào triển khai ứng dụng thực tế.</a:t>
            </a:r>
          </a:p>
          <a:p>
            <a:pPr marL="342900" indent="-342900" algn="l">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Xây dựng giao diện thân thiện, dễ sử dụng</a:t>
            </a:r>
            <a:r>
              <a:rPr lang="en-US" sz="2000" dirty="0" smtClean="0">
                <a:latin typeface="Times New Roman" panose="02020603050405020304" pitchFamily="18" charset="0"/>
                <a:cs typeface="Times New Roman" panose="02020603050405020304" pitchFamily="18" charset="0"/>
              </a:rPr>
              <a:t>.</a:t>
            </a:r>
          </a:p>
          <a:p>
            <a:pPr algn="l">
              <a:lnSpc>
                <a:spcPct val="150000"/>
              </a:lnSpc>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v"/>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381000" y="2247900"/>
            <a:ext cx="80010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lnSpc>
                <a:spcPct val="150000"/>
              </a:lnSpc>
              <a:buFont typeface="Wingdings" panose="05000000000000000000" pitchFamily="2" charset="2"/>
              <a:buChar char="v"/>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56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555</Words>
  <Application>Microsoft Office PowerPoint</Application>
  <PresentationFormat>On-screen Show (4:3)</PresentationFormat>
  <Paragraphs>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Đề Tài: KẾT NỐI NHÀ TUYỂN DỤNG VÀ    NGƯỜI TÌM VIỆC</vt:lpstr>
      <vt:lpstr>PowerPoint Presentation</vt:lpstr>
      <vt:lpstr>Lí do chọn đề tài </vt:lpstr>
      <vt:lpstr>Các chức năng chính.</vt:lpstr>
      <vt:lpstr>Các công nghệ sử dụng.</vt:lpstr>
      <vt:lpstr> Số testcase đã viết/đã test. </vt:lpstr>
      <vt:lpstr>Task của mỗi thành viên.</vt:lpstr>
      <vt:lpstr>Task của mỗi thành viên.</vt:lpstr>
      <vt:lpstr> Hướng phát triển.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KẾT NỐI NHÀ TUYỂN DỤNG VÀ NGƯỜI TÌM VIỆC</dc:title>
  <dc:creator>HCD-Fresher185 (FHO.CTC)</dc:creator>
  <cp:lastModifiedBy>nguyenvu</cp:lastModifiedBy>
  <cp:revision>59</cp:revision>
  <dcterms:created xsi:type="dcterms:W3CDTF">2017-03-29T01:52:45Z</dcterms:created>
  <dcterms:modified xsi:type="dcterms:W3CDTF">2017-03-29T18:05:35Z</dcterms:modified>
</cp:coreProperties>
</file>