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DF40-3EF9-D9A6-03C9-244016679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F0C9C-5DA4-9FFD-B83C-98F24AA25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28FE51-CD7A-4C76-E8DC-8A693A1AD934}"/>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29DB687D-E402-FEDD-7C6A-2C6327E84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B3859-A415-EBDB-CF52-5F02296009DF}"/>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393056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525A-44FE-D11B-FFBB-18249C0167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99BA1-0749-1EB5-275D-0F6B7CA8FA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DA0D9-BEF8-087B-4A74-0142F25EE255}"/>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A8DCEA60-037C-9956-E3A9-FF0CFBAD5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B27B6-6BE6-D5CA-DFBE-09515691D607}"/>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372765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406A6-2039-791A-9FAD-50DB030019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85A2D-9EB9-BDC2-F9DA-4318FFCE4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613C7-391C-A4C1-351D-C8B9FD15AD78}"/>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0ABF3644-F829-22BA-0AE4-8D841C9C0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5649C-F281-2100-60F7-CBA274689E0F}"/>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229454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F208-D2CA-35AA-F5A0-EC1767458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34DF4-4450-2743-8DC1-8B720F2F8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5C7D9-770E-FCDB-22FD-803F577E684A}"/>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D6B45631-0126-781B-F999-0BA107A30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AC8FD-6735-790D-70E6-3E9516F49DD7}"/>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308504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CEBA-78E4-5803-8881-A57F3ADA8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2FCD2-429E-A359-E17A-FB11DF81F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4FD38-DA7D-3523-0D1E-DA6C807BDC65}"/>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489E2400-66BC-C616-E63E-6214444EC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87E8C-F4A2-45E2-C910-FA6FE74B6E07}"/>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29090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6376-6888-17CA-EF5B-C5D85257E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88BE6-1826-AF20-E2EC-CC9459D5A5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6F611-7B80-0F4A-E80E-891EBAC0B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E5C044-EC68-3017-0770-4E3B444226C3}"/>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6" name="Footer Placeholder 5">
            <a:extLst>
              <a:ext uri="{FF2B5EF4-FFF2-40B4-BE49-F238E27FC236}">
                <a16:creationId xmlns:a16="http://schemas.microsoft.com/office/drawing/2014/main" id="{24A10910-D479-765F-B0C8-CDBE8A6F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95CCC-CB78-C430-DBE9-AE7AA728F0A9}"/>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247665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1E0B-76D1-586F-9121-F41A4C526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B735B-F9D5-CF16-DE88-DCDC3811A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5C118-CBD9-37E8-6B13-B1397A8C26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7870C0-2E85-7513-F724-E17AD2D98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DEF87-22EC-54F3-7FF3-15E115529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5684BB-A1CE-A50D-8C7B-817D1C83DE86}"/>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8" name="Footer Placeholder 7">
            <a:extLst>
              <a:ext uri="{FF2B5EF4-FFF2-40B4-BE49-F238E27FC236}">
                <a16:creationId xmlns:a16="http://schemas.microsoft.com/office/drawing/2014/main" id="{EF8A4737-8FBF-C2D8-C46F-7B6CE31C4C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CE9BF-FAB8-A1C9-09D0-D452C465501B}"/>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150603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D94B-F18A-D44D-93D2-EA30925E4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CD2E5-9EEB-4AB0-EA4A-150EF1F9501A}"/>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4" name="Footer Placeholder 3">
            <a:extLst>
              <a:ext uri="{FF2B5EF4-FFF2-40B4-BE49-F238E27FC236}">
                <a16:creationId xmlns:a16="http://schemas.microsoft.com/office/drawing/2014/main" id="{F41ED30F-BF09-3B3B-1F03-E45B03B79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5D3C0F-9B28-39BE-9DB2-B4916C996A32}"/>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36734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D7452-A680-AE29-C0A9-04648CE56658}"/>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3" name="Footer Placeholder 2">
            <a:extLst>
              <a:ext uri="{FF2B5EF4-FFF2-40B4-BE49-F238E27FC236}">
                <a16:creationId xmlns:a16="http://schemas.microsoft.com/office/drawing/2014/main" id="{1254564F-7A78-2B4C-35BF-3D07886F0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7C022-4B38-EFC9-D2C6-AD1E591282FA}"/>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114640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8BB-EA7C-0FF1-872C-4662BB85B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243ABF-2C16-EBE3-1CCF-E29E79CAE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67101-83E4-97D8-352A-AB52EFC64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A0A2D-82EF-1195-FA34-B32AE48620D9}"/>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6" name="Footer Placeholder 5">
            <a:extLst>
              <a:ext uri="{FF2B5EF4-FFF2-40B4-BE49-F238E27FC236}">
                <a16:creationId xmlns:a16="http://schemas.microsoft.com/office/drawing/2014/main" id="{3B68365E-330F-CCD0-C639-FDB76E1F2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E74D6-A6E0-49C1-4663-468553D15D5D}"/>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8132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D394-6E17-9AEB-1212-3F0FB3900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87CC1-EAA8-1D7D-8BDF-88A1A0CE0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264AAF-B959-AD6F-0AD1-642F754BD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76220-0ED4-5A99-1296-09B560B7B569}"/>
              </a:ext>
            </a:extLst>
          </p:cNvPr>
          <p:cNvSpPr>
            <a:spLocks noGrp="1"/>
          </p:cNvSpPr>
          <p:nvPr>
            <p:ph type="dt" sz="half" idx="10"/>
          </p:nvPr>
        </p:nvSpPr>
        <p:spPr/>
        <p:txBody>
          <a:bodyPr/>
          <a:lstStyle/>
          <a:p>
            <a:fld id="{86988389-5A32-44EA-94F1-8129844F18F6}" type="datetimeFigureOut">
              <a:rPr lang="en-US" smtClean="0"/>
              <a:t>11/13/2024</a:t>
            </a:fld>
            <a:endParaRPr lang="en-US"/>
          </a:p>
        </p:txBody>
      </p:sp>
      <p:sp>
        <p:nvSpPr>
          <p:cNvPr id="6" name="Footer Placeholder 5">
            <a:extLst>
              <a:ext uri="{FF2B5EF4-FFF2-40B4-BE49-F238E27FC236}">
                <a16:creationId xmlns:a16="http://schemas.microsoft.com/office/drawing/2014/main" id="{020AD525-7C95-AD33-B2B6-758516029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846AB-96D6-D6EC-D4E6-37DC55E2DAC6}"/>
              </a:ext>
            </a:extLst>
          </p:cNvPr>
          <p:cNvSpPr>
            <a:spLocks noGrp="1"/>
          </p:cNvSpPr>
          <p:nvPr>
            <p:ph type="sldNum" sz="quarter" idx="12"/>
          </p:nvPr>
        </p:nvSpPr>
        <p:spPr/>
        <p:txBody>
          <a:bodyPr/>
          <a:lstStyle/>
          <a:p>
            <a:fld id="{97B32C61-CDD8-4846-96B2-F7BCACD9ECE3}" type="slidenum">
              <a:rPr lang="en-US" smtClean="0"/>
              <a:t>‹#›</a:t>
            </a:fld>
            <a:endParaRPr lang="en-US"/>
          </a:p>
        </p:txBody>
      </p:sp>
    </p:spTree>
    <p:extLst>
      <p:ext uri="{BB962C8B-B14F-4D97-AF65-F5344CB8AC3E}">
        <p14:creationId xmlns:p14="http://schemas.microsoft.com/office/powerpoint/2010/main" val="409508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18E7A-08C5-2B96-166D-F2D6208F0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C2FD7-F041-08E1-668E-DB6809B9B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4091B-2EBD-8149-30EA-DA0B6F809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88389-5A32-44EA-94F1-8129844F18F6}" type="datetimeFigureOut">
              <a:rPr lang="en-US" smtClean="0"/>
              <a:t>11/13/2024</a:t>
            </a:fld>
            <a:endParaRPr lang="en-US"/>
          </a:p>
        </p:txBody>
      </p:sp>
      <p:sp>
        <p:nvSpPr>
          <p:cNvPr id="5" name="Footer Placeholder 4">
            <a:extLst>
              <a:ext uri="{FF2B5EF4-FFF2-40B4-BE49-F238E27FC236}">
                <a16:creationId xmlns:a16="http://schemas.microsoft.com/office/drawing/2014/main" id="{ED98AB34-788E-B615-3333-1D6773714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0360EB-DD26-5AEE-3FF3-8CA72DA57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32C61-CDD8-4846-96B2-F7BCACD9ECE3}" type="slidenum">
              <a:rPr lang="en-US" smtClean="0"/>
              <a:t>‹#›</a:t>
            </a:fld>
            <a:endParaRPr lang="en-US"/>
          </a:p>
        </p:txBody>
      </p:sp>
    </p:spTree>
    <p:extLst>
      <p:ext uri="{BB962C8B-B14F-4D97-AF65-F5344CB8AC3E}">
        <p14:creationId xmlns:p14="http://schemas.microsoft.com/office/powerpoint/2010/main" val="428753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E95A-D35E-A243-7D37-57BBF4470B46}"/>
              </a:ext>
            </a:extLst>
          </p:cNvPr>
          <p:cNvSpPr>
            <a:spLocks noGrp="1"/>
          </p:cNvSpPr>
          <p:nvPr>
            <p:ph type="ctrTitle"/>
          </p:nvPr>
        </p:nvSpPr>
        <p:spPr/>
        <p:txBody>
          <a:bodyPr/>
          <a:lstStyle/>
          <a:p>
            <a:r>
              <a:rPr lang="en-US" altLang="en-US" sz="6000" b="1" dirty="0">
                <a:latin typeface="Verdana" panose="020B0604030504040204" pitchFamily="34" charset="0"/>
                <a:ea typeface="Verdana" panose="020B0604030504040204" pitchFamily="34" charset="0"/>
              </a:rPr>
              <a:t>ĐỒ ÁN HỌC </a:t>
            </a:r>
            <a:r>
              <a:rPr lang="en-US" altLang="en-US" sz="6000" b="1" dirty="0" smtClean="0">
                <a:latin typeface="Verdana" panose="020B0604030504040204" pitchFamily="34" charset="0"/>
                <a:ea typeface="Verdana" panose="020B0604030504040204" pitchFamily="34" charset="0"/>
              </a:rPr>
              <a:t>KỲ 4</a:t>
            </a:r>
            <a:endParaRPr lang="en-US" b="1"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571FCAA7-01A1-C696-58D9-DE75EA508FD7}"/>
              </a:ext>
            </a:extLst>
          </p:cNvPr>
          <p:cNvSpPr>
            <a:spLocks noGrp="1"/>
          </p:cNvSpPr>
          <p:nvPr>
            <p:ph type="subTitle" idx="1"/>
          </p:nvPr>
        </p:nvSpPr>
        <p:spPr>
          <a:xfrm>
            <a:off x="1524000" y="3602037"/>
            <a:ext cx="9144000" cy="2603553"/>
          </a:xfrm>
        </p:spPr>
        <p:txBody>
          <a:bodyPr/>
          <a:lstStyle/>
          <a:p>
            <a:r>
              <a:rPr lang="en-US" dirty="0" err="1"/>
              <a:t>Đề</a:t>
            </a:r>
            <a:r>
              <a:rPr lang="en-US" dirty="0"/>
              <a:t> </a:t>
            </a:r>
            <a:r>
              <a:rPr lang="en-US" dirty="0" err="1"/>
              <a:t>Tài</a:t>
            </a:r>
            <a:endParaRPr lang="en-US" dirty="0"/>
          </a:p>
          <a:p>
            <a:r>
              <a:rPr lang="en-US" dirty="0" err="1"/>
              <a:t>Hệ</a:t>
            </a:r>
            <a:r>
              <a:rPr lang="en-US" dirty="0"/>
              <a:t> </a:t>
            </a:r>
            <a:r>
              <a:rPr lang="en-US" dirty="0" err="1"/>
              <a:t>Thống</a:t>
            </a:r>
            <a:r>
              <a:rPr lang="en-US" dirty="0"/>
              <a:t> </a:t>
            </a:r>
            <a:r>
              <a:rPr lang="en-US" dirty="0" err="1"/>
              <a:t>Đặt</a:t>
            </a:r>
            <a:r>
              <a:rPr lang="en-US" dirty="0"/>
              <a:t> </a:t>
            </a:r>
            <a:r>
              <a:rPr lang="en-US" dirty="0" err="1"/>
              <a:t>Vé</a:t>
            </a:r>
            <a:r>
              <a:rPr lang="en-US" dirty="0"/>
              <a:t> </a:t>
            </a:r>
            <a:r>
              <a:rPr lang="en-US" dirty="0" err="1"/>
              <a:t>Máy</a:t>
            </a:r>
            <a:r>
              <a:rPr lang="en-US" dirty="0"/>
              <a:t> Bay</a:t>
            </a:r>
            <a:br>
              <a:rPr lang="en-US" dirty="0"/>
            </a:br>
            <a:r>
              <a:rPr lang="en-US" dirty="0"/>
              <a:t/>
            </a:r>
            <a:br>
              <a:rPr lang="en-US" dirty="0"/>
            </a:br>
            <a:r>
              <a:rPr lang="en-US" dirty="0"/>
              <a:t>						</a:t>
            </a:r>
            <a:r>
              <a:rPr lang="en-US" sz="2000" dirty="0" err="1"/>
              <a:t>Nhóm</a:t>
            </a:r>
            <a:r>
              <a:rPr lang="en-US" sz="2000" dirty="0"/>
              <a:t> </a:t>
            </a:r>
            <a:r>
              <a:rPr lang="en-US" sz="2000" dirty="0" err="1" smtClean="0"/>
              <a:t>trưởng</a:t>
            </a:r>
            <a:r>
              <a:rPr lang="en-US" sz="2000" dirty="0"/>
              <a:t>: </a:t>
            </a:r>
            <a:r>
              <a:rPr lang="en-US" sz="2000" dirty="0" err="1"/>
              <a:t>Nguyễn</a:t>
            </a:r>
            <a:r>
              <a:rPr lang="en-US" sz="2000" dirty="0"/>
              <a:t> </a:t>
            </a:r>
            <a:r>
              <a:rPr lang="en-US" sz="2000" dirty="0" err="1" smtClean="0"/>
              <a:t>Khắc</a:t>
            </a:r>
            <a:r>
              <a:rPr lang="en-US" sz="2000" dirty="0" smtClean="0"/>
              <a:t> </a:t>
            </a:r>
            <a:r>
              <a:rPr lang="en-US" sz="2000" dirty="0" err="1"/>
              <a:t>Vũ</a:t>
            </a:r>
            <a:endParaRPr lang="en-US" sz="2000" dirty="0"/>
          </a:p>
          <a:p>
            <a:r>
              <a:rPr lang="en-US" sz="2000" dirty="0"/>
              <a:t>						 Thành </a:t>
            </a:r>
            <a:r>
              <a:rPr lang="en-US" sz="2000" dirty="0" err="1"/>
              <a:t>viên</a:t>
            </a:r>
            <a:r>
              <a:rPr lang="en-US" sz="2000" dirty="0" smtClean="0"/>
              <a:t>: </a:t>
            </a:r>
            <a:r>
              <a:rPr lang="en-US" sz="2000" dirty="0" err="1" smtClean="0"/>
              <a:t>Trần</a:t>
            </a:r>
            <a:r>
              <a:rPr lang="en-US" sz="2000" dirty="0" smtClean="0"/>
              <a:t> </a:t>
            </a:r>
            <a:r>
              <a:rPr lang="en-US" sz="2000" dirty="0" err="1" smtClean="0"/>
              <a:t>Ngọc</a:t>
            </a:r>
            <a:r>
              <a:rPr lang="en-US" sz="2000" dirty="0" smtClean="0"/>
              <a:t> </a:t>
            </a:r>
            <a:r>
              <a:rPr lang="en-US" sz="2000" dirty="0" err="1" smtClean="0"/>
              <a:t>Thái</a:t>
            </a:r>
            <a:r>
              <a:rPr lang="en-US" sz="2000" dirty="0"/>
              <a:t>					     		</a:t>
            </a:r>
          </a:p>
        </p:txBody>
      </p:sp>
    </p:spTree>
    <p:extLst>
      <p:ext uri="{BB962C8B-B14F-4D97-AF65-F5344CB8AC3E}">
        <p14:creationId xmlns:p14="http://schemas.microsoft.com/office/powerpoint/2010/main" val="227550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A267-1FCA-008A-03B3-BF6D285CEC39}"/>
              </a:ext>
            </a:extLst>
          </p:cNvPr>
          <p:cNvSpPr>
            <a:spLocks noGrp="1"/>
          </p:cNvSpPr>
          <p:nvPr>
            <p:ph type="title"/>
          </p:nvPr>
        </p:nvSpPr>
        <p:spPr>
          <a:xfrm>
            <a:off x="838200" y="1"/>
            <a:ext cx="10515600" cy="681036"/>
          </a:xfrm>
        </p:spPr>
        <p:txBody>
          <a:bodyPr>
            <a:normAutofit/>
          </a:bodyPr>
          <a:lstStyle/>
          <a:p>
            <a:pPr algn="ctr"/>
            <a:r>
              <a:rPr lang="en-US" altLang="en-US" sz="3200" b="1" dirty="0" err="1">
                <a:latin typeface="Verdana" panose="020B0604030504040204" pitchFamily="34" charset="0"/>
                <a:ea typeface="Verdana" panose="020B0604030504040204" pitchFamily="34" charset="0"/>
              </a:rPr>
              <a:t>Kết</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luận</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và</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Hướng</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phát</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triển</a:t>
            </a:r>
            <a:endParaRPr lang="en-US" sz="3200" dirty="0"/>
          </a:p>
        </p:txBody>
      </p:sp>
      <p:sp>
        <p:nvSpPr>
          <p:cNvPr id="3" name="Content Placeholder 2">
            <a:extLst>
              <a:ext uri="{FF2B5EF4-FFF2-40B4-BE49-F238E27FC236}">
                <a16:creationId xmlns:a16="http://schemas.microsoft.com/office/drawing/2014/main" id="{BB4B6DBA-183E-ED7A-AEE1-0FBE816ED0B3}"/>
              </a:ext>
            </a:extLst>
          </p:cNvPr>
          <p:cNvSpPr>
            <a:spLocks noGrp="1"/>
          </p:cNvSpPr>
          <p:nvPr>
            <p:ph idx="1"/>
          </p:nvPr>
        </p:nvSpPr>
        <p:spPr>
          <a:xfrm>
            <a:off x="838200" y="681037"/>
            <a:ext cx="10515600" cy="5495926"/>
          </a:xfrm>
        </p:spPr>
        <p:txBody>
          <a:bodyPr/>
          <a:lstStyle/>
          <a:p>
            <a:pPr marL="0" indent="0">
              <a:buNone/>
            </a:pPr>
            <a:r>
              <a:rPr lang="en-US" dirty="0" err="1"/>
              <a:t>Kết</a:t>
            </a:r>
            <a:r>
              <a:rPr lang="en-US" dirty="0"/>
              <a:t> </a:t>
            </a:r>
            <a:r>
              <a:rPr lang="en-US" dirty="0" err="1"/>
              <a:t>luận</a:t>
            </a:r>
            <a:r>
              <a:rPr lang="en-US" dirty="0"/>
              <a:t>:</a:t>
            </a:r>
            <a:br>
              <a:rPr lang="en-US" dirty="0"/>
            </a:br>
            <a:r>
              <a:rPr lang="vi-VN" b="0" i="0" dirty="0">
                <a:solidFill>
                  <a:srgbClr val="0D0D0D"/>
                </a:solidFill>
                <a:effectLst/>
                <a:highlight>
                  <a:srgbClr val="FFFFFF"/>
                </a:highlight>
                <a:latin typeface="Söhne"/>
              </a:rPr>
              <a:t>Trong quá trình phân tích và phát triển dự án "Hệ thống đặt vé máy bay", chúng ta đã xác định rõ mục tiêu của dự án là xây dựng một hệ thống cho phép người dùng đặt vé máy bay trực tuyến một cách thuận tiện và linh hoạt. Các chức năng cơ bản của hệ thống đã được đề cập, bao gồm đăng nhập, tìm kiếm chuyến bay, xem thông tin chi tiết về chuyến bay, đặt vé, thanh toán và nhận thông báo xác nhận.</a:t>
            </a:r>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Hướng phát triển:</a:t>
            </a:r>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Tăng cường tính bảo mật và ổn định của hệ thống.</a:t>
            </a:r>
          </a:p>
          <a:p>
            <a:pPr marL="0" indent="0">
              <a:buNone/>
            </a:pPr>
            <a:r>
              <a:rPr lang="vi-VN" b="0" i="0" dirty="0">
                <a:solidFill>
                  <a:srgbClr val="0D0D0D"/>
                </a:solidFill>
                <a:effectLst/>
                <a:highlight>
                  <a:srgbClr val="FFFFFF"/>
                </a:highlight>
                <a:latin typeface="Söhne"/>
              </a:rPr>
              <a:t>Mở rộng tính năng và tích hợp công nghệ mới.</a:t>
            </a:r>
          </a:p>
          <a:p>
            <a:pPr marL="0" indent="0">
              <a:buNone/>
            </a:pPr>
            <a:r>
              <a:rPr lang="vi-VN" b="0" i="0" dirty="0">
                <a:solidFill>
                  <a:srgbClr val="0D0D0D"/>
                </a:solidFill>
                <a:effectLst/>
                <a:highlight>
                  <a:srgbClr val="FFFFFF"/>
                </a:highlight>
                <a:latin typeface="Söhne"/>
              </a:rPr>
              <a:t>Mở rộng quy mô hoạt động sang các thị trường mới.</a:t>
            </a:r>
          </a:p>
          <a:p>
            <a:pPr marL="0" indent="0">
              <a:buNone/>
            </a:pPr>
            <a:endParaRPr lang="en-US" dirty="0"/>
          </a:p>
        </p:txBody>
      </p:sp>
    </p:spTree>
    <p:extLst>
      <p:ext uri="{BB962C8B-B14F-4D97-AF65-F5344CB8AC3E}">
        <p14:creationId xmlns:p14="http://schemas.microsoft.com/office/powerpoint/2010/main" val="100709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72D3-92AC-2F24-0AFF-257896A792C3}"/>
              </a:ext>
            </a:extLst>
          </p:cNvPr>
          <p:cNvSpPr>
            <a:spLocks noGrp="1"/>
          </p:cNvSpPr>
          <p:nvPr>
            <p:ph type="title"/>
          </p:nvPr>
        </p:nvSpPr>
        <p:spPr/>
        <p:txBody>
          <a:bodyPr>
            <a:normAutofit/>
          </a:bodyPr>
          <a:lstStyle/>
          <a:p>
            <a:pPr algn="ctr"/>
            <a:r>
              <a:rPr lang="en-US" altLang="en-US" sz="3200" b="1" dirty="0" err="1">
                <a:latin typeface="Verdana" panose="020B0604030504040204" pitchFamily="34" charset="0"/>
                <a:ea typeface="Verdana" panose="020B0604030504040204" pitchFamily="34" charset="0"/>
              </a:rPr>
              <a:t>Nội</a:t>
            </a:r>
            <a:r>
              <a:rPr lang="en-US" altLang="en-US" sz="3200" b="1" dirty="0">
                <a:latin typeface="Verdana" panose="020B0604030504040204" pitchFamily="34" charset="0"/>
                <a:ea typeface="Verdana" panose="020B0604030504040204" pitchFamily="34" charset="0"/>
              </a:rPr>
              <a:t> dung </a:t>
            </a:r>
            <a:r>
              <a:rPr lang="en-US" altLang="en-US" sz="3200" b="1" dirty="0" err="1">
                <a:latin typeface="Verdana" panose="020B0604030504040204" pitchFamily="34" charset="0"/>
                <a:ea typeface="Verdana" panose="020B0604030504040204" pitchFamily="34" charset="0"/>
              </a:rPr>
              <a:t>báo</a:t>
            </a:r>
            <a:r>
              <a:rPr lang="en-US" altLang="en-US" sz="3200" b="1" dirty="0">
                <a:latin typeface="Verdana" panose="020B0604030504040204" pitchFamily="34" charset="0"/>
                <a:ea typeface="Verdana" panose="020B0604030504040204" pitchFamily="34" charset="0"/>
              </a:rPr>
              <a:t> </a:t>
            </a:r>
            <a:r>
              <a:rPr lang="en-US" altLang="en-US" sz="3200" b="1" dirty="0" err="1">
                <a:latin typeface="Verdana" panose="020B0604030504040204" pitchFamily="34" charset="0"/>
                <a:ea typeface="Verdana" panose="020B0604030504040204" pitchFamily="34" charset="0"/>
              </a:rPr>
              <a:t>cáo</a:t>
            </a:r>
            <a:endParaRPr lang="en-US" sz="32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429A1E1-4837-E234-3EAB-00FB3C4B01A4}"/>
              </a:ext>
            </a:extLst>
          </p:cNvPr>
          <p:cNvSpPr>
            <a:spLocks noGrp="1"/>
          </p:cNvSpPr>
          <p:nvPr>
            <p:ph idx="1"/>
          </p:nvPr>
        </p:nvSpPr>
        <p:spPr/>
        <p:txBody>
          <a:bodyPr>
            <a:normAutofit/>
          </a:bodyPr>
          <a:lstStyle/>
          <a:p>
            <a:pPr marL="0" indent="0" algn="ctr">
              <a:lnSpc>
                <a:spcPct val="200000"/>
              </a:lnSpc>
              <a:buNone/>
            </a:pPr>
            <a:r>
              <a:rPr lang="en-US" dirty="0" err="1"/>
              <a:t>I.Tổng</a:t>
            </a:r>
            <a:r>
              <a:rPr lang="en-US" dirty="0"/>
              <a:t> </a:t>
            </a:r>
            <a:r>
              <a:rPr lang="en-US" dirty="0" err="1"/>
              <a:t>quan</a:t>
            </a:r>
            <a:r>
              <a:rPr lang="en-US" dirty="0"/>
              <a:t> </a:t>
            </a:r>
            <a:r>
              <a:rPr lang="en-US" dirty="0" err="1"/>
              <a:t>về</a:t>
            </a:r>
            <a:r>
              <a:rPr lang="en-US" dirty="0"/>
              <a:t> </a:t>
            </a:r>
            <a:r>
              <a:rPr lang="en-US" dirty="0" err="1"/>
              <a:t>đề</a:t>
            </a:r>
            <a:r>
              <a:rPr lang="en-US" dirty="0"/>
              <a:t> </a:t>
            </a:r>
            <a:r>
              <a:rPr lang="en-US" dirty="0" err="1"/>
              <a:t>tài</a:t>
            </a:r>
            <a:endParaRPr lang="en-US" dirty="0"/>
          </a:p>
          <a:p>
            <a:pPr marL="0" indent="0" algn="ctr">
              <a:lnSpc>
                <a:spcPct val="200000"/>
              </a:lnSpc>
              <a:buNone/>
            </a:pPr>
            <a:r>
              <a:rPr lang="en-US" dirty="0" err="1"/>
              <a:t>II.Vai</a:t>
            </a:r>
            <a:r>
              <a:rPr lang="en-US" dirty="0"/>
              <a:t> </a:t>
            </a:r>
            <a:r>
              <a:rPr lang="en-US" dirty="0" err="1"/>
              <a:t>trò</a:t>
            </a:r>
            <a:r>
              <a:rPr lang="en-US" dirty="0"/>
              <a:t> </a:t>
            </a:r>
            <a:r>
              <a:rPr lang="en-US" dirty="0" err="1"/>
              <a:t>và</a:t>
            </a:r>
            <a:r>
              <a:rPr lang="en-US" dirty="0"/>
              <a:t> </a:t>
            </a:r>
            <a:r>
              <a:rPr lang="en-US" dirty="0" err="1"/>
              <a:t>nhiệm</a:t>
            </a:r>
            <a:r>
              <a:rPr lang="en-US" dirty="0"/>
              <a:t> </a:t>
            </a:r>
            <a:r>
              <a:rPr lang="en-US" dirty="0" err="1"/>
              <a:t>vụ</a:t>
            </a:r>
            <a:endParaRPr lang="en-US" dirty="0"/>
          </a:p>
          <a:p>
            <a:pPr marL="0" indent="0" algn="ctr">
              <a:lnSpc>
                <a:spcPct val="200000"/>
              </a:lnSpc>
              <a:buNone/>
            </a:pPr>
            <a:r>
              <a:rPr lang="en-US" dirty="0"/>
              <a:t>III. </a:t>
            </a:r>
            <a:r>
              <a:rPr lang="en-US" dirty="0" err="1"/>
              <a:t>Nội</a:t>
            </a:r>
            <a:r>
              <a:rPr lang="en-US" dirty="0"/>
              <a:t> dung </a:t>
            </a:r>
            <a:r>
              <a:rPr lang="en-US" dirty="0" err="1"/>
              <a:t>thực</a:t>
            </a:r>
            <a:r>
              <a:rPr lang="en-US" dirty="0"/>
              <a:t> </a:t>
            </a:r>
            <a:r>
              <a:rPr lang="en-US" dirty="0" err="1"/>
              <a:t>hiện</a:t>
            </a:r>
            <a:endParaRPr lang="en-US" dirty="0"/>
          </a:p>
          <a:p>
            <a:pPr marL="0" indent="0" algn="ctr">
              <a:lnSpc>
                <a:spcPct val="200000"/>
              </a:lnSpc>
              <a:buNone/>
            </a:pPr>
            <a:r>
              <a:rPr lang="en-US" dirty="0" err="1"/>
              <a:t>IV.Kết</a:t>
            </a:r>
            <a:r>
              <a:rPr lang="en-US" dirty="0"/>
              <a:t> </a:t>
            </a:r>
            <a:r>
              <a:rPr lang="en-US" dirty="0" err="1"/>
              <a:t>luận</a:t>
            </a:r>
            <a:endParaRPr lang="en-US" dirty="0"/>
          </a:p>
        </p:txBody>
      </p:sp>
    </p:spTree>
    <p:extLst>
      <p:ext uri="{BB962C8B-B14F-4D97-AF65-F5344CB8AC3E}">
        <p14:creationId xmlns:p14="http://schemas.microsoft.com/office/powerpoint/2010/main" val="15718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ECDF-B1AA-8953-3E3F-8028593EF198}"/>
              </a:ext>
            </a:extLst>
          </p:cNvPr>
          <p:cNvSpPr>
            <a:spLocks noGrp="1"/>
          </p:cNvSpPr>
          <p:nvPr>
            <p:ph type="title"/>
          </p:nvPr>
        </p:nvSpPr>
        <p:spPr/>
        <p:txBody>
          <a:bodyPr/>
          <a:lstStyle/>
          <a:p>
            <a:pPr algn="ctr"/>
            <a:r>
              <a:rPr lang="en-US" altLang="en-US" b="1" dirty="0" err="1">
                <a:latin typeface="Verdana" panose="020B0604030504040204" pitchFamily="34" charset="0"/>
                <a:ea typeface="Verdana" panose="020B0604030504040204" pitchFamily="34" charset="0"/>
              </a:rPr>
              <a:t>Tổng</a:t>
            </a:r>
            <a:r>
              <a:rPr lang="en-US" altLang="en-US" b="1" dirty="0">
                <a:latin typeface="Verdana" panose="020B0604030504040204" pitchFamily="34" charset="0"/>
                <a:ea typeface="Verdana" panose="020B0604030504040204" pitchFamily="34" charset="0"/>
              </a:rPr>
              <a:t> </a:t>
            </a:r>
            <a:r>
              <a:rPr lang="en-US" altLang="en-US" b="1" dirty="0" err="1">
                <a:latin typeface="Verdana" panose="020B0604030504040204" pitchFamily="34" charset="0"/>
                <a:ea typeface="Verdana" panose="020B0604030504040204" pitchFamily="34" charset="0"/>
              </a:rPr>
              <a:t>quan</a:t>
            </a:r>
            <a:r>
              <a:rPr lang="en-US" altLang="en-US" b="1" dirty="0">
                <a:latin typeface="Verdana" panose="020B0604030504040204" pitchFamily="34" charset="0"/>
                <a:ea typeface="Verdana" panose="020B0604030504040204" pitchFamily="34" charset="0"/>
              </a:rPr>
              <a:t> </a:t>
            </a:r>
            <a:r>
              <a:rPr lang="en-US" altLang="en-US" b="1" dirty="0" err="1">
                <a:latin typeface="Verdana" panose="020B0604030504040204" pitchFamily="34" charset="0"/>
                <a:ea typeface="Verdana" panose="020B0604030504040204" pitchFamily="34" charset="0"/>
              </a:rPr>
              <a:t>về</a:t>
            </a:r>
            <a:r>
              <a:rPr lang="en-US" altLang="en-US" b="1" dirty="0">
                <a:latin typeface="Verdana" panose="020B0604030504040204" pitchFamily="34" charset="0"/>
                <a:ea typeface="Verdana" panose="020B0604030504040204" pitchFamily="34" charset="0"/>
              </a:rPr>
              <a:t> </a:t>
            </a:r>
            <a:r>
              <a:rPr lang="en-US" altLang="en-US" b="1" dirty="0" err="1">
                <a:latin typeface="Verdana" panose="020B0604030504040204" pitchFamily="34" charset="0"/>
                <a:ea typeface="Verdana" panose="020B0604030504040204" pitchFamily="34" charset="0"/>
              </a:rPr>
              <a:t>đề</a:t>
            </a:r>
            <a:r>
              <a:rPr lang="en-US" altLang="en-US" b="1" dirty="0">
                <a:latin typeface="Verdana" panose="020B0604030504040204" pitchFamily="34" charset="0"/>
                <a:ea typeface="Verdana" panose="020B0604030504040204" pitchFamily="34" charset="0"/>
              </a:rPr>
              <a:t> </a:t>
            </a:r>
            <a:r>
              <a:rPr lang="en-US" altLang="en-US" b="1" dirty="0" err="1">
                <a:latin typeface="Verdana" panose="020B0604030504040204" pitchFamily="34" charset="0"/>
                <a:ea typeface="Verdana" panose="020B0604030504040204" pitchFamily="34" charset="0"/>
              </a:rPr>
              <a:t>tài</a:t>
            </a:r>
            <a:endParaRPr lang="en-US"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5FF70FA-7518-96F6-00EA-1234FBA8349E}"/>
              </a:ext>
            </a:extLst>
          </p:cNvPr>
          <p:cNvSpPr>
            <a:spLocks noGrp="1"/>
          </p:cNvSpPr>
          <p:nvPr>
            <p:ph idx="1"/>
          </p:nvPr>
        </p:nvSpPr>
        <p:spPr/>
        <p:txBody>
          <a:bodyPr>
            <a:normAutofit fontScale="92500" lnSpcReduction="10000"/>
          </a:bodyPr>
          <a:lstStyle/>
          <a:p>
            <a:pPr marL="0" indent="0">
              <a:buNone/>
            </a:pPr>
            <a:r>
              <a:rPr lang="en-US" dirty="0"/>
              <a:t>1.Phân </a:t>
            </a:r>
            <a:r>
              <a:rPr lang="en-US" dirty="0" err="1"/>
              <a:t>tích</a:t>
            </a:r>
            <a:r>
              <a:rPr lang="en-US" dirty="0"/>
              <a:t> </a:t>
            </a:r>
            <a:r>
              <a:rPr lang="en-US" dirty="0" err="1"/>
              <a:t>đề</a:t>
            </a:r>
            <a:r>
              <a:rPr lang="en-US" dirty="0"/>
              <a:t> </a:t>
            </a:r>
            <a:r>
              <a:rPr lang="en-US" dirty="0" err="1"/>
              <a:t>bài</a:t>
            </a:r>
            <a:r>
              <a:rPr lang="en-US" dirty="0"/>
              <a:t/>
            </a:r>
            <a:br>
              <a:rPr lang="en-US" dirty="0"/>
            </a:br>
            <a:r>
              <a:rPr lang="en-US" dirty="0"/>
              <a:t>-</a:t>
            </a:r>
            <a:r>
              <a:rPr lang="vi-VN" b="0" i="0" dirty="0">
                <a:solidFill>
                  <a:srgbClr val="0D0D0D"/>
                </a:solidFill>
                <a:effectLst/>
                <a:highlight>
                  <a:srgbClr val="FFFFFF"/>
                </a:highlight>
                <a:latin typeface="Söhne"/>
              </a:rPr>
              <a:t>Mục tiêu của dự án là xây dựng một hệ thống cho phép người dùng đặt vé máy bay trực tuyến.</a:t>
            </a:r>
            <a:r>
              <a:rPr lang="en-US" b="0" i="0" dirty="0" err="1">
                <a:solidFill>
                  <a:srgbClr val="0D0D0D"/>
                </a:solidFill>
                <a:effectLst/>
                <a:highlight>
                  <a:srgbClr val="FFFFFF"/>
                </a:highlight>
                <a:latin typeface="Söhne"/>
              </a:rPr>
              <a:t>Có</a:t>
            </a:r>
            <a:r>
              <a:rPr lang="vi-VN"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c</a:t>
            </a:r>
            <a:r>
              <a:rPr lang="vi-VN" b="0" i="0" dirty="0">
                <a:solidFill>
                  <a:srgbClr val="0D0D0D"/>
                </a:solidFill>
                <a:effectLst/>
                <a:highlight>
                  <a:srgbClr val="FFFFFF"/>
                </a:highlight>
                <a:latin typeface="Söhne"/>
              </a:rPr>
              <a:t>ác chức năng cơ bản của hệ thống bao gồm đăng nhập, tìm kiếm chuyến bay, xem thông tin chi tiết về chuyến bay, đặt vé, thanh toán và nhận thông báo xác nhận. </a:t>
            </a:r>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a:t>
            </a:r>
            <a:r>
              <a:rPr lang="vi-VN" b="0" i="0" dirty="0">
                <a:solidFill>
                  <a:srgbClr val="0D0D0D"/>
                </a:solidFill>
                <a:effectLst/>
                <a:highlight>
                  <a:srgbClr val="FFFFFF"/>
                </a:highlight>
                <a:latin typeface="Söhne"/>
              </a:rPr>
              <a:t>Dự án "Hệ thống đặt vé máy bay" nhằm mục đích xây dựng một ứng dụng cho phép người dùng có thể đặt vé máy bay trực tuyến một cách thuận tiện và linh hoạt</a:t>
            </a:r>
            <a:r>
              <a:rPr lang="vi-VN" b="0" i="0" dirty="0" smtClean="0">
                <a:solidFill>
                  <a:srgbClr val="0D0D0D"/>
                </a:solidFill>
                <a:effectLst/>
                <a:highlight>
                  <a:srgbClr val="FFFFFF"/>
                </a:highlight>
                <a:latin typeface="Söhne"/>
              </a:rPr>
              <a:t>.</a:t>
            </a:r>
            <a:endParaRPr lang="en-US" b="0" i="0" dirty="0" smtClean="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pPr marL="0" indent="0">
              <a:buNone/>
            </a:pPr>
            <a:r>
              <a:rPr lang="en-US" dirty="0" smtClean="0"/>
              <a:t>2.Dự </a:t>
            </a:r>
            <a:r>
              <a:rPr lang="en-US" dirty="0" err="1" smtClean="0"/>
              <a:t>án</a:t>
            </a:r>
            <a:r>
              <a:rPr lang="en-US" dirty="0" smtClean="0"/>
              <a:t> </a:t>
            </a:r>
            <a:r>
              <a:rPr lang="en-US" dirty="0" err="1" smtClean="0"/>
              <a:t>gồm</a:t>
            </a:r>
            <a:r>
              <a:rPr lang="en-US" dirty="0" smtClean="0"/>
              <a:t> </a:t>
            </a:r>
            <a:r>
              <a:rPr lang="en-US" dirty="0" err="1" smtClean="0"/>
              <a:t>công</a:t>
            </a:r>
            <a:r>
              <a:rPr lang="en-US" dirty="0" smtClean="0"/>
              <a:t> </a:t>
            </a:r>
            <a:r>
              <a:rPr lang="en-US" dirty="0" err="1" smtClean="0"/>
              <a:t>nghệ</a:t>
            </a:r>
            <a:r>
              <a:rPr lang="en-US" dirty="0" smtClean="0"/>
              <a:t/>
            </a:r>
            <a:br>
              <a:rPr lang="en-US" dirty="0" smtClean="0"/>
            </a:br>
            <a:r>
              <a:rPr lang="en-US" dirty="0" smtClean="0"/>
              <a:t>- Java, Flutter , </a:t>
            </a:r>
            <a:r>
              <a:rPr lang="en-US" dirty="0" err="1" smtClean="0"/>
              <a:t>.Net</a:t>
            </a:r>
            <a:r>
              <a:rPr lang="en-US" dirty="0" smtClean="0"/>
              <a:t> ,</a:t>
            </a:r>
            <a:r>
              <a:rPr lang="en-US" b="0" i="0" dirty="0" smtClean="0">
                <a:solidFill>
                  <a:srgbClr val="0D0D0D"/>
                </a:solidFill>
                <a:effectLst/>
                <a:highlight>
                  <a:srgbClr val="FFFFFF"/>
                </a:highlight>
                <a:latin typeface="Söhne"/>
              </a:rPr>
              <a:t> Bootstrap </a:t>
            </a:r>
            <a:r>
              <a:rPr lang="en-US" dirty="0" smtClean="0"/>
              <a:t>Html </a:t>
            </a:r>
            <a:r>
              <a:rPr lang="en-US" dirty="0" err="1" smtClean="0"/>
              <a:t>Css</a:t>
            </a:r>
            <a:r>
              <a:rPr lang="en-US" dirty="0" smtClean="0"/>
              <a:t>, </a:t>
            </a:r>
            <a:r>
              <a:rPr lang="en-US" dirty="0" err="1" smtClean="0"/>
              <a:t>MySql</a:t>
            </a:r>
            <a:r>
              <a:rPr lang="en-US" dirty="0" smtClean="0"/>
              <a:t>, Mongo</a:t>
            </a:r>
            <a:endParaRPr lang="en-US" dirty="0"/>
          </a:p>
        </p:txBody>
      </p:sp>
    </p:spTree>
    <p:extLst>
      <p:ext uri="{BB962C8B-B14F-4D97-AF65-F5344CB8AC3E}">
        <p14:creationId xmlns:p14="http://schemas.microsoft.com/office/powerpoint/2010/main" val="153486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C4CB-F917-AA8E-37E4-8DB0E7823604}"/>
              </a:ext>
            </a:extLst>
          </p:cNvPr>
          <p:cNvSpPr>
            <a:spLocks noGrp="1"/>
          </p:cNvSpPr>
          <p:nvPr>
            <p:ph type="title"/>
          </p:nvPr>
        </p:nvSpPr>
        <p:spPr/>
        <p:txBody>
          <a:bodyPr>
            <a:normAutofit/>
          </a:bodyPr>
          <a:lstStyle/>
          <a:p>
            <a:pPr algn="ctr"/>
            <a:r>
              <a:rPr lang="en-US" sz="3200" b="1" dirty="0">
                <a:latin typeface="Verdana" panose="020B0604030504040204" pitchFamily="34" charset="0"/>
                <a:ea typeface="Verdana" panose="020B0604030504040204" pitchFamily="34" charset="0"/>
              </a:rPr>
              <a:t>Vai </a:t>
            </a:r>
            <a:r>
              <a:rPr lang="en-US" sz="3200" b="1" dirty="0" err="1">
                <a:latin typeface="Verdana" panose="020B0604030504040204" pitchFamily="34" charset="0"/>
                <a:ea typeface="Verdana" panose="020B0604030504040204" pitchFamily="34" charset="0"/>
              </a:rPr>
              <a:t>trò</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và</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nhiệm</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vụ</a:t>
            </a:r>
            <a:endParaRPr lang="en-US" sz="32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AF6ABC94-C888-2B1E-25DE-93263D306D85}"/>
              </a:ext>
            </a:extLst>
          </p:cNvPr>
          <p:cNvSpPr>
            <a:spLocks noGrp="1"/>
          </p:cNvSpPr>
          <p:nvPr>
            <p:ph idx="1"/>
          </p:nvPr>
        </p:nvSpPr>
        <p:spPr/>
        <p:txBody>
          <a:bodyPr>
            <a:normAutofit/>
          </a:bodyPr>
          <a:lstStyle/>
          <a:p>
            <a:pPr marL="0" indent="0">
              <a:buNone/>
            </a:pPr>
            <a:r>
              <a:rPr lang="en-US" dirty="0"/>
              <a:t>1.Nguyên </a:t>
            </a:r>
            <a:r>
              <a:rPr lang="en-US" dirty="0" err="1"/>
              <a:t>Khắc</a:t>
            </a:r>
            <a:r>
              <a:rPr lang="en-US" dirty="0"/>
              <a:t> Vũ </a:t>
            </a:r>
            <a:br>
              <a:rPr lang="en-US" dirty="0"/>
            </a:br>
            <a:r>
              <a:rPr lang="en-US" dirty="0">
                <a:solidFill>
                  <a:srgbClr val="0D0D0D"/>
                </a:solidFill>
                <a:highlight>
                  <a:srgbClr val="FFFFFF"/>
                </a:highlight>
                <a:latin typeface="Söhne"/>
              </a:rPr>
              <a:t>-C</a:t>
            </a:r>
            <a:r>
              <a:rPr lang="vi-VN" b="0" i="0" dirty="0">
                <a:solidFill>
                  <a:srgbClr val="0D0D0D"/>
                </a:solidFill>
                <a:effectLst/>
                <a:highlight>
                  <a:srgbClr val="FFFFFF"/>
                </a:highlight>
                <a:latin typeface="Söhne"/>
              </a:rPr>
              <a:t>hịu trách nhiệm xử lý phần </a:t>
            </a:r>
            <a:r>
              <a:rPr lang="en-US" b="0" i="0" dirty="0" smtClean="0">
                <a:solidFill>
                  <a:srgbClr val="0D0D0D"/>
                </a:solidFill>
                <a:effectLst/>
                <a:highlight>
                  <a:srgbClr val="FFFFFF"/>
                </a:highlight>
                <a:latin typeface="Söhne"/>
              </a:rPr>
              <a:t>App, Back end</a:t>
            </a:r>
            <a:r>
              <a:rPr lang="vi-VN" b="0" i="0" dirty="0" smtClean="0">
                <a:solidFill>
                  <a:srgbClr val="0D0D0D"/>
                </a:solidFill>
                <a:effectLst/>
                <a:highlight>
                  <a:srgbClr val="FFFFFF"/>
                </a:highlight>
                <a:latin typeface="Söhne"/>
              </a:rPr>
              <a:t>, </a:t>
            </a:r>
            <a:r>
              <a:rPr lang="vi-VN" b="0" i="0" dirty="0">
                <a:solidFill>
                  <a:srgbClr val="0D0D0D"/>
                </a:solidFill>
                <a:effectLst/>
                <a:highlight>
                  <a:srgbClr val="FFFFFF"/>
                </a:highlight>
                <a:latin typeface="Söhne"/>
              </a:rPr>
              <a:t>tập trung vào thiết kế giao </a:t>
            </a:r>
            <a:r>
              <a:rPr lang="vi-VN" b="0" i="0" dirty="0" smtClean="0">
                <a:solidFill>
                  <a:srgbClr val="0D0D0D"/>
                </a:solidFill>
                <a:effectLst/>
                <a:highlight>
                  <a:srgbClr val="FFFFFF"/>
                </a:highlight>
                <a:latin typeface="Söhne"/>
              </a:rPr>
              <a:t>diện</a:t>
            </a:r>
            <a:r>
              <a:rPr lang="en-US" dirty="0" smtClean="0">
                <a:solidFill>
                  <a:srgbClr val="0D0D0D"/>
                </a:solidFill>
                <a:highlight>
                  <a:srgbClr val="FFFFFF"/>
                </a:highlight>
                <a:latin typeface="Söhne"/>
              </a:rPr>
              <a:t>, Logic </a:t>
            </a:r>
            <a:r>
              <a:rPr lang="en-US" dirty="0" err="1" smtClean="0">
                <a:solidFill>
                  <a:srgbClr val="0D0D0D"/>
                </a:solidFill>
                <a:highlight>
                  <a:srgbClr val="FFFFFF"/>
                </a:highlight>
                <a:latin typeface="Söhne"/>
              </a:rPr>
              <a:t>của</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hệ</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thống</a:t>
            </a:r>
            <a:r>
              <a:rPr lang="en-US" dirty="0" smtClean="0">
                <a:solidFill>
                  <a:srgbClr val="0D0D0D"/>
                </a:solidFill>
                <a:highlight>
                  <a:srgbClr val="FFFFFF"/>
                </a:highlight>
                <a:latin typeface="Söhne"/>
              </a:rPr>
              <a:t> booking </a:t>
            </a:r>
            <a:r>
              <a:rPr lang="vi-VN" b="0" i="0" dirty="0" smtClean="0">
                <a:solidFill>
                  <a:srgbClr val="0D0D0D"/>
                </a:solidFill>
                <a:effectLst/>
                <a:highlight>
                  <a:srgbClr val="FFFFFF"/>
                </a:highlight>
                <a:latin typeface="Söhne"/>
              </a:rPr>
              <a:t>của </a:t>
            </a:r>
            <a:r>
              <a:rPr lang="vi-VN" b="0" i="0" dirty="0">
                <a:solidFill>
                  <a:srgbClr val="0D0D0D"/>
                </a:solidFill>
                <a:effectLst/>
                <a:highlight>
                  <a:srgbClr val="FFFFFF"/>
                </a:highlight>
                <a:latin typeface="Söhne"/>
              </a:rPr>
              <a:t>ứng </a:t>
            </a:r>
            <a:r>
              <a:rPr lang="vi-VN" b="0" i="0" dirty="0" smtClean="0">
                <a:solidFill>
                  <a:srgbClr val="0D0D0D"/>
                </a:solidFill>
                <a:effectLst/>
                <a:highlight>
                  <a:srgbClr val="FFFFFF"/>
                </a:highlight>
                <a:latin typeface="Söhne"/>
              </a:rPr>
              <a:t>dụng.</a:t>
            </a:r>
            <a:endParaRPr lang="en-US" b="0" i="0" dirty="0" smtClean="0">
              <a:solidFill>
                <a:srgbClr val="0D0D0D"/>
              </a:solidFill>
              <a:effectLst/>
              <a:highlight>
                <a:srgbClr val="FFFFFF"/>
              </a:highlight>
              <a:latin typeface="Söhne"/>
            </a:endParaRPr>
          </a:p>
          <a:p>
            <a:pPr marL="0" indent="0">
              <a:buNone/>
            </a:pPr>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2.Trần Ngọc Thái</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a:t>
            </a:r>
            <a:r>
              <a:rPr lang="en-US" dirty="0" err="1">
                <a:solidFill>
                  <a:srgbClr val="0D0D0D"/>
                </a:solidFill>
                <a:highlight>
                  <a:srgbClr val="FFFFFF"/>
                </a:highlight>
                <a:latin typeface="Söhne"/>
              </a:rPr>
              <a:t>Đ</a:t>
            </a:r>
            <a:r>
              <a:rPr lang="en-US" b="0" i="0" dirty="0" err="1">
                <a:solidFill>
                  <a:srgbClr val="0D0D0D"/>
                </a:solidFill>
                <a:effectLst/>
                <a:highlight>
                  <a:srgbClr val="FFFFFF"/>
                </a:highlight>
                <a:latin typeface="Söhne"/>
              </a:rPr>
              <a:t>ảm</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nhận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vai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trò</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xử</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lý</a:t>
            </a:r>
            <a:r>
              <a:rPr lang="en-US" b="0" i="0" dirty="0">
                <a:solidFill>
                  <a:srgbClr val="0D0D0D"/>
                </a:solidFill>
                <a:effectLst/>
                <a:highlight>
                  <a:srgbClr val="FFFFFF"/>
                </a:highlight>
                <a:latin typeface="Söhne"/>
              </a:rPr>
              <a:t> </a:t>
            </a:r>
            <a:r>
              <a:rPr lang="en-US" dirty="0" err="1" smtClean="0">
                <a:solidFill>
                  <a:srgbClr val="0D0D0D"/>
                </a:solidFill>
                <a:highlight>
                  <a:srgbClr val="FFFFFF"/>
                </a:highlight>
                <a:latin typeface="Söhne"/>
              </a:rPr>
              <a:t>trang</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quản</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trị</a:t>
            </a:r>
            <a:r>
              <a:rPr lang="en-US" dirty="0" smtClean="0">
                <a:solidFill>
                  <a:srgbClr val="0D0D0D"/>
                </a:solidFill>
                <a:highlight>
                  <a:srgbClr val="FFFFFF"/>
                </a:highlight>
                <a:latin typeface="Söhne"/>
              </a:rPr>
              <a:t>, Web</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chủ</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yếu</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tập</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trung</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vào</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việc</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xử</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lý</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dữ</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liệu</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của</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ứng</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dụng</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hoặc</a:t>
            </a:r>
            <a:r>
              <a:rPr lang="en-US" b="0" i="0" dirty="0" smtClean="0">
                <a:solidFill>
                  <a:srgbClr val="0D0D0D"/>
                </a:solidFill>
                <a:effectLst/>
                <a:highlight>
                  <a:srgbClr val="FFFFFF"/>
                </a:highlight>
                <a:latin typeface="Söhne"/>
              </a:rPr>
              <a:t> </a:t>
            </a:r>
            <a:r>
              <a:rPr lang="en-US" b="0" i="0" dirty="0" err="1" smtClean="0">
                <a:solidFill>
                  <a:srgbClr val="0D0D0D"/>
                </a:solidFill>
                <a:effectLst/>
                <a:highlight>
                  <a:srgbClr val="FFFFFF"/>
                </a:highlight>
                <a:latin typeface="Söhne"/>
              </a:rPr>
              <a:t>trang</a:t>
            </a:r>
            <a:r>
              <a:rPr lang="en-US" b="0" i="0" dirty="0" smtClean="0">
                <a:solidFill>
                  <a:srgbClr val="0D0D0D"/>
                </a:solidFill>
                <a:effectLst/>
                <a:highlight>
                  <a:srgbClr val="FFFFFF"/>
                </a:highlight>
                <a:latin typeface="Söhne"/>
              </a:rPr>
              <a:t> web.</a:t>
            </a:r>
          </a:p>
          <a:p>
            <a:pPr marL="0" indent="0">
              <a:buNone/>
            </a:pPr>
            <a:r>
              <a:rPr lang="en-US" b="0" i="0" dirty="0" smtClean="0">
                <a:solidFill>
                  <a:srgbClr val="0D0D0D"/>
                </a:solidFill>
                <a:effectLst/>
                <a:highlight>
                  <a:srgbClr val="FFFFFF"/>
                </a:highlight>
                <a:latin typeface="Söhne"/>
              </a:rPr>
              <a:t/>
            </a:r>
            <a:br>
              <a:rPr lang="en-US" b="0" i="0" dirty="0" smtClean="0">
                <a:solidFill>
                  <a:srgbClr val="0D0D0D"/>
                </a:solidFill>
                <a:effectLst/>
                <a:highlight>
                  <a:srgbClr val="FFFFFF"/>
                </a:highlight>
                <a:latin typeface="Söhne"/>
              </a:rPr>
            </a:br>
            <a:r>
              <a:rPr lang="en-US" b="0" i="0" dirty="0" smtClean="0">
                <a:solidFill>
                  <a:srgbClr val="0D0D0D"/>
                </a:solidFill>
                <a:effectLst/>
                <a:highlight>
                  <a:srgbClr val="FFFFFF"/>
                </a:highlight>
                <a:latin typeface="Söhne"/>
              </a:rPr>
              <a:t/>
            </a:r>
            <a:br>
              <a:rPr lang="en-US" b="0" i="0" dirty="0" smtClean="0">
                <a:solidFill>
                  <a:srgbClr val="0D0D0D"/>
                </a:solidFill>
                <a:effectLst/>
                <a:highlight>
                  <a:srgbClr val="FFFFFF"/>
                </a:highlight>
                <a:latin typeface="Söhne"/>
              </a:rPr>
            </a:br>
            <a:endParaRPr lang="en-US" dirty="0"/>
          </a:p>
        </p:txBody>
      </p:sp>
    </p:spTree>
    <p:extLst>
      <p:ext uri="{BB962C8B-B14F-4D97-AF65-F5344CB8AC3E}">
        <p14:creationId xmlns:p14="http://schemas.microsoft.com/office/powerpoint/2010/main" val="217045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3A97-1EA0-5AFD-8E92-2A2BAC9F882E}"/>
              </a:ext>
            </a:extLst>
          </p:cNvPr>
          <p:cNvSpPr>
            <a:spLocks noGrp="1"/>
          </p:cNvSpPr>
          <p:nvPr>
            <p:ph type="title"/>
          </p:nvPr>
        </p:nvSpPr>
        <p:spPr>
          <a:xfrm>
            <a:off x="838200" y="1"/>
            <a:ext cx="10515600" cy="821932"/>
          </a:xfrm>
        </p:spPr>
        <p:txBody>
          <a:bodyPr>
            <a:normAutofit/>
          </a:bodyPr>
          <a:lstStyle/>
          <a:p>
            <a:pPr algn="ctr"/>
            <a:r>
              <a:rPr lang="en-US" sz="3200" b="1" dirty="0" err="1">
                <a:latin typeface="Verdana" panose="020B0604030504040204" pitchFamily="34" charset="0"/>
                <a:ea typeface="Verdana" panose="020B0604030504040204" pitchFamily="34" charset="0"/>
              </a:rPr>
              <a:t>Nội</a:t>
            </a:r>
            <a:r>
              <a:rPr lang="en-US" sz="3200" b="1" dirty="0">
                <a:latin typeface="Verdana" panose="020B0604030504040204" pitchFamily="34" charset="0"/>
                <a:ea typeface="Verdana" panose="020B0604030504040204" pitchFamily="34" charset="0"/>
              </a:rPr>
              <a:t> dung </a:t>
            </a:r>
            <a:r>
              <a:rPr lang="en-US" sz="3200" b="1" dirty="0" err="1">
                <a:latin typeface="Verdana" panose="020B0604030504040204" pitchFamily="34" charset="0"/>
                <a:ea typeface="Verdana" panose="020B0604030504040204" pitchFamily="34" charset="0"/>
              </a:rPr>
              <a:t>thực</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hiện</a:t>
            </a:r>
            <a:endParaRPr lang="en-US" sz="32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DF6066A6-D80E-E2E3-03AA-2321A59B37AD}"/>
              </a:ext>
            </a:extLst>
          </p:cNvPr>
          <p:cNvSpPr>
            <a:spLocks noGrp="1"/>
          </p:cNvSpPr>
          <p:nvPr>
            <p:ph idx="1"/>
          </p:nvPr>
        </p:nvSpPr>
        <p:spPr>
          <a:xfrm>
            <a:off x="838200" y="821934"/>
            <a:ext cx="10515600" cy="6036066"/>
          </a:xfrm>
        </p:spPr>
        <p:txBody>
          <a:bodyPr/>
          <a:lstStyle/>
          <a:p>
            <a:r>
              <a:rPr lang="en-US" dirty="0"/>
              <a:t>1. </a:t>
            </a:r>
            <a:r>
              <a:rPr lang="en-US" dirty="0" err="1"/>
              <a:t>Kiến</a:t>
            </a:r>
            <a:r>
              <a:rPr lang="en-US" dirty="0"/>
              <a:t> </a:t>
            </a:r>
            <a:r>
              <a:rPr lang="en-US" dirty="0" err="1"/>
              <a:t>trúc</a:t>
            </a:r>
            <a:r>
              <a:rPr lang="en-US" dirty="0"/>
              <a:t> (Architecture): </a:t>
            </a:r>
            <a:br>
              <a:rPr lang="en-US" dirty="0"/>
            </a:br>
            <a:endParaRPr lang="en-US" dirty="0"/>
          </a:p>
        </p:txBody>
      </p:sp>
      <p:pic>
        <p:nvPicPr>
          <p:cNvPr id="4" name="Picture 3"/>
          <p:cNvPicPr>
            <a:picLocks noChangeAspect="1"/>
          </p:cNvPicPr>
          <p:nvPr/>
        </p:nvPicPr>
        <p:blipFill>
          <a:blip r:embed="rId2"/>
          <a:stretch>
            <a:fillRect/>
          </a:stretch>
        </p:blipFill>
        <p:spPr>
          <a:xfrm>
            <a:off x="2340886" y="1385181"/>
            <a:ext cx="6214639" cy="5145527"/>
          </a:xfrm>
          <a:prstGeom prst="rect">
            <a:avLst/>
          </a:prstGeom>
        </p:spPr>
      </p:pic>
    </p:spTree>
    <p:extLst>
      <p:ext uri="{BB962C8B-B14F-4D97-AF65-F5344CB8AC3E}">
        <p14:creationId xmlns:p14="http://schemas.microsoft.com/office/powerpoint/2010/main" val="122073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380-9EE4-1CE4-2D63-A8A35934E965}"/>
              </a:ext>
            </a:extLst>
          </p:cNvPr>
          <p:cNvSpPr>
            <a:spLocks noGrp="1"/>
          </p:cNvSpPr>
          <p:nvPr>
            <p:ph type="title"/>
          </p:nvPr>
        </p:nvSpPr>
        <p:spPr/>
        <p:txBody>
          <a:bodyPr>
            <a:normAutofit/>
          </a:bodyPr>
          <a:lstStyle/>
          <a:p>
            <a:pPr algn="ctr"/>
            <a:r>
              <a:rPr lang="en-US" sz="3200" b="1" dirty="0" err="1">
                <a:latin typeface="Verdana" panose="020B0604030504040204" pitchFamily="34" charset="0"/>
                <a:ea typeface="Verdana" panose="020B0604030504040204" pitchFamily="34" charset="0"/>
              </a:rPr>
              <a:t>Nội</a:t>
            </a:r>
            <a:r>
              <a:rPr lang="en-US" sz="3200" b="1" dirty="0">
                <a:latin typeface="Verdana" panose="020B0604030504040204" pitchFamily="34" charset="0"/>
                <a:ea typeface="Verdana" panose="020B0604030504040204" pitchFamily="34" charset="0"/>
              </a:rPr>
              <a:t> dung </a:t>
            </a:r>
            <a:r>
              <a:rPr lang="en-US" sz="3200" b="1" dirty="0" err="1">
                <a:latin typeface="Verdana" panose="020B0604030504040204" pitchFamily="34" charset="0"/>
                <a:ea typeface="Verdana" panose="020B0604030504040204" pitchFamily="34" charset="0"/>
              </a:rPr>
              <a:t>thực</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hiện</a:t>
            </a:r>
            <a:endParaRPr lang="en-US" sz="3200" dirty="0"/>
          </a:p>
        </p:txBody>
      </p:sp>
      <p:sp>
        <p:nvSpPr>
          <p:cNvPr id="3" name="Content Placeholder 2">
            <a:extLst>
              <a:ext uri="{FF2B5EF4-FFF2-40B4-BE49-F238E27FC236}">
                <a16:creationId xmlns:a16="http://schemas.microsoft.com/office/drawing/2014/main" id="{A208EB12-C52F-9361-4F7A-2CB069028A97}"/>
              </a:ext>
            </a:extLst>
          </p:cNvPr>
          <p:cNvSpPr>
            <a:spLocks noGrp="1"/>
          </p:cNvSpPr>
          <p:nvPr>
            <p:ph idx="1"/>
          </p:nvPr>
        </p:nvSpPr>
        <p:spPr/>
        <p:txBody>
          <a:bodyPr/>
          <a:lstStyle/>
          <a:p>
            <a:pPr marL="0" indent="0">
              <a:buNone/>
            </a:pPr>
            <a:r>
              <a:rPr lang="en-US" dirty="0"/>
              <a:t>2. </a:t>
            </a:r>
            <a:r>
              <a:rPr lang="en-US" dirty="0" err="1"/>
              <a:t>Công</a:t>
            </a:r>
            <a:r>
              <a:rPr lang="en-US" dirty="0"/>
              <a:t> </a:t>
            </a:r>
            <a:r>
              <a:rPr lang="en-US" dirty="0" err="1"/>
              <a:t>nghệ</a:t>
            </a:r>
            <a:r>
              <a:rPr lang="en-US" dirty="0"/>
              <a:t> (Technology):(</a:t>
            </a:r>
            <a:r>
              <a:rPr lang="en-US" dirty="0" err="1"/>
              <a:t>deyploy</a:t>
            </a:r>
            <a:r>
              <a:rPr lang="en-US" dirty="0"/>
              <a:t>)</a:t>
            </a:r>
            <a:br>
              <a:rPr lang="en-US" dirty="0"/>
            </a:br>
            <a:r>
              <a:rPr lang="en-US" dirty="0"/>
              <a:t>-</a:t>
            </a:r>
            <a:r>
              <a:rPr lang="en-US" dirty="0">
                <a:solidFill>
                  <a:srgbClr val="0D0D0D"/>
                </a:solidFill>
                <a:highlight>
                  <a:srgbClr val="FFFFFF"/>
                </a:highlight>
                <a:latin typeface="Söhne"/>
              </a:rPr>
              <a:t>T</a:t>
            </a:r>
            <a:r>
              <a:rPr lang="vi-VN" b="0" i="0" dirty="0">
                <a:solidFill>
                  <a:srgbClr val="0D0D0D"/>
                </a:solidFill>
                <a:effectLst/>
                <a:highlight>
                  <a:srgbClr val="FFFFFF"/>
                </a:highlight>
                <a:latin typeface="Söhne"/>
              </a:rPr>
              <a:t>riển khai ứng dụng sử dụng công nghệ "deyploy" lên nền tảng Azure, bao gồm cả dữ liệu, server backend và phần Frontend. Điều này đảm bảo rằng ứng dụng của chúng ta hoạt động một cách hiệu quả trên môi trường sản xuất trên Azure.</a:t>
            </a:r>
            <a:endParaRPr lang="en-US" dirty="0"/>
          </a:p>
        </p:txBody>
      </p:sp>
    </p:spTree>
    <p:extLst>
      <p:ext uri="{BB962C8B-B14F-4D97-AF65-F5344CB8AC3E}">
        <p14:creationId xmlns:p14="http://schemas.microsoft.com/office/powerpoint/2010/main" val="278891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1F8D-695D-7B79-4FA6-FDAF7312CB2F}"/>
              </a:ext>
            </a:extLst>
          </p:cNvPr>
          <p:cNvSpPr>
            <a:spLocks noGrp="1"/>
          </p:cNvSpPr>
          <p:nvPr>
            <p:ph type="title"/>
          </p:nvPr>
        </p:nvSpPr>
        <p:spPr>
          <a:xfrm>
            <a:off x="838200" y="2"/>
            <a:ext cx="10515600" cy="976044"/>
          </a:xfrm>
        </p:spPr>
        <p:txBody>
          <a:bodyPr>
            <a:normAutofit/>
          </a:bodyPr>
          <a:lstStyle/>
          <a:p>
            <a:pPr algn="ctr"/>
            <a:r>
              <a:rPr lang="en-US" sz="3200" b="1" dirty="0" err="1">
                <a:latin typeface="Verdana" panose="020B0604030504040204" pitchFamily="34" charset="0"/>
                <a:ea typeface="Verdana" panose="020B0604030504040204" pitchFamily="34" charset="0"/>
              </a:rPr>
              <a:t>Nội</a:t>
            </a:r>
            <a:r>
              <a:rPr lang="en-US" sz="3200" b="1" dirty="0">
                <a:latin typeface="Verdana" panose="020B0604030504040204" pitchFamily="34" charset="0"/>
                <a:ea typeface="Verdana" panose="020B0604030504040204" pitchFamily="34" charset="0"/>
              </a:rPr>
              <a:t> dung </a:t>
            </a:r>
            <a:r>
              <a:rPr lang="en-US" sz="3200" b="1" dirty="0" err="1">
                <a:latin typeface="Verdana" panose="020B0604030504040204" pitchFamily="34" charset="0"/>
                <a:ea typeface="Verdana" panose="020B0604030504040204" pitchFamily="34" charset="0"/>
              </a:rPr>
              <a:t>thực</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hiện</a:t>
            </a:r>
            <a:endParaRPr lang="en-US" sz="3200" dirty="0"/>
          </a:p>
        </p:txBody>
      </p:sp>
      <p:sp>
        <p:nvSpPr>
          <p:cNvPr id="3" name="Content Placeholder 2">
            <a:extLst>
              <a:ext uri="{FF2B5EF4-FFF2-40B4-BE49-F238E27FC236}">
                <a16:creationId xmlns:a16="http://schemas.microsoft.com/office/drawing/2014/main" id="{9D24619A-6587-D18D-6DFF-494B9C25BEC6}"/>
              </a:ext>
            </a:extLst>
          </p:cNvPr>
          <p:cNvSpPr>
            <a:spLocks noGrp="1"/>
          </p:cNvSpPr>
          <p:nvPr>
            <p:ph idx="1"/>
          </p:nvPr>
        </p:nvSpPr>
        <p:spPr>
          <a:xfrm>
            <a:off x="838200" y="976044"/>
            <a:ext cx="10515600" cy="5702157"/>
          </a:xfrm>
        </p:spPr>
        <p:txBody>
          <a:bodyPr/>
          <a:lstStyle/>
          <a:p>
            <a:pPr marL="0" indent="0">
              <a:buNone/>
            </a:pPr>
            <a:r>
              <a:rPr lang="en-US" dirty="0"/>
              <a:t>3.Thiết </a:t>
            </a:r>
            <a:r>
              <a:rPr lang="en-US" dirty="0" err="1"/>
              <a:t>kế</a:t>
            </a:r>
            <a:r>
              <a:rPr lang="en-US" dirty="0"/>
              <a:t> </a:t>
            </a:r>
            <a:r>
              <a:rPr lang="en-US" dirty="0" err="1"/>
              <a:t>hệ</a:t>
            </a:r>
            <a:r>
              <a:rPr lang="en-US" dirty="0"/>
              <a:t> </a:t>
            </a:r>
            <a:r>
              <a:rPr lang="en-US" dirty="0" err="1"/>
              <a:t>thông</a:t>
            </a:r>
            <a:r>
              <a:rPr lang="en-US" dirty="0"/>
              <a:t/>
            </a:r>
            <a:br>
              <a:rPr lang="en-US" dirty="0"/>
            </a:br>
            <a:endParaRPr lang="en-US" altLang="en-US" sz="2000" b="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extBox 4">
            <a:extLst>
              <a:ext uri="{FF2B5EF4-FFF2-40B4-BE49-F238E27FC236}">
                <a16:creationId xmlns:a16="http://schemas.microsoft.com/office/drawing/2014/main" id="{2743C920-E7E2-9C58-CA4C-FCC07DE40513}"/>
              </a:ext>
            </a:extLst>
          </p:cNvPr>
          <p:cNvSpPr txBox="1">
            <a:spLocks noChangeArrowheads="1"/>
          </p:cNvSpPr>
          <p:nvPr/>
        </p:nvSpPr>
        <p:spPr bwMode="auto">
          <a:xfrm>
            <a:off x="755650" y="1404938"/>
            <a:ext cx="294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 typeface="Wingdings" panose="05000000000000000000" pitchFamily="2" charset="2"/>
              <a:buChar char="Ø"/>
            </a:pPr>
            <a:r>
              <a:rPr lang="en-US" altLang="en-US" sz="2000" b="0" dirty="0" err="1">
                <a:solidFill>
                  <a:schemeClr val="tx1"/>
                </a:solidFill>
                <a:latin typeface="Times New Roman" panose="02020603050405020304" pitchFamily="18" charset="0"/>
                <a:cs typeface="Times New Roman" panose="02020603050405020304" pitchFamily="18" charset="0"/>
              </a:rPr>
              <a:t>Biểu</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đồ</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lớp</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tổng</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quát</a:t>
            </a:r>
            <a:endParaRPr lang="en-US" altLang="en-US" sz="2000" b="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80" y="1952088"/>
            <a:ext cx="8251480" cy="4726113"/>
          </a:xfrm>
          <a:prstGeom prst="rect">
            <a:avLst/>
          </a:prstGeom>
        </p:spPr>
      </p:pic>
    </p:spTree>
    <p:extLst>
      <p:ext uri="{BB962C8B-B14F-4D97-AF65-F5344CB8AC3E}">
        <p14:creationId xmlns:p14="http://schemas.microsoft.com/office/powerpoint/2010/main" val="22955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892A-0112-4D10-81F6-45BFEA4D1883}"/>
              </a:ext>
            </a:extLst>
          </p:cNvPr>
          <p:cNvSpPr>
            <a:spLocks noGrp="1"/>
          </p:cNvSpPr>
          <p:nvPr>
            <p:ph type="title"/>
          </p:nvPr>
        </p:nvSpPr>
        <p:spPr>
          <a:xfrm>
            <a:off x="838200" y="1"/>
            <a:ext cx="10515600" cy="883577"/>
          </a:xfrm>
        </p:spPr>
        <p:txBody>
          <a:bodyPr>
            <a:normAutofit/>
          </a:bodyPr>
          <a:lstStyle/>
          <a:p>
            <a:pPr algn="ctr"/>
            <a:r>
              <a:rPr lang="en-US" sz="3200" b="1" dirty="0" err="1">
                <a:latin typeface="Verdana" panose="020B0604030504040204" pitchFamily="34" charset="0"/>
                <a:ea typeface="Verdana" panose="020B0604030504040204" pitchFamily="34" charset="0"/>
              </a:rPr>
              <a:t>Nội</a:t>
            </a:r>
            <a:r>
              <a:rPr lang="en-US" sz="3200" b="1" dirty="0">
                <a:latin typeface="Verdana" panose="020B0604030504040204" pitchFamily="34" charset="0"/>
                <a:ea typeface="Verdana" panose="020B0604030504040204" pitchFamily="34" charset="0"/>
              </a:rPr>
              <a:t> dung </a:t>
            </a:r>
            <a:r>
              <a:rPr lang="en-US" sz="3200" b="1" dirty="0" err="1">
                <a:latin typeface="Verdana" panose="020B0604030504040204" pitchFamily="34" charset="0"/>
                <a:ea typeface="Verdana" panose="020B0604030504040204" pitchFamily="34" charset="0"/>
              </a:rPr>
              <a:t>thực</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hiện</a:t>
            </a:r>
            <a:endParaRPr lang="en-US" sz="3200" dirty="0"/>
          </a:p>
        </p:txBody>
      </p:sp>
      <p:sp>
        <p:nvSpPr>
          <p:cNvPr id="3" name="Content Placeholder 2">
            <a:extLst>
              <a:ext uri="{FF2B5EF4-FFF2-40B4-BE49-F238E27FC236}">
                <a16:creationId xmlns:a16="http://schemas.microsoft.com/office/drawing/2014/main" id="{3535CB7F-B009-566C-E32F-F1E61F4A166E}"/>
              </a:ext>
            </a:extLst>
          </p:cNvPr>
          <p:cNvSpPr>
            <a:spLocks noGrp="1"/>
          </p:cNvSpPr>
          <p:nvPr>
            <p:ph idx="1"/>
          </p:nvPr>
        </p:nvSpPr>
        <p:spPr>
          <a:xfrm>
            <a:off x="838200" y="883578"/>
            <a:ext cx="10515600" cy="5293385"/>
          </a:xfrm>
        </p:spPr>
        <p:txBody>
          <a:bodyPr/>
          <a:lstStyle/>
          <a:p>
            <a:pPr marL="0" indent="0">
              <a:buNone/>
            </a:pPr>
            <a:r>
              <a:rPr lang="en-US" dirty="0"/>
              <a:t>4.Thiết </a:t>
            </a:r>
            <a:r>
              <a:rPr lang="en-US" dirty="0" err="1"/>
              <a:t>kế</a:t>
            </a:r>
            <a:r>
              <a:rPr lang="en-US" dirty="0"/>
              <a:t> </a:t>
            </a:r>
            <a:r>
              <a:rPr lang="en-US" dirty="0" err="1"/>
              <a:t>tổng</a:t>
            </a:r>
            <a:r>
              <a:rPr lang="en-US" dirty="0"/>
              <a:t> </a:t>
            </a:r>
            <a:r>
              <a:rPr lang="en-US" dirty="0" err="1"/>
              <a:t>quan</a:t>
            </a:r>
            <a:r>
              <a:rPr lang="en-US" dirty="0"/>
              <a:t/>
            </a:r>
            <a:br>
              <a:rPr lang="en-US" dirty="0"/>
            </a:br>
            <a:endParaRPr lang="en-US" dirty="0"/>
          </a:p>
        </p:txBody>
      </p:sp>
      <p:sp>
        <p:nvSpPr>
          <p:cNvPr id="6" name="TextBox 5">
            <a:extLst>
              <a:ext uri="{FF2B5EF4-FFF2-40B4-BE49-F238E27FC236}">
                <a16:creationId xmlns:a16="http://schemas.microsoft.com/office/drawing/2014/main" id="{D8753A28-BCFE-13B5-7BF0-E07D94A5B606}"/>
              </a:ext>
            </a:extLst>
          </p:cNvPr>
          <p:cNvSpPr txBox="1">
            <a:spLocks noChangeArrowheads="1"/>
          </p:cNvSpPr>
          <p:nvPr/>
        </p:nvSpPr>
        <p:spPr bwMode="auto">
          <a:xfrm>
            <a:off x="838200" y="1298726"/>
            <a:ext cx="351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 typeface="Wingdings" panose="05000000000000000000" pitchFamily="2" charset="2"/>
              <a:buChar char="Ø"/>
            </a:pPr>
            <a:r>
              <a:rPr lang="en-US" altLang="en-US" sz="2000" b="0" dirty="0" err="1">
                <a:solidFill>
                  <a:schemeClr val="tx1"/>
                </a:solidFill>
                <a:latin typeface="Times New Roman" panose="02020603050405020304" pitchFamily="18" charset="0"/>
                <a:cs typeface="Times New Roman" panose="02020603050405020304" pitchFamily="18" charset="0"/>
              </a:rPr>
              <a:t>Biểu</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đồ</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Usecase</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tổng</a:t>
            </a:r>
            <a:r>
              <a:rPr lang="en-US" altLang="en-US" sz="2000" b="0" dirty="0">
                <a:solidFill>
                  <a:schemeClr val="tx1"/>
                </a:solidFill>
                <a:latin typeface="Times New Roman" panose="02020603050405020304" pitchFamily="18" charset="0"/>
                <a:cs typeface="Times New Roman" panose="02020603050405020304" pitchFamily="18" charset="0"/>
              </a:rPr>
              <a:t> </a:t>
            </a:r>
            <a:r>
              <a:rPr lang="en-US" altLang="en-US" sz="2000" b="0" dirty="0" err="1">
                <a:solidFill>
                  <a:schemeClr val="tx1"/>
                </a:solidFill>
                <a:latin typeface="Times New Roman" panose="02020603050405020304" pitchFamily="18" charset="0"/>
                <a:cs typeface="Times New Roman" panose="02020603050405020304" pitchFamily="18" charset="0"/>
              </a:rPr>
              <a:t>quát</a:t>
            </a:r>
            <a:endParaRPr lang="en-US" altLang="en-US" sz="2000" b="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CC60B1-B1A6-84F9-57B6-64CEE0000230}"/>
              </a:ext>
            </a:extLst>
          </p:cNvPr>
          <p:cNvPicPr/>
          <p:nvPr/>
        </p:nvPicPr>
        <p:blipFill>
          <a:blip r:embed="rId2"/>
          <a:stretch>
            <a:fillRect/>
          </a:stretch>
        </p:blipFill>
        <p:spPr>
          <a:xfrm>
            <a:off x="673100" y="1392505"/>
            <a:ext cx="10515600" cy="4409808"/>
          </a:xfrm>
          <a:prstGeom prst="rect">
            <a:avLst/>
          </a:prstGeom>
          <a:noFill/>
          <a:ln>
            <a:noFill/>
            <a:prstDash/>
          </a:ln>
        </p:spPr>
      </p:pic>
    </p:spTree>
    <p:extLst>
      <p:ext uri="{BB962C8B-B14F-4D97-AF65-F5344CB8AC3E}">
        <p14:creationId xmlns:p14="http://schemas.microsoft.com/office/powerpoint/2010/main" val="21508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1686-C331-920A-4A5B-24E893F0F9CA}"/>
              </a:ext>
            </a:extLst>
          </p:cNvPr>
          <p:cNvSpPr>
            <a:spLocks noGrp="1"/>
          </p:cNvSpPr>
          <p:nvPr>
            <p:ph type="title"/>
          </p:nvPr>
        </p:nvSpPr>
        <p:spPr>
          <a:xfrm>
            <a:off x="838200" y="1"/>
            <a:ext cx="10515600" cy="563076"/>
          </a:xfrm>
        </p:spPr>
        <p:txBody>
          <a:bodyPr>
            <a:normAutofit/>
          </a:bodyPr>
          <a:lstStyle/>
          <a:p>
            <a:pPr algn="ctr"/>
            <a:r>
              <a:rPr lang="en-US" sz="3200" b="1" dirty="0" err="1">
                <a:latin typeface="Verdana" panose="020B0604030504040204" pitchFamily="34" charset="0"/>
                <a:ea typeface="Verdana" panose="020B0604030504040204" pitchFamily="34" charset="0"/>
              </a:rPr>
              <a:t>Nội</a:t>
            </a:r>
            <a:r>
              <a:rPr lang="en-US" sz="3200" b="1" dirty="0">
                <a:latin typeface="Verdana" panose="020B0604030504040204" pitchFamily="34" charset="0"/>
                <a:ea typeface="Verdana" panose="020B0604030504040204" pitchFamily="34" charset="0"/>
              </a:rPr>
              <a:t> dung </a:t>
            </a:r>
            <a:r>
              <a:rPr lang="en-US" sz="3200" b="1" dirty="0" err="1">
                <a:latin typeface="Verdana" panose="020B0604030504040204" pitchFamily="34" charset="0"/>
                <a:ea typeface="Verdana" panose="020B0604030504040204" pitchFamily="34" charset="0"/>
              </a:rPr>
              <a:t>thực</a:t>
            </a:r>
            <a:r>
              <a:rPr lang="en-US" sz="3200" b="1" dirty="0">
                <a:latin typeface="Verdana" panose="020B0604030504040204" pitchFamily="34" charset="0"/>
                <a:ea typeface="Verdana" panose="020B0604030504040204" pitchFamily="34" charset="0"/>
              </a:rPr>
              <a:t> </a:t>
            </a:r>
            <a:r>
              <a:rPr lang="en-US" sz="3200" b="1" dirty="0" err="1">
                <a:latin typeface="Verdana" panose="020B0604030504040204" pitchFamily="34" charset="0"/>
                <a:ea typeface="Verdana" panose="020B0604030504040204" pitchFamily="34" charset="0"/>
              </a:rPr>
              <a:t>hiện</a:t>
            </a:r>
            <a:endParaRPr lang="en-US" sz="3200" b="1" dirty="0">
              <a:latin typeface="Verdana" panose="020B0604030504040204" pitchFamily="34" charset="0"/>
              <a:ea typeface="Verdana" panose="020B0604030504040204" pitchFamily="34" charset="0"/>
            </a:endParaRPr>
          </a:p>
        </p:txBody>
      </p:sp>
      <p:sp>
        <p:nvSpPr>
          <p:cNvPr id="10" name="Content Placeholder 9">
            <a:extLst>
              <a:ext uri="{FF2B5EF4-FFF2-40B4-BE49-F238E27FC236}">
                <a16:creationId xmlns:a16="http://schemas.microsoft.com/office/drawing/2014/main" id="{F5327A19-0379-A666-95D5-9CA31F565535}"/>
              </a:ext>
            </a:extLst>
          </p:cNvPr>
          <p:cNvSpPr>
            <a:spLocks noGrp="1"/>
          </p:cNvSpPr>
          <p:nvPr>
            <p:ph idx="1"/>
          </p:nvPr>
        </p:nvSpPr>
        <p:spPr>
          <a:xfrm>
            <a:off x="838200" y="563077"/>
            <a:ext cx="10515600" cy="5613886"/>
          </a:xfrm>
        </p:spPr>
        <p:txBody>
          <a:bodyPr/>
          <a:lstStyle/>
          <a:p>
            <a:pPr marL="0" indent="0">
              <a:buNone/>
            </a:pPr>
            <a:r>
              <a:rPr lang="en-US" dirty="0"/>
              <a:t>6.Thiết </a:t>
            </a:r>
            <a:r>
              <a:rPr lang="en-US" dirty="0" err="1"/>
              <a:t>kế</a:t>
            </a:r>
            <a:r>
              <a:rPr lang="en-US" dirty="0"/>
              <a:t> </a:t>
            </a:r>
            <a:r>
              <a:rPr lang="en-US" dirty="0" err="1"/>
              <a:t>tổng</a:t>
            </a:r>
            <a:r>
              <a:rPr lang="en-US" dirty="0"/>
              <a:t> </a:t>
            </a:r>
            <a:r>
              <a:rPr lang="en-US" dirty="0" err="1" smtClean="0"/>
              <a:t>quan</a:t>
            </a:r>
            <a:r>
              <a:rPr lang="en-US" dirty="0"/>
              <a:t/>
            </a:r>
            <a:br>
              <a:rPr lang="en-US" dirty="0"/>
            </a:br>
            <a:endParaRPr lang="en-US" dirty="0"/>
          </a:p>
        </p:txBody>
      </p:sp>
      <p:pic>
        <p:nvPicPr>
          <p:cNvPr id="13" name="Picture 12">
            <a:extLst>
              <a:ext uri="{FF2B5EF4-FFF2-40B4-BE49-F238E27FC236}">
                <a16:creationId xmlns:a16="http://schemas.microsoft.com/office/drawing/2014/main" id="{BBEB84C2-38FA-591A-E57F-84F40F43F5EF}"/>
              </a:ext>
            </a:extLst>
          </p:cNvPr>
          <p:cNvPicPr>
            <a:picLocks noChangeAspect="1"/>
          </p:cNvPicPr>
          <p:nvPr/>
        </p:nvPicPr>
        <p:blipFill>
          <a:blip r:embed="rId2"/>
          <a:stretch>
            <a:fillRect/>
          </a:stretch>
        </p:blipFill>
        <p:spPr>
          <a:xfrm>
            <a:off x="2800952" y="1203159"/>
            <a:ext cx="6487427" cy="5050004"/>
          </a:xfrm>
          <a:prstGeom prst="rect">
            <a:avLst/>
          </a:prstGeom>
        </p:spPr>
      </p:pic>
    </p:spTree>
    <p:extLst>
      <p:ext uri="{BB962C8B-B14F-4D97-AF65-F5344CB8AC3E}">
        <p14:creationId xmlns:p14="http://schemas.microsoft.com/office/powerpoint/2010/main" val="1819986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119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Söhne</vt:lpstr>
      <vt:lpstr>Times New Roman</vt:lpstr>
      <vt:lpstr>Verdana</vt:lpstr>
      <vt:lpstr>Wingdings</vt:lpstr>
      <vt:lpstr>Office Theme</vt:lpstr>
      <vt:lpstr>ĐỒ ÁN HỌC KỲ 4</vt:lpstr>
      <vt:lpstr>Nội dung báo cáo</vt:lpstr>
      <vt:lpstr>Tổng quan về đề tài</vt:lpstr>
      <vt:lpstr>Vai trò và nhiệm vụ</vt:lpstr>
      <vt:lpstr>Nội dung thực hiện</vt:lpstr>
      <vt:lpstr>Nội dung thực hiện</vt:lpstr>
      <vt:lpstr>Nội dung thực hiện</vt:lpstr>
      <vt:lpstr>Nội dung thực hiện</vt:lpstr>
      <vt:lpstr>Nội dung thực hiện</vt:lpstr>
      <vt:lpstr>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HỌC KỲ III</dc:title>
  <dc:creator>Thái Hà Xuân</dc:creator>
  <cp:lastModifiedBy>ppppp</cp:lastModifiedBy>
  <cp:revision>7</cp:revision>
  <dcterms:created xsi:type="dcterms:W3CDTF">2024-04-20T17:44:21Z</dcterms:created>
  <dcterms:modified xsi:type="dcterms:W3CDTF">2024-11-13T07:41:19Z</dcterms:modified>
</cp:coreProperties>
</file>