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5"/>
  </p:notesMasterIdLst>
  <p:handoutMasterIdLst>
    <p:handoutMasterId r:id="rId36"/>
  </p:handoutMasterIdLst>
  <p:sldIdLst>
    <p:sldId id="277" r:id="rId2"/>
    <p:sldId id="605" r:id="rId3"/>
    <p:sldId id="642" r:id="rId4"/>
    <p:sldId id="643" r:id="rId5"/>
    <p:sldId id="644" r:id="rId6"/>
    <p:sldId id="645" r:id="rId7"/>
    <p:sldId id="646" r:id="rId8"/>
    <p:sldId id="647" r:id="rId9"/>
    <p:sldId id="648" r:id="rId10"/>
    <p:sldId id="649" r:id="rId11"/>
    <p:sldId id="650" r:id="rId12"/>
    <p:sldId id="651" r:id="rId13"/>
    <p:sldId id="652" r:id="rId14"/>
    <p:sldId id="653" r:id="rId15"/>
    <p:sldId id="654" r:id="rId16"/>
    <p:sldId id="655" r:id="rId17"/>
    <p:sldId id="656" r:id="rId18"/>
    <p:sldId id="657" r:id="rId19"/>
    <p:sldId id="658" r:id="rId20"/>
    <p:sldId id="659" r:id="rId21"/>
    <p:sldId id="661" r:id="rId22"/>
    <p:sldId id="662" r:id="rId23"/>
    <p:sldId id="663" r:id="rId24"/>
    <p:sldId id="664" r:id="rId25"/>
    <p:sldId id="665" r:id="rId26"/>
    <p:sldId id="666" r:id="rId27"/>
    <p:sldId id="667" r:id="rId28"/>
    <p:sldId id="668" r:id="rId29"/>
    <p:sldId id="669" r:id="rId30"/>
    <p:sldId id="670" r:id="rId31"/>
    <p:sldId id="671" r:id="rId32"/>
    <p:sldId id="672" r:id="rId33"/>
    <p:sldId id="673" r:id="rId3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HAI"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66FFFF"/>
    <a:srgbClr val="3399FF"/>
    <a:srgbClr val="FFFF99"/>
    <a:srgbClr val="CC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9659" autoAdjust="0"/>
  </p:normalViewPr>
  <p:slideViewPr>
    <p:cSldViewPr>
      <p:cViewPr varScale="1">
        <p:scale>
          <a:sx n="49" d="100"/>
          <a:sy n="49" d="100"/>
        </p:scale>
        <p:origin x="1668" y="2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B39BC4-1706-453C-B7F9-7497DC17571D}" type="datetimeFigureOut">
              <a:rPr lang="en-US"/>
              <a:pPr>
                <a:defRPr/>
              </a:pPr>
              <a:t>3/4/2019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6D6B7A-D568-45E0-9ABE-66410CF94674}" type="slidenum">
              <a:rPr lang="en-US" altLang="en-US"/>
              <a:pPr/>
              <a:t>‹#›</a:t>
            </a:fld>
            <a:endParaRPr lang="en-US" altLang="en-US"/>
          </a:p>
        </p:txBody>
      </p:sp>
    </p:spTree>
    <p:extLst>
      <p:ext uri="{BB962C8B-B14F-4D97-AF65-F5344CB8AC3E}">
        <p14:creationId xmlns:p14="http://schemas.microsoft.com/office/powerpoint/2010/main" val="3068380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5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AE07A1-862F-47D5-B1C2-2BB9046D09D0}" type="slidenum">
              <a:rPr lang="en-US" altLang="en-US"/>
              <a:pPr/>
              <a:t>‹#›</a:t>
            </a:fld>
            <a:endParaRPr lang="en-US" altLang="en-US"/>
          </a:p>
        </p:txBody>
      </p:sp>
    </p:spTree>
    <p:extLst>
      <p:ext uri="{BB962C8B-B14F-4D97-AF65-F5344CB8AC3E}">
        <p14:creationId xmlns:p14="http://schemas.microsoft.com/office/powerpoint/2010/main" val="8057954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3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5531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10662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48501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72614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4416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953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823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0467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44457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924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42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92180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67514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20808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71428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10454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19097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31266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35284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78063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0457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86035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33643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1114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19268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6184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386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5737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4912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778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9706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4817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fld id="{58BCFB4E-601C-49CC-96B7-7D7672CE672D}" type="datetime1">
              <a:rPr lang="en-US" altLang="en-US"/>
              <a:pPr/>
              <a:t>3/4/2019</a:t>
            </a:fld>
            <a:r>
              <a:rPr lang="en-US" altLang="en-US"/>
              <a:t>October 30, 2014</a:t>
            </a:r>
          </a:p>
        </p:txBody>
      </p:sp>
      <p:sp>
        <p:nvSpPr>
          <p:cNvPr id="4" name="Rectangle 9"/>
          <p:cNvSpPr>
            <a:spLocks noGrp="1" noChangeArrowheads="1"/>
          </p:cNvSpPr>
          <p:nvPr>
            <p:ph type="sldNum" sz="quarter" idx="11"/>
          </p:nvPr>
        </p:nvSpPr>
        <p:spPr>
          <a:ln/>
        </p:spPr>
        <p:txBody>
          <a:bodyPr/>
          <a:lstStyle>
            <a:lvl1pPr>
              <a:defRPr/>
            </a:lvl1pPr>
          </a:lstStyle>
          <a:p>
            <a:fld id="{7C8289A7-7231-4C86-8C7A-27F20A747108}" type="slidenum">
              <a:rPr lang="en-US" altLang="en-US"/>
              <a:pPr/>
              <a:t>‹#›</a:t>
            </a:fld>
            <a:endParaRPr lang="en-US" altLang="en-US"/>
          </a:p>
        </p:txBody>
      </p:sp>
    </p:spTree>
    <p:extLst>
      <p:ext uri="{BB962C8B-B14F-4D97-AF65-F5344CB8AC3E}">
        <p14:creationId xmlns:p14="http://schemas.microsoft.com/office/powerpoint/2010/main" val="24233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0C450DA6-299F-424F-9193-C2383394CEA3}" type="datetime1">
              <a:rPr lang="en-US" altLang="en-US"/>
              <a:pPr/>
              <a:t>3/4/2019</a:t>
            </a:fld>
            <a:r>
              <a:rPr lang="en-US" altLang="en-US"/>
              <a:t>October 30, 2014</a:t>
            </a:r>
          </a:p>
        </p:txBody>
      </p:sp>
      <p:sp>
        <p:nvSpPr>
          <p:cNvPr id="3" name="Rectangle 9"/>
          <p:cNvSpPr>
            <a:spLocks noGrp="1" noChangeArrowheads="1"/>
          </p:cNvSpPr>
          <p:nvPr>
            <p:ph type="sldNum" sz="quarter" idx="11"/>
          </p:nvPr>
        </p:nvSpPr>
        <p:spPr>
          <a:ln/>
        </p:spPr>
        <p:txBody>
          <a:bodyPr/>
          <a:lstStyle>
            <a:lvl1pPr>
              <a:defRPr/>
            </a:lvl1pPr>
          </a:lstStyle>
          <a:p>
            <a:fld id="{1C5B0B88-24C4-492C-9BBF-4BEBDF155C83}" type="slidenum">
              <a:rPr lang="en-US" altLang="en-US"/>
              <a:pPr/>
              <a:t>‹#›</a:t>
            </a:fld>
            <a:endParaRPr lang="en-US" altLang="en-US"/>
          </a:p>
        </p:txBody>
      </p:sp>
    </p:spTree>
    <p:extLst>
      <p:ext uri="{BB962C8B-B14F-4D97-AF65-F5344CB8AC3E}">
        <p14:creationId xmlns:p14="http://schemas.microsoft.com/office/powerpoint/2010/main" val="2382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fld id="{5D99B50C-550D-41AC-8331-A8EDA886D422}" type="datetime1">
              <a:rPr lang="en-US" altLang="en-US"/>
              <a:pPr/>
              <a:t>3/4/2019</a:t>
            </a:fld>
            <a:r>
              <a:rPr lang="en-US" altLang="en-US"/>
              <a:t>October 30, 2014</a:t>
            </a:r>
          </a:p>
        </p:txBody>
      </p:sp>
      <p:sp>
        <p:nvSpPr>
          <p:cNvPr id="6" name="Rectangle 9"/>
          <p:cNvSpPr>
            <a:spLocks noGrp="1" noChangeArrowheads="1"/>
          </p:cNvSpPr>
          <p:nvPr>
            <p:ph type="sldNum" sz="quarter" idx="11"/>
          </p:nvPr>
        </p:nvSpPr>
        <p:spPr>
          <a:ln/>
        </p:spPr>
        <p:txBody>
          <a:bodyPr/>
          <a:lstStyle>
            <a:lvl1pPr>
              <a:defRPr/>
            </a:lvl1pPr>
          </a:lstStyle>
          <a:p>
            <a:fld id="{1421EC08-93A8-4824-95F2-108B3B7447B7}" type="slidenum">
              <a:rPr lang="en-US" altLang="en-US"/>
              <a:pPr/>
              <a:t>‹#›</a:t>
            </a:fld>
            <a:endParaRPr lang="en-US" altLang="en-US"/>
          </a:p>
        </p:txBody>
      </p:sp>
    </p:spTree>
    <p:extLst>
      <p:ext uri="{BB962C8B-B14F-4D97-AF65-F5344CB8AC3E}">
        <p14:creationId xmlns:p14="http://schemas.microsoft.com/office/powerpoint/2010/main" val="27530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3"/>
            <a:ext cx="8229600" cy="5635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900113"/>
            <a:ext cx="8229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fld id="{19631534-B02C-4665-81DE-11DF3ACCB866}" type="datetime1">
              <a:rPr lang="en-US" altLang="en-US"/>
              <a:pPr/>
              <a:t>3/4/2019</a:t>
            </a:fld>
            <a:r>
              <a:rPr lang="en-US" altLang="en-US"/>
              <a:t>October 30, 2014</a:t>
            </a:r>
          </a:p>
        </p:txBody>
      </p:sp>
      <p:sp>
        <p:nvSpPr>
          <p:cNvPr id="5" name="Rectangle 9"/>
          <p:cNvSpPr>
            <a:spLocks noGrp="1" noChangeArrowheads="1"/>
          </p:cNvSpPr>
          <p:nvPr>
            <p:ph type="sldNum" sz="quarter" idx="11"/>
          </p:nvPr>
        </p:nvSpPr>
        <p:spPr>
          <a:ln/>
        </p:spPr>
        <p:txBody>
          <a:bodyPr/>
          <a:lstStyle>
            <a:lvl1pPr>
              <a:defRPr/>
            </a:lvl1pPr>
          </a:lstStyle>
          <a:p>
            <a:fld id="{43277355-25BF-49B1-AB0A-5F9A1E4E8EE3}" type="slidenum">
              <a:rPr lang="en-US" altLang="en-US"/>
              <a:pPr/>
              <a:t>‹#›</a:t>
            </a:fld>
            <a:endParaRPr lang="en-US" altLang="en-US"/>
          </a:p>
        </p:txBody>
      </p:sp>
    </p:spTree>
    <p:extLst>
      <p:ext uri="{BB962C8B-B14F-4D97-AF65-F5344CB8AC3E}">
        <p14:creationId xmlns:p14="http://schemas.microsoft.com/office/powerpoint/2010/main" val="20531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46434" name="Freeform 2"/>
          <p:cNvSpPr>
            <a:spLocks/>
          </p:cNvSpPr>
          <p:nvPr/>
        </p:nvSpPr>
        <p:spPr bwMode="gray">
          <a:xfrm>
            <a:off x="0" y="5445125"/>
            <a:ext cx="9144000" cy="1414463"/>
          </a:xfrm>
          <a:custGeom>
            <a:avLst/>
            <a:gdLst/>
            <a:ahLst/>
            <a:cxnLst>
              <a:cxn ang="0">
                <a:pos x="5760" y="885"/>
              </a:cxn>
              <a:cxn ang="0">
                <a:pos x="5760" y="0"/>
              </a:cxn>
              <a:cxn ang="0">
                <a:pos x="2832" y="626"/>
              </a:cxn>
              <a:cxn ang="0">
                <a:pos x="0" y="36"/>
              </a:cxn>
              <a:cxn ang="0">
                <a:pos x="0" y="891"/>
              </a:cxn>
              <a:cxn ang="0">
                <a:pos x="5760" y="885"/>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1">
            <a:gsLst>
              <a:gs pos="0">
                <a:schemeClr val="accent1"/>
              </a:gs>
              <a:gs pos="100000">
                <a:schemeClr val="accent1">
                  <a:gamma/>
                  <a:tint val="15294"/>
                  <a:invGamma/>
                </a:schemeClr>
              </a:gs>
            </a:gsLst>
            <a:lin ang="5400000" scaled="1"/>
          </a:gradFill>
          <a:ln w="9525">
            <a:noFill/>
            <a:round/>
            <a:headEnd/>
            <a:tailEnd/>
          </a:ln>
          <a:effectLst/>
        </p:spPr>
        <p:txBody>
          <a:bodyPr/>
          <a:lstStyle/>
          <a:p>
            <a:pPr>
              <a:defRPr/>
            </a:pPr>
            <a:endParaRPr lang="en-US">
              <a:latin typeface="Arial" charset="0"/>
            </a:endParaRPr>
          </a:p>
        </p:txBody>
      </p:sp>
      <p:graphicFrame>
        <p:nvGraphicFramePr>
          <p:cNvPr id="1026" name="Object 3"/>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423" name="Image" r:id="rId8" imgW="7390476" imgH="913963" progId="Photoshop.Image.6">
                  <p:embed/>
                </p:oleObj>
              </mc:Choice>
              <mc:Fallback>
                <p:oleObj name="Image" r:id="rId8" imgW="7390476" imgH="913963" progId="Photoshop.Image.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0" y="0"/>
                        <a:ext cx="91440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6" name="Rectangle 4"/>
          <p:cNvSpPr>
            <a:spLocks noChangeArrowheads="1"/>
          </p:cNvSpPr>
          <p:nvPr/>
        </p:nvSpPr>
        <p:spPr bwMode="gray">
          <a:xfrm>
            <a:off x="0" y="6538913"/>
            <a:ext cx="9144000" cy="333375"/>
          </a:xfrm>
          <a:prstGeom prst="rect">
            <a:avLst/>
          </a:prstGeom>
          <a:gradFill rotWithShape="1">
            <a:gsLst>
              <a:gs pos="0">
                <a:schemeClr val="tx2"/>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46437" name="Rectangle 5"/>
          <p:cNvSpPr>
            <a:spLocks noChangeArrowheads="1"/>
          </p:cNvSpPr>
          <p:nvPr/>
        </p:nvSpPr>
        <p:spPr bwMode="gray">
          <a:xfrm>
            <a:off x="0" y="69215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1"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6439" name="Rectangle 7"/>
          <p:cNvSpPr>
            <a:spLocks noGrp="1" noChangeArrowheads="1"/>
          </p:cNvSpPr>
          <p:nvPr>
            <p:ph type="dt" sz="half" idx="2"/>
          </p:nvPr>
        </p:nvSpPr>
        <p:spPr bwMode="white">
          <a:xfrm>
            <a:off x="381000" y="66135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Verdana" panose="020B0604030504040204" pitchFamily="34" charset="0"/>
              </a:defRPr>
            </a:lvl1pPr>
          </a:lstStyle>
          <a:p>
            <a:fld id="{99201230-70B4-4545-A44B-5F57B01BD932}" type="datetime1">
              <a:rPr lang="en-US" altLang="en-US"/>
              <a:pPr/>
              <a:t>3/4/2019</a:t>
            </a:fld>
            <a:r>
              <a:rPr lang="en-US" altLang="en-US"/>
              <a:t>October 30, 2014</a:t>
            </a:r>
          </a:p>
        </p:txBody>
      </p:sp>
      <p:sp>
        <p:nvSpPr>
          <p:cNvPr id="146441" name="Rectangle 9"/>
          <p:cNvSpPr>
            <a:spLocks noGrp="1" noChangeArrowheads="1"/>
          </p:cNvSpPr>
          <p:nvPr>
            <p:ph type="sldNum" sz="quarter" idx="4"/>
          </p:nvPr>
        </p:nvSpPr>
        <p:spPr bwMode="white">
          <a:xfrm>
            <a:off x="6629400" y="65532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fld id="{8FE17C18-3E43-4D4F-A97D-EB1A3D807FB6}" type="slidenum">
              <a:rPr lang="en-US" altLang="en-US"/>
              <a:pPr/>
              <a:t>‹#›</a:t>
            </a:fld>
            <a:endParaRPr lang="en-US" altLang="en-US"/>
          </a:p>
        </p:txBody>
      </p:sp>
      <p:sp>
        <p:nvSpPr>
          <p:cNvPr id="1034"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7"/>
          <p:cNvSpPr>
            <a:spLocks noChangeArrowheads="1"/>
          </p:cNvSpPr>
          <p:nvPr/>
        </p:nvSpPr>
        <p:spPr bwMode="white">
          <a:xfrm>
            <a:off x="3352800" y="6567488"/>
            <a:ext cx="2362200" cy="366712"/>
          </a:xfrm>
          <a:prstGeom prst="rect">
            <a:avLst/>
          </a:prstGeom>
          <a:noFill/>
          <a:ln w="9525">
            <a:noFill/>
            <a:miter lim="800000"/>
            <a:headEnd/>
            <a:tailEnd/>
          </a:ln>
        </p:spPr>
        <p:txBody>
          <a:bodyPr/>
          <a:lstStyle/>
          <a:p>
            <a:pPr algn="ctr" eaLnBrk="1" hangingPunct="1">
              <a:defRPr/>
            </a:pPr>
            <a:r>
              <a:rPr lang="en-US" sz="1200">
                <a:solidFill>
                  <a:schemeClr val="bg1"/>
                </a:solidFill>
                <a:latin typeface="Verdana" pitchFamily="34" charset="0"/>
              </a:rPr>
              <a:t>VNU University of Science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ft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1"/>
          </p:nvPr>
        </p:nvSpPr>
        <p:spPr>
          <a:ln/>
        </p:spPr>
        <p:txBody>
          <a:bodyPr/>
          <a:lstStyle/>
          <a:p>
            <a:fld id="{C934DB9C-00FA-4C5F-AA6D-BFD55A58B7E4}" type="slidenum">
              <a:rPr lang="en-US" altLang="en-US"/>
              <a:pPr/>
              <a:t>1</a:t>
            </a:fld>
            <a:endParaRPr lang="en-US" altLang="en-US"/>
          </a:p>
        </p:txBody>
      </p:sp>
      <p:sp>
        <p:nvSpPr>
          <p:cNvPr id="65" name="Rectangle 9"/>
          <p:cNvSpPr txBox="1">
            <a:spLocks noChangeArrowheads="1"/>
          </p:cNvSpPr>
          <p:nvPr/>
        </p:nvSpPr>
        <p:spPr bwMode="auto">
          <a:xfrm>
            <a:off x="-76200" y="1562101"/>
            <a:ext cx="9144000" cy="2743200"/>
          </a:xfrm>
          <a:prstGeom prst="rect">
            <a:avLst/>
          </a:prstGeom>
          <a:noFill/>
          <a:ln w="9525">
            <a:noFill/>
            <a:miter lim="800000"/>
            <a:headEnd/>
            <a:tailEnd/>
          </a:ln>
        </p:spPr>
        <p:txBody>
          <a:bodyPr anchor="ctr"/>
          <a:lstStyle/>
          <a:p>
            <a:pPr algn="ctr">
              <a:lnSpc>
                <a:spcPct val="150000"/>
              </a:lnSpc>
              <a:defRPr/>
            </a:pPr>
            <a:endParaRPr lang="en-US" sz="2400" b="1" noProof="1" smtClean="0">
              <a:latin typeface="Times New Roman" panose="02020603050405020304" pitchFamily="18" charset="0"/>
              <a:cs typeface="Times New Roman" panose="02020603050405020304" pitchFamily="18" charset="0"/>
            </a:endParaRPr>
          </a:p>
          <a:p>
            <a:pPr algn="ctr">
              <a:lnSpc>
                <a:spcPct val="150000"/>
              </a:lnSpc>
              <a:defRPr/>
            </a:pPr>
            <a:endParaRPr lang="en-US" b="1" smtClean="0">
              <a:latin typeface="Times New Roman" panose="02020603050405020304" pitchFamily="18" charset="0"/>
              <a:cs typeface="Times New Roman" panose="02020603050405020304" pitchFamily="18" charset="0"/>
            </a:endParaRPr>
          </a:p>
          <a:p>
            <a:pPr algn="ctr">
              <a:lnSpc>
                <a:spcPct val="150000"/>
              </a:lnSpc>
              <a:defRPr/>
            </a:pPr>
            <a:r>
              <a:rPr lang="en-US" b="1" smtClean="0">
                <a:latin typeface="Times New Roman" panose="02020603050405020304" pitchFamily="18" charset="0"/>
                <a:cs typeface="Times New Roman" panose="02020603050405020304" pitchFamily="18" charset="0"/>
              </a:rPr>
              <a:t>CHƯƠNG 1: MỞ ĐẦU</a:t>
            </a:r>
            <a:endParaRPr lang="en-US" b="1"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smtClean="0"/>
          </a:p>
          <a:p>
            <a:endParaRPr lang="en-US" sz="2400"/>
          </a:p>
          <a:p>
            <a:endParaRPr lang="en-US" sz="2400" smtClean="0"/>
          </a:p>
          <a:p>
            <a:endParaRPr lang="en-US" sz="2500" b="1">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7"/>
          <p:cNvSpPr>
            <a:spLocks noGrp="1" noChangeArrowheads="1"/>
          </p:cNvSpPr>
          <p:nvPr>
            <p:ph type="dt" sz="quarter" idx="10"/>
          </p:nvPr>
        </p:nvSpPr>
        <p:spPr>
          <a:xfrm>
            <a:off x="3535279" y="65532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1400" noProof="1" smtClean="0">
                <a:solidFill>
                  <a:schemeClr val="bg1"/>
                </a:solidFill>
                <a:latin typeface="Verdana" panose="020B0604030504040204" pitchFamily="34" charset="0"/>
              </a:rPr>
              <a:t>         Đà Lạt, 2019</a:t>
            </a:r>
            <a:endParaRPr lang="vi-VN" sz="1400" noProof="1">
              <a:solidFill>
                <a:schemeClr val="bg1"/>
              </a:solidFill>
              <a:latin typeface="Verdana" panose="020B0604030504040204" pitchFamily="34" charset="0"/>
            </a:endParaRPr>
          </a:p>
        </p:txBody>
      </p:sp>
      <p:cxnSp>
        <p:nvCxnSpPr>
          <p:cNvPr id="3" name="Straight Connector 2"/>
          <p:cNvCxnSpPr/>
          <p:nvPr/>
        </p:nvCxnSpPr>
        <p:spPr bwMode="auto">
          <a:xfrm>
            <a:off x="76200" y="3352800"/>
            <a:ext cx="8991600" cy="0"/>
          </a:xfrm>
          <a:prstGeom prst="line">
            <a:avLst/>
          </a:prstGeom>
          <a:solidFill>
            <a:schemeClr val="accent1"/>
          </a:solidFill>
          <a:ln w="31750" cap="flat" cmpd="sng" algn="ctr">
            <a:solidFill>
              <a:schemeClr val="tx2">
                <a:lumMod val="75000"/>
              </a:schemeClr>
            </a:solidFill>
            <a:prstDash val="solid"/>
            <a:round/>
            <a:headEnd type="none" w="med" len="med"/>
            <a:tailEnd type="none" w="med" len="med"/>
          </a:ln>
          <a:effectLst/>
        </p:spPr>
      </p:cxnSp>
      <p:pic>
        <p:nvPicPr>
          <p:cNvPr id="4" name="Picture 3"/>
          <p:cNvPicPr>
            <a:picLocks noChangeAspect="1"/>
          </p:cNvPicPr>
          <p:nvPr/>
        </p:nvPicPr>
        <p:blipFill>
          <a:blip r:embed="rId3"/>
          <a:stretch>
            <a:fillRect/>
          </a:stretch>
        </p:blipFill>
        <p:spPr>
          <a:xfrm>
            <a:off x="-19050" y="0"/>
            <a:ext cx="9163050" cy="876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 Các khái niệm cơ bản</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 Hướng đối tượng là kỹ thuật mô hình hóa </a:t>
            </a:r>
            <a:r>
              <a:rPr lang="en-US"/>
              <a:t>một </a:t>
            </a:r>
            <a:r>
              <a:rPr lang="en-US" smtClean="0"/>
              <a:t>hệ thống </a:t>
            </a:r>
            <a:r>
              <a:rPr lang="en-US"/>
              <a:t>thế giới thực trong </a:t>
            </a:r>
            <a:r>
              <a:rPr lang="en-US" smtClean="0"/>
              <a:t>phần </a:t>
            </a:r>
            <a:r>
              <a:rPr lang="vi-VN" smtClean="0"/>
              <a:t>mềm </a:t>
            </a:r>
            <a:r>
              <a:rPr lang="vi-VN"/>
              <a:t>dựa trên các đối </a:t>
            </a:r>
            <a:r>
              <a:rPr lang="vi-VN" smtClean="0"/>
              <a:t>tượng</a:t>
            </a:r>
            <a:endParaRPr lang="en-US"/>
          </a:p>
          <a:p>
            <a:pPr marL="457200" indent="-457200">
              <a:buFont typeface="Arial" panose="020B0604020202020204" pitchFamily="34" charset="0"/>
              <a:buChar char="•"/>
            </a:pPr>
            <a:r>
              <a:rPr lang="vi-VN" smtClean="0"/>
              <a:t>Đối </a:t>
            </a:r>
            <a:r>
              <a:rPr lang="vi-VN"/>
              <a:t>tượng (object) là khái niệm trung tâm của </a:t>
            </a:r>
            <a:r>
              <a:rPr lang="en-US" smtClean="0"/>
              <a:t>LTHĐT</a:t>
            </a:r>
            <a:r>
              <a:rPr lang="vi-VN" smtClean="0"/>
              <a:t>, nó</a:t>
            </a:r>
            <a:r>
              <a:rPr lang="en-US" smtClean="0"/>
              <a:t> là </a:t>
            </a:r>
            <a:r>
              <a:rPr lang="en-US"/>
              <a:t>một mô </a:t>
            </a:r>
            <a:r>
              <a:rPr lang="en-US" smtClean="0"/>
              <a:t>hình hóa </a:t>
            </a:r>
            <a:r>
              <a:rPr lang="en-US"/>
              <a:t>của một thực thể hay khái niệm trong thế giới </a:t>
            </a:r>
            <a:r>
              <a:rPr lang="en-US" smtClean="0"/>
              <a:t>thực</a:t>
            </a:r>
          </a:p>
          <a:p>
            <a:pPr marL="457200" indent="-457200">
              <a:buFont typeface="Arial" panose="020B0604020202020204" pitchFamily="34" charset="0"/>
              <a:buChar char="•"/>
            </a:pPr>
            <a:r>
              <a:rPr lang="en-US" smtClean="0"/>
              <a:t>Việc </a:t>
            </a:r>
            <a:r>
              <a:rPr lang="en-US"/>
              <a:t>mô </a:t>
            </a:r>
            <a:r>
              <a:rPr lang="en-US" smtClean="0"/>
              <a:t>hình </a:t>
            </a:r>
            <a:r>
              <a:rPr lang="vi-VN" smtClean="0"/>
              <a:t>hóa </a:t>
            </a:r>
            <a:r>
              <a:rPr lang="vi-VN"/>
              <a:t>này bao gồm xác định các đối tượng tham gia bài </a:t>
            </a:r>
            <a:r>
              <a:rPr lang="vi-VN" smtClean="0"/>
              <a:t>toán</a:t>
            </a:r>
            <a:endParaRPr lang="en-US" smtClean="0"/>
          </a:p>
          <a:p>
            <a:pPr marL="457200" indent="-457200">
              <a:buFont typeface="Arial" panose="020B0604020202020204" pitchFamily="34" charset="0"/>
              <a:buChar char="•"/>
            </a:pPr>
            <a:r>
              <a:rPr lang="vi-VN"/>
              <a:t>Như vậy trong một chương trình hướng đối tượng cần phải xây dựng được các đối tượng, và với các đối tượng đã có cần phải làm gì để giải quyết được các công việc cụ </a:t>
            </a:r>
            <a:r>
              <a:rPr lang="vi-VN" smtClean="0"/>
              <a:t>th</a:t>
            </a:r>
            <a:r>
              <a:rPr lang="en-US" smtClean="0"/>
              <a:t>ể</a:t>
            </a:r>
          </a:p>
          <a:p>
            <a:pPr marL="457200" indent="-457200">
              <a:buFont typeface="Arial" panose="020B0604020202020204" pitchFamily="34" charset="0"/>
              <a:buChar char="•"/>
            </a:pPr>
            <a:endParaRPr lang="en-US"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9467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dirty="0" smtClean="0"/>
              <a:t>Mỗi </a:t>
            </a:r>
            <a:r>
              <a:rPr lang="vi-VN" dirty="0"/>
              <a:t>đối tượng có một tập các </a:t>
            </a:r>
            <a:r>
              <a:rPr lang="vi-VN" b="1" dirty="0"/>
              <a:t>thuộc tính </a:t>
            </a:r>
            <a:r>
              <a:rPr lang="vi-VN" dirty="0"/>
              <a:t>(attribute) như các giá trị hay trạng </a:t>
            </a:r>
            <a:r>
              <a:rPr lang="vi-VN" dirty="0" smtClean="0"/>
              <a:t>thái</a:t>
            </a:r>
            <a:r>
              <a:rPr lang="en-US" dirty="0" smtClean="0"/>
              <a:t> </a:t>
            </a:r>
            <a:r>
              <a:rPr lang="vi-VN" dirty="0" smtClean="0"/>
              <a:t>để </a:t>
            </a:r>
            <a:r>
              <a:rPr lang="vi-VN" dirty="0"/>
              <a:t>mô </a:t>
            </a:r>
            <a:r>
              <a:rPr lang="en-US" dirty="0" err="1" smtClean="0"/>
              <a:t>hình</a:t>
            </a:r>
            <a:r>
              <a:rPr lang="en-US" dirty="0" smtClean="0"/>
              <a:t> </a:t>
            </a:r>
            <a:r>
              <a:rPr lang="vi-VN" dirty="0" smtClean="0"/>
              <a:t>hóa </a:t>
            </a:r>
            <a:r>
              <a:rPr lang="vi-VN" dirty="0"/>
              <a:t>đối </a:t>
            </a:r>
            <a:r>
              <a:rPr lang="vi-VN" dirty="0" smtClean="0"/>
              <a:t>tượng</a:t>
            </a:r>
            <a:endParaRPr lang="en-US" dirty="0" smtClean="0"/>
          </a:p>
          <a:p>
            <a:pPr marL="457200" indent="-457200">
              <a:buFont typeface="Arial" panose="020B0604020202020204" pitchFamily="34" charset="0"/>
              <a:buChar char="•"/>
            </a:pPr>
            <a:r>
              <a:rPr lang="vi-VN" dirty="0"/>
              <a:t>Mỗi đối tượng có một tập các </a:t>
            </a:r>
            <a:r>
              <a:rPr lang="en-US" dirty="0" err="1" smtClean="0"/>
              <a:t>thao</a:t>
            </a:r>
            <a:r>
              <a:rPr lang="en-US" dirty="0" smtClean="0"/>
              <a:t> </a:t>
            </a:r>
            <a:r>
              <a:rPr lang="en-US" dirty="0" err="1" smtClean="0"/>
              <a:t>tác</a:t>
            </a:r>
            <a:r>
              <a:rPr lang="vi-VN" dirty="0" smtClean="0"/>
              <a:t> </a:t>
            </a:r>
            <a:r>
              <a:rPr lang="vi-VN" dirty="0"/>
              <a:t>mà nó thực hiện bằng cách cung </a:t>
            </a:r>
            <a:r>
              <a:rPr lang="vi-VN" dirty="0" smtClean="0"/>
              <a:t>cấp</a:t>
            </a:r>
            <a:r>
              <a:rPr lang="en-US" dirty="0" smtClean="0"/>
              <a:t> </a:t>
            </a:r>
            <a:r>
              <a:rPr lang="vi-VN" dirty="0" smtClean="0"/>
              <a:t>dịch </a:t>
            </a:r>
            <a:r>
              <a:rPr lang="vi-VN" dirty="0"/>
              <a:t>vụ cho các đối tượng </a:t>
            </a:r>
            <a:r>
              <a:rPr lang="vi-VN" dirty="0" smtClean="0"/>
              <a:t>khác</a:t>
            </a:r>
            <a:r>
              <a:rPr lang="en-US" dirty="0" smtClean="0"/>
              <a:t> (</a:t>
            </a:r>
            <a:r>
              <a:rPr lang="en-US" b="1" dirty="0" err="1" smtClean="0"/>
              <a:t>phương</a:t>
            </a:r>
            <a:r>
              <a:rPr lang="en-US" b="1" dirty="0" smtClean="0"/>
              <a:t> </a:t>
            </a:r>
            <a:r>
              <a:rPr lang="en-US" b="1" dirty="0" err="1" smtClean="0"/>
              <a:t>thức</a:t>
            </a:r>
            <a:r>
              <a:rPr lang="en-US" dirty="0" smtClean="0"/>
              <a:t>)</a:t>
            </a:r>
          </a:p>
          <a:p>
            <a:endParaRPr lang="en-US" b="1" u="sng" dirty="0" smtClean="0"/>
          </a:p>
          <a:p>
            <a:r>
              <a:rPr lang="en-US" b="1" u="sng" dirty="0" err="1" smtClean="0"/>
              <a:t>Ví</a:t>
            </a:r>
            <a:r>
              <a:rPr lang="en-US" b="1" u="sng" dirty="0" smtClean="0"/>
              <a:t> </a:t>
            </a:r>
            <a:r>
              <a:rPr lang="en-US" b="1" u="sng" dirty="0" err="1"/>
              <a:t>dụ</a:t>
            </a:r>
            <a:r>
              <a:rPr lang="en-US" b="1" u="sng" dirty="0"/>
              <a:t> :</a:t>
            </a:r>
          </a:p>
          <a:p>
            <a:r>
              <a:rPr lang="vi-VN" dirty="0"/>
              <a:t>	</a:t>
            </a:r>
            <a:r>
              <a:rPr lang="vi-VN" sz="2400" dirty="0"/>
              <a:t>- </a:t>
            </a:r>
            <a:r>
              <a:rPr lang="vi-VN" sz="2400" u="sng" dirty="0"/>
              <a:t>Đối tượng </a:t>
            </a:r>
            <a:r>
              <a:rPr lang="vi-VN" sz="2400" b="1" u="sng" dirty="0"/>
              <a:t>Chuỗi</a:t>
            </a:r>
            <a:r>
              <a:rPr lang="vi-VN" sz="2400" u="sng" dirty="0"/>
              <a:t> :</a:t>
            </a:r>
          </a:p>
          <a:p>
            <a:r>
              <a:rPr lang="en-US" sz="2400" dirty="0"/>
              <a:t>				</a:t>
            </a:r>
            <a:r>
              <a:rPr lang="en-US" sz="2400" i="1" dirty="0" err="1"/>
              <a:t>dữ</a:t>
            </a:r>
            <a:r>
              <a:rPr lang="en-US" sz="2400" i="1" dirty="0"/>
              <a:t> </a:t>
            </a:r>
            <a:r>
              <a:rPr lang="en-US" sz="2400" i="1" dirty="0" err="1"/>
              <a:t>liệu</a:t>
            </a:r>
            <a:r>
              <a:rPr lang="en-US" sz="2400" dirty="0"/>
              <a:t>  : </a:t>
            </a:r>
            <a:r>
              <a:rPr lang="en-US" sz="2400" dirty="0" smtClean="0"/>
              <a:t>string</a:t>
            </a:r>
            <a:endParaRPr lang="en-US" sz="2400" dirty="0"/>
          </a:p>
          <a:p>
            <a:r>
              <a:rPr lang="en-US" sz="2400" dirty="0"/>
              <a:t>				</a:t>
            </a:r>
            <a:r>
              <a:rPr lang="en-US" sz="2400" i="1" dirty="0" err="1" smtClean="0"/>
              <a:t>thao</a:t>
            </a:r>
            <a:r>
              <a:rPr lang="en-US" sz="2400" i="1" dirty="0" smtClean="0"/>
              <a:t> </a:t>
            </a:r>
            <a:r>
              <a:rPr lang="en-US" sz="2400" i="1" dirty="0" err="1" smtClean="0"/>
              <a:t>tác</a:t>
            </a:r>
            <a:r>
              <a:rPr lang="en-US" sz="2400" dirty="0" smtClean="0"/>
              <a:t>:</a:t>
            </a:r>
            <a:endParaRPr lang="en-US" sz="2400" dirty="0"/>
          </a:p>
          <a:p>
            <a:r>
              <a:rPr lang="en-US" sz="2400" dirty="0"/>
              <a:t>					</a:t>
            </a:r>
            <a:r>
              <a:rPr lang="en-US" sz="2400" dirty="0" smtClean="0"/>
              <a:t>+ </a:t>
            </a:r>
            <a:r>
              <a:rPr lang="en-US" sz="2400" dirty="0" err="1"/>
              <a:t>cho</a:t>
            </a:r>
            <a:r>
              <a:rPr lang="en-US" sz="2400" dirty="0"/>
              <a:t> </a:t>
            </a:r>
            <a:r>
              <a:rPr lang="en-US" sz="2400" dirty="0" err="1"/>
              <a:t>chiều</a:t>
            </a:r>
            <a:r>
              <a:rPr lang="en-US" sz="2400" dirty="0"/>
              <a:t> </a:t>
            </a:r>
            <a:r>
              <a:rPr lang="en-US" sz="2400" dirty="0" err="1" smtClean="0"/>
              <a:t>dài</a:t>
            </a:r>
            <a:endParaRPr lang="en-US" sz="2400" dirty="0"/>
          </a:p>
          <a:p>
            <a:r>
              <a:rPr lang="en-US" sz="2400" dirty="0"/>
              <a:t>					</a:t>
            </a:r>
            <a:r>
              <a:rPr lang="en-US" sz="2400" dirty="0" smtClean="0"/>
              <a:t>+ </a:t>
            </a:r>
            <a:r>
              <a:rPr lang="en-US" sz="2400" dirty="0" err="1" smtClean="0"/>
              <a:t>nối</a:t>
            </a:r>
            <a:r>
              <a:rPr lang="en-US" sz="2400" dirty="0" smtClean="0"/>
              <a:t> </a:t>
            </a:r>
            <a:r>
              <a:rPr lang="en-US" sz="2400" dirty="0" err="1"/>
              <a:t>hai</a:t>
            </a:r>
            <a:r>
              <a:rPr lang="en-US" sz="2400" dirty="0"/>
              <a:t> </a:t>
            </a:r>
            <a:r>
              <a:rPr lang="en-US" sz="2400" dirty="0" err="1" smtClean="0"/>
              <a:t>chuỗi</a:t>
            </a:r>
            <a:endParaRPr lang="en-US" sz="2400" dirty="0"/>
          </a:p>
          <a:p>
            <a:r>
              <a:rPr lang="en-US" sz="2400" dirty="0"/>
              <a:t>					</a:t>
            </a:r>
            <a:r>
              <a:rPr lang="en-US" sz="2400" dirty="0" smtClean="0"/>
              <a:t>+ .....</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2970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vi-VN" sz="2400"/>
              <a:t>- </a:t>
            </a:r>
            <a:r>
              <a:rPr lang="vi-VN" sz="2400" u="sng"/>
              <a:t>Đối tượng </a:t>
            </a:r>
            <a:r>
              <a:rPr lang="vi-VN" sz="2400" b="1" u="sng"/>
              <a:t>Stack </a:t>
            </a:r>
            <a:r>
              <a:rPr lang="vi-VN" sz="2400" u="sng"/>
              <a:t>:</a:t>
            </a:r>
          </a:p>
          <a:p>
            <a:r>
              <a:rPr lang="en-US" sz="2400"/>
              <a:t>				</a:t>
            </a:r>
            <a:r>
              <a:rPr lang="en-US" sz="2400" i="1"/>
              <a:t>dữ liệu </a:t>
            </a:r>
            <a:r>
              <a:rPr lang="en-US" sz="2400" smtClean="0"/>
              <a:t>: </a:t>
            </a:r>
            <a:r>
              <a:rPr lang="en-US" sz="2400"/>
              <a:t>số nguyên hay ký tự</a:t>
            </a:r>
          </a:p>
          <a:p>
            <a:r>
              <a:rPr lang="en-US" sz="2400"/>
              <a:t>				</a:t>
            </a:r>
            <a:r>
              <a:rPr lang="en-US" sz="2400" i="1" smtClean="0"/>
              <a:t>thao tác</a:t>
            </a:r>
            <a:r>
              <a:rPr lang="en-US" sz="2400" smtClean="0"/>
              <a:t>:</a:t>
            </a:r>
            <a:endParaRPr lang="en-US" sz="2400"/>
          </a:p>
          <a:p>
            <a:r>
              <a:rPr lang="en-US" sz="2400"/>
              <a:t>					</a:t>
            </a:r>
            <a:r>
              <a:rPr lang="en-US" sz="2400" smtClean="0"/>
              <a:t>+ tạo </a:t>
            </a:r>
            <a:r>
              <a:rPr lang="en-US" sz="2400"/>
              <a:t>lập stack</a:t>
            </a:r>
          </a:p>
          <a:p>
            <a:r>
              <a:rPr lang="en-US" sz="2400"/>
              <a:t>					</a:t>
            </a:r>
            <a:r>
              <a:rPr lang="en-US" sz="2400" smtClean="0"/>
              <a:t>+ push </a:t>
            </a:r>
            <a:r>
              <a:rPr lang="en-US" sz="2400"/>
              <a:t>1 phần tử vào stack</a:t>
            </a:r>
          </a:p>
          <a:p>
            <a:r>
              <a:rPr lang="en-US" sz="2400"/>
              <a:t>					</a:t>
            </a:r>
            <a:r>
              <a:rPr lang="en-US" sz="2400" smtClean="0"/>
              <a:t>+ pop </a:t>
            </a:r>
            <a:r>
              <a:rPr lang="en-US" sz="2400"/>
              <a:t>1 phần tử từ  stack</a:t>
            </a:r>
          </a:p>
          <a:p>
            <a:r>
              <a:rPr lang="en-US" sz="2400"/>
              <a:t>					</a:t>
            </a:r>
          </a:p>
          <a:p>
            <a:r>
              <a:rPr lang="vi-VN" sz="2400"/>
              <a:t>	- </a:t>
            </a:r>
            <a:r>
              <a:rPr lang="vi-VN" sz="2400" u="sng"/>
              <a:t>Đối tượng </a:t>
            </a:r>
            <a:r>
              <a:rPr lang="vi-VN" sz="2400" b="1" u="sng"/>
              <a:t>Cây</a:t>
            </a:r>
          </a:p>
          <a:p>
            <a:r>
              <a:rPr lang="en-US" sz="2400"/>
              <a:t>				</a:t>
            </a:r>
            <a:r>
              <a:rPr lang="en-US" sz="2400" smtClean="0"/>
              <a:t>+ loại </a:t>
            </a:r>
            <a:r>
              <a:rPr lang="en-US" sz="2400"/>
              <a:t>thực vật có gỗ , lá</a:t>
            </a:r>
          </a:p>
          <a:p>
            <a:r>
              <a:rPr lang="en-US" sz="2400"/>
              <a:t>				</a:t>
            </a:r>
            <a:r>
              <a:rPr lang="en-US" sz="2400" smtClean="0"/>
              <a:t>+ </a:t>
            </a:r>
            <a:r>
              <a:rPr lang="en-US" sz="2400"/>
              <a:t>sự phát triển</a:t>
            </a:r>
          </a:p>
          <a:p>
            <a:r>
              <a:rPr lang="en-US" sz="2400"/>
              <a:t>				....</a:t>
            </a:r>
          </a:p>
          <a:p>
            <a:r>
              <a:rPr lang="vi-VN" sz="2400"/>
              <a:t>	- </a:t>
            </a:r>
            <a:r>
              <a:rPr lang="vi-VN" sz="2400" u="sng"/>
              <a:t>Đối tượng </a:t>
            </a:r>
            <a:r>
              <a:rPr lang="vi-VN" sz="2400" b="1" u="sng"/>
              <a:t>Xe</a:t>
            </a:r>
          </a:p>
          <a:p>
            <a:r>
              <a:rPr lang="en-US" sz="2400"/>
              <a:t>				</a:t>
            </a:r>
            <a:r>
              <a:rPr lang="en-US" sz="2400" smtClean="0"/>
              <a:t>+ </a:t>
            </a:r>
            <a:r>
              <a:rPr lang="en-US" sz="2400"/>
              <a:t>bằng sắt, có bánh xe</a:t>
            </a:r>
          </a:p>
          <a:p>
            <a:r>
              <a:rPr lang="vi-VN" sz="2400"/>
              <a:t>				</a:t>
            </a:r>
            <a:r>
              <a:rPr lang="en-US" sz="2400" smtClean="0"/>
              <a:t>+ d</a:t>
            </a:r>
            <a:r>
              <a:rPr lang="vi-VN" sz="2400" smtClean="0"/>
              <a:t>i </a:t>
            </a:r>
            <a:r>
              <a:rPr lang="vi-VN" sz="2400"/>
              <a:t>chuyển được</a:t>
            </a:r>
          </a:p>
          <a:p>
            <a:r>
              <a:rPr lang="en-US" sz="2400"/>
              <a:t>				.....</a:t>
            </a:r>
          </a:p>
          <a:p>
            <a:pPr marL="457200" indent="-457200">
              <a:buFont typeface="Arial" panose="020B0604020202020204" pitchFamily="34" charset="0"/>
              <a:buChar char="•"/>
            </a:pPr>
            <a:endParaRPr lang="en-US" sz="24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96652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vi-VN"/>
              <a:t>Như vậy mỗi một đối tượng </a:t>
            </a:r>
            <a:r>
              <a:rPr lang="vi-VN" smtClean="0"/>
              <a:t>cần </a:t>
            </a:r>
            <a:r>
              <a:rPr lang="vi-VN"/>
              <a:t>xác định thật chính xác đặc điểm và các </a:t>
            </a:r>
            <a:r>
              <a:rPr lang="en-US" smtClean="0"/>
              <a:t>thao tác</a:t>
            </a:r>
            <a:r>
              <a:rPr lang="vi-VN" smtClean="0"/>
              <a:t> </a:t>
            </a:r>
            <a:r>
              <a:rPr lang="vi-VN"/>
              <a:t>cụ thể cho các kiểu dữ liệu trong đối tượng.</a:t>
            </a:r>
          </a:p>
          <a:p>
            <a:r>
              <a:rPr lang="vi-VN"/>
              <a:t>	</a:t>
            </a:r>
            <a:r>
              <a:rPr lang="vi-VN" sz="2400" b="1" u="sng"/>
              <a:t>Ví dụ :</a:t>
            </a:r>
            <a:r>
              <a:rPr lang="vi-VN" sz="2400"/>
              <a:t> </a:t>
            </a:r>
            <a:endParaRPr lang="en-US" sz="2400" smtClean="0"/>
          </a:p>
          <a:p>
            <a:r>
              <a:rPr lang="en-US" sz="2400"/>
              <a:t>	</a:t>
            </a:r>
            <a:r>
              <a:rPr lang="en-US" sz="2400" smtClean="0"/>
              <a:t>	+ C</a:t>
            </a:r>
            <a:r>
              <a:rPr lang="vi-VN" sz="2400" smtClean="0"/>
              <a:t>ác </a:t>
            </a:r>
            <a:r>
              <a:rPr lang="vi-VN" sz="2400"/>
              <a:t>thao tác trong đối tượng Stack không thể áp dụng vào cho đối tượng chuỗi và ngược lại</a:t>
            </a:r>
          </a:p>
          <a:p>
            <a:r>
              <a:rPr lang="vi-VN" sz="2400"/>
              <a:t>		</a:t>
            </a:r>
            <a:r>
              <a:rPr lang="en-US" sz="2400" smtClean="0"/>
              <a:t>+ </a:t>
            </a:r>
            <a:r>
              <a:rPr lang="vi-VN" sz="2400" smtClean="0"/>
              <a:t>Hay </a:t>
            </a:r>
            <a:r>
              <a:rPr lang="vi-VN" sz="2400"/>
              <a:t>đối tượng cây không thể có hành vi di chuyển và đối </a:t>
            </a:r>
            <a:r>
              <a:rPr lang="en-US" sz="2400" smtClean="0"/>
              <a:t>t</a:t>
            </a:r>
            <a:r>
              <a:rPr lang="vi-VN" sz="2400" smtClean="0"/>
              <a:t>ượng </a:t>
            </a:r>
            <a:r>
              <a:rPr lang="vi-VN" sz="2400"/>
              <a:t>xe thì không thể phát triển( lớn ra</a:t>
            </a:r>
            <a:r>
              <a:rPr lang="vi-VN" sz="2400" smtClean="0"/>
              <a:t>)</a:t>
            </a:r>
            <a:endParaRPr lang="en-US" sz="2400" smtClean="0"/>
          </a:p>
          <a:p>
            <a:endParaRPr lang="vi-VN" sz="2400"/>
          </a:p>
          <a:p>
            <a:pPr algn="just">
              <a:buFont typeface="Arial" panose="020B0604020202020204" pitchFamily="34" charset="0"/>
              <a:buChar char="•"/>
            </a:pPr>
            <a:r>
              <a:rPr lang="en-US" smtClean="0"/>
              <a:t>C</a:t>
            </a:r>
            <a:r>
              <a:rPr lang="vi-VN" smtClean="0"/>
              <a:t>ác </a:t>
            </a:r>
            <a:r>
              <a:rPr lang="vi-VN"/>
              <a:t>đối tượng có đặc điểm tương tự </a:t>
            </a:r>
            <a:r>
              <a:rPr lang="vi-VN" smtClean="0"/>
              <a:t>nhau</a:t>
            </a:r>
            <a:r>
              <a:rPr lang="en-US" smtClean="0"/>
              <a:t> </a:t>
            </a:r>
            <a:r>
              <a:rPr lang="vi-VN" smtClean="0"/>
              <a:t>được </a:t>
            </a:r>
            <a:r>
              <a:rPr lang="vi-VN"/>
              <a:t>xếp </a:t>
            </a:r>
            <a:r>
              <a:rPr lang="vi-VN" smtClean="0"/>
              <a:t>vào</a:t>
            </a:r>
            <a:r>
              <a:rPr lang="en-US" smtClean="0"/>
              <a:t> c</a:t>
            </a:r>
            <a:r>
              <a:rPr lang="vi-VN" smtClean="0"/>
              <a:t>ùng </a:t>
            </a:r>
            <a:r>
              <a:rPr lang="vi-VN"/>
              <a:t>một nhóm, đó là lớp (class). Mỗi lớp là đặc tả các đặc điểm của các đối </a:t>
            </a:r>
            <a:r>
              <a:rPr lang="vi-VN" smtClean="0"/>
              <a:t>tượng</a:t>
            </a:r>
            <a:r>
              <a:rPr lang="en-US" smtClean="0"/>
              <a:t> </a:t>
            </a:r>
            <a:r>
              <a:rPr lang="en-US"/>
              <a:t>thuộc lớp đó.</a:t>
            </a:r>
          </a:p>
          <a:p>
            <a:r>
              <a:rPr lang="vi-VN"/>
              <a:t>	</a:t>
            </a:r>
            <a:endParaRPr lang="en-US"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052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0" y="838200"/>
            <a:ext cx="8991599"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sz="2600" smtClean="0"/>
              <a:t>Một </a:t>
            </a:r>
            <a:r>
              <a:rPr lang="en-US" sz="2600"/>
              <a:t>định nghĩa lớp mô tả tất cả các thuộc tính của các đối</a:t>
            </a:r>
          </a:p>
          <a:p>
            <a:r>
              <a:rPr lang="en-US" sz="2600" smtClean="0"/>
              <a:t>    </a:t>
            </a:r>
            <a:r>
              <a:rPr lang="vi-VN" sz="2600" smtClean="0"/>
              <a:t>tượng </a:t>
            </a:r>
            <a:r>
              <a:rPr lang="vi-VN" sz="2600"/>
              <a:t>thành viên của lớp đó và các </a:t>
            </a:r>
            <a:r>
              <a:rPr lang="en-US" sz="2600" smtClean="0"/>
              <a:t>thao tác </a:t>
            </a:r>
            <a:r>
              <a:rPr lang="vi-VN" sz="2600" smtClean="0"/>
              <a:t>thực thi</a:t>
            </a:r>
            <a:r>
              <a:rPr lang="en-US" sz="2600" smtClean="0"/>
              <a:t> </a:t>
            </a:r>
            <a:r>
              <a:rPr lang="vi-VN" sz="2600" smtClean="0"/>
              <a:t>hành </a:t>
            </a:r>
            <a:r>
              <a:rPr lang="vi-VN" sz="2600"/>
              <a:t>vi của các đối </a:t>
            </a:r>
            <a:r>
              <a:rPr lang="vi-VN" sz="2600" smtClean="0"/>
              <a:t>tượng</a:t>
            </a:r>
            <a:r>
              <a:rPr lang="en-US" sz="2600" smtClean="0"/>
              <a:t> đó</a:t>
            </a:r>
            <a:endParaRPr lang="en-US" sz="2600"/>
          </a:p>
          <a:p>
            <a:pPr>
              <a:buFont typeface="Arial" panose="020B0604020202020204" pitchFamily="34" charset="0"/>
              <a:buChar char="•"/>
            </a:pPr>
            <a:r>
              <a:rPr lang="vi-VN" sz="2600"/>
              <a:t>Khi một phần tử  dữ liệu được khai báo là biến của một lớp gọi là đối </a:t>
            </a:r>
            <a:r>
              <a:rPr lang="vi-VN" sz="2600" smtClean="0"/>
              <a:t>tượng</a:t>
            </a:r>
            <a:endParaRPr lang="en-US" sz="2600" smtClean="0"/>
          </a:p>
          <a:p>
            <a:pPr>
              <a:buFont typeface="Arial" panose="020B0604020202020204" pitchFamily="34" charset="0"/>
              <a:buChar char="•"/>
            </a:pPr>
            <a:r>
              <a:rPr lang="vi-VN" sz="2600" smtClean="0"/>
              <a:t>Các </a:t>
            </a:r>
            <a:r>
              <a:rPr lang="vi-VN" sz="2600"/>
              <a:t>hàm ( thao </a:t>
            </a:r>
            <a:r>
              <a:rPr lang="vi-VN" sz="2600" smtClean="0"/>
              <a:t>tác) </a:t>
            </a:r>
            <a:r>
              <a:rPr lang="vi-VN" sz="2600"/>
              <a:t>được định nghĩa trong 1 lớp gọi là phương thức và các hàm này sẽ xử lý dữ liệu của từng đối tượng trong </a:t>
            </a:r>
            <a:r>
              <a:rPr lang="vi-VN" sz="2600" smtClean="0"/>
              <a:t>lớp</a:t>
            </a:r>
            <a:endParaRPr lang="en-US" sz="2600" smtClean="0"/>
          </a:p>
          <a:p>
            <a:pPr>
              <a:buFont typeface="Arial" panose="020B0604020202020204" pitchFamily="34" charset="0"/>
              <a:buChar char="•"/>
            </a:pPr>
            <a:r>
              <a:rPr lang="vi-VN" sz="2600" smtClean="0"/>
              <a:t>Như </a:t>
            </a:r>
            <a:r>
              <a:rPr lang="vi-VN" sz="2600"/>
              <a:t>vậy sự khác nhau giữa lớp và đối tượng giống như sự khác nhau giữa t</a:t>
            </a:r>
            <a:r>
              <a:rPr lang="vi-VN"/>
              <a:t>ập hợp và các phần tử thuộc tập </a:t>
            </a:r>
            <a:r>
              <a:rPr lang="vi-VN" smtClean="0"/>
              <a:t>hợp</a:t>
            </a:r>
            <a:endParaRPr lang="en-US" smtClean="0"/>
          </a:p>
          <a:p>
            <a:endParaRPr lang="en-US" sz="2400" b="1" u="sng" smtClean="0"/>
          </a:p>
          <a:p>
            <a:r>
              <a:rPr lang="en-US" sz="2000" b="1" u="sng" smtClean="0"/>
              <a:t>Ví </a:t>
            </a:r>
            <a:r>
              <a:rPr lang="en-US" sz="2000" b="1" u="sng"/>
              <a:t>dụ :</a:t>
            </a:r>
            <a:r>
              <a:rPr lang="en-US" sz="2000"/>
              <a:t> lớp số nguyên (int ) : Chỉ tập hợp số nguyên ( -32....   -  32...)</a:t>
            </a:r>
          </a:p>
          <a:p>
            <a:r>
              <a:rPr lang="vi-VN" sz="2000"/>
              <a:t>		nhưng thực khai báo int  X=9 ; : X ở đây là một đối tượng có giá trị cụ thể là 9  và cũng có các phương thức  +, - , * ,/ </a:t>
            </a:r>
            <a:r>
              <a:rPr lang="vi-VN" sz="2000" smtClean="0"/>
              <a:t>....	</a:t>
            </a:r>
            <a:endParaRPr lang="en-US" sz="20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155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0" y="838200"/>
            <a:ext cx="8991599" cy="3657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sz="2400" smtClean="0"/>
              <a:t>  </a:t>
            </a:r>
            <a:r>
              <a:rPr lang="en-US" sz="2400" b="1" smtClean="0"/>
              <a:t>Lớp </a:t>
            </a:r>
            <a:r>
              <a:rPr lang="en-US" sz="2400" b="1"/>
              <a:t>HCN  </a:t>
            </a:r>
            <a:r>
              <a:rPr lang="en-US" sz="2400"/>
              <a:t>	</a:t>
            </a:r>
            <a:endParaRPr lang="en-US" sz="2400" smtClean="0"/>
          </a:p>
          <a:p>
            <a:r>
              <a:rPr lang="en-US" sz="2400"/>
              <a:t>	</a:t>
            </a:r>
            <a:r>
              <a:rPr lang="en-US" sz="2400" smtClean="0"/>
              <a:t>		+ Dữ </a:t>
            </a:r>
            <a:r>
              <a:rPr lang="en-US" sz="2400"/>
              <a:t>liệu  :  Dai(float) , Rong(float)</a:t>
            </a:r>
          </a:p>
          <a:p>
            <a:r>
              <a:rPr lang="en-US" sz="2400"/>
              <a:t>			</a:t>
            </a:r>
            <a:r>
              <a:rPr lang="en-US" sz="2400" smtClean="0"/>
              <a:t>+ Phương thức  </a:t>
            </a:r>
            <a:r>
              <a:rPr lang="en-US" sz="2400"/>
              <a:t>: </a:t>
            </a:r>
            <a:r>
              <a:rPr lang="en-US" sz="2400" smtClean="0"/>
              <a:t>Dientich</a:t>
            </a:r>
            <a:r>
              <a:rPr lang="en-US" sz="2400"/>
              <a:t>()</a:t>
            </a:r>
          </a:p>
          <a:p>
            <a:r>
              <a:rPr lang="en-US" sz="2400"/>
              <a:t>				</a:t>
            </a:r>
            <a:r>
              <a:rPr lang="en-US" sz="2400" smtClean="0"/>
              <a:t>		Chuvi</a:t>
            </a:r>
            <a:r>
              <a:rPr lang="en-US" sz="2400"/>
              <a:t>()</a:t>
            </a:r>
          </a:p>
          <a:p>
            <a:endParaRPr lang="en-US" sz="2400"/>
          </a:p>
          <a:p>
            <a:r>
              <a:rPr lang="vi-VN" sz="2400"/>
              <a:t>	</a:t>
            </a:r>
            <a:r>
              <a:rPr lang="vi-VN" sz="2400" b="1"/>
              <a:t>Đối tượng HCN  </a:t>
            </a:r>
            <a:endParaRPr lang="en-US" sz="2400" b="1" smtClean="0"/>
          </a:p>
          <a:p>
            <a:r>
              <a:rPr lang="en-US" sz="2400" b="1"/>
              <a:t>	</a:t>
            </a:r>
            <a:r>
              <a:rPr lang="en-US" sz="2400" b="1" smtClean="0"/>
              <a:t>			</a:t>
            </a:r>
            <a:r>
              <a:rPr lang="vi-VN" sz="2400" smtClean="0"/>
              <a:t>S1(3,4</a:t>
            </a:r>
            <a:r>
              <a:rPr lang="vi-VN" sz="2400"/>
              <a:t>)  	=&gt; </a:t>
            </a:r>
            <a:r>
              <a:rPr lang="vi-VN" sz="2400" smtClean="0"/>
              <a:t>S1.D</a:t>
            </a:r>
            <a:r>
              <a:rPr lang="en-US" sz="2400" smtClean="0"/>
              <a:t>ien</a:t>
            </a:r>
            <a:r>
              <a:rPr lang="vi-VN" sz="2400" smtClean="0"/>
              <a:t>t</a:t>
            </a:r>
            <a:r>
              <a:rPr lang="en-US" sz="2400" smtClean="0"/>
              <a:t>inh</a:t>
            </a:r>
            <a:r>
              <a:rPr lang="vi-VN" sz="2400" smtClean="0"/>
              <a:t>()  </a:t>
            </a:r>
            <a:r>
              <a:rPr lang="vi-VN" sz="2400"/>
              <a:t>= </a:t>
            </a:r>
            <a:r>
              <a:rPr lang="vi-VN" sz="2400" smtClean="0"/>
              <a:t>1</a:t>
            </a:r>
            <a:r>
              <a:rPr lang="en-US" sz="2400" smtClean="0"/>
              <a:t>2</a:t>
            </a:r>
            <a:endParaRPr lang="vi-VN" sz="2400"/>
          </a:p>
          <a:p>
            <a:r>
              <a:rPr lang="en-US" sz="2400"/>
              <a:t>					</a:t>
            </a:r>
            <a:r>
              <a:rPr lang="en-US" sz="2400" smtClean="0"/>
              <a:t>          =&gt;S1.Chuvi</a:t>
            </a:r>
            <a:r>
              <a:rPr lang="en-US" sz="2400"/>
              <a:t>()   =14</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65465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2.1 Đối tượng và lớp</a:t>
            </a:r>
            <a:endParaRPr lang="en-US" altLang="en-US" sz="2800" noProof="1">
              <a:cs typeface="Times New Roman" pitchFamily="18" charset="0"/>
            </a:endParaRPr>
          </a:p>
        </p:txBody>
      </p:sp>
      <p:sp>
        <p:nvSpPr>
          <p:cNvPr id="13" name="Round Same Side Corner Rectangle 6"/>
          <p:cNvSpPr/>
          <p:nvPr/>
        </p:nvSpPr>
        <p:spPr bwMode="auto">
          <a:xfrm>
            <a:off x="0" y="838200"/>
            <a:ext cx="8991599" cy="5715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lgn="just">
              <a:buFont typeface="Arial" panose="020B0604020202020204" pitchFamily="34" charset="0"/>
              <a:buChar char="•"/>
            </a:pPr>
            <a:r>
              <a:rPr lang="en-US" sz="2400" smtClean="0"/>
              <a:t>  </a:t>
            </a:r>
            <a:r>
              <a:rPr lang="vi-VN"/>
              <a:t>Một điểm rất đặt trưng trong hướng đối tượng là mỗi một đối tượng có cho riêng mình 1 bản sao các phần tử dữ liệu của lớp ( gọi là </a:t>
            </a:r>
            <a:r>
              <a:rPr lang="vi-VN" smtClean="0"/>
              <a:t>một</a:t>
            </a:r>
            <a:r>
              <a:rPr lang="en-US" smtClean="0"/>
              <a:t> thực thể - Instance</a:t>
            </a:r>
            <a:r>
              <a:rPr lang="vi-VN" smtClean="0"/>
              <a:t>) </a:t>
            </a:r>
            <a:r>
              <a:rPr lang="vi-VN"/>
              <a:t>. Do đó các đối tượng độc lập khác </a:t>
            </a:r>
            <a:r>
              <a:rPr lang="vi-VN" smtClean="0"/>
              <a:t>nhau, </a:t>
            </a:r>
            <a:r>
              <a:rPr lang="vi-VN"/>
              <a:t>khi thay đổi dữ liệu trên đối tượng này sẽ không ảnh hưởng đến đối tượng khác và gởi các thông điệp cho đối tượng này sẽ không ảnh hưởng đến đối tượng khác.</a:t>
            </a:r>
          </a:p>
          <a:p>
            <a:endParaRPr lang="en-US" sz="2400"/>
          </a:p>
          <a:p>
            <a:r>
              <a:rPr lang="vi-VN" sz="2400"/>
              <a:t>		</a:t>
            </a:r>
            <a:r>
              <a:rPr lang="vi-VN" sz="2400" b="1"/>
              <a:t>Đối tượng HCN</a:t>
            </a:r>
            <a:r>
              <a:rPr lang="vi-VN" sz="2400"/>
              <a:t>  S1(3,4)  	=&gt; </a:t>
            </a:r>
            <a:r>
              <a:rPr lang="vi-VN" sz="2400" smtClean="0"/>
              <a:t>S1.D</a:t>
            </a:r>
            <a:r>
              <a:rPr lang="en-US" sz="2400" smtClean="0"/>
              <a:t>ientich()</a:t>
            </a:r>
            <a:r>
              <a:rPr lang="vi-VN" sz="2400" smtClean="0"/>
              <a:t>  </a:t>
            </a:r>
            <a:r>
              <a:rPr lang="vi-VN" sz="2400"/>
              <a:t>= </a:t>
            </a:r>
            <a:r>
              <a:rPr lang="vi-VN" sz="2400" smtClean="0"/>
              <a:t>1</a:t>
            </a:r>
            <a:r>
              <a:rPr lang="en-US" sz="2400" smtClean="0"/>
              <a:t>2</a:t>
            </a:r>
            <a:endParaRPr lang="vi-VN" sz="2400"/>
          </a:p>
          <a:p>
            <a:r>
              <a:rPr lang="en-US" sz="2400"/>
              <a:t>						</a:t>
            </a:r>
            <a:r>
              <a:rPr lang="en-US" sz="2400" smtClean="0"/>
              <a:t>	=&gt;S1.Chuvi</a:t>
            </a:r>
            <a:r>
              <a:rPr lang="en-US" sz="2400"/>
              <a:t>()   =14</a:t>
            </a:r>
          </a:p>
          <a:p>
            <a:r>
              <a:rPr lang="en-US" sz="2400"/>
              <a:t>				</a:t>
            </a:r>
            <a:r>
              <a:rPr lang="en-US" sz="2400" smtClean="0"/>
              <a:t>	 </a:t>
            </a:r>
            <a:r>
              <a:rPr lang="en-US" sz="2400"/>
              <a:t>S2( 7,8)	=&gt;</a:t>
            </a:r>
            <a:r>
              <a:rPr lang="en-US" sz="2400" smtClean="0"/>
              <a:t>S2.Dientich() </a:t>
            </a:r>
            <a:r>
              <a:rPr lang="en-US" sz="2400"/>
              <a:t>= 56</a:t>
            </a:r>
          </a:p>
          <a:p>
            <a:r>
              <a:rPr lang="en-US" sz="2400"/>
              <a:t>						</a:t>
            </a:r>
            <a:r>
              <a:rPr lang="en-US" sz="2400" smtClean="0"/>
              <a:t>	=&gt; S2.Chuvi</a:t>
            </a:r>
            <a:r>
              <a:rPr lang="en-US" sz="2400"/>
              <a:t>() = 30</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703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3124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lgn="just">
              <a:buFont typeface="Arial" panose="020B0604020202020204" pitchFamily="34" charset="0"/>
              <a:buChar char="•"/>
            </a:pPr>
            <a:r>
              <a:rPr lang="vi-VN"/>
              <a:t>Tất cả ngôn ngữ lập trình hướng đối </a:t>
            </a:r>
            <a:r>
              <a:rPr lang="vi-VN" smtClean="0"/>
              <a:t>tượng</a:t>
            </a:r>
            <a:r>
              <a:rPr lang="en-US" smtClean="0"/>
              <a:t> đ</a:t>
            </a:r>
            <a:r>
              <a:rPr lang="vi-VN" smtClean="0"/>
              <a:t>ều </a:t>
            </a:r>
            <a:r>
              <a:rPr lang="vi-VN"/>
              <a:t>có ba đặc điểm chung </a:t>
            </a:r>
            <a:r>
              <a:rPr lang="vi-VN" smtClean="0"/>
              <a:t>là</a:t>
            </a:r>
            <a:r>
              <a:rPr lang="en-US" smtClean="0"/>
              <a:t>:</a:t>
            </a:r>
          </a:p>
          <a:p>
            <a:pPr algn="just">
              <a:buFont typeface="Arial" panose="020B0604020202020204" pitchFamily="34" charset="0"/>
              <a:buChar char="•"/>
            </a:pPr>
            <a:endParaRPr lang="en-US" smtClean="0"/>
          </a:p>
          <a:p>
            <a:pPr marL="1371600" lvl="2" indent="-457200" algn="just">
              <a:buFont typeface="Wingdings" panose="05000000000000000000" pitchFamily="2" charset="2"/>
              <a:buChar char="ü"/>
            </a:pPr>
            <a:r>
              <a:rPr lang="en-US" smtClean="0"/>
              <a:t>T</a:t>
            </a:r>
            <a:r>
              <a:rPr lang="vi-VN" smtClean="0"/>
              <a:t>ính </a:t>
            </a:r>
            <a:r>
              <a:rPr lang="vi-VN"/>
              <a:t>đóng gói (encapsulation </a:t>
            </a:r>
            <a:r>
              <a:rPr lang="vi-VN" smtClean="0"/>
              <a:t>)</a:t>
            </a:r>
            <a:endParaRPr lang="en-US" smtClean="0"/>
          </a:p>
          <a:p>
            <a:pPr marL="1371600" lvl="2" indent="-457200" algn="just">
              <a:buFont typeface="Wingdings" panose="05000000000000000000" pitchFamily="2" charset="2"/>
              <a:buChar char="ü"/>
            </a:pPr>
            <a:r>
              <a:rPr lang="en-US"/>
              <a:t>T</a:t>
            </a:r>
            <a:r>
              <a:rPr lang="vi-VN" smtClean="0"/>
              <a:t>ính </a:t>
            </a:r>
            <a:r>
              <a:rPr lang="vi-VN"/>
              <a:t>kế thừa (inherirance ) </a:t>
            </a:r>
            <a:endParaRPr lang="en-US" smtClean="0"/>
          </a:p>
          <a:p>
            <a:pPr marL="1371600" lvl="2" indent="-457200" algn="just">
              <a:buFont typeface="Wingdings" panose="05000000000000000000" pitchFamily="2" charset="2"/>
              <a:buChar char="ü"/>
            </a:pPr>
            <a:r>
              <a:rPr lang="en-US" smtClean="0"/>
              <a:t>T</a:t>
            </a:r>
            <a:r>
              <a:rPr lang="vi-VN" smtClean="0"/>
              <a:t>ính </a:t>
            </a:r>
            <a:r>
              <a:rPr lang="en-US" err="1" smtClean="0"/>
              <a:t>đa</a:t>
            </a:r>
            <a:r>
              <a:rPr lang="en-US" smtClean="0"/>
              <a:t> </a:t>
            </a:r>
            <a:r>
              <a:rPr lang="en-US" err="1" smtClean="0"/>
              <a:t>hình</a:t>
            </a:r>
            <a:r>
              <a:rPr lang="vi-VN" smtClean="0"/>
              <a:t> </a:t>
            </a:r>
            <a:r>
              <a:rPr lang="vi-VN"/>
              <a:t>(polymorphism )</a:t>
            </a:r>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71965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5486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lgn="just">
              <a:buFont typeface="Arial" panose="020B0604020202020204" pitchFamily="34" charset="0"/>
              <a:buChar char="•"/>
            </a:pPr>
            <a:r>
              <a:rPr lang="en-US" b="1"/>
              <a:t>T</a:t>
            </a:r>
            <a:r>
              <a:rPr lang="vi-VN" b="1"/>
              <a:t>ính đóng gói (</a:t>
            </a:r>
            <a:r>
              <a:rPr lang="vi-VN" b="1" smtClean="0"/>
              <a:t>encapsulation</a:t>
            </a:r>
            <a:r>
              <a:rPr lang="en-US" b="1" smtClean="0"/>
              <a:t>):</a:t>
            </a:r>
          </a:p>
          <a:p>
            <a:pPr marL="1257300" lvl="2" indent="-457200" algn="just">
              <a:buFont typeface="Wingdings" panose="05000000000000000000" pitchFamily="2" charset="2"/>
              <a:buChar char="ü"/>
            </a:pPr>
            <a:r>
              <a:rPr lang="vi-VN" sz="2400"/>
              <a:t>Tính đóng gói là một kỹ thuật </a:t>
            </a:r>
            <a:r>
              <a:rPr lang="vi-VN" sz="2400" smtClean="0"/>
              <a:t>ràng </a:t>
            </a:r>
            <a:r>
              <a:rPr lang="vi-VN" sz="2400"/>
              <a:t>buộc </a:t>
            </a:r>
            <a:r>
              <a:rPr lang="vi-VN" sz="2400" smtClean="0"/>
              <a:t>phư</a:t>
            </a:r>
            <a:r>
              <a:rPr lang="en-US" sz="2400"/>
              <a:t>ơ</a:t>
            </a:r>
            <a:r>
              <a:rPr lang="vi-VN" sz="2400" smtClean="0"/>
              <a:t>ng </a:t>
            </a:r>
            <a:r>
              <a:rPr lang="vi-VN" sz="2400"/>
              <a:t>thức và dữ liệu </a:t>
            </a:r>
            <a:r>
              <a:rPr lang="en-US" sz="2400" err="1" smtClean="0"/>
              <a:t>để</a:t>
            </a:r>
            <a:r>
              <a:rPr lang="en-US" sz="2400" smtClean="0"/>
              <a:t> </a:t>
            </a:r>
            <a:r>
              <a:rPr lang="vi-VN" sz="2400" smtClean="0"/>
              <a:t>được </a:t>
            </a:r>
            <a:r>
              <a:rPr lang="vi-VN" sz="2400"/>
              <a:t>an toàn khi có sự can thiệp từ bên </a:t>
            </a:r>
            <a:r>
              <a:rPr lang="vi-VN" sz="2400" smtClean="0"/>
              <a:t>ngoài</a:t>
            </a:r>
            <a:r>
              <a:rPr lang="en-US" sz="2400" smtClean="0"/>
              <a:t> </a:t>
            </a:r>
            <a:r>
              <a:rPr lang="en-US" sz="2400" err="1" smtClean="0"/>
              <a:t>đối</a:t>
            </a:r>
            <a:r>
              <a:rPr lang="en-US" sz="2400" smtClean="0"/>
              <a:t> </a:t>
            </a:r>
            <a:r>
              <a:rPr lang="en-US" sz="2400" err="1" smtClean="0"/>
              <a:t>tượng</a:t>
            </a:r>
            <a:r>
              <a:rPr lang="en-US" sz="2400" smtClean="0"/>
              <a:t>- </a:t>
            </a:r>
            <a:r>
              <a:rPr lang="en-US" sz="2400" err="1" smtClean="0"/>
              <a:t>Chính</a:t>
            </a:r>
            <a:r>
              <a:rPr lang="en-US" sz="2400" smtClean="0"/>
              <a:t> </a:t>
            </a:r>
            <a:r>
              <a:rPr lang="en-US" sz="2400" err="1" smtClean="0"/>
              <a:t>là</a:t>
            </a:r>
            <a:r>
              <a:rPr lang="en-US" sz="2400" smtClean="0"/>
              <a:t> </a:t>
            </a:r>
            <a:r>
              <a:rPr lang="en-US" sz="2400" err="1" smtClean="0"/>
              <a:t>kiểu</a:t>
            </a:r>
            <a:r>
              <a:rPr lang="en-US" sz="2400" smtClean="0"/>
              <a:t> class</a:t>
            </a:r>
          </a:p>
          <a:p>
            <a:pPr marL="1257300" lvl="2" indent="-457200" algn="just">
              <a:buFont typeface="Wingdings" panose="05000000000000000000" pitchFamily="2" charset="2"/>
              <a:buChar char="ü"/>
            </a:pPr>
            <a:r>
              <a:rPr lang="vi-VN" sz="2400" smtClean="0"/>
              <a:t>Từ </a:t>
            </a:r>
            <a:r>
              <a:rPr lang="vi-VN" sz="2400"/>
              <a:t>đó các đối tượng được khai báo thuộc kiểu class </a:t>
            </a:r>
            <a:r>
              <a:rPr lang="vi-VN" sz="2400" smtClean="0"/>
              <a:t>này</a:t>
            </a:r>
            <a:endParaRPr lang="en-US" sz="2400" smtClean="0"/>
          </a:p>
          <a:p>
            <a:pPr marL="1257300" lvl="2" indent="-457200" algn="just">
              <a:buFont typeface="Wingdings" panose="05000000000000000000" pitchFamily="2" charset="2"/>
              <a:buChar char="ü"/>
            </a:pPr>
            <a:r>
              <a:rPr lang="vi-VN" sz="2400"/>
              <a:t>Trong một đối tượng phương thức và dữ liệu có thể là thành phần private  hay là </a:t>
            </a:r>
            <a:r>
              <a:rPr lang="vi-VN" sz="2400" smtClean="0"/>
              <a:t>public</a:t>
            </a:r>
            <a:endParaRPr lang="en-US" sz="2400" smtClean="0"/>
          </a:p>
          <a:p>
            <a:pPr marL="1257300" lvl="2" indent="-457200" algn="just">
              <a:buFont typeface="Wingdings" panose="05000000000000000000" pitchFamily="2" charset="2"/>
              <a:buChar char="ü"/>
            </a:pPr>
            <a:r>
              <a:rPr lang="vi-VN" sz="2400"/>
              <a:t>Nếu chúng là các thành phần  private thì chỉ bị chịu ảnh hưởng bởi các thành phần khác </a:t>
            </a:r>
            <a:r>
              <a:rPr lang="en-US" sz="2400" err="1" smtClean="0"/>
              <a:t>trong</a:t>
            </a:r>
            <a:r>
              <a:rPr lang="vi-VN" sz="2400" smtClean="0"/>
              <a:t> </a:t>
            </a:r>
            <a:r>
              <a:rPr lang="vi-VN" sz="2400"/>
              <a:t>đối </a:t>
            </a:r>
            <a:r>
              <a:rPr lang="vi-VN" sz="2400" smtClean="0"/>
              <a:t>tượng</a:t>
            </a:r>
            <a:endParaRPr lang="en-US" sz="2400" smtClean="0"/>
          </a:p>
          <a:p>
            <a:pPr marL="1257300" lvl="2" indent="-457200" algn="just">
              <a:buFont typeface="Wingdings" panose="05000000000000000000" pitchFamily="2" charset="2"/>
              <a:buChar char="ü"/>
            </a:pPr>
            <a:r>
              <a:rPr lang="vi-VN" sz="2400"/>
              <a:t>Nếu chúng là thành phần public thì các thành phần khác </a:t>
            </a:r>
            <a:r>
              <a:rPr lang="en-US" sz="2400" err="1" smtClean="0"/>
              <a:t>ngoài</a:t>
            </a:r>
            <a:r>
              <a:rPr lang="en-US" sz="2400" smtClean="0"/>
              <a:t> </a:t>
            </a:r>
            <a:r>
              <a:rPr lang="en-US" sz="2400" err="1" smtClean="0"/>
              <a:t>đối</a:t>
            </a:r>
            <a:r>
              <a:rPr lang="en-US" sz="2400" smtClean="0"/>
              <a:t> </a:t>
            </a:r>
            <a:r>
              <a:rPr lang="en-US" sz="2400" err="1" smtClean="0"/>
              <a:t>tượng</a:t>
            </a:r>
            <a:r>
              <a:rPr lang="en-US" sz="2400" smtClean="0"/>
              <a:t> </a:t>
            </a:r>
            <a:r>
              <a:rPr lang="vi-VN" sz="2400" smtClean="0"/>
              <a:t>thể </a:t>
            </a:r>
            <a:r>
              <a:rPr lang="vi-VN" sz="2400"/>
              <a:t>truy </a:t>
            </a:r>
            <a:r>
              <a:rPr lang="vi-VN" sz="2400" smtClean="0"/>
              <a:t>cậ</a:t>
            </a:r>
            <a:r>
              <a:rPr lang="en-US" sz="2400" smtClean="0"/>
              <a:t>p</a:t>
            </a:r>
            <a:r>
              <a:rPr lang="vi-VN" sz="2400" smtClean="0"/>
              <a:t> </a:t>
            </a:r>
            <a:r>
              <a:rPr lang="vi-VN" sz="2400"/>
              <a:t>hay làm thay đổi thông qua đối tượng của </a:t>
            </a:r>
            <a:r>
              <a:rPr lang="vi-VN" sz="2400" smtClean="0"/>
              <a:t>n</a:t>
            </a:r>
            <a:r>
              <a:rPr lang="en-US" sz="2400"/>
              <a:t>ó</a:t>
            </a:r>
            <a:endParaRPr lang="en-US" sz="24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556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5486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lgn="just">
              <a:buFont typeface="Arial" panose="020B0604020202020204" pitchFamily="34" charset="0"/>
              <a:buChar char="•"/>
            </a:pPr>
            <a:r>
              <a:rPr lang="en-US" b="1"/>
              <a:t>Tính kế thừa (</a:t>
            </a:r>
            <a:r>
              <a:rPr lang="en-US" b="1" smtClean="0"/>
              <a:t>inheritance) </a:t>
            </a:r>
            <a:r>
              <a:rPr lang="en-US" smtClean="0"/>
              <a:t>:</a:t>
            </a:r>
          </a:p>
          <a:p>
            <a:pPr marL="1257300" lvl="2" indent="-457200" algn="just">
              <a:buFont typeface="Wingdings" panose="05000000000000000000" pitchFamily="2" charset="2"/>
              <a:buChar char="ü"/>
            </a:pPr>
            <a:r>
              <a:rPr lang="vi-VN" sz="2400"/>
              <a:t>Tính kế thừa là quá trình của một nhóm đối tượng có thể lấy được quyền sở hữu của nhóm đối tượng </a:t>
            </a:r>
            <a:r>
              <a:rPr lang="vi-VN" sz="2400" smtClean="0"/>
              <a:t>khác</a:t>
            </a:r>
            <a:endParaRPr lang="en-US" sz="2400" smtClean="0"/>
          </a:p>
          <a:p>
            <a:pPr marL="1257300" lvl="2" indent="-457200" algn="just">
              <a:buFont typeface="Wingdings" panose="05000000000000000000" pitchFamily="2" charset="2"/>
              <a:buChar char="ü"/>
            </a:pPr>
            <a:endParaRPr lang="en-US" sz="2400" smtClean="0"/>
          </a:p>
          <a:p>
            <a:pPr marL="1257300" lvl="2" indent="-457200" algn="just">
              <a:buFont typeface="Wingdings" panose="05000000000000000000" pitchFamily="2" charset="2"/>
              <a:buChar char="ü"/>
            </a:pPr>
            <a:r>
              <a:rPr lang="vi-VN" sz="2400"/>
              <a:t>Hầu hết các đối tượng kế thừa những đặc điểm chung được diễn tả </a:t>
            </a:r>
            <a:r>
              <a:rPr lang="en-US" sz="2400" smtClean="0"/>
              <a:t>đối tượng được kế thừa</a:t>
            </a:r>
            <a:r>
              <a:rPr lang="vi-VN" sz="2400" smtClean="0"/>
              <a:t>, </a:t>
            </a:r>
            <a:r>
              <a:rPr lang="vi-VN" sz="2400"/>
              <a:t>ngoài ra còn thêm vào những đặc điểm riêng biệt và  chỉ được chỉ rõ bởi chính </a:t>
            </a:r>
            <a:r>
              <a:rPr lang="en-US" sz="2400" smtClean="0"/>
              <a:t>đối tượng</a:t>
            </a:r>
          </a:p>
          <a:p>
            <a:pPr marL="1257300" lvl="2" indent="-457200" algn="just">
              <a:buFont typeface="Wingdings" panose="05000000000000000000" pitchFamily="2" charset="2"/>
              <a:buChar char="ü"/>
            </a:pPr>
            <a:endParaRPr lang="en-US" sz="2400" smtClean="0"/>
          </a:p>
          <a:p>
            <a:pPr marL="1257300" lvl="2" indent="-457200" algn="just">
              <a:buFont typeface="Wingdings" panose="05000000000000000000" pitchFamily="2" charset="2"/>
              <a:buChar char="ü"/>
            </a:pPr>
            <a:r>
              <a:rPr lang="vi-VN" sz="2400"/>
              <a:t>Tính kế thừa </a:t>
            </a:r>
            <a:r>
              <a:rPr lang="en-US" sz="2400" smtClean="0"/>
              <a:t>giúp lập trình viên có thể kế thừa sử dụng lại mã nguồn của các phương thức</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4630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1</a:t>
            </a:r>
            <a:r>
              <a:rPr lang="vi-VN" smtClean="0"/>
              <a:t>. Các phương pháp lập trình</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304800" y="1066800"/>
            <a:ext cx="8458200" cy="5670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mtClean="0"/>
              <a:t>Trong phát triển phần mềm:</a:t>
            </a:r>
          </a:p>
          <a:p>
            <a:pPr marL="914400" lvl="7" indent="-457200" algn="just">
              <a:buFont typeface="Wingdings" panose="05000000000000000000" pitchFamily="2" charset="2"/>
              <a:buChar char="ü"/>
            </a:pPr>
            <a:r>
              <a:rPr lang="en-US" sz="2000" smtClean="0"/>
              <a:t>Các phương pháp lập trình (PPLT) đóng vai trò quyết định để tạo ra sản phần phần mềm tốt</a:t>
            </a:r>
          </a:p>
          <a:p>
            <a:pPr marL="914400" lvl="7" indent="-457200" algn="just">
              <a:buFont typeface="Wingdings" panose="05000000000000000000" pitchFamily="2" charset="2"/>
              <a:buChar char="ü"/>
            </a:pPr>
            <a:r>
              <a:rPr lang="en-US" sz="2000" smtClean="0"/>
              <a:t>PPLT đáp ứng cho các sản phẩm phần mềm ngày càng đa dạng, phức tạp  trong mọi lĩnh vực</a:t>
            </a:r>
          </a:p>
          <a:p>
            <a:pPr marL="914400" lvl="7" indent="-457200" algn="just">
              <a:buFont typeface="Wingdings" panose="05000000000000000000" pitchFamily="2" charset="2"/>
              <a:buChar char="ü"/>
            </a:pPr>
            <a:r>
              <a:rPr lang="en-US" sz="2000" smtClean="0"/>
              <a:t>PPLT hỗ trợ thiết kế phần mềm có tính mở, khả năng tái sử dụng, dễ bảo trì, nâng cấp phần mềm, giảm chi phí,</a:t>
            </a:r>
            <a:r>
              <a:rPr lang="en-US" sz="2400" smtClean="0"/>
              <a:t>…</a:t>
            </a:r>
          </a:p>
          <a:p>
            <a:pPr marL="342900" lvl="6" indent="-342900" algn="just">
              <a:buFont typeface="Arial" panose="020B0604020202020204" pitchFamily="34" charset="0"/>
              <a:buChar char="•"/>
            </a:pPr>
            <a:endParaRPr lang="en-US" smtClean="0"/>
          </a:p>
          <a:p>
            <a:pPr marL="342900" lvl="6" indent="-342900" algn="just">
              <a:buFont typeface="Arial" panose="020B0604020202020204" pitchFamily="34" charset="0"/>
              <a:buChar char="•"/>
            </a:pPr>
            <a:r>
              <a:rPr lang="en-US" smtClean="0"/>
              <a:t>Lập trình hướng đối tượng </a:t>
            </a:r>
            <a:r>
              <a:rPr lang="en-US"/>
              <a:t>(Object-oriented programming - OOP) </a:t>
            </a:r>
            <a:endParaRPr lang="en-US" smtClean="0"/>
          </a:p>
          <a:p>
            <a:pPr marL="800100" lvl="7" indent="-342900" algn="just">
              <a:buFont typeface="Wingdings" panose="05000000000000000000" pitchFamily="2" charset="2"/>
              <a:buChar char="ü"/>
            </a:pPr>
            <a:r>
              <a:rPr lang="en-US" sz="2000" smtClean="0"/>
              <a:t>Là </a:t>
            </a:r>
            <a:r>
              <a:rPr lang="en-US" sz="2000"/>
              <a:t>một </a:t>
            </a:r>
            <a:r>
              <a:rPr lang="en-US" sz="2000" smtClean="0"/>
              <a:t>PTLT giúp tạo </a:t>
            </a:r>
            <a:r>
              <a:rPr lang="en-US" sz="2000"/>
              <a:t>ra các sản phầm phần mềm linh hoạt, tin cậy và dễ phát triển. </a:t>
            </a:r>
            <a:endParaRPr lang="en-US" sz="2000" smtClean="0"/>
          </a:p>
          <a:p>
            <a:pPr marL="800100" lvl="7" indent="-342900" algn="just">
              <a:buFont typeface="Wingdings" panose="05000000000000000000" pitchFamily="2" charset="2"/>
              <a:buChar char="ü"/>
            </a:pPr>
            <a:r>
              <a:rPr lang="en-US" sz="2000" smtClean="0"/>
              <a:t>Để </a:t>
            </a:r>
            <a:r>
              <a:rPr lang="en-US" sz="2000"/>
              <a:t>hiểu được </a:t>
            </a:r>
            <a:r>
              <a:rPr lang="en-US" sz="2000" smtClean="0"/>
              <a:t>PPLT hướng </a:t>
            </a:r>
            <a:r>
              <a:rPr lang="en-US" sz="2000"/>
              <a:t>đối tượng, </a:t>
            </a:r>
            <a:r>
              <a:rPr lang="en-US" sz="2000" smtClean="0"/>
              <a:t>cần </a:t>
            </a:r>
            <a:r>
              <a:rPr lang="en-US" sz="2000"/>
              <a:t>tìm hiểu được quá trình phát triển các </a:t>
            </a:r>
            <a:r>
              <a:rPr lang="en-US" sz="2000" smtClean="0"/>
              <a:t>PPLT: Lập trình tuyến tính; Lập trình cấu trúc; Lập trình hướng đối tượng (LTHĐT)</a:t>
            </a:r>
          </a:p>
          <a:p>
            <a:pPr marL="342900" lvl="6" indent="-342900" algn="just">
              <a:buFont typeface="Arial" panose="020B0604020202020204" pitchFamily="34" charset="0"/>
              <a:buChar char="•"/>
            </a:pPr>
            <a:endParaRPr lang="en-US" sz="2400" smtClean="0"/>
          </a:p>
          <a:p>
            <a:pPr marL="0" indent="0" algn="just"/>
            <a:r>
              <a:rPr lang="en-US" sz="2400" smtClean="0"/>
              <a:t>	</a:t>
            </a:r>
            <a:endParaRPr lang="en-US" sz="2400" i="1">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692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28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u="sng"/>
              <a:t>Ví dụ :</a:t>
            </a:r>
          </a:p>
          <a:p>
            <a:pPr algn="just"/>
            <a:r>
              <a:rPr lang="en-US"/>
              <a:t>		</a:t>
            </a:r>
            <a:r>
              <a:rPr lang="en-US" i="1"/>
              <a:t>Một cửa hàng bán ấn phẩm bao gồm các loại băng cassette, và các loại sách. Để quản lý từng cuốn băng, từng cuốn sách thì đối với một cuốn băng cần quản lý tựa đề, thời luợng, giá cả. Đối với một cuốn sách thừ cần quản lý tựa đề, số trang, giá cả.</a:t>
            </a:r>
          </a:p>
          <a:p>
            <a:r>
              <a:rPr lang="vi-VN" i="1"/>
              <a:t>	</a:t>
            </a:r>
            <a:endParaRPr lang="en-US" sz="24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1295400" y="3645568"/>
            <a:ext cx="6096000" cy="2895600"/>
          </a:xfrm>
          <a:prstGeom prst="rect">
            <a:avLst/>
          </a:prstGeom>
        </p:spPr>
      </p:pic>
    </p:spTree>
    <p:extLst>
      <p:ext uri="{BB962C8B-B14F-4D97-AF65-F5344CB8AC3E}">
        <p14:creationId xmlns:p14="http://schemas.microsoft.com/office/powerpoint/2010/main" val="2047980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3733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b="1"/>
              <a:t>Tính </a:t>
            </a:r>
            <a:r>
              <a:rPr lang="en-US" b="1" smtClean="0"/>
              <a:t>đa hình </a:t>
            </a:r>
            <a:r>
              <a:rPr lang="vi-VN" b="1" smtClean="0"/>
              <a:t>(polymorphism)</a:t>
            </a:r>
            <a:endParaRPr lang="en-US" b="1" smtClean="0"/>
          </a:p>
          <a:p>
            <a:pPr marL="1257300" lvl="2" indent="-457200">
              <a:buFont typeface="Wingdings" panose="05000000000000000000" pitchFamily="2" charset="2"/>
              <a:buChar char="ü"/>
            </a:pPr>
            <a:r>
              <a:rPr lang="vi-VN" sz="2000"/>
              <a:t>Trong lập trình hướng đối tượng cung cấp một khả năng rất quan trọng đó là tính </a:t>
            </a:r>
            <a:r>
              <a:rPr lang="en-US" sz="2000" smtClean="0"/>
              <a:t>đa hình</a:t>
            </a:r>
            <a:r>
              <a:rPr lang="vi-VN" sz="2000" smtClean="0"/>
              <a:t>. </a:t>
            </a:r>
            <a:r>
              <a:rPr lang="vi-VN" sz="2000"/>
              <a:t>Khi có nhiều lớp dẫn xuất </a:t>
            </a:r>
            <a:r>
              <a:rPr lang="vi-VN" sz="2000" smtClean="0"/>
              <a:t>kế </a:t>
            </a:r>
            <a:r>
              <a:rPr lang="vi-VN" sz="2000"/>
              <a:t>thừa từ một lớp thì thường có chung một hành động nhưng hành động này có tính chất đặc thù </a:t>
            </a:r>
            <a:r>
              <a:rPr lang="vi-VN" sz="2000" smtClean="0"/>
              <a:t>cho </a:t>
            </a:r>
            <a:r>
              <a:rPr lang="vi-VN" sz="2000"/>
              <a:t>riêng từng lớp dẫn </a:t>
            </a:r>
            <a:r>
              <a:rPr lang="vi-VN" sz="2000" smtClean="0"/>
              <a:t>xuất</a:t>
            </a:r>
            <a:r>
              <a:rPr lang="en-US" sz="2000" smtClean="0"/>
              <a:t>.</a:t>
            </a:r>
          </a:p>
          <a:p>
            <a:pPr marL="457200" indent="-457200">
              <a:buFont typeface="Arial" panose="020B0604020202020204" pitchFamily="34" charset="0"/>
              <a:buChar char="•"/>
            </a:pPr>
            <a:endParaRPr lang="en-US" sz="2400" smtClean="0"/>
          </a:p>
          <a:p>
            <a:pPr marL="0" indent="0"/>
            <a:r>
              <a:rPr lang="vi-VN" sz="2400" b="1" u="sng"/>
              <a:t>Ví dụ</a:t>
            </a:r>
            <a:r>
              <a:rPr lang="vi-VN" sz="2400"/>
              <a:t>: </a:t>
            </a:r>
            <a:r>
              <a:rPr lang="vi-VN" sz="2400" i="1"/>
              <a:t> Stack và Queue có chung phương push(), pop() nhưng push và pop của Stack khác push và pop của </a:t>
            </a:r>
            <a:r>
              <a:rPr lang="vi-VN" sz="2400" i="1" smtClean="0"/>
              <a:t>queue</a:t>
            </a:r>
            <a:endParaRPr lang="en-US" sz="2400" i="1" smtClean="0"/>
          </a:p>
          <a:p>
            <a:pPr lvl="2">
              <a:buFont typeface="Wingdings" panose="05000000000000000000" pitchFamily="2" charset="2"/>
              <a:buChar char="ü"/>
            </a:pPr>
            <a:r>
              <a:rPr lang="en-US" sz="2000" i="1" smtClean="0"/>
              <a:t>Với </a:t>
            </a:r>
            <a:r>
              <a:rPr lang="vi-VN" sz="2000" smtClean="0"/>
              <a:t>một </a:t>
            </a:r>
            <a:r>
              <a:rPr lang="vi-VN" sz="2000"/>
              <a:t>tên phương thức duy nhất được dùng chung cho các lớp dẫn </a:t>
            </a:r>
            <a:r>
              <a:rPr lang="vi-VN" sz="2000" smtClean="0"/>
              <a:t>xuất</a:t>
            </a:r>
            <a:r>
              <a:rPr lang="en-US" sz="2000" smtClean="0"/>
              <a:t>, </a:t>
            </a:r>
            <a:r>
              <a:rPr lang="vi-VN" sz="2000" smtClean="0"/>
              <a:t>nội </a:t>
            </a:r>
            <a:r>
              <a:rPr lang="vi-VN" sz="2000"/>
              <a:t>dung phương thức </a:t>
            </a:r>
            <a:r>
              <a:rPr lang="vi-VN" sz="2000" smtClean="0"/>
              <a:t>thay </a:t>
            </a:r>
            <a:r>
              <a:rPr lang="vi-VN" sz="2000"/>
              <a:t>đổi tuỳ theo đối tượng thuộc lớp dẫn xuất nào được xác định cụ thể khi chương trình thi hành</a:t>
            </a:r>
            <a:endParaRPr lang="en-US" sz="20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1600200" y="4572000"/>
            <a:ext cx="6248400" cy="1981200"/>
          </a:xfrm>
          <a:prstGeom prst="rect">
            <a:avLst/>
          </a:prstGeom>
        </p:spPr>
      </p:pic>
    </p:spTree>
    <p:extLst>
      <p:ext uri="{BB962C8B-B14F-4D97-AF65-F5344CB8AC3E}">
        <p14:creationId xmlns:p14="http://schemas.microsoft.com/office/powerpoint/2010/main" val="563533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2.2 </a:t>
            </a:r>
            <a:r>
              <a:rPr lang="vi-VN" sz="2800"/>
              <a:t>Các đặc diểm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4876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b="1" dirty="0"/>
              <a:t>Tính </a:t>
            </a:r>
            <a:r>
              <a:rPr lang="en-US" b="1" dirty="0" err="1" smtClean="0"/>
              <a:t>đa</a:t>
            </a:r>
            <a:r>
              <a:rPr lang="en-US" b="1" dirty="0" smtClean="0"/>
              <a:t> </a:t>
            </a:r>
            <a:r>
              <a:rPr lang="en-US" b="1" dirty="0" err="1" smtClean="0"/>
              <a:t>hình</a:t>
            </a:r>
            <a:r>
              <a:rPr lang="en-US" b="1" dirty="0" smtClean="0"/>
              <a:t> </a:t>
            </a:r>
            <a:r>
              <a:rPr lang="vi-VN" b="1" dirty="0" smtClean="0"/>
              <a:t>(polymorphism)</a:t>
            </a:r>
            <a:endParaRPr lang="en-US" b="1" dirty="0" smtClean="0"/>
          </a:p>
          <a:p>
            <a:pPr marL="1257300" lvl="2" indent="-457200" algn="just">
              <a:buFont typeface="Wingdings" panose="05000000000000000000" pitchFamily="2" charset="2"/>
              <a:buChar char="ü"/>
            </a:pPr>
            <a:r>
              <a:rPr lang="vi-VN" sz="2400" i="1" dirty="0"/>
              <a:t>Một ví dụ khác có tính chất </a:t>
            </a:r>
            <a:r>
              <a:rPr lang="en-US" sz="2400" i="1" dirty="0" err="1" smtClean="0"/>
              <a:t>đa</a:t>
            </a:r>
            <a:r>
              <a:rPr lang="en-US" sz="2400" i="1" dirty="0" smtClean="0"/>
              <a:t> </a:t>
            </a:r>
            <a:r>
              <a:rPr lang="en-US" sz="2400" i="1" dirty="0" err="1" smtClean="0"/>
              <a:t>hình</a:t>
            </a:r>
            <a:r>
              <a:rPr lang="en-US" sz="2400" i="1" dirty="0" smtClean="0"/>
              <a:t> </a:t>
            </a:r>
            <a:r>
              <a:rPr lang="vi-VN" sz="2400" i="1" dirty="0" smtClean="0"/>
              <a:t>khi </a:t>
            </a:r>
            <a:r>
              <a:rPr lang="vi-VN" sz="2400" i="1" dirty="0"/>
              <a:t>tính giá trị tuyệt đối một số cần xây dựng 3 hàm riêng biệt :abs( </a:t>
            </a:r>
            <a:r>
              <a:rPr lang="vi-VN" sz="2400" i="1" dirty="0" smtClean="0"/>
              <a:t>),labs</a:t>
            </a:r>
            <a:r>
              <a:rPr lang="vi-VN" sz="2400" i="1" dirty="0"/>
              <a:t>( ), fabs( </a:t>
            </a:r>
            <a:r>
              <a:rPr lang="vi-VN" sz="2400" i="1" dirty="0" smtClean="0"/>
              <a:t>)</a:t>
            </a:r>
            <a:endParaRPr lang="en-US" sz="2400" i="1" dirty="0" smtClean="0"/>
          </a:p>
          <a:p>
            <a:pPr marL="1257300" lvl="2" indent="-457200" algn="just">
              <a:buFont typeface="Wingdings" panose="05000000000000000000" pitchFamily="2" charset="2"/>
              <a:buChar char="ü"/>
            </a:pPr>
            <a:endParaRPr lang="en-US" sz="2400" i="1" dirty="0" smtClean="0"/>
          </a:p>
          <a:p>
            <a:pPr marL="1257300" lvl="2" indent="-457200" algn="just">
              <a:buFont typeface="Wingdings" panose="05000000000000000000" pitchFamily="2" charset="2"/>
              <a:buChar char="ü"/>
            </a:pPr>
            <a:r>
              <a:rPr lang="vi-VN" sz="2400" i="1" dirty="0" smtClean="0"/>
              <a:t>3 </a:t>
            </a:r>
            <a:r>
              <a:rPr lang="vi-VN" sz="2400" i="1" dirty="0"/>
              <a:t>hàm này sẽ trả về giá trị tuyệt đối của một số nguyên, số nguyên lớn hay số thực . </a:t>
            </a:r>
            <a:endParaRPr lang="en-US" sz="2400" i="1" dirty="0" smtClean="0"/>
          </a:p>
          <a:p>
            <a:pPr marL="1257300" lvl="2" indent="-457200" algn="just">
              <a:buFont typeface="Wingdings" panose="05000000000000000000" pitchFamily="2" charset="2"/>
              <a:buChar char="ü"/>
            </a:pPr>
            <a:endParaRPr lang="en-US" sz="2400" i="1" dirty="0" smtClean="0"/>
          </a:p>
          <a:p>
            <a:pPr marL="1257300" lvl="2" indent="-457200" algn="just">
              <a:buFont typeface="Wingdings" panose="05000000000000000000" pitchFamily="2" charset="2"/>
              <a:buChar char="ü"/>
            </a:pPr>
            <a:r>
              <a:rPr lang="en-US" sz="2400" i="1" dirty="0" err="1" smtClean="0"/>
              <a:t>Trong</a:t>
            </a:r>
            <a:r>
              <a:rPr lang="en-US" sz="2400" i="1" dirty="0" smtClean="0"/>
              <a:t> </a:t>
            </a:r>
            <a:r>
              <a:rPr lang="en-US" sz="2400" i="1" dirty="0" err="1" smtClean="0"/>
              <a:t>hướng</a:t>
            </a:r>
            <a:r>
              <a:rPr lang="en-US" sz="2400" i="1" dirty="0" smtClean="0"/>
              <a:t> </a:t>
            </a:r>
            <a:r>
              <a:rPr lang="en-US" sz="2400" i="1" dirty="0" err="1" smtClean="0"/>
              <a:t>đối</a:t>
            </a:r>
            <a:r>
              <a:rPr lang="en-US" sz="2400" i="1" dirty="0" smtClean="0"/>
              <a:t> </a:t>
            </a:r>
            <a:r>
              <a:rPr lang="en-US" sz="2400" i="1" dirty="0" err="1" smtClean="0"/>
              <a:t>tượng</a:t>
            </a:r>
            <a:r>
              <a:rPr lang="en-US" sz="2400" i="1" dirty="0" smtClean="0"/>
              <a:t> </a:t>
            </a:r>
            <a:r>
              <a:rPr lang="vi-VN" sz="2400" i="1" dirty="0" smtClean="0"/>
              <a:t>cung </a:t>
            </a:r>
            <a:r>
              <a:rPr lang="vi-VN" sz="2400" i="1" dirty="0"/>
              <a:t>cấp tính </a:t>
            </a:r>
            <a:r>
              <a:rPr lang="en-US" sz="2400" i="1" dirty="0" err="1" smtClean="0"/>
              <a:t>đa</a:t>
            </a:r>
            <a:r>
              <a:rPr lang="en-US" sz="2400" i="1" dirty="0" smtClean="0"/>
              <a:t> </a:t>
            </a:r>
            <a:r>
              <a:rPr lang="en-US" sz="2400" i="1" dirty="0" err="1" smtClean="0"/>
              <a:t>hình</a:t>
            </a:r>
            <a:r>
              <a:rPr lang="en-US" sz="2400" i="1" dirty="0" smtClean="0"/>
              <a:t> </a:t>
            </a:r>
            <a:r>
              <a:rPr lang="vi-VN" sz="2400" i="1" dirty="0" smtClean="0"/>
              <a:t>thì </a:t>
            </a:r>
            <a:r>
              <a:rPr lang="vi-VN" sz="2400" i="1" dirty="0"/>
              <a:t>chỉ có mỗi hàm abs( ) . Kiểu dữ liệu được sử dụng cho hàm sẽ xác định phiên bản cụ thể nào được gọi đến  . Như vậy với một tên hàm nhưng sử dụng cho nhiều mục đích khác nhau . Đây gọi là hàm </a:t>
            </a:r>
            <a:r>
              <a:rPr lang="vi-VN" sz="2400" b="1" i="1" dirty="0"/>
              <a:t>overload</a:t>
            </a:r>
            <a:r>
              <a:rPr lang="vi-VN" sz="2400" b="1" i="1" dirty="0" smtClean="0"/>
              <a:t>.</a:t>
            </a:r>
            <a:endParaRPr lang="en-US" sz="2400" b="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923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1295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smtClean="0"/>
              <a:t>Cú </a:t>
            </a:r>
            <a:r>
              <a:rPr lang="vi-VN"/>
              <a:t>pháp khai báo </a:t>
            </a:r>
            <a:r>
              <a:rPr lang="vi-VN" b="1"/>
              <a:t>class </a:t>
            </a:r>
            <a:r>
              <a:rPr lang="vi-VN"/>
              <a:t>giống như khai báo </a:t>
            </a:r>
            <a:r>
              <a:rPr lang="en-US" smtClean="0"/>
              <a:t>n</a:t>
            </a:r>
            <a:r>
              <a:rPr lang="vi-VN" smtClean="0"/>
              <a:t>hư sau</a:t>
            </a:r>
            <a:endParaRPr lang="en-US" smtClean="0"/>
          </a:p>
          <a:p>
            <a:r>
              <a:rPr lang="en-US" sz="2400" b="1" smtClean="0"/>
              <a:t>        </a:t>
            </a:r>
          </a:p>
          <a:p>
            <a:r>
              <a:rPr lang="en-US" sz="2400" b="1"/>
              <a:t> </a:t>
            </a:r>
            <a:r>
              <a:rPr lang="en-US" sz="2400" b="1" smtClean="0"/>
              <a:t> 	</a:t>
            </a:r>
            <a:endParaRPr lang="en-US" sz="2400" b="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0" y="1447800"/>
            <a:ext cx="9144000" cy="5105400"/>
          </a:xfrm>
          <a:prstGeom prst="rect">
            <a:avLst/>
          </a:prstGeom>
        </p:spPr>
      </p:pic>
    </p:spTree>
    <p:extLst>
      <p:ext uri="{BB962C8B-B14F-4D97-AF65-F5344CB8AC3E}">
        <p14:creationId xmlns:p14="http://schemas.microsoft.com/office/powerpoint/2010/main" val="4176327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0" y="838200"/>
            <a:ext cx="8991599" cy="1981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dirty="0"/>
              <a:t>Các </a:t>
            </a:r>
            <a:r>
              <a:rPr lang="vi-VN" b="1" dirty="0"/>
              <a:t>access </a:t>
            </a:r>
            <a:r>
              <a:rPr lang="en-US" b="1" dirty="0" err="1" smtClean="0"/>
              <a:t>specifier</a:t>
            </a:r>
            <a:r>
              <a:rPr lang="vi-VN" dirty="0"/>
              <a:t> </a:t>
            </a:r>
            <a:r>
              <a:rPr lang="vi-VN" dirty="0" smtClean="0"/>
              <a:t>xác </a:t>
            </a:r>
            <a:r>
              <a:rPr lang="vi-VN" dirty="0"/>
              <a:t>định độ truy cập (Phạm vi) vào dữ liệu của của các trường, phương thức, </a:t>
            </a:r>
            <a:r>
              <a:rPr lang="vi-VN" dirty="0" smtClean="0"/>
              <a:t> </a:t>
            </a:r>
            <a:r>
              <a:rPr lang="vi-VN" dirty="0"/>
              <a:t>hoặc class</a:t>
            </a:r>
            <a:endParaRPr lang="en-US" dirty="0" smtClean="0"/>
          </a:p>
          <a:p>
            <a:r>
              <a:rPr lang="en-US" sz="2400" b="1" dirty="0" smtClean="0"/>
              <a:t>        </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982328434"/>
              </p:ext>
            </p:extLst>
          </p:nvPr>
        </p:nvGraphicFramePr>
        <p:xfrm>
          <a:off x="0" y="2641956"/>
          <a:ext cx="9143999" cy="3911244"/>
        </p:xfrm>
        <a:graphic>
          <a:graphicData uri="http://schemas.openxmlformats.org/drawingml/2006/table">
            <a:tbl>
              <a:tblPr/>
              <a:tblGrid>
                <a:gridCol w="2540000"/>
                <a:gridCol w="6603999"/>
              </a:tblGrid>
              <a:tr h="487058">
                <a:tc>
                  <a:txBody>
                    <a:bodyPr/>
                    <a:lstStyle/>
                    <a:p>
                      <a:r>
                        <a:rPr lang="en-US" sz="1700" b="1" dirty="0" err="1" smtClean="0"/>
                        <a:t>Độ</a:t>
                      </a:r>
                      <a:r>
                        <a:rPr lang="en-US" sz="1700" b="1" dirty="0" smtClean="0"/>
                        <a:t> </a:t>
                      </a:r>
                      <a:r>
                        <a:rPr lang="en-US" sz="1700" b="1" dirty="0" err="1"/>
                        <a:t>truy</a:t>
                      </a:r>
                      <a:r>
                        <a:rPr lang="en-US" sz="1700" b="1" dirty="0"/>
                        <a:t> </a:t>
                      </a:r>
                      <a:r>
                        <a:rPr lang="en-US" sz="1700" b="1" dirty="0" err="1"/>
                        <a:t>cập</a:t>
                      </a:r>
                      <a:r>
                        <a:rPr lang="en-US" sz="1700" b="1" dirty="0"/>
                        <a:t/>
                      </a:r>
                      <a:br>
                        <a:rPr lang="en-US" sz="1700" b="1" dirty="0"/>
                      </a:br>
                      <a:r>
                        <a:rPr lang="en-US" sz="1700" b="1" dirty="0" smtClean="0"/>
                        <a:t>(</a:t>
                      </a:r>
                      <a:r>
                        <a:rPr lang="en-US" sz="1700" b="1" dirty="0" err="1" smtClean="0"/>
                        <a:t>Specifier</a:t>
                      </a:r>
                      <a:r>
                        <a:rPr lang="en-US" sz="1700" b="1" dirty="0"/>
                        <a:t>)</a:t>
                      </a:r>
                      <a:endParaRPr lang="en-US" sz="1700" dirty="0"/>
                    </a:p>
                  </a:txBody>
                  <a:tcPr marL="45267" marR="45267" marT="45267" marB="45267" anchor="ctr">
                    <a:lnL>
                      <a:noFill/>
                    </a:lnL>
                    <a:lnR>
                      <a:noFill/>
                    </a:lnR>
                    <a:lnT>
                      <a:noFill/>
                    </a:lnT>
                    <a:lnB>
                      <a:noFill/>
                    </a:lnB>
                    <a:solidFill>
                      <a:srgbClr val="F6F6F5"/>
                    </a:solidFill>
                  </a:tcPr>
                </a:tc>
                <a:tc>
                  <a:txBody>
                    <a:bodyPr/>
                    <a:lstStyle/>
                    <a:p>
                      <a:r>
                        <a:rPr lang="en-US" sz="1700" b="1"/>
                        <a:t>Mô tả</a:t>
                      </a:r>
                      <a:endParaRPr lang="en-US" sz="1700"/>
                    </a:p>
                  </a:txBody>
                  <a:tcPr marL="45267" marR="45267" marT="45267" marB="45267" anchor="ctr">
                    <a:lnL>
                      <a:noFill/>
                    </a:lnL>
                    <a:lnR>
                      <a:noFill/>
                    </a:lnR>
                    <a:lnT>
                      <a:noFill/>
                    </a:lnT>
                    <a:lnB>
                      <a:noFill/>
                    </a:lnB>
                    <a:solidFill>
                      <a:srgbClr val="F6F6F5"/>
                    </a:solidFill>
                  </a:tcPr>
                </a:tc>
              </a:tr>
              <a:tr h="720337">
                <a:tc>
                  <a:txBody>
                    <a:bodyPr/>
                    <a:lstStyle/>
                    <a:p>
                      <a:r>
                        <a:rPr lang="en-US" sz="1700"/>
                        <a:t>private</a:t>
                      </a:r>
                    </a:p>
                  </a:txBody>
                  <a:tcPr marL="45267" marR="45267" marT="45267" marB="45267" anchor="ctr">
                    <a:lnL>
                      <a:noFill/>
                    </a:lnL>
                    <a:lnR>
                      <a:noFill/>
                    </a:lnR>
                    <a:lnT>
                      <a:noFill/>
                    </a:lnT>
                    <a:lnB>
                      <a:noFill/>
                    </a:lnB>
                    <a:solidFill>
                      <a:srgbClr val="F6F6F5"/>
                    </a:solidFill>
                  </a:tcPr>
                </a:tc>
                <a:tc>
                  <a:txBody>
                    <a:bodyPr/>
                    <a:lstStyle/>
                    <a:p>
                      <a:r>
                        <a:rPr lang="vi-VN" sz="1700"/>
                        <a:t>Truy cập bị hạn chế trong phạm vi của định nghĩa Class. Đây là loại phạm vi truy cập mặc định nếu không được chính thức chỉ định</a:t>
                      </a:r>
                    </a:p>
                  </a:txBody>
                  <a:tcPr marL="45267" marR="45267" marT="45267" marB="45267" anchor="ctr">
                    <a:lnL>
                      <a:noFill/>
                    </a:lnL>
                    <a:lnR>
                      <a:noFill/>
                    </a:lnR>
                    <a:lnT>
                      <a:noFill/>
                    </a:lnT>
                    <a:lnB>
                      <a:noFill/>
                    </a:lnB>
                    <a:solidFill>
                      <a:srgbClr val="F6F6F5"/>
                    </a:solidFill>
                  </a:tcPr>
                </a:tc>
              </a:tr>
              <a:tr h="554722">
                <a:tc>
                  <a:txBody>
                    <a:bodyPr/>
                    <a:lstStyle/>
                    <a:p>
                      <a:r>
                        <a:rPr lang="en-US" sz="1700"/>
                        <a:t>protected</a:t>
                      </a:r>
                    </a:p>
                  </a:txBody>
                  <a:tcPr marL="45267" marR="45267" marT="45267" marB="45267" anchor="ctr">
                    <a:lnL>
                      <a:noFill/>
                    </a:lnL>
                    <a:lnR>
                      <a:noFill/>
                    </a:lnR>
                    <a:lnT>
                      <a:noFill/>
                    </a:lnT>
                    <a:lnB>
                      <a:noFill/>
                    </a:lnB>
                    <a:solidFill>
                      <a:srgbClr val="F6F6F5"/>
                    </a:solidFill>
                  </a:tcPr>
                </a:tc>
                <a:tc>
                  <a:txBody>
                    <a:bodyPr/>
                    <a:lstStyle/>
                    <a:p>
                      <a:r>
                        <a:rPr lang="en-US" sz="1700"/>
                        <a:t>Truy cập bị giới hạn trong phạm vi định nghĩa của Class và bất kỳ các class con thừa kế từ class này.</a:t>
                      </a:r>
                    </a:p>
                  </a:txBody>
                  <a:tcPr marL="45267" marR="45267" marT="45267" marB="45267" anchor="ctr">
                    <a:lnL>
                      <a:noFill/>
                    </a:lnL>
                    <a:lnR>
                      <a:noFill/>
                    </a:lnR>
                    <a:lnT>
                      <a:noFill/>
                    </a:lnT>
                    <a:lnB>
                      <a:noFill/>
                    </a:lnB>
                    <a:solidFill>
                      <a:srgbClr val="F6F6F5"/>
                    </a:solidFill>
                  </a:tcPr>
                </a:tc>
              </a:tr>
              <a:tr h="487058">
                <a:tc>
                  <a:txBody>
                    <a:bodyPr/>
                    <a:lstStyle/>
                    <a:p>
                      <a:r>
                        <a:rPr lang="en-US" sz="1700"/>
                        <a:t>internal</a:t>
                      </a:r>
                    </a:p>
                  </a:txBody>
                  <a:tcPr marL="45267" marR="45267" marT="45267" marB="45267" anchor="ctr">
                    <a:lnL>
                      <a:noFill/>
                    </a:lnL>
                    <a:lnR>
                      <a:noFill/>
                    </a:lnR>
                    <a:lnT>
                      <a:noFill/>
                    </a:lnT>
                    <a:lnB>
                      <a:noFill/>
                    </a:lnB>
                    <a:solidFill>
                      <a:srgbClr val="F6F6F5"/>
                    </a:solidFill>
                  </a:tcPr>
                </a:tc>
                <a:tc>
                  <a:txBody>
                    <a:bodyPr/>
                    <a:lstStyle/>
                    <a:p>
                      <a:r>
                        <a:rPr lang="en-US" sz="1700"/>
                        <a:t>Truy cập bị giới hạn trong phạm vi Assembly của dự án hiện tại.</a:t>
                      </a:r>
                    </a:p>
                  </a:txBody>
                  <a:tcPr marL="45267" marR="45267" marT="45267" marB="45267" anchor="ctr">
                    <a:lnL>
                      <a:noFill/>
                    </a:lnL>
                    <a:lnR>
                      <a:noFill/>
                    </a:lnR>
                    <a:lnT>
                      <a:noFill/>
                    </a:lnT>
                    <a:lnB>
                      <a:noFill/>
                    </a:lnB>
                    <a:solidFill>
                      <a:srgbClr val="F6F6F5"/>
                    </a:solidFill>
                  </a:tcPr>
                </a:tc>
              </a:tr>
              <a:tr h="554722">
                <a:tc>
                  <a:txBody>
                    <a:bodyPr/>
                    <a:lstStyle/>
                    <a:p>
                      <a:r>
                        <a:rPr lang="en-US" sz="1700"/>
                        <a:t>protected internal</a:t>
                      </a:r>
                    </a:p>
                  </a:txBody>
                  <a:tcPr marL="45267" marR="45267" marT="45267" marB="45267" anchor="ctr">
                    <a:lnL>
                      <a:noFill/>
                    </a:lnL>
                    <a:lnR>
                      <a:noFill/>
                    </a:lnR>
                    <a:lnT>
                      <a:noFill/>
                    </a:lnT>
                    <a:lnB>
                      <a:noFill/>
                    </a:lnB>
                    <a:solidFill>
                      <a:srgbClr val="F6F6F5"/>
                    </a:solidFill>
                  </a:tcPr>
                </a:tc>
                <a:tc>
                  <a:txBody>
                    <a:bodyPr/>
                    <a:lstStyle/>
                    <a:p>
                      <a:r>
                        <a:rPr lang="en-US" sz="1700"/>
                        <a:t>Truy cập bị giới hạn trong phạm vi Assembly hiện tại và trong class định nghĩa hoặc các class con. </a:t>
                      </a:r>
                    </a:p>
                  </a:txBody>
                  <a:tcPr marL="45267" marR="45267" marT="45267" marB="45267" anchor="ctr">
                    <a:lnL>
                      <a:noFill/>
                    </a:lnL>
                    <a:lnR>
                      <a:noFill/>
                    </a:lnR>
                    <a:lnT>
                      <a:noFill/>
                    </a:lnT>
                    <a:lnB>
                      <a:noFill/>
                    </a:lnB>
                    <a:solidFill>
                      <a:srgbClr val="F6F6F5"/>
                    </a:solidFill>
                  </a:tcPr>
                </a:tc>
              </a:tr>
              <a:tr h="554722">
                <a:tc>
                  <a:txBody>
                    <a:bodyPr/>
                    <a:lstStyle/>
                    <a:p>
                      <a:r>
                        <a:rPr lang="en-US" sz="1700"/>
                        <a:t>public</a:t>
                      </a:r>
                    </a:p>
                  </a:txBody>
                  <a:tcPr marL="45267" marR="45267" marT="45267" marB="45267" anchor="ctr">
                    <a:lnL>
                      <a:noFill/>
                    </a:lnL>
                    <a:lnR>
                      <a:noFill/>
                    </a:lnR>
                    <a:lnT>
                      <a:noFill/>
                    </a:lnT>
                    <a:lnB>
                      <a:noFill/>
                    </a:lnB>
                    <a:solidFill>
                      <a:srgbClr val="F6F6F5"/>
                    </a:solidFill>
                  </a:tcPr>
                </a:tc>
                <a:tc>
                  <a:txBody>
                    <a:bodyPr/>
                    <a:lstStyle/>
                    <a:p>
                      <a:r>
                        <a:rPr lang="en-US" sz="1700"/>
                        <a:t>Không có bất kỳ giới hạn nào khi truy cập vào các thành viên công khai (public)</a:t>
                      </a:r>
                    </a:p>
                  </a:txBody>
                  <a:tcPr marL="45267" marR="45267" marT="45267" marB="45267" anchor="ctr">
                    <a:lnL>
                      <a:noFill/>
                    </a:lnL>
                    <a:lnR>
                      <a:noFill/>
                    </a:lnR>
                    <a:lnT>
                      <a:noFill/>
                    </a:lnT>
                    <a:lnB>
                      <a:noFill/>
                    </a:lnB>
                    <a:solidFill>
                      <a:srgbClr val="F6F6F5"/>
                    </a:solidFill>
                  </a:tcPr>
                </a:tc>
              </a:tr>
            </a:tbl>
          </a:graphicData>
        </a:graphic>
      </p:graphicFrame>
    </p:spTree>
    <p:extLst>
      <p:ext uri="{BB962C8B-B14F-4D97-AF65-F5344CB8AC3E}">
        <p14:creationId xmlns:p14="http://schemas.microsoft.com/office/powerpoint/2010/main" val="61436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0" y="838199"/>
            <a:ext cx="8991599" cy="60356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en-US" b="1" u="sng"/>
              <a:t>Ví dụ :</a:t>
            </a:r>
          </a:p>
          <a:p>
            <a:r>
              <a:rPr lang="en-US" i="1" smtClean="0"/>
              <a:t>		</a:t>
            </a:r>
            <a:r>
              <a:rPr lang="en-US" i="1"/>
              <a:t>	</a:t>
            </a:r>
            <a:r>
              <a:rPr lang="en-US" sz="2200" i="1"/>
              <a:t>class  myclass </a:t>
            </a:r>
            <a:endParaRPr lang="en-US" sz="2200" i="1" smtClean="0"/>
          </a:p>
          <a:p>
            <a:r>
              <a:rPr lang="en-US" sz="2200" i="1"/>
              <a:t>	</a:t>
            </a:r>
            <a:r>
              <a:rPr lang="en-US" sz="2200" i="1" smtClean="0"/>
              <a:t>		{</a:t>
            </a:r>
            <a:endParaRPr lang="en-US" sz="2200" i="1"/>
          </a:p>
          <a:p>
            <a:r>
              <a:rPr lang="en-US" sz="2200" i="1"/>
              <a:t>		</a:t>
            </a:r>
            <a:r>
              <a:rPr lang="en-US" sz="2200" i="1" smtClean="0"/>
              <a:t>	</a:t>
            </a:r>
            <a:r>
              <a:rPr lang="en-US" sz="2200" i="1"/>
              <a:t>	// khai báo thành phần private</a:t>
            </a:r>
          </a:p>
          <a:p>
            <a:r>
              <a:rPr lang="en-US" sz="2200" i="1" smtClean="0"/>
              <a:t>		</a:t>
            </a:r>
            <a:r>
              <a:rPr lang="en-US" sz="2200" i="1"/>
              <a:t>		int  a</a:t>
            </a:r>
            <a:r>
              <a:rPr lang="en-US" sz="2200" i="1" smtClean="0"/>
              <a:t>;</a:t>
            </a:r>
          </a:p>
          <a:p>
            <a:r>
              <a:rPr lang="en-US" sz="2200" i="1"/>
              <a:t>	</a:t>
            </a:r>
            <a:r>
              <a:rPr lang="en-US" sz="2200" i="1" smtClean="0"/>
              <a:t>			// Khai báo các phương thức</a:t>
            </a:r>
            <a:endParaRPr lang="en-US" sz="2200" i="1"/>
          </a:p>
          <a:p>
            <a:r>
              <a:rPr lang="en-US" sz="2200" i="1"/>
              <a:t>		</a:t>
            </a:r>
            <a:r>
              <a:rPr lang="en-US" sz="2200" i="1" smtClean="0"/>
              <a:t>		public</a:t>
            </a:r>
            <a:r>
              <a:rPr lang="pt-BR" sz="2200" i="1"/>
              <a:t>	void  set</a:t>
            </a:r>
            <a:r>
              <a:rPr lang="pt-BR" sz="2200" b="1" i="1">
                <a:sym typeface="Symbol" panose="05050102010706020507" pitchFamily="18" charset="2"/>
              </a:rPr>
              <a:t></a:t>
            </a:r>
            <a:r>
              <a:rPr lang="pt-BR" sz="2200" i="1">
                <a:sym typeface="Symbol" panose="05050102010706020507" pitchFamily="18" charset="2"/>
              </a:rPr>
              <a:t> a ( int  num</a:t>
            </a:r>
            <a:r>
              <a:rPr lang="pt-BR" sz="2200" i="1" smtClean="0">
                <a:sym typeface="Symbol" panose="05050102010706020507" pitchFamily="18" charset="2"/>
              </a:rPr>
              <a:t>)</a:t>
            </a:r>
          </a:p>
          <a:p>
            <a:r>
              <a:rPr lang="pt-BR" sz="2200" i="1">
                <a:sym typeface="Symbol" panose="05050102010706020507" pitchFamily="18" charset="2"/>
              </a:rPr>
              <a:t>	</a:t>
            </a:r>
            <a:r>
              <a:rPr lang="pt-BR" sz="2200" i="1" smtClean="0">
                <a:sym typeface="Symbol" panose="05050102010706020507" pitchFamily="18" charset="2"/>
              </a:rPr>
              <a:t>			{</a:t>
            </a:r>
          </a:p>
          <a:p>
            <a:r>
              <a:rPr lang="pt-BR" sz="2200" i="1">
                <a:sym typeface="Symbol" panose="05050102010706020507" pitchFamily="18" charset="2"/>
              </a:rPr>
              <a:t>	</a:t>
            </a:r>
            <a:r>
              <a:rPr lang="pt-BR" sz="2200" i="1" smtClean="0">
                <a:sym typeface="Symbol" panose="05050102010706020507" pitchFamily="18" charset="2"/>
              </a:rPr>
              <a:t>				a= num;</a:t>
            </a:r>
          </a:p>
          <a:p>
            <a:r>
              <a:rPr lang="pt-BR" sz="2200" i="1" smtClean="0">
                <a:sym typeface="Symbol" panose="05050102010706020507" pitchFamily="18" charset="2"/>
              </a:rPr>
              <a:t>				}</a:t>
            </a:r>
            <a:endParaRPr lang="pt-BR" sz="2200" i="1">
              <a:sym typeface="Symbol" panose="05050102010706020507" pitchFamily="18" charset="2"/>
            </a:endParaRPr>
          </a:p>
          <a:p>
            <a:r>
              <a:rPr lang="en-US" sz="2200" i="1" smtClean="0"/>
              <a:t>		</a:t>
            </a:r>
            <a:r>
              <a:rPr lang="en-US" sz="2200" i="1"/>
              <a:t>		</a:t>
            </a:r>
            <a:r>
              <a:rPr lang="en-US" sz="2200" i="1" smtClean="0"/>
              <a:t>public int  </a:t>
            </a:r>
            <a:r>
              <a:rPr lang="en-US" sz="2200" i="1"/>
              <a:t>get</a:t>
            </a:r>
            <a:r>
              <a:rPr lang="en-US" sz="2200" b="1" i="1">
                <a:sym typeface="Symbol" panose="05050102010706020507" pitchFamily="18" charset="2"/>
              </a:rPr>
              <a:t></a:t>
            </a:r>
            <a:r>
              <a:rPr lang="en-US" sz="2200" i="1">
                <a:sym typeface="Symbol" panose="05050102010706020507" pitchFamily="18" charset="2"/>
              </a:rPr>
              <a:t> a ( </a:t>
            </a:r>
            <a:r>
              <a:rPr lang="en-US" sz="2200" i="1" smtClean="0">
                <a:sym typeface="Symbol" panose="05050102010706020507" pitchFamily="18" charset="2"/>
              </a:rPr>
              <a:t>)</a:t>
            </a:r>
            <a:r>
              <a:rPr lang="en-US" sz="2200" i="1">
                <a:sym typeface="Symbol" panose="05050102010706020507" pitchFamily="18" charset="2"/>
              </a:rPr>
              <a:t>	</a:t>
            </a:r>
            <a:endParaRPr lang="en-US" sz="2200" i="1" smtClean="0">
              <a:sym typeface="Symbol" panose="05050102010706020507" pitchFamily="18" charset="2"/>
            </a:endParaRPr>
          </a:p>
          <a:p>
            <a:r>
              <a:rPr lang="en-US" sz="2200" i="1">
                <a:sym typeface="Symbol" panose="05050102010706020507" pitchFamily="18" charset="2"/>
              </a:rPr>
              <a:t>	</a:t>
            </a:r>
            <a:r>
              <a:rPr lang="en-US" sz="2200" i="1" smtClean="0">
                <a:sym typeface="Symbol" panose="05050102010706020507" pitchFamily="18" charset="2"/>
              </a:rPr>
              <a:t>			{</a:t>
            </a:r>
          </a:p>
          <a:p>
            <a:r>
              <a:rPr lang="en-US" sz="2200" i="1">
                <a:sym typeface="Symbol" panose="05050102010706020507" pitchFamily="18" charset="2"/>
              </a:rPr>
              <a:t>	</a:t>
            </a:r>
            <a:r>
              <a:rPr lang="en-US" sz="2200" i="1" smtClean="0">
                <a:sym typeface="Symbol" panose="05050102010706020507" pitchFamily="18" charset="2"/>
              </a:rPr>
              <a:t>				return a;</a:t>
            </a:r>
          </a:p>
          <a:p>
            <a:r>
              <a:rPr lang="en-US" sz="2200" i="1" smtClean="0">
                <a:sym typeface="Symbol" panose="05050102010706020507" pitchFamily="18" charset="2"/>
              </a:rPr>
              <a:t>		</a:t>
            </a:r>
            <a:r>
              <a:rPr lang="en-US" sz="2200" i="1">
                <a:sym typeface="Symbol" panose="05050102010706020507" pitchFamily="18" charset="2"/>
              </a:rPr>
              <a:t>	</a:t>
            </a:r>
            <a:r>
              <a:rPr lang="en-US" sz="2200" i="1" smtClean="0">
                <a:sym typeface="Symbol" panose="05050102010706020507" pitchFamily="18" charset="2"/>
              </a:rPr>
              <a:t>	}</a:t>
            </a:r>
            <a:endParaRPr lang="en-US" sz="2200" i="1">
              <a:sym typeface="Symbol" panose="05050102010706020507" pitchFamily="18" charset="2"/>
            </a:endParaRPr>
          </a:p>
          <a:p>
            <a:r>
              <a:rPr lang="en-US" sz="2200" i="1"/>
              <a:t>		</a:t>
            </a:r>
            <a:r>
              <a:rPr lang="en-US" sz="2200" i="1" smtClean="0"/>
              <a:t>	} </a:t>
            </a:r>
            <a:endParaRPr lang="en-US" sz="2200" i="1"/>
          </a:p>
          <a:p>
            <a:r>
              <a:rPr lang="vi-VN" i="1"/>
              <a:t>Trong class này có một thành phần private là  a và hai </a:t>
            </a:r>
            <a:r>
              <a:rPr lang="en-US" i="1" smtClean="0"/>
              <a:t>phương thức </a:t>
            </a:r>
            <a:r>
              <a:rPr lang="vi-VN" i="1" smtClean="0"/>
              <a:t>chung </a:t>
            </a:r>
            <a:r>
              <a:rPr lang="vi-VN" i="1"/>
              <a:t>là  set</a:t>
            </a:r>
            <a:r>
              <a:rPr lang="vi-VN" b="1" i="1">
                <a:sym typeface="Symbol" panose="05050102010706020507" pitchFamily="18" charset="2"/>
              </a:rPr>
              <a:t></a:t>
            </a:r>
            <a:r>
              <a:rPr lang="vi-VN" i="1">
                <a:sym typeface="Symbol" panose="05050102010706020507" pitchFamily="18" charset="2"/>
              </a:rPr>
              <a:t> a( ) và get</a:t>
            </a:r>
            <a:r>
              <a:rPr lang="vi-VN" b="1" i="1">
                <a:sym typeface="Symbol" panose="05050102010706020507" pitchFamily="18" charset="2"/>
              </a:rPr>
              <a:t></a:t>
            </a:r>
            <a:r>
              <a:rPr lang="vi-VN" i="1">
                <a:sym typeface="Symbol" panose="05050102010706020507" pitchFamily="18" charset="2"/>
              </a:rPr>
              <a:t> a ( )</a:t>
            </a:r>
            <a:endParaRPr lang="en-US" b="1" i="1"/>
          </a:p>
          <a:p>
            <a:r>
              <a:rPr lang="vi-VN" b="1" i="1"/>
              <a:t>	</a:t>
            </a:r>
            <a:endParaRPr lang="en-US" sz="2400" b="1"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0220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15240" y="959644"/>
            <a:ext cx="8991599" cy="52736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a:buFont typeface="Arial" panose="020B0604020202020204" pitchFamily="34" charset="0"/>
              <a:buChar char="•"/>
            </a:pPr>
            <a:r>
              <a:rPr lang="en-US" smtClean="0"/>
              <a:t>T</a:t>
            </a:r>
            <a:r>
              <a:rPr lang="vi-VN" smtClean="0"/>
              <a:t>rong </a:t>
            </a:r>
            <a:r>
              <a:rPr lang="vi-VN"/>
              <a:t>ví dụ trên </a:t>
            </a:r>
            <a:r>
              <a:rPr lang="vi-VN" smtClean="0"/>
              <a:t>mới </a:t>
            </a:r>
            <a:r>
              <a:rPr lang="vi-VN"/>
              <a:t>chỉ khai báo lớp mà chưa khai báo các đối tượng thuộc lớp đó. Để khai báo đối tượng thuộc một lớp cũng giống như khai báo biến  với biến là một đối tượng và kiểu của biến chính là tên lớp. </a:t>
            </a:r>
            <a:endParaRPr lang="en-US" smtClean="0"/>
          </a:p>
          <a:p>
            <a:pPr marL="0" indent="0"/>
            <a:r>
              <a:rPr lang="en-US"/>
              <a:t>	</a:t>
            </a:r>
            <a:r>
              <a:rPr lang="vi-VN" i="1"/>
              <a:t> /</a:t>
            </a:r>
            <a:r>
              <a:rPr lang="vi-VN" sz="2400" i="1"/>
              <a:t>/ khai báo hai đối tượng ob1 và ob2 thuộc lớp</a:t>
            </a:r>
            <a:r>
              <a:rPr lang="en-US" sz="2400" i="1"/>
              <a:t> </a:t>
            </a:r>
            <a:r>
              <a:rPr lang="vi-VN" sz="2400" i="1"/>
              <a:t>myclass</a:t>
            </a:r>
            <a:endParaRPr lang="en-US" sz="2400"/>
          </a:p>
          <a:p>
            <a:r>
              <a:rPr lang="vi-VN" sz="2000"/>
              <a:t>	</a:t>
            </a:r>
            <a:r>
              <a:rPr lang="en-US" sz="2000" smtClean="0"/>
              <a:t>	</a:t>
            </a:r>
            <a:r>
              <a:rPr lang="vi-VN" sz="2400" i="1" smtClean="0"/>
              <a:t>myclass  ob1</a:t>
            </a:r>
            <a:r>
              <a:rPr lang="en-US" sz="2400" i="1" smtClean="0"/>
              <a:t>= new myclass();</a:t>
            </a:r>
          </a:p>
          <a:p>
            <a:r>
              <a:rPr lang="en-US" sz="2400" i="1"/>
              <a:t> </a:t>
            </a:r>
            <a:r>
              <a:rPr lang="en-US" sz="2400" i="1" smtClean="0"/>
              <a:t>        myclass  </a:t>
            </a:r>
            <a:r>
              <a:rPr lang="vi-VN" sz="2400" i="1" smtClean="0"/>
              <a:t>ob2</a:t>
            </a:r>
            <a:r>
              <a:rPr lang="en-US" sz="2400" i="1" smtClean="0"/>
              <a:t>= new myclass();</a:t>
            </a:r>
            <a:endParaRPr lang="vi-VN" sz="2400" i="1"/>
          </a:p>
          <a:p>
            <a:endParaRPr lang="en-US" sz="2000"/>
          </a:p>
          <a:p>
            <a:pPr>
              <a:buFont typeface="Arial" panose="020B0604020202020204" pitchFamily="34" charset="0"/>
              <a:buChar char="•"/>
            </a:pPr>
            <a:r>
              <a:rPr lang="vi-VN" smtClean="0"/>
              <a:t>Một </a:t>
            </a:r>
            <a:r>
              <a:rPr lang="vi-VN"/>
              <a:t>khi đối tượng đã được tạo ra thì trong chương trình có thể truy cập đến các thành phần public của lớp thông qua đối tượng với toán tử  . (chấm)</a:t>
            </a:r>
          </a:p>
          <a:p>
            <a:endParaRPr lang="en-US" sz="2000"/>
          </a:p>
          <a:p>
            <a:r>
              <a:rPr lang="vi-VN" sz="2000" i="1"/>
              <a:t>	</a:t>
            </a:r>
            <a:r>
              <a:rPr lang="vi-VN" sz="2400" i="1"/>
              <a:t>ob1.set </a:t>
            </a:r>
            <a:r>
              <a:rPr lang="vi-VN" sz="2400" b="1" i="1">
                <a:sym typeface="Symbol" panose="05050102010706020507" pitchFamily="18" charset="2"/>
              </a:rPr>
              <a:t></a:t>
            </a:r>
            <a:r>
              <a:rPr lang="vi-VN" sz="2400" i="1">
                <a:sym typeface="Symbol" panose="05050102010706020507" pitchFamily="18" charset="2"/>
              </a:rPr>
              <a:t>a(10) ;  // gán 10 cho thành phần a </a:t>
            </a:r>
            <a:r>
              <a:rPr lang="vi-VN" sz="2400" i="1" smtClean="0">
                <a:sym typeface="Symbol" panose="05050102010706020507" pitchFamily="18" charset="2"/>
              </a:rPr>
              <a:t>của </a:t>
            </a:r>
            <a:r>
              <a:rPr lang="vi-VN" sz="2400" i="1">
                <a:sym typeface="Symbol" panose="05050102010706020507" pitchFamily="18" charset="2"/>
              </a:rPr>
              <a:t>đối tượng ob1</a:t>
            </a:r>
          </a:p>
          <a:p>
            <a:r>
              <a:rPr lang="vi-VN" sz="2400" i="1"/>
              <a:t>	ob2.set </a:t>
            </a:r>
            <a:r>
              <a:rPr lang="vi-VN" sz="2400" b="1" i="1">
                <a:sym typeface="Symbol" panose="05050102010706020507" pitchFamily="18" charset="2"/>
              </a:rPr>
              <a:t></a:t>
            </a:r>
            <a:r>
              <a:rPr lang="vi-VN" sz="2400" i="1">
                <a:sym typeface="Symbol" panose="05050102010706020507" pitchFamily="18" charset="2"/>
              </a:rPr>
              <a:t>a(99) ;  // gán 99 cho thành phần a </a:t>
            </a:r>
            <a:r>
              <a:rPr lang="vi-VN" sz="2400" i="1" smtClean="0">
                <a:sym typeface="Symbol" panose="05050102010706020507" pitchFamily="18" charset="2"/>
              </a:rPr>
              <a:t>của </a:t>
            </a:r>
            <a:r>
              <a:rPr lang="vi-VN" sz="2400" i="1">
                <a:sym typeface="Symbol" panose="05050102010706020507" pitchFamily="18" charset="2"/>
              </a:rPr>
              <a:t>đối tượng ob2 </a:t>
            </a:r>
            <a:r>
              <a:rPr lang="vi-VN" sz="2400" b="1" i="1"/>
              <a:t>	</a:t>
            </a:r>
            <a:endParaRPr lang="en-US" sz="2400" b="1"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6069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15240" y="959644"/>
            <a:ext cx="8991599" cy="52736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a:t>Khi khai báo một lớp giống như khai báo một kiểu dữ liệu mới , một đối tượng có thể được khai báo thuộc các lớp này, cũng giống như một biến do đó chúng luôn chiếm khoảng trống trong bộ nhớ, nhưng khai báo lớp thì hoàn toàn không chiếm bộ nhớ.</a:t>
            </a:r>
          </a:p>
          <a:p>
            <a:pPr marL="457200" indent="-457200">
              <a:buFont typeface="Arial" panose="020B0604020202020204" pitchFamily="34" charset="0"/>
              <a:buChar char="•"/>
            </a:pPr>
            <a:r>
              <a:rPr lang="vi-VN" smtClean="0"/>
              <a:t>Mỗi </a:t>
            </a:r>
            <a:r>
              <a:rPr lang="vi-VN"/>
              <a:t>một đối tượng thuộc một lớp thì luôn có bản sao các thành phần trong lớp , do đó các giá trị gán cho các thành phần của đối tượng này không ảnh hưởng đến các giá trị của thành phần cùng lớp của đối tượng khác.</a:t>
            </a:r>
          </a:p>
          <a:p>
            <a:r>
              <a:rPr lang="vi-VN"/>
              <a:t>	</a:t>
            </a:r>
            <a:r>
              <a:rPr lang="vi-VN" sz="2400" b="1" u="sng"/>
              <a:t>Ví dụ</a:t>
            </a:r>
            <a:r>
              <a:rPr lang="vi-VN" sz="2400" u="sng"/>
              <a:t>:</a:t>
            </a:r>
            <a:r>
              <a:rPr lang="vi-VN" sz="2400" i="1"/>
              <a:t> như trên việc gán 99 cho a của đối tượng ob2 không làm ảnh hưởng đến giá trị 10 của a của đối tượng ob1. </a:t>
            </a:r>
            <a:r>
              <a:rPr lang="vi-VN" sz="2400" b="1" i="1"/>
              <a:t>	</a:t>
            </a:r>
            <a:endParaRPr lang="en-US" sz="2400" b="1"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641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3</a:t>
            </a:r>
            <a:r>
              <a:rPr lang="en-US" sz="2800" smtClean="0"/>
              <a:t>.</a:t>
            </a:r>
            <a:r>
              <a:rPr lang="vi-VN" sz="2800"/>
              <a:t> Xây dựng lớp đối tượng</a:t>
            </a:r>
            <a:endParaRPr lang="en-US" altLang="en-US" sz="2800" noProof="1">
              <a:cs typeface="Times New Roman" pitchFamily="18" charset="0"/>
            </a:endParaRPr>
          </a:p>
        </p:txBody>
      </p:sp>
      <p:sp>
        <p:nvSpPr>
          <p:cNvPr id="13" name="Round Same Side Corner Rectangle 6"/>
          <p:cNvSpPr/>
          <p:nvPr/>
        </p:nvSpPr>
        <p:spPr bwMode="auto">
          <a:xfrm>
            <a:off x="-15240" y="959644"/>
            <a:ext cx="8991599" cy="5593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Các thành phần </a:t>
            </a:r>
            <a:r>
              <a:rPr lang="en-US" b="1" i="1" smtClean="0"/>
              <a:t>Private</a:t>
            </a:r>
            <a:r>
              <a:rPr lang="en-US" smtClean="0"/>
              <a:t> của đối tượng không được truy cập từ bên ngoài đối tượng</a:t>
            </a:r>
          </a:p>
          <a:p>
            <a:pPr marL="457200" indent="-457200">
              <a:buFont typeface="Arial" panose="020B0604020202020204" pitchFamily="34" charset="0"/>
              <a:buChar char="•"/>
            </a:pPr>
            <a:r>
              <a:rPr lang="en-US" smtClean="0"/>
              <a:t>Các thành phần </a:t>
            </a:r>
            <a:r>
              <a:rPr lang="en-US" b="1" smtClean="0"/>
              <a:t>Public</a:t>
            </a:r>
            <a:r>
              <a:rPr lang="en-US" smtClean="0"/>
              <a:t> được phép truy cập từ bên ngoài đối tượng</a:t>
            </a:r>
            <a:r>
              <a:rPr lang="vi-VN" smtClean="0"/>
              <a:t>.</a:t>
            </a:r>
            <a:endParaRPr lang="vi-VN"/>
          </a:p>
          <a:p>
            <a:pPr marL="0" indent="0"/>
            <a:r>
              <a:rPr lang="en-US" sz="2400" b="1" i="1" u="sng" smtClean="0"/>
              <a:t>Ví dụ:</a:t>
            </a:r>
            <a:r>
              <a:rPr lang="vi-VN" sz="2400" b="1" i="1"/>
              <a:t>	</a:t>
            </a:r>
            <a:endParaRPr lang="en-US" sz="2400" b="1" i="1" smtClean="0"/>
          </a:p>
          <a:p>
            <a:r>
              <a:rPr lang="en-US" sz="2400" i="1" smtClean="0"/>
              <a:t>		</a:t>
            </a:r>
            <a:r>
              <a:rPr lang="vi-VN" sz="2000" i="1"/>
              <a:t>myclass  ob1</a:t>
            </a:r>
            <a:r>
              <a:rPr lang="en-US" sz="2000" i="1"/>
              <a:t>= new myclass();</a:t>
            </a:r>
          </a:p>
          <a:p>
            <a:r>
              <a:rPr lang="en-US" sz="2000" i="1" smtClean="0"/>
              <a:t>           </a:t>
            </a:r>
            <a:r>
              <a:rPr lang="en-US" sz="2000" i="1"/>
              <a:t>myclass  </a:t>
            </a:r>
            <a:r>
              <a:rPr lang="vi-VN" sz="2000" i="1"/>
              <a:t>ob2</a:t>
            </a:r>
            <a:r>
              <a:rPr lang="en-US" sz="2000" i="1"/>
              <a:t>= new myclass();</a:t>
            </a:r>
            <a:endParaRPr lang="vi-VN" sz="2000" i="1"/>
          </a:p>
          <a:p>
            <a:r>
              <a:rPr lang="en-US" sz="2000" i="1"/>
              <a:t>	</a:t>
            </a:r>
            <a:r>
              <a:rPr lang="en-US" sz="2000" i="1" smtClean="0"/>
              <a:t>	ob1.a=10 </a:t>
            </a:r>
            <a:r>
              <a:rPr lang="en-US" sz="2000" i="1"/>
              <a:t>; // ERROR ! cannot accecc private member</a:t>
            </a:r>
          </a:p>
          <a:p>
            <a:r>
              <a:rPr lang="en-US" sz="2000" i="1"/>
              <a:t>	</a:t>
            </a:r>
            <a:r>
              <a:rPr lang="en-US" sz="2000" i="1" smtClean="0"/>
              <a:t>	ob2.a=99 </a:t>
            </a:r>
            <a:r>
              <a:rPr lang="en-US" sz="2000" i="1"/>
              <a:t>; // by non-member function</a:t>
            </a:r>
            <a:r>
              <a:rPr lang="en-US" sz="2000" i="1" smtClean="0"/>
              <a:t>.</a:t>
            </a:r>
          </a:p>
          <a:p>
            <a:r>
              <a:rPr lang="en-US" sz="2400" b="1" i="1" u="sng" smtClean="0"/>
              <a:t>Ví dụ: </a:t>
            </a:r>
            <a:r>
              <a:rPr lang="en-US" sz="2400" b="1" i="1"/>
              <a:t>khai báo các thành phần dữ liệu là public</a:t>
            </a:r>
          </a:p>
          <a:p>
            <a:r>
              <a:rPr lang="en-US" sz="2000" i="1" smtClean="0"/>
              <a:t>		class  </a:t>
            </a:r>
            <a:r>
              <a:rPr lang="en-US" sz="2000" i="1"/>
              <a:t>myclass {</a:t>
            </a:r>
            <a:endParaRPr lang="en-US" sz="2000"/>
          </a:p>
          <a:p>
            <a:r>
              <a:rPr lang="en-US" sz="2000" i="1"/>
              <a:t>	</a:t>
            </a:r>
            <a:r>
              <a:rPr lang="en-US" sz="2000" i="1" smtClean="0"/>
              <a:t>	</a:t>
            </a:r>
            <a:r>
              <a:rPr lang="en-US" sz="2000" i="1"/>
              <a:t>	public </a:t>
            </a:r>
            <a:r>
              <a:rPr lang="en-US" sz="2000" i="1" smtClean="0"/>
              <a:t> int  </a:t>
            </a:r>
            <a:r>
              <a:rPr lang="en-US" sz="2000" i="1"/>
              <a:t>a;</a:t>
            </a:r>
            <a:endParaRPr lang="en-US" sz="2000"/>
          </a:p>
          <a:p>
            <a:r>
              <a:rPr lang="en-US" sz="2000" i="1"/>
              <a:t>		</a:t>
            </a:r>
            <a:r>
              <a:rPr lang="en-US" sz="2000" i="1" smtClean="0"/>
              <a:t>} </a:t>
            </a:r>
            <a:endParaRPr lang="en-US" sz="2000"/>
          </a:p>
          <a:p>
            <a:r>
              <a:rPr lang="en-US" sz="2000" i="1"/>
              <a:t>		</a:t>
            </a:r>
            <a:r>
              <a:rPr lang="en-US" sz="2000" i="1" smtClean="0"/>
              <a:t>	</a:t>
            </a:r>
            <a:r>
              <a:rPr lang="vi-VN" sz="2000" i="1"/>
              <a:t>myclass  ob1</a:t>
            </a:r>
            <a:r>
              <a:rPr lang="en-US" sz="2000" i="1"/>
              <a:t>= new myclass();</a:t>
            </a:r>
          </a:p>
          <a:p>
            <a:r>
              <a:rPr lang="en-US" sz="2000" i="1" smtClean="0"/>
              <a:t>			myclass  </a:t>
            </a:r>
            <a:r>
              <a:rPr lang="vi-VN" sz="2000" i="1"/>
              <a:t>ob2</a:t>
            </a:r>
            <a:r>
              <a:rPr lang="en-US" sz="2000" i="1"/>
              <a:t>= new myclass();</a:t>
            </a:r>
            <a:endParaRPr lang="vi-VN" sz="2000" i="1"/>
          </a:p>
          <a:p>
            <a:r>
              <a:rPr lang="en-US" sz="2000" i="1"/>
              <a:t> </a:t>
            </a:r>
            <a:r>
              <a:rPr lang="en-US" sz="2000" i="1" smtClean="0"/>
              <a:t>	</a:t>
            </a:r>
            <a:r>
              <a:rPr lang="en-US" sz="2000" i="1"/>
              <a:t>	</a:t>
            </a:r>
            <a:r>
              <a:rPr lang="en-US" sz="2000" i="1" smtClean="0"/>
              <a:t>	ob1.a=10 </a:t>
            </a:r>
            <a:r>
              <a:rPr lang="en-US" sz="2000" i="1"/>
              <a:t>;</a:t>
            </a:r>
            <a:endParaRPr lang="en-US" sz="2000"/>
          </a:p>
          <a:p>
            <a:r>
              <a:rPr lang="en-US" sz="2000" i="1"/>
              <a:t>	</a:t>
            </a:r>
            <a:r>
              <a:rPr lang="en-US" sz="2000" i="1" smtClean="0"/>
              <a:t>		ob2.a=99 </a:t>
            </a:r>
            <a:r>
              <a:rPr lang="en-US" sz="2000" i="1"/>
              <a:t>;</a:t>
            </a:r>
            <a:endParaRPr lang="en-US" sz="2000"/>
          </a:p>
          <a:p>
            <a:r>
              <a:rPr lang="en-US" sz="2400" i="1"/>
              <a:t> </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347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4.</a:t>
            </a:r>
            <a:r>
              <a:rPr lang="vi-VN" sz="2800" smtClean="0"/>
              <a:t> </a:t>
            </a:r>
            <a:r>
              <a:rPr lang="en-US" sz="2800" smtClean="0"/>
              <a:t>Chương trình c# bằng Visual studio</a:t>
            </a:r>
            <a:endParaRPr lang="en-US" altLang="en-US" sz="2800" noProof="1">
              <a:cs typeface="Times New Roman" pitchFamily="18" charset="0"/>
            </a:endParaRPr>
          </a:p>
        </p:txBody>
      </p:sp>
      <p:sp>
        <p:nvSpPr>
          <p:cNvPr id="13" name="Round Same Side Corner Rectangle 6"/>
          <p:cNvSpPr/>
          <p:nvPr/>
        </p:nvSpPr>
        <p:spPr bwMode="auto">
          <a:xfrm>
            <a:off x="-15240" y="959644"/>
            <a:ext cx="8991599" cy="640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Tạo Chương trình mới:</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99406"/>
            <a:ext cx="9143999" cy="4953794"/>
          </a:xfrm>
          <a:prstGeom prst="rect">
            <a:avLst/>
          </a:prstGeom>
          <a:noFill/>
          <a:ln>
            <a:noFill/>
          </a:ln>
        </p:spPr>
      </p:pic>
    </p:spTree>
    <p:extLst>
      <p:ext uri="{BB962C8B-B14F-4D97-AF65-F5344CB8AC3E}">
        <p14:creationId xmlns:p14="http://schemas.microsoft.com/office/powerpoint/2010/main" val="211243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1.1 Phương pháp lập trình tuyến tính</a:t>
            </a:r>
            <a:endParaRPr lang="en-US" altLang="en-US" sz="2800" noProof="1">
              <a:cs typeface="Times New Roman" pitchFamily="18" charset="0"/>
            </a:endParaRPr>
          </a:p>
        </p:txBody>
      </p:sp>
      <p:sp>
        <p:nvSpPr>
          <p:cNvPr id="13" name="Round Same Side Corner Rectangle 6"/>
          <p:cNvSpPr/>
          <p:nvPr/>
        </p:nvSpPr>
        <p:spPr bwMode="auto">
          <a:xfrm>
            <a:off x="342900" y="939800"/>
            <a:ext cx="8458200" cy="5486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mtClean="0"/>
              <a:t>Lập trình tuyến tính là tư duy theo lối tuần tự</a:t>
            </a:r>
          </a:p>
          <a:p>
            <a:pPr marL="342900" lvl="6" indent="-342900" algn="just">
              <a:buFont typeface="Arial" panose="020B0604020202020204" pitchFamily="34" charset="0"/>
              <a:buChar char="•"/>
            </a:pPr>
            <a:r>
              <a:rPr lang="vi-VN"/>
              <a:t>Chương trình sẽ được thực hiện theo thứ tự từ đầu đến cuối, lệnh này kế tiếp lệnh kia cho đến khi kết thúc chương </a:t>
            </a:r>
            <a:r>
              <a:rPr lang="vi-VN" smtClean="0"/>
              <a:t>trình</a:t>
            </a:r>
            <a:endParaRPr lang="en-US"/>
          </a:p>
          <a:p>
            <a:pPr marL="342900" lvl="6" indent="-342900" algn="just">
              <a:buFont typeface="Arial" panose="020B0604020202020204" pitchFamily="34" charset="0"/>
              <a:buChar char="•"/>
            </a:pPr>
            <a:r>
              <a:rPr lang="vi-VN" b="1" smtClean="0"/>
              <a:t>Đặc </a:t>
            </a:r>
            <a:r>
              <a:rPr lang="vi-VN" b="1"/>
              <a:t>trưng </a:t>
            </a:r>
            <a:r>
              <a:rPr lang="vi-VN" b="1" smtClean="0"/>
              <a:t>:</a:t>
            </a:r>
            <a:endParaRPr lang="en-US"/>
          </a:p>
          <a:p>
            <a:pPr marL="1371600" lvl="8" indent="-457200" algn="just">
              <a:buFont typeface="Wingdings" panose="05000000000000000000" pitchFamily="2" charset="2"/>
              <a:buChar char="ü"/>
            </a:pPr>
            <a:r>
              <a:rPr lang="vi-VN" sz="2400" b="1" smtClean="0"/>
              <a:t>Đơn </a:t>
            </a:r>
            <a:r>
              <a:rPr lang="vi-VN" sz="2400" b="1"/>
              <a:t>giản</a:t>
            </a:r>
            <a:r>
              <a:rPr lang="vi-VN" sz="2400"/>
              <a:t> : Chương trình được thực hiện theo lối tuần </a:t>
            </a:r>
            <a:r>
              <a:rPr lang="vi-VN" sz="2400" smtClean="0"/>
              <a:t>tự.</a:t>
            </a:r>
            <a:endParaRPr lang="en-US" sz="2400" smtClean="0"/>
          </a:p>
          <a:p>
            <a:pPr marL="1371600" lvl="8" indent="-457200" algn="just">
              <a:buFont typeface="Wingdings" panose="05000000000000000000" pitchFamily="2" charset="2"/>
              <a:buChar char="ü"/>
            </a:pPr>
            <a:r>
              <a:rPr lang="vi-VN" sz="2400" b="1" smtClean="0"/>
              <a:t>Đơn </a:t>
            </a:r>
            <a:r>
              <a:rPr lang="vi-VN" sz="2400" b="1"/>
              <a:t>luồng</a:t>
            </a:r>
            <a:r>
              <a:rPr lang="vi-VN" sz="2400"/>
              <a:t> : Chỉ có duy nhất một luồng công việc và các công việc được thực hiện tuần tự trong luồng đó</a:t>
            </a:r>
          </a:p>
          <a:p>
            <a:pPr marL="342900" lvl="6" indent="-342900" algn="just">
              <a:buFont typeface="Arial" panose="020B0604020202020204" pitchFamily="34" charset="0"/>
              <a:buChar char="•"/>
            </a:pPr>
            <a:r>
              <a:rPr lang="vi-VN" b="1"/>
              <a:t>Nhược điểm</a:t>
            </a:r>
            <a:r>
              <a:rPr lang="vi-VN"/>
              <a:t> : Với các ứng </a:t>
            </a:r>
            <a:r>
              <a:rPr lang="vi-VN" smtClean="0"/>
              <a:t>dụng</a:t>
            </a:r>
            <a:endParaRPr lang="en-US" smtClean="0"/>
          </a:p>
          <a:p>
            <a:pPr marL="0" lvl="6" indent="0" algn="just"/>
            <a:r>
              <a:rPr lang="vi-VN" smtClean="0"/>
              <a:t> </a:t>
            </a:r>
            <a:r>
              <a:rPr lang="en-US" smtClean="0"/>
              <a:t>   </a:t>
            </a:r>
            <a:r>
              <a:rPr lang="vi-VN" smtClean="0"/>
              <a:t>phức </a:t>
            </a:r>
            <a:r>
              <a:rPr lang="vi-VN"/>
              <a:t>tạp, </a:t>
            </a:r>
            <a:r>
              <a:rPr lang="en-US" smtClean="0"/>
              <a:t>khôn</a:t>
            </a:r>
            <a:r>
              <a:rPr lang="vi-VN" smtClean="0"/>
              <a:t>g </a:t>
            </a:r>
            <a:r>
              <a:rPr lang="vi-VN"/>
              <a:t>thể dùng lập </a:t>
            </a:r>
            <a:endParaRPr lang="en-US" smtClean="0"/>
          </a:p>
          <a:p>
            <a:pPr marL="0" lvl="6" indent="0" algn="just"/>
            <a:r>
              <a:rPr lang="en-US"/>
              <a:t> </a:t>
            </a:r>
            <a:r>
              <a:rPr lang="en-US" smtClean="0"/>
              <a:t>   </a:t>
            </a:r>
            <a:r>
              <a:rPr lang="vi-VN" smtClean="0"/>
              <a:t>trình </a:t>
            </a:r>
            <a:r>
              <a:rPr lang="vi-VN"/>
              <a:t>tuyến tính để giải </a:t>
            </a:r>
            <a:r>
              <a:rPr lang="vi-VN" smtClean="0"/>
              <a:t>quyết</a:t>
            </a:r>
            <a:endParaRPr lang="en-US"/>
          </a:p>
          <a:p>
            <a:pPr marL="342900" lvl="6" indent="-342900" algn="just">
              <a:buFont typeface="Arial" panose="020B0604020202020204" pitchFamily="34" charset="0"/>
              <a:buChar char="•"/>
            </a:pPr>
            <a:endParaRPr lang="en-US"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6372225" y="4495800"/>
            <a:ext cx="2771775" cy="2027237"/>
          </a:xfrm>
          <a:prstGeom prst="rect">
            <a:avLst/>
          </a:prstGeom>
        </p:spPr>
      </p:pic>
    </p:spTree>
    <p:extLst>
      <p:ext uri="{BB962C8B-B14F-4D97-AF65-F5344CB8AC3E}">
        <p14:creationId xmlns:p14="http://schemas.microsoft.com/office/powerpoint/2010/main" val="2775162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4.</a:t>
            </a:r>
            <a:r>
              <a:rPr lang="vi-VN" sz="2800" smtClean="0"/>
              <a:t> </a:t>
            </a:r>
            <a:r>
              <a:rPr lang="en-US" sz="2800" smtClean="0"/>
              <a:t>Chương trình c# bằng Visual studio</a:t>
            </a:r>
            <a:endParaRPr lang="en-US" altLang="en-US" sz="2800" noProof="1">
              <a:cs typeface="Times New Roman" pitchFamily="18" charset="0"/>
            </a:endParaRPr>
          </a:p>
        </p:txBody>
      </p:sp>
      <p:sp>
        <p:nvSpPr>
          <p:cNvPr id="13" name="Round Same Side Corner Rectangle 6"/>
          <p:cNvSpPr/>
          <p:nvPr/>
        </p:nvSpPr>
        <p:spPr bwMode="auto">
          <a:xfrm>
            <a:off x="-15240" y="959644"/>
            <a:ext cx="8991599" cy="640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Ví dụ</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5240" y="1457324"/>
            <a:ext cx="9159239" cy="4943475"/>
          </a:xfrm>
          <a:prstGeom prst="rect">
            <a:avLst/>
          </a:prstGeom>
          <a:noFill/>
          <a:ln>
            <a:noFill/>
          </a:ln>
        </p:spPr>
      </p:pic>
    </p:spTree>
    <p:extLst>
      <p:ext uri="{BB962C8B-B14F-4D97-AF65-F5344CB8AC3E}">
        <p14:creationId xmlns:p14="http://schemas.microsoft.com/office/powerpoint/2010/main" val="2032547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4.</a:t>
            </a:r>
            <a:r>
              <a:rPr lang="vi-VN" sz="2800" smtClean="0"/>
              <a:t> </a:t>
            </a:r>
            <a:r>
              <a:rPr lang="en-US" sz="2800" smtClean="0"/>
              <a:t>Chương trình c# bằng Visual studio</a:t>
            </a:r>
            <a:endParaRPr lang="en-US" altLang="en-US" sz="2800" noProof="1">
              <a:cs typeface="Times New Roman" pitchFamily="18" charset="0"/>
            </a:endParaRPr>
          </a:p>
        </p:txBody>
      </p:sp>
      <p:sp>
        <p:nvSpPr>
          <p:cNvPr id="13" name="Round Same Side Corner Rectangle 6"/>
          <p:cNvSpPr/>
          <p:nvPr/>
        </p:nvSpPr>
        <p:spPr bwMode="auto">
          <a:xfrm>
            <a:off x="-15240" y="959644"/>
            <a:ext cx="8991599" cy="640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Ví dụ</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0" y="1920081"/>
            <a:ext cx="9143999" cy="4633119"/>
          </a:xfrm>
          <a:prstGeom prst="rect">
            <a:avLst/>
          </a:prstGeom>
          <a:noFill/>
          <a:ln>
            <a:noFill/>
          </a:ln>
        </p:spPr>
      </p:pic>
    </p:spTree>
    <p:extLst>
      <p:ext uri="{BB962C8B-B14F-4D97-AF65-F5344CB8AC3E}">
        <p14:creationId xmlns:p14="http://schemas.microsoft.com/office/powerpoint/2010/main" val="48471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4.</a:t>
            </a:r>
            <a:r>
              <a:rPr lang="vi-VN" sz="2800" smtClean="0"/>
              <a:t> </a:t>
            </a:r>
            <a:r>
              <a:rPr lang="en-US" sz="2800" smtClean="0"/>
              <a:t>Chương trình c# bằng Visual studio</a:t>
            </a:r>
            <a:endParaRPr lang="en-US" altLang="en-US" sz="2800" noProof="1">
              <a:cs typeface="Times New Roman" pitchFamily="18" charset="0"/>
            </a:endParaRPr>
          </a:p>
        </p:txBody>
      </p:sp>
      <p:sp>
        <p:nvSpPr>
          <p:cNvPr id="13" name="Round Same Side Corner Rectangle 6"/>
          <p:cNvSpPr/>
          <p:nvPr/>
        </p:nvSpPr>
        <p:spPr bwMode="auto">
          <a:xfrm>
            <a:off x="-15240" y="959644"/>
            <a:ext cx="8991599" cy="6405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Ví dụ</a:t>
            </a:r>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065022" y="1817846"/>
            <a:ext cx="7012178" cy="2627313"/>
          </a:xfrm>
          <a:prstGeom prst="rect">
            <a:avLst/>
          </a:prstGeom>
          <a:noFill/>
          <a:ln>
            <a:noFill/>
          </a:ln>
        </p:spPr>
      </p:pic>
    </p:spTree>
    <p:extLst>
      <p:ext uri="{BB962C8B-B14F-4D97-AF65-F5344CB8AC3E}">
        <p14:creationId xmlns:p14="http://schemas.microsoft.com/office/powerpoint/2010/main" val="2315277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a:t>5</a:t>
            </a:r>
            <a:r>
              <a:rPr lang="en-US" sz="2800" smtClean="0"/>
              <a:t>.</a:t>
            </a:r>
            <a:r>
              <a:rPr lang="vi-VN" sz="2800" smtClean="0"/>
              <a:t> </a:t>
            </a:r>
            <a:r>
              <a:rPr lang="en-US" sz="2800" smtClean="0"/>
              <a:t>Bài tập</a:t>
            </a:r>
            <a:endParaRPr lang="en-US" altLang="en-US" sz="2800" noProof="1">
              <a:cs typeface="Times New Roman" pitchFamily="18" charset="0"/>
            </a:endParaRPr>
          </a:p>
        </p:txBody>
      </p:sp>
      <p:sp>
        <p:nvSpPr>
          <p:cNvPr id="13" name="Round Same Side Corner Rectangle 6"/>
          <p:cNvSpPr/>
          <p:nvPr/>
        </p:nvSpPr>
        <p:spPr bwMode="auto">
          <a:xfrm>
            <a:off x="-15240" y="959644"/>
            <a:ext cx="8991599" cy="53649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r>
              <a:rPr lang="vi-VN" sz="2400" b="1"/>
              <a:t>1/ </a:t>
            </a:r>
            <a:r>
              <a:rPr lang="vi-VN" sz="2400"/>
              <a:t>Đề nghị cho chạy thử  các chương trình ví dụ .</a:t>
            </a:r>
          </a:p>
          <a:p>
            <a:endParaRPr lang="en-US" sz="2400"/>
          </a:p>
          <a:p>
            <a:r>
              <a:rPr lang="vi-VN" sz="2400" b="1"/>
              <a:t>2/ </a:t>
            </a:r>
            <a:r>
              <a:rPr lang="vi-VN" sz="2400"/>
              <a:t>Tạo một lớp </a:t>
            </a:r>
            <a:r>
              <a:rPr lang="vi-VN" sz="2400" b="1"/>
              <a:t>card </a:t>
            </a:r>
            <a:r>
              <a:rPr lang="vi-VN" sz="2400"/>
              <a:t>để quản lý sách trong một thư viện . Yêu cầu đối với một loại sách cần lưu trữ  tựa đề sách , tác giả, số lượng sách. Lưu trữ  tựa sách, tác giả sử dụng chuỗi ký tự, số lượng sách là số nguyên. Sử dụng hàm thành phần </a:t>
            </a:r>
            <a:r>
              <a:rPr lang="vi-VN" sz="2400" b="1"/>
              <a:t>store( ) </a:t>
            </a:r>
            <a:r>
              <a:rPr lang="vi-VN" sz="2400"/>
              <a:t> để lưu trữ thông tin về sách , hàm thành phần </a:t>
            </a:r>
            <a:r>
              <a:rPr lang="vi-VN" sz="2400" b="1"/>
              <a:t>show( )</a:t>
            </a:r>
            <a:r>
              <a:rPr lang="vi-VN" sz="2400"/>
              <a:t> để hiện các thông tin về sách. Viết chương trình đơn giản để thử .</a:t>
            </a:r>
            <a:endParaRPr lang="vi-VN" sz="2400" b="1"/>
          </a:p>
          <a:p>
            <a:endParaRPr lang="en-US" sz="2400"/>
          </a:p>
          <a:p>
            <a:r>
              <a:rPr lang="vi-VN" sz="2400" b="1"/>
              <a:t>3/</a:t>
            </a:r>
            <a:r>
              <a:rPr lang="vi-VN" sz="2400"/>
              <a:t> Tạo một lớp hàng đợi  </a:t>
            </a:r>
            <a:r>
              <a:rPr lang="vi-VN" sz="2400" b="1"/>
              <a:t>queue</a:t>
            </a:r>
            <a:r>
              <a:rPr lang="vi-VN" sz="2400"/>
              <a:t> của các số nguyên với kích thước là 100 . Viết chương trình đơn giản để thử .</a:t>
            </a:r>
            <a:endParaRPr lang="vi-VN" sz="2400" b="1"/>
          </a:p>
          <a:p>
            <a:endParaRPr lang="en-US" sz="2400"/>
          </a:p>
          <a:p>
            <a:pPr marL="0" indent="0"/>
            <a:endParaRPr lang="en-US"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9304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cấu trúc</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434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vi-VN"/>
              <a:t>Trong Lập trình hướng cấu trúc, chương trình chính sẽ được chia nhỏ thành các chương trình </a:t>
            </a:r>
            <a:r>
              <a:rPr lang="vi-VN" smtClean="0"/>
              <a:t>con</a:t>
            </a:r>
            <a:r>
              <a:rPr lang="en-US" smtClean="0"/>
              <a:t> (hàm)</a:t>
            </a:r>
          </a:p>
          <a:p>
            <a:pPr marL="342900" lvl="6" indent="-342900" algn="just">
              <a:buFont typeface="Arial" panose="020B0604020202020204" pitchFamily="34" charset="0"/>
              <a:buChar char="•"/>
            </a:pPr>
            <a:r>
              <a:rPr lang="en-US" smtClean="0"/>
              <a:t>M</a:t>
            </a:r>
            <a:r>
              <a:rPr lang="vi-VN" smtClean="0"/>
              <a:t>ỗi </a:t>
            </a:r>
            <a:r>
              <a:rPr lang="vi-VN"/>
              <a:t>chương trình con </a:t>
            </a:r>
            <a:r>
              <a:rPr lang="vi-VN" smtClean="0"/>
              <a:t>s</a:t>
            </a:r>
            <a:r>
              <a:rPr lang="en-US" smtClean="0"/>
              <a:t>ẽ</a:t>
            </a:r>
            <a:r>
              <a:rPr lang="vi-VN" smtClean="0"/>
              <a:t> </a:t>
            </a:r>
            <a:r>
              <a:rPr lang="vi-VN"/>
              <a:t>thực hiện một công việc xác định. </a:t>
            </a:r>
            <a:endParaRPr lang="en-US" smtClean="0"/>
          </a:p>
          <a:p>
            <a:pPr marL="342900" lvl="6" indent="-342900" algn="just">
              <a:buFont typeface="Arial" panose="020B0604020202020204" pitchFamily="34" charset="0"/>
              <a:buChar char="•"/>
            </a:pPr>
            <a:r>
              <a:rPr lang="vi-VN" smtClean="0"/>
              <a:t>Chương </a:t>
            </a:r>
            <a:r>
              <a:rPr lang="vi-VN"/>
              <a:t>trình chính sẽ gọi đến chương trình con thông qua một giải thuật, hoặc một cấu trúc được xác định trong chương trình </a:t>
            </a:r>
            <a:r>
              <a:rPr lang="vi-VN" smtClean="0"/>
              <a:t>chính</a:t>
            </a:r>
            <a:endParaRPr lang="en-US" smtClean="0"/>
          </a:p>
          <a:p>
            <a:pPr marL="342900" lvl="6" indent="-342900" algn="just">
              <a:buFont typeface="Arial" panose="020B0604020202020204" pitchFamily="34" charset="0"/>
              <a:buChar char="•"/>
            </a:pPr>
            <a:r>
              <a:rPr lang="en-US" smtClean="0"/>
              <a:t>Một số ngôn ngữ lập trình cấu trúc: Pascal, C,…</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0092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cấu trúc</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1219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mtClean="0"/>
              <a:t>Phương pháp lập trình cấu trúc thường đi đôi với phương pháp phân tích, thiết kế top-down</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0" y="2255837"/>
            <a:ext cx="9144000" cy="4293010"/>
          </a:xfrm>
          <a:prstGeom prst="rect">
            <a:avLst/>
          </a:prstGeom>
        </p:spPr>
      </p:pic>
    </p:spTree>
    <p:extLst>
      <p:ext uri="{BB962C8B-B14F-4D97-AF65-F5344CB8AC3E}">
        <p14:creationId xmlns:p14="http://schemas.microsoft.com/office/powerpoint/2010/main" val="3976683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cấu trúc</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2895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mtClean="0"/>
              <a:t>Trong lập trình cấu trúc dữ liệu được chuyển đổi qua lại thông qua các tham số gọi hàm. Dữ liệu có tính chất chung cho toàn bộ chương trình được khai báo toàn cục. Trong mỗi hàm cũng có thể khia báo các biến dữ liệu riêng gọi là dữ liệu cục bộ.</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0" y="3810000"/>
            <a:ext cx="9144000" cy="2743200"/>
          </a:xfrm>
          <a:prstGeom prst="rect">
            <a:avLst/>
          </a:prstGeom>
        </p:spPr>
      </p:pic>
    </p:spTree>
    <p:extLst>
      <p:ext uri="{BB962C8B-B14F-4D97-AF65-F5344CB8AC3E}">
        <p14:creationId xmlns:p14="http://schemas.microsoft.com/office/powerpoint/2010/main" val="2918741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cấu trúc</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2895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endParaRPr lang="en-US" b="1" smtClean="0"/>
          </a:p>
          <a:p>
            <a:pPr marL="457200" indent="-457200">
              <a:buFont typeface="Arial" panose="020B0604020202020204" pitchFamily="34" charset="0"/>
              <a:buChar char="•"/>
            </a:pPr>
            <a:r>
              <a:rPr lang="vi-VN" b="1" smtClean="0"/>
              <a:t>Nhược điểm</a:t>
            </a:r>
            <a:endParaRPr lang="vi-VN"/>
          </a:p>
          <a:p>
            <a:r>
              <a:rPr lang="en-US" smtClean="0"/>
              <a:t>   </a:t>
            </a:r>
            <a:r>
              <a:rPr lang="vi-VN" smtClean="0"/>
              <a:t>Lập </a:t>
            </a:r>
            <a:r>
              <a:rPr lang="vi-VN"/>
              <a:t>trình cấu trúc không </a:t>
            </a:r>
            <a:r>
              <a:rPr lang="vi-VN" smtClean="0"/>
              <a:t>h</a:t>
            </a:r>
            <a:r>
              <a:rPr lang="en-US" smtClean="0"/>
              <a:t>ỗ</a:t>
            </a:r>
            <a:r>
              <a:rPr lang="vi-VN" smtClean="0"/>
              <a:t> </a:t>
            </a:r>
            <a:r>
              <a:rPr lang="vi-VN"/>
              <a:t>trợ tốt cho việc sử dụng lại mã nguồn. Bởi giải thuật luôn phụ thuộc chặt chẽ vào cấu trúc dữ liệu. Dẫn đến khi thay đổi cấu trúc dữ liệu phải thay đổi cả giải thuật của chương trình.</a:t>
            </a:r>
          </a:p>
          <a:p>
            <a:pPr marL="342900" lvl="6" indent="-342900" algn="just">
              <a:buFont typeface="Arial" panose="020B0604020202020204" pitchFamily="34" charset="0"/>
              <a:buChar char="•"/>
            </a:pPr>
            <a:endParaRPr lang="en-US"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4997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334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en-US" smtClean="0"/>
              <a:t> </a:t>
            </a:r>
            <a:r>
              <a:rPr lang="vi-VN" smtClean="0"/>
              <a:t>Khác </a:t>
            </a:r>
            <a:r>
              <a:rPr lang="vi-VN"/>
              <a:t>với lập trình cấu trúc là phân tích bài toán lấy thủ tục </a:t>
            </a:r>
            <a:r>
              <a:rPr lang="vi-VN" smtClean="0"/>
              <a:t>(hàm) </a:t>
            </a:r>
            <a:r>
              <a:rPr lang="vi-VN"/>
              <a:t>làm nền tảng, </a:t>
            </a:r>
            <a:r>
              <a:rPr lang="en-US" smtClean="0"/>
              <a:t>LTHĐT</a:t>
            </a:r>
            <a:r>
              <a:rPr lang="vi-VN" smtClean="0"/>
              <a:t> </a:t>
            </a:r>
            <a:r>
              <a:rPr lang="vi-VN"/>
              <a:t>lấy đối tượng làm nền tảng để xây dựng giải thuật, xây dựng chương </a:t>
            </a:r>
            <a:r>
              <a:rPr lang="vi-VN" smtClean="0"/>
              <a:t>trình</a:t>
            </a:r>
            <a:endParaRPr lang="en-US"/>
          </a:p>
          <a:p>
            <a:pPr marL="457200" indent="-457200" algn="just">
              <a:buFont typeface="Arial" panose="020B0604020202020204" pitchFamily="34" charset="0"/>
              <a:buChar char="•"/>
            </a:pPr>
            <a:r>
              <a:rPr lang="en-US"/>
              <a:t>T</a:t>
            </a:r>
            <a:r>
              <a:rPr lang="vi-VN" smtClean="0"/>
              <a:t>rong </a:t>
            </a:r>
            <a:r>
              <a:rPr lang="en-US"/>
              <a:t>LTHĐT</a:t>
            </a:r>
            <a:r>
              <a:rPr lang="vi-VN" smtClean="0"/>
              <a:t>, </a:t>
            </a:r>
            <a:r>
              <a:rPr lang="vi-VN"/>
              <a:t>người ta quy ước các thực thể trong chương trình thành các đối tượng. Và trừu tượng hóa các đối tượng thành các lớp đối </a:t>
            </a:r>
            <a:r>
              <a:rPr lang="vi-VN" smtClean="0"/>
              <a:t>tượng.</a:t>
            </a:r>
            <a:endParaRPr lang="en-US" smtClean="0"/>
          </a:p>
          <a:p>
            <a:pPr marL="457200" indent="-457200" algn="just">
              <a:buFont typeface="Arial" panose="020B0604020202020204" pitchFamily="34" charset="0"/>
              <a:buChar char="•"/>
            </a:pPr>
            <a:r>
              <a:rPr lang="vi-VN" smtClean="0"/>
              <a:t>Dữ </a:t>
            </a:r>
            <a:r>
              <a:rPr lang="vi-VN"/>
              <a:t>liệu được tổ chức thành các Lớp đối tượng. Từ đó việc quản lý bảo mật của dữ liệu được đảm bảo.</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59553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z="2800" smtClean="0"/>
              <a:t>1.2 Phương pháp lập trình hướng đối tượng</a:t>
            </a:r>
            <a:endParaRPr lang="en-US" altLang="en-US" sz="2800" noProof="1">
              <a:cs typeface="Times New Roman" pitchFamily="18" charset="0"/>
            </a:endParaRPr>
          </a:p>
        </p:txBody>
      </p:sp>
      <p:sp>
        <p:nvSpPr>
          <p:cNvPr id="13" name="Round Same Side Corner Rectangle 6"/>
          <p:cNvSpPr/>
          <p:nvPr/>
        </p:nvSpPr>
        <p:spPr bwMode="auto">
          <a:xfrm>
            <a:off x="340895" y="838200"/>
            <a:ext cx="8458200" cy="5334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mtClean="0"/>
              <a:t> </a:t>
            </a:r>
            <a:r>
              <a:rPr lang="vi-VN" b="1"/>
              <a:t>Đặc trưng</a:t>
            </a:r>
            <a:r>
              <a:rPr lang="vi-VN"/>
              <a:t> </a:t>
            </a:r>
            <a:r>
              <a:rPr lang="vi-VN" smtClean="0"/>
              <a:t>:</a:t>
            </a:r>
            <a:endParaRPr lang="en-US" smtClean="0"/>
          </a:p>
          <a:p>
            <a:pPr marL="1257300" lvl="2" indent="-457200">
              <a:buFont typeface="Wingdings" panose="05000000000000000000" pitchFamily="2" charset="2"/>
              <a:buChar char="ü"/>
            </a:pPr>
            <a:r>
              <a:rPr lang="vi-VN" sz="2400" i="1" smtClean="0"/>
              <a:t>Đóng </a:t>
            </a:r>
            <a:r>
              <a:rPr lang="vi-VN" sz="2400" i="1"/>
              <a:t>gói dữ liệu </a:t>
            </a:r>
            <a:r>
              <a:rPr lang="vi-VN" sz="2400"/>
              <a:t>: Dữ liệu luôn được tổ chức thành các thuộc tính của Lớp đối tượng. Việc truy nhập đến dữ liệu phải thông qua các phương thức của đối tượng </a:t>
            </a:r>
            <a:r>
              <a:rPr lang="vi-VN" sz="2400" smtClean="0"/>
              <a:t>lớp</a:t>
            </a:r>
            <a:endParaRPr lang="en-US" sz="2400" smtClean="0"/>
          </a:p>
          <a:p>
            <a:pPr marL="1257300" lvl="2" indent="-457200">
              <a:buFont typeface="Wingdings" panose="05000000000000000000" pitchFamily="2" charset="2"/>
              <a:buChar char="ü"/>
            </a:pPr>
            <a:r>
              <a:rPr lang="vi-VN" sz="2400" i="1" smtClean="0"/>
              <a:t>Sử </a:t>
            </a:r>
            <a:r>
              <a:rPr lang="vi-VN" sz="2400" i="1"/>
              <a:t>dụng lại mã nguồn </a:t>
            </a:r>
            <a:r>
              <a:rPr lang="vi-VN" sz="2400"/>
              <a:t>: Việc sử dụng lại mã nguồn được thể hiện thông qua cơ chế </a:t>
            </a:r>
            <a:r>
              <a:rPr lang="vi-VN" sz="2400" i="1"/>
              <a:t>kế thừa</a:t>
            </a:r>
            <a:r>
              <a:rPr lang="vi-VN" sz="2400"/>
              <a:t>. </a:t>
            </a:r>
            <a:r>
              <a:rPr lang="en-US" sz="2400" smtClean="0"/>
              <a:t>C</a:t>
            </a:r>
            <a:r>
              <a:rPr lang="vi-VN" sz="2400" smtClean="0"/>
              <a:t>ác </a:t>
            </a:r>
            <a:r>
              <a:rPr lang="vi-VN" sz="2400"/>
              <a:t>lớp dẫn xuất sẽ </a:t>
            </a:r>
            <a:r>
              <a:rPr lang="en-US" sz="2400" smtClean="0"/>
              <a:t>s</a:t>
            </a:r>
            <a:r>
              <a:rPr lang="vi-VN" sz="2400" smtClean="0"/>
              <a:t>ử </a:t>
            </a:r>
            <a:r>
              <a:rPr lang="vi-VN" sz="2400"/>
              <a:t>dụng lại các phương thức </a:t>
            </a:r>
            <a:r>
              <a:rPr lang="vi-VN" sz="2400" smtClean="0"/>
              <a:t>(mã nguồn) </a:t>
            </a:r>
            <a:r>
              <a:rPr lang="vi-VN" sz="2400"/>
              <a:t>mà không cần phải định nghĩa </a:t>
            </a:r>
            <a:r>
              <a:rPr lang="vi-VN" sz="2400" smtClean="0"/>
              <a:t>lại</a:t>
            </a:r>
            <a:endParaRPr lang="vi-VN" sz="2400"/>
          </a:p>
          <a:p>
            <a:pPr marL="457200" indent="-457200">
              <a:buFont typeface="Arial" panose="020B0604020202020204" pitchFamily="34" charset="0"/>
              <a:buChar char="•"/>
            </a:pPr>
            <a:r>
              <a:rPr lang="vi-VN" b="1"/>
              <a:t>Ưu điểm</a:t>
            </a:r>
            <a:r>
              <a:rPr lang="vi-VN"/>
              <a:t> </a:t>
            </a:r>
            <a:r>
              <a:rPr lang="vi-VN" smtClean="0"/>
              <a:t>:</a:t>
            </a:r>
            <a:endParaRPr lang="en-US" smtClean="0"/>
          </a:p>
          <a:p>
            <a:pPr marL="1257300" lvl="2" indent="-457200">
              <a:buFont typeface="Wingdings" panose="05000000000000000000" pitchFamily="2" charset="2"/>
              <a:buChar char="ü"/>
            </a:pPr>
            <a:r>
              <a:rPr lang="vi-VN" sz="2400" smtClean="0"/>
              <a:t>Bảo </a:t>
            </a:r>
            <a:r>
              <a:rPr lang="vi-VN" sz="2400"/>
              <a:t>mật dữ liệu chương </a:t>
            </a:r>
            <a:r>
              <a:rPr lang="vi-VN" sz="2400" smtClean="0"/>
              <a:t>trình</a:t>
            </a:r>
            <a:endParaRPr lang="en-US" sz="2400" smtClean="0"/>
          </a:p>
          <a:p>
            <a:pPr marL="1257300" lvl="2" indent="-457200">
              <a:buFont typeface="Wingdings" panose="05000000000000000000" pitchFamily="2" charset="2"/>
              <a:buChar char="ü"/>
            </a:pPr>
            <a:r>
              <a:rPr lang="vi-VN" sz="2400" smtClean="0"/>
              <a:t>Giảm </a:t>
            </a:r>
            <a:r>
              <a:rPr lang="vi-VN" sz="2400"/>
              <a:t>sự phụ thuộc của Cấu trúc dữ liệu vào Thuật </a:t>
            </a:r>
            <a:r>
              <a:rPr lang="vi-VN" sz="2400" smtClean="0"/>
              <a:t>toán</a:t>
            </a:r>
            <a:endParaRPr lang="en-US" sz="2400" smtClean="0"/>
          </a:p>
          <a:p>
            <a:pPr marL="1257300" lvl="2" indent="-457200">
              <a:buFont typeface="Wingdings" panose="05000000000000000000" pitchFamily="2" charset="2"/>
              <a:buChar char="ü"/>
            </a:pPr>
            <a:r>
              <a:rPr lang="vi-VN" sz="2400" smtClean="0"/>
              <a:t>Có </a:t>
            </a:r>
            <a:r>
              <a:rPr lang="vi-VN" sz="2400"/>
              <a:t>thể sử dụng lại mã </a:t>
            </a:r>
            <a:r>
              <a:rPr lang="vi-VN" sz="2400" smtClean="0"/>
              <a:t>nguồn</a:t>
            </a:r>
            <a:endParaRPr lang="vi-VN" sz="240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AutoShape 4" descr="Káº¿t quáº£ hÃ¬nh áº£nh cho keyboard mou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26856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cdb2004120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28650</TotalTime>
  <Words>2151</Words>
  <Application>Microsoft Office PowerPoint</Application>
  <PresentationFormat>On-screen Show (4:3)</PresentationFormat>
  <Paragraphs>268</Paragraphs>
  <Slides>33</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Segoe UI Black</vt:lpstr>
      <vt:lpstr>Symbol</vt:lpstr>
      <vt:lpstr>Times New Roman</vt:lpstr>
      <vt:lpstr>Verdana</vt:lpstr>
      <vt:lpstr>Wingdings</vt:lpstr>
      <vt:lpstr>cdb2004120l</vt:lpstr>
      <vt:lpstr>Image</vt:lpstr>
      <vt:lpstr>PowerPoint Presentation</vt:lpstr>
      <vt:lpstr>1. Các phương pháp lập trình </vt:lpstr>
      <vt:lpstr>1.1 Phương pháp lập trình tuyến tính</vt:lpstr>
      <vt:lpstr>1.2 Phương pháp lập trình cấu trúc</vt:lpstr>
      <vt:lpstr>1.2 Phương pháp lập trình cấu trúc</vt:lpstr>
      <vt:lpstr>1.2 Phương pháp lập trình cấu trúc</vt:lpstr>
      <vt:lpstr>1.2 Phương pháp lập trình cấu trúc</vt:lpstr>
      <vt:lpstr>1.2 Phương pháp lập trình hướng đối tượng</vt:lpstr>
      <vt:lpstr>1.2 Phương pháp lập trình hướng đối tượng</vt:lpstr>
      <vt:lpstr>2. Các khái niệm cơ bản</vt:lpstr>
      <vt:lpstr>2.1 Đối tượng và lớp</vt:lpstr>
      <vt:lpstr>2.1 Đối tượng và lớp</vt:lpstr>
      <vt:lpstr>2.1 Đối tượng và lớp</vt:lpstr>
      <vt:lpstr>2.1 Đối tượng và lớp</vt:lpstr>
      <vt:lpstr>2.1 Đối tượng và lớp</vt:lpstr>
      <vt:lpstr>2.1 Đối tượng và lớp</vt:lpstr>
      <vt:lpstr>2.2 Các đặc diểm lập trình hướng đối tượng</vt:lpstr>
      <vt:lpstr>2.2 Các đặc diểm lập trình hướng đối tượng</vt:lpstr>
      <vt:lpstr>2.2 Các đặc diểm lập trình hướng đối tượng</vt:lpstr>
      <vt:lpstr>2.2 Các đặc diểm lập trình hướng đối tượng</vt:lpstr>
      <vt:lpstr>2.2 Các đặc diểm lập trình hướng đối tượng</vt:lpstr>
      <vt:lpstr>2.2 Các đặc diểm lập trình hướng đối tượng</vt:lpstr>
      <vt:lpstr>3. Xây dựng lớp đối tượng</vt:lpstr>
      <vt:lpstr>3. Xây dựng lớp đối tượng</vt:lpstr>
      <vt:lpstr>3. Xây dựng lớp đối tượng</vt:lpstr>
      <vt:lpstr>3. Xây dựng lớp đối tượng</vt:lpstr>
      <vt:lpstr>3. Xây dựng lớp đối tượng</vt:lpstr>
      <vt:lpstr>3. Xây dựng lớp đối tượng</vt:lpstr>
      <vt:lpstr>4. Chương trình c# bằng Visual studio</vt:lpstr>
      <vt:lpstr>4. Chương trình c# bằng Visual studio</vt:lpstr>
      <vt:lpstr>4. Chương trình c# bằng Visual studio</vt:lpstr>
      <vt:lpstr>4. Chương trình c# bằng Visual studio</vt:lpstr>
      <vt:lpstr>5. Bài tập</vt:lpstr>
    </vt:vector>
  </TitlesOfParts>
  <Company>@ 2014 conference at DakLak 30/10/2014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Multi-Objective Optimization Model and An Efficient Physical Holes Detection Method For the Sensor Placement Problem in 3D Terrains</dc:title>
  <dc:creator>Le Hoang Son</dc:creator>
  <cp:lastModifiedBy>DTHai</cp:lastModifiedBy>
  <cp:revision>1535</cp:revision>
  <dcterms:created xsi:type="dcterms:W3CDTF">2011-05-02T13:22:07Z</dcterms:created>
  <dcterms:modified xsi:type="dcterms:W3CDTF">2019-03-04T04:54:39Z</dcterms:modified>
</cp:coreProperties>
</file>