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6"/>
  </p:notesMasterIdLst>
  <p:handoutMasterIdLst>
    <p:handoutMasterId r:id="rId17"/>
  </p:handoutMasterIdLst>
  <p:sldIdLst>
    <p:sldId id="277" r:id="rId2"/>
    <p:sldId id="605" r:id="rId3"/>
    <p:sldId id="606" r:id="rId4"/>
    <p:sldId id="607" r:id="rId5"/>
    <p:sldId id="608" r:id="rId6"/>
    <p:sldId id="609" r:id="rId7"/>
    <p:sldId id="610" r:id="rId8"/>
    <p:sldId id="611" r:id="rId9"/>
    <p:sldId id="612" r:id="rId10"/>
    <p:sldId id="613" r:id="rId11"/>
    <p:sldId id="614" r:id="rId12"/>
    <p:sldId id="615" r:id="rId13"/>
    <p:sldId id="616" r:id="rId14"/>
    <p:sldId id="617" r:id="rId15"/>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9659" autoAdjust="0"/>
  </p:normalViewPr>
  <p:slideViewPr>
    <p:cSldViewPr>
      <p:cViewPr varScale="1">
        <p:scale>
          <a:sx n="49" d="100"/>
          <a:sy n="49" d="100"/>
        </p:scale>
        <p:origin x="1668" y="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3/10/2019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7884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3484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62862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00612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958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0034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5106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97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3957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9604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4893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7546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3/10/2019</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3/10/2019</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3/10/2019</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3/10/2019</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447"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3/10/2019</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smtClean="0">
              <a:latin typeface="Times New Roman" panose="02020603050405020304" pitchFamily="18" charset="0"/>
              <a:cs typeface="Times New Roman" panose="02020603050405020304" pitchFamily="18" charset="0"/>
            </a:endParaRPr>
          </a:p>
          <a:p>
            <a:pPr algn="ctr">
              <a:lnSpc>
                <a:spcPct val="150000"/>
              </a:lnSpc>
              <a:defRPr/>
            </a:pPr>
            <a:r>
              <a:rPr lang="en-US" b="1" smtClean="0">
                <a:latin typeface="Times New Roman" panose="02020603050405020304" pitchFamily="18" charset="0"/>
                <a:cs typeface="Times New Roman" panose="02020603050405020304" pitchFamily="18" charset="0"/>
              </a:rPr>
              <a:t>CHƯƠNG 2: CÁC THÀNH PHẦN CỦA LỚP</a:t>
            </a:r>
            <a:endParaRPr lang="en-US" b="1"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smtClean="0"/>
          </a:p>
          <a:p>
            <a:endParaRPr lang="en-US" sz="2400"/>
          </a:p>
          <a:p>
            <a:endParaRPr lang="en-US" sz="2400" smtClean="0"/>
          </a:p>
          <a:p>
            <a:endParaRPr lang="en-US" sz="2500" b="1">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19543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Ví</a:t>
            </a:r>
            <a:r>
              <a:rPr lang="en-US" sz="2400" dirty="0" smtClean="0"/>
              <a:t> </a:t>
            </a:r>
            <a:r>
              <a:rPr lang="en-US" sz="2400" dirty="0" err="1" smtClean="0"/>
              <a:t>dụ</a:t>
            </a:r>
            <a:r>
              <a:rPr lang="en-US" sz="2400" dirty="0" smtClean="0"/>
              <a:t>: </a:t>
            </a:r>
            <a:r>
              <a:rPr lang="vi-VN" sz="2400" i="1" dirty="0"/>
              <a:t>trong ví dụ trên đối tượng ob1 đã đặt giá trị cho biến thành phần static của lớp là  i và cũng là  phần chung cho cả hai đối tượng ob1 và ob2 , do đó hai đối tượng gọi geti( ) đều cho kết quả giống </a:t>
            </a:r>
            <a:r>
              <a:rPr lang="vi-VN" sz="2400" i="1" dirty="0" smtClean="0"/>
              <a:t>nhau</a:t>
            </a:r>
            <a:r>
              <a:rPr lang="vi-VN" dirty="0" smtClean="0"/>
              <a:t> </a:t>
            </a:r>
            <a:endParaRPr lang="en-US" sz="4400" i="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766762" y="2286000"/>
            <a:ext cx="8377238" cy="4267200"/>
          </a:xfrm>
          <a:prstGeom prst="rect">
            <a:avLst/>
          </a:prstGeom>
        </p:spPr>
      </p:pic>
    </p:spTree>
    <p:extLst>
      <p:ext uri="{BB962C8B-B14F-4D97-AF65-F5344CB8AC3E}">
        <p14:creationId xmlns:p14="http://schemas.microsoft.com/office/powerpoint/2010/main" val="21583785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1801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smtClean="0"/>
              <a:t>M</a:t>
            </a:r>
            <a:r>
              <a:rPr lang="vi-VN" sz="2400" dirty="0" smtClean="0"/>
              <a:t>ột </a:t>
            </a:r>
            <a:r>
              <a:rPr lang="vi-VN" sz="2400" dirty="0"/>
              <a:t>biến thành phần static tồn tại trước bất kỳ một đối tượng của lớp tạo ra và nó được truy cập đến mà không phụ thuộc bất kỳ đối tượng nào</a:t>
            </a:r>
            <a:r>
              <a:rPr lang="vi-VN" dirty="0" smtClean="0"/>
              <a:t> </a:t>
            </a:r>
            <a:endParaRPr lang="en-US" sz="4400" i="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752600" y="2057400"/>
            <a:ext cx="7391400" cy="4424716"/>
          </a:xfrm>
          <a:prstGeom prst="rect">
            <a:avLst/>
          </a:prstGeom>
        </p:spPr>
      </p:pic>
    </p:spTree>
    <p:extLst>
      <p:ext uri="{BB962C8B-B14F-4D97-AF65-F5344CB8AC3E}">
        <p14:creationId xmlns:p14="http://schemas.microsoft.com/office/powerpoint/2010/main" val="37328201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24115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Phương</a:t>
            </a:r>
            <a:r>
              <a:rPr lang="en-US" sz="2400" dirty="0" smtClean="0"/>
              <a:t> </a:t>
            </a:r>
            <a:r>
              <a:rPr lang="en-US" sz="2400" dirty="0" err="1" smtClean="0"/>
              <a:t>thức</a:t>
            </a:r>
            <a:r>
              <a:rPr lang="en-US" sz="2400" dirty="0" smtClean="0"/>
              <a:t> </a:t>
            </a:r>
            <a:r>
              <a:rPr lang="en-US" sz="2400" dirty="0" err="1" smtClean="0"/>
              <a:t>là</a:t>
            </a:r>
            <a:r>
              <a:rPr lang="en-US" sz="2400" dirty="0" smtClean="0"/>
              <a:t> static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với</a:t>
            </a:r>
            <a:r>
              <a:rPr lang="en-US" sz="2400" dirty="0" smtClean="0"/>
              <a:t> 2 </a:t>
            </a:r>
            <a:r>
              <a:rPr lang="en-US" sz="2400" dirty="0" err="1" smtClean="0"/>
              <a:t>mục</a:t>
            </a:r>
            <a:r>
              <a:rPr lang="en-US" sz="2400" dirty="0" smtClean="0"/>
              <a:t> </a:t>
            </a:r>
            <a:r>
              <a:rPr lang="en-US" sz="2400" dirty="0" err="1" smtClean="0"/>
              <a:t>đích</a:t>
            </a:r>
            <a:r>
              <a:rPr lang="en-US" sz="2400" dirty="0" smtClean="0"/>
              <a:t>:</a:t>
            </a:r>
          </a:p>
          <a:p>
            <a:pPr lvl="2">
              <a:buFont typeface="Wingdings" panose="05000000000000000000" pitchFamily="2" charset="2"/>
              <a:buChar char="ü"/>
            </a:pPr>
            <a:r>
              <a:rPr lang="vi-VN" sz="2400" dirty="0"/>
              <a:t>Hàm tĩnh là 1 hàm dùng chung của lớp. Được gọi thông qua tên lớp và không cần khởi tạo bất kỳ đối tượng nào, từ đó tránh việc lãng phí bộ nhớ.</a:t>
            </a:r>
          </a:p>
          <a:p>
            <a:pPr lvl="2">
              <a:buFont typeface="Wingdings" panose="05000000000000000000" pitchFamily="2" charset="2"/>
              <a:buChar char="ü"/>
            </a:pPr>
            <a:r>
              <a:rPr lang="vi-VN" sz="2400" dirty="0"/>
              <a:t>Hỗ trợ trong việc viết các hàm tiện ích để sử dụng lại</a:t>
            </a:r>
            <a:r>
              <a:rPr lang="vi-VN" sz="2400" dirty="0" smtClean="0"/>
              <a:t>.</a:t>
            </a:r>
            <a:endParaRPr lang="vi-VN"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905000" y="2743200"/>
            <a:ext cx="7239000" cy="3810000"/>
          </a:xfrm>
          <a:prstGeom prst="rect">
            <a:avLst/>
          </a:prstGeom>
        </p:spPr>
      </p:pic>
    </p:spTree>
    <p:extLst>
      <p:ext uri="{BB962C8B-B14F-4D97-AF65-F5344CB8AC3E}">
        <p14:creationId xmlns:p14="http://schemas.microsoft.com/office/powerpoint/2010/main" val="23260783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19543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Lớp</a:t>
            </a:r>
            <a:r>
              <a:rPr lang="en-US" sz="2400" dirty="0" smtClean="0"/>
              <a:t> </a:t>
            </a:r>
            <a:r>
              <a:rPr lang="en-US" sz="2400" dirty="0" err="1" smtClean="0"/>
              <a:t>là</a:t>
            </a:r>
            <a:r>
              <a:rPr lang="en-US" sz="2400" dirty="0" smtClean="0"/>
              <a:t> static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a:t>
            </a:r>
          </a:p>
          <a:p>
            <a:pPr lvl="2">
              <a:buFont typeface="Wingdings" panose="05000000000000000000" pitchFamily="2" charset="2"/>
              <a:buChar char="ü"/>
            </a:pP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trong</a:t>
            </a:r>
            <a:r>
              <a:rPr lang="en-US" sz="2400" dirty="0" smtClean="0"/>
              <a:t> </a:t>
            </a:r>
            <a:r>
              <a:rPr lang="en-US" sz="2400" dirty="0" err="1" smtClean="0"/>
              <a:t>lớp</a:t>
            </a:r>
            <a:r>
              <a:rPr lang="en-US" sz="2400" dirty="0" smtClean="0"/>
              <a:t> </a:t>
            </a:r>
            <a:r>
              <a:rPr lang="en-US" sz="2400" dirty="0" err="1" smtClean="0"/>
              <a:t>phải</a:t>
            </a:r>
            <a:r>
              <a:rPr lang="en-US" sz="2400" dirty="0" smtClean="0"/>
              <a:t> </a:t>
            </a:r>
            <a:r>
              <a:rPr lang="en-US" sz="2400" dirty="0" err="1" smtClean="0"/>
              <a:t>là</a:t>
            </a:r>
            <a:r>
              <a:rPr lang="en-US" sz="2400" dirty="0" smtClean="0"/>
              <a:t> static</a:t>
            </a:r>
            <a:r>
              <a:rPr lang="vi-VN" sz="2400" dirty="0" smtClean="0"/>
              <a:t>.</a:t>
            </a:r>
            <a:endParaRPr lang="vi-VN" sz="2400" dirty="0"/>
          </a:p>
          <a:p>
            <a:pPr lvl="2">
              <a:buFont typeface="Wingdings" panose="05000000000000000000" pitchFamily="2" charset="2"/>
              <a:buChar char="ü"/>
            </a:pPr>
            <a:r>
              <a:rPr lang="en-US" sz="2400" dirty="0" err="1" smtClean="0"/>
              <a:t>Không</a:t>
            </a:r>
            <a:r>
              <a:rPr lang="en-US" sz="2400" dirty="0" smtClean="0"/>
              <a:t> </a:t>
            </a:r>
            <a:r>
              <a:rPr lang="en-US" sz="2400" dirty="0" err="1" smtClean="0"/>
              <a:t>thể</a:t>
            </a:r>
            <a:r>
              <a:rPr lang="en-US" sz="2400" dirty="0" smtClean="0"/>
              <a:t> </a:t>
            </a:r>
            <a:r>
              <a:rPr lang="en-US" sz="2400" dirty="0" err="1" smtClean="0"/>
              <a:t>khai</a:t>
            </a:r>
            <a:r>
              <a:rPr lang="en-US" sz="2400" dirty="0" smtClean="0"/>
              <a:t> </a:t>
            </a:r>
            <a:r>
              <a:rPr lang="en-US" sz="2400" dirty="0" err="1" smtClean="0"/>
              <a:t>báo</a:t>
            </a:r>
            <a:r>
              <a:rPr lang="en-US" sz="2400" dirty="0" smtClean="0"/>
              <a:t> </a:t>
            </a:r>
            <a:r>
              <a:rPr lang="en-US" sz="2400" dirty="0" err="1" smtClean="0"/>
              <a:t>khởi</a:t>
            </a:r>
            <a:r>
              <a:rPr lang="en-US" sz="2400" dirty="0" smtClean="0"/>
              <a:t> </a:t>
            </a:r>
            <a:r>
              <a:rPr lang="en-US" sz="2400" dirty="0" err="1" smtClean="0"/>
              <a:t>tạo</a:t>
            </a:r>
            <a:r>
              <a:rPr lang="en-US" sz="2400" dirty="0" smtClean="0"/>
              <a:t> </a:t>
            </a:r>
            <a:r>
              <a:rPr lang="en-US" sz="2400" dirty="0" err="1" smtClean="0"/>
              <a:t>một</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là</a:t>
            </a:r>
            <a:r>
              <a:rPr lang="en-US" sz="2400" dirty="0" smtClean="0"/>
              <a:t> static</a:t>
            </a:r>
          </a:p>
          <a:p>
            <a:pPr lvl="2">
              <a:buFont typeface="Wingdings" panose="05000000000000000000" pitchFamily="2" charset="2"/>
              <a:buChar char="ü"/>
            </a:pP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trong</a:t>
            </a:r>
            <a:r>
              <a:rPr lang="en-US" sz="2400" dirty="0" smtClean="0"/>
              <a:t> </a:t>
            </a:r>
            <a:r>
              <a:rPr lang="en-US" sz="2400" dirty="0" err="1" smtClean="0"/>
              <a:t>lớp</a:t>
            </a:r>
            <a:r>
              <a:rPr lang="en-US" sz="2400" dirty="0" smtClean="0"/>
              <a:t> </a:t>
            </a:r>
            <a:r>
              <a:rPr lang="en-US" sz="2400" dirty="0" err="1" smtClean="0"/>
              <a:t>được</a:t>
            </a:r>
            <a:r>
              <a:rPr lang="en-US" sz="2400" dirty="0" smtClean="0"/>
              <a:t> </a:t>
            </a:r>
            <a:r>
              <a:rPr lang="en-US" sz="2400" dirty="0" err="1" smtClean="0"/>
              <a:t>truy</a:t>
            </a:r>
            <a:r>
              <a:rPr lang="en-US" sz="2400" dirty="0" smtClean="0"/>
              <a:t> </a:t>
            </a:r>
            <a:r>
              <a:rPr lang="en-US" sz="2400" dirty="0" err="1" smtClean="0"/>
              <a:t>cập</a:t>
            </a:r>
            <a:r>
              <a:rPr lang="en-US" sz="2400" dirty="0" smtClean="0"/>
              <a:t> qua </a:t>
            </a:r>
            <a:r>
              <a:rPr lang="en-US" sz="2400" dirty="0" err="1" smtClean="0"/>
              <a:t>tên</a:t>
            </a:r>
            <a:r>
              <a:rPr lang="en-US" sz="2400" dirty="0" smtClean="0"/>
              <a:t> </a:t>
            </a:r>
            <a:r>
              <a:rPr lang="en-US" sz="2400" dirty="0" err="1" smtClean="0"/>
              <a:t>lớp</a:t>
            </a:r>
            <a:endParaRPr lang="vi-VN"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600200" y="2285999"/>
            <a:ext cx="7543800" cy="4229637"/>
          </a:xfrm>
          <a:prstGeom prst="rect">
            <a:avLst/>
          </a:prstGeom>
        </p:spPr>
      </p:pic>
    </p:spTree>
    <p:extLst>
      <p:ext uri="{BB962C8B-B14F-4D97-AF65-F5344CB8AC3E}">
        <p14:creationId xmlns:p14="http://schemas.microsoft.com/office/powerpoint/2010/main" val="20931341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6</a:t>
            </a:r>
            <a:r>
              <a:rPr lang="vi-VN" dirty="0" smtClean="0"/>
              <a:t>. </a:t>
            </a:r>
            <a:r>
              <a:rPr lang="en-US" dirty="0" err="1" smtClean="0"/>
              <a:t>Phương</a:t>
            </a:r>
            <a:r>
              <a:rPr lang="en-US" dirty="0" smtClean="0"/>
              <a:t> </a:t>
            </a:r>
            <a:r>
              <a:rPr lang="en-US" dirty="0" err="1" smtClean="0"/>
              <a:t>thức</a:t>
            </a:r>
            <a:r>
              <a:rPr lang="en-US" dirty="0" smtClean="0"/>
              <a:t> </a:t>
            </a:r>
            <a:r>
              <a:rPr lang="en-US" dirty="0" err="1" smtClean="0"/>
              <a:t>hủy</a:t>
            </a:r>
            <a:r>
              <a:rPr lang="en-US" dirty="0" smtClean="0"/>
              <a:t> </a:t>
            </a:r>
            <a:r>
              <a:rPr lang="en-US" dirty="0" err="1" smtClean="0"/>
              <a:t>đối</a:t>
            </a:r>
            <a:r>
              <a:rPr lang="en-US" dirty="0" smtClean="0"/>
              <a:t> </a:t>
            </a:r>
            <a:r>
              <a:rPr lang="en-US" dirty="0" err="1" smtClean="0"/>
              <a:t>tượng</a:t>
            </a:r>
            <a:endParaRPr lang="vi-VN" altLang="en-US" noProof="1">
              <a:cs typeface="Times New Roman" pitchFamily="18" charset="0"/>
            </a:endParaRPr>
          </a:p>
        </p:txBody>
      </p:sp>
      <p:sp>
        <p:nvSpPr>
          <p:cNvPr id="13" name="Round Same Side Corner Rectangle 6"/>
          <p:cNvSpPr/>
          <p:nvPr/>
        </p:nvSpPr>
        <p:spPr bwMode="auto">
          <a:xfrm>
            <a:off x="57150" y="484031"/>
            <a:ext cx="8877300" cy="35545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nl-BE" sz="2400" dirty="0" smtClean="0"/>
              <a:t>Một </a:t>
            </a:r>
            <a:r>
              <a:rPr lang="nl-BE" sz="2400" dirty="0"/>
              <a:t>cơ chế dọn rác để hủy các đối </a:t>
            </a:r>
            <a:r>
              <a:rPr lang="nl-BE" sz="2400" dirty="0" smtClean="0"/>
              <a:t>tượng tự </a:t>
            </a:r>
            <a:r>
              <a:rPr lang="nl-BE" sz="2400" dirty="0"/>
              <a:t>động và do đó </a:t>
            </a:r>
            <a:r>
              <a:rPr lang="nl-BE" sz="2400" dirty="0" smtClean="0"/>
              <a:t>không </a:t>
            </a:r>
            <a:r>
              <a:rPr lang="nl-BE" sz="2400" dirty="0"/>
              <a:t>cần một phương thức hủy rõ ràng để xóa các đối tượng trong bộ nhớ. Phương thức Finalize() được gọi bởi bộ dọn rác khi đối tượng của chúng ta bị hủy</a:t>
            </a:r>
            <a:r>
              <a:rPr lang="nl-BE" sz="2400" dirty="0" smtClean="0"/>
              <a:t>.</a:t>
            </a:r>
          </a:p>
          <a:p>
            <a:pPr marL="457200" indent="-457200">
              <a:buFont typeface="Arial" panose="020B0604020202020204" pitchFamily="34" charset="0"/>
              <a:buChar char="•"/>
            </a:pPr>
            <a:r>
              <a:rPr lang="en-US" sz="2400" dirty="0" err="1" smtClean="0"/>
              <a:t>Cú</a:t>
            </a:r>
            <a:r>
              <a:rPr lang="en-US" sz="2400" dirty="0" smtClean="0"/>
              <a:t> </a:t>
            </a:r>
            <a:r>
              <a:rPr lang="en-US" sz="2400" dirty="0" err="1" smtClean="0"/>
              <a:t>pháp</a:t>
            </a:r>
            <a:r>
              <a:rPr lang="en-US" sz="2400" dirty="0" smtClean="0"/>
              <a:t>:</a:t>
            </a:r>
          </a:p>
          <a:p>
            <a:pPr marL="1257300" lvl="2" indent="-457200">
              <a:buFont typeface="Wingdings" panose="05000000000000000000" pitchFamily="2" charset="2"/>
              <a:buChar char="ü"/>
            </a:pPr>
            <a:r>
              <a:rPr lang="en-US" sz="2000" dirty="0" err="1" smtClean="0"/>
              <a:t>Có</a:t>
            </a:r>
            <a:r>
              <a:rPr lang="en-US" sz="2000" dirty="0" smtClean="0"/>
              <a:t> </a:t>
            </a:r>
            <a:r>
              <a:rPr lang="en-US" sz="2000" dirty="0" err="1" smtClean="0"/>
              <a:t>tên</a:t>
            </a:r>
            <a:r>
              <a:rPr lang="en-US" sz="2000" dirty="0" smtClean="0"/>
              <a:t> </a:t>
            </a:r>
            <a:r>
              <a:rPr lang="en-US" sz="2000" dirty="0" err="1" smtClean="0"/>
              <a:t>giống</a:t>
            </a:r>
            <a:r>
              <a:rPr lang="en-US" sz="2000" dirty="0" smtClean="0"/>
              <a:t> </a:t>
            </a:r>
            <a:r>
              <a:rPr lang="en-US" sz="2000" dirty="0" err="1" smtClean="0"/>
              <a:t>tên</a:t>
            </a:r>
            <a:r>
              <a:rPr lang="en-US" sz="2000" dirty="0" smtClean="0"/>
              <a:t> </a:t>
            </a:r>
            <a:r>
              <a:rPr lang="en-US" sz="2000" dirty="0" err="1" smtClean="0"/>
              <a:t>lớp</a:t>
            </a:r>
            <a:r>
              <a:rPr lang="en-US" sz="2000" dirty="0" smtClean="0"/>
              <a:t> </a:t>
            </a:r>
            <a:r>
              <a:rPr lang="en-US" sz="2000" dirty="0" err="1" smtClean="0"/>
              <a:t>và</a:t>
            </a:r>
            <a:r>
              <a:rPr lang="en-US" sz="2000" dirty="0" smtClean="0"/>
              <a:t> </a:t>
            </a:r>
            <a:r>
              <a:rPr lang="en-US" sz="2000" dirty="0" err="1" smtClean="0"/>
              <a:t>có</a:t>
            </a:r>
            <a:r>
              <a:rPr lang="en-US" sz="2000" dirty="0" smtClean="0"/>
              <a:t> </a:t>
            </a:r>
            <a:r>
              <a:rPr lang="en-US" sz="2000" dirty="0" err="1" smtClean="0"/>
              <a:t>thêm</a:t>
            </a:r>
            <a:r>
              <a:rPr lang="en-US" sz="2000" dirty="0" smtClean="0"/>
              <a:t> </a:t>
            </a:r>
            <a:r>
              <a:rPr lang="en-US" sz="2000" dirty="0" err="1" smtClean="0"/>
              <a:t>dấu</a:t>
            </a:r>
            <a:r>
              <a:rPr lang="en-US" sz="2000" dirty="0" smtClean="0"/>
              <a:t> </a:t>
            </a:r>
            <a:r>
              <a:rPr lang="en-US" sz="2000" dirty="0" err="1" smtClean="0"/>
              <a:t>ngã</a:t>
            </a:r>
            <a:r>
              <a:rPr lang="en-US" sz="2000" dirty="0" smtClean="0"/>
              <a:t> </a:t>
            </a:r>
            <a:r>
              <a:rPr lang="en-US" sz="2000" dirty="0" err="1" smtClean="0"/>
              <a:t>phía</a:t>
            </a:r>
            <a:r>
              <a:rPr lang="en-US" sz="2000" dirty="0" smtClean="0"/>
              <a:t> </a:t>
            </a:r>
            <a:r>
              <a:rPr lang="en-US" sz="2000" dirty="0" err="1" smtClean="0"/>
              <a:t>trước</a:t>
            </a:r>
            <a:endParaRPr lang="en-US" sz="2000" dirty="0" smtClean="0"/>
          </a:p>
          <a:p>
            <a:pPr marL="1257300" lvl="2" indent="-457200">
              <a:buFont typeface="Wingdings" panose="05000000000000000000" pitchFamily="2" charset="2"/>
              <a:buChar char="ü"/>
            </a:pPr>
            <a:r>
              <a:rPr lang="en-US" sz="2000" dirty="0" err="1" smtClean="0"/>
              <a:t>Không</a:t>
            </a:r>
            <a:r>
              <a:rPr lang="en-US" sz="2000" dirty="0" smtClean="0"/>
              <a:t> </a:t>
            </a:r>
            <a:r>
              <a:rPr lang="en-US" sz="2000" dirty="0" err="1" smtClean="0"/>
              <a:t>có</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có</a:t>
            </a:r>
            <a:r>
              <a:rPr lang="en-US" sz="2000" dirty="0" smtClean="0"/>
              <a:t> </a:t>
            </a:r>
            <a:r>
              <a:rPr lang="en-US" sz="2000" dirty="0" err="1" smtClean="0"/>
              <a:t>hoặc</a:t>
            </a:r>
            <a:r>
              <a:rPr lang="en-US" sz="2000" dirty="0" smtClean="0"/>
              <a:t> </a:t>
            </a:r>
            <a:r>
              <a:rPr lang="en-US" sz="2000" dirty="0" err="1" smtClean="0"/>
              <a:t>không</a:t>
            </a:r>
            <a:r>
              <a:rPr lang="en-US" sz="2000" dirty="0" smtClean="0"/>
              <a:t> </a:t>
            </a:r>
            <a:r>
              <a:rPr lang="en-US" sz="2000" dirty="0" err="1" smtClean="0"/>
              <a:t>có</a:t>
            </a:r>
            <a:r>
              <a:rPr lang="en-US" sz="2000" dirty="0" smtClean="0"/>
              <a:t> </a:t>
            </a:r>
            <a:r>
              <a:rPr lang="en-US" sz="2000" dirty="0" err="1" smtClean="0"/>
              <a:t>tham</a:t>
            </a:r>
            <a:r>
              <a:rPr lang="en-US" sz="2000" dirty="0" smtClean="0"/>
              <a:t> </a:t>
            </a:r>
            <a:r>
              <a:rPr lang="en-US" sz="2000" dirty="0" err="1" smtClean="0"/>
              <a:t>số</a:t>
            </a:r>
            <a:r>
              <a:rPr lang="en-US" sz="2000" dirty="0" smtClean="0"/>
              <a:t> </a:t>
            </a:r>
            <a:endParaRPr lang="vi-VN" sz="20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919287" y="3827306"/>
            <a:ext cx="5305425" cy="1238250"/>
          </a:xfrm>
          <a:prstGeom prst="rect">
            <a:avLst/>
          </a:prstGeom>
        </p:spPr>
      </p:pic>
    </p:spTree>
    <p:extLst>
      <p:ext uri="{BB962C8B-B14F-4D97-AF65-F5344CB8AC3E}">
        <p14:creationId xmlns:p14="http://schemas.microsoft.com/office/powerpoint/2010/main" val="33044128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1</a:t>
            </a:r>
            <a:r>
              <a:rPr lang="vi-VN" smtClean="0"/>
              <a:t>. Phương</a:t>
            </a:r>
            <a:r>
              <a:rPr lang="en-US" smtClean="0"/>
              <a:t> thức tạo lập (constructor)</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674740"/>
            <a:ext cx="8458200" cy="5670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a:t>Phương thức tạo lập </a:t>
            </a:r>
            <a:r>
              <a:rPr lang="vi-VN" smtClean="0"/>
              <a:t>có </a:t>
            </a:r>
            <a:r>
              <a:rPr lang="vi-VN"/>
              <a:t>các tính chất sau</a:t>
            </a:r>
            <a:r>
              <a:rPr lang="vi-VN" smtClean="0"/>
              <a:t>:</a:t>
            </a:r>
            <a:endParaRPr lang="en-US" smtClean="0"/>
          </a:p>
          <a:p>
            <a:pPr marL="1257300" lvl="2" indent="-457200" algn="just">
              <a:buFont typeface="Wingdings" panose="05000000000000000000" pitchFamily="2" charset="2"/>
              <a:buChar char="ü"/>
            </a:pPr>
            <a:r>
              <a:rPr lang="vi-VN" sz="2400"/>
              <a:t>Được gọi </a:t>
            </a:r>
            <a:r>
              <a:rPr lang="vi-VN" sz="2400" smtClean="0"/>
              <a:t>một </a:t>
            </a:r>
            <a:r>
              <a:rPr lang="vi-VN" sz="2400"/>
              <a:t>cách tự động khi một đối tượng của lớp được tạo </a:t>
            </a:r>
            <a:r>
              <a:rPr lang="vi-VN" sz="2400" smtClean="0"/>
              <a:t>ra.</a:t>
            </a:r>
            <a:r>
              <a:rPr lang="en-US" sz="2400" smtClean="0"/>
              <a:t> Dùng </a:t>
            </a:r>
            <a:r>
              <a:rPr lang="en-US" sz="2400"/>
              <a:t>để khởi </a:t>
            </a:r>
            <a:r>
              <a:rPr lang="en-US" sz="2400" smtClean="0"/>
              <a:t>tạo các </a:t>
            </a:r>
            <a:r>
              <a:rPr lang="en-US" sz="2400"/>
              <a:t>giá trị đầu cho các thành phần dữ liệu của </a:t>
            </a:r>
            <a:r>
              <a:rPr lang="en-US" sz="2400" smtClean="0"/>
              <a:t>đối </a:t>
            </a:r>
            <a:r>
              <a:rPr lang="vi-VN" sz="2400" smtClean="0"/>
              <a:t>tượng </a:t>
            </a:r>
            <a:endParaRPr lang="en-US" sz="2400" smtClean="0"/>
          </a:p>
          <a:p>
            <a:pPr marL="1257300" lvl="2" indent="-457200" algn="just">
              <a:buFont typeface="Wingdings" panose="05000000000000000000" pitchFamily="2" charset="2"/>
              <a:buChar char="ü"/>
            </a:pPr>
            <a:r>
              <a:rPr lang="vi-VN" sz="2400"/>
              <a:t>Tên phương thức giống với tên lớp và có mức độ truy cập là </a:t>
            </a:r>
            <a:r>
              <a:rPr lang="vi-VN" sz="2400" smtClean="0"/>
              <a:t>public</a:t>
            </a:r>
            <a:endParaRPr lang="en-US" sz="2400" smtClean="0"/>
          </a:p>
          <a:p>
            <a:pPr marL="1257300" lvl="2" indent="-457200" algn="just">
              <a:buFont typeface="Wingdings" panose="05000000000000000000" pitchFamily="2" charset="2"/>
              <a:buChar char="ü"/>
            </a:pPr>
            <a:r>
              <a:rPr lang="en-US" sz="2400"/>
              <a:t>Không có giá trị trả </a:t>
            </a:r>
            <a:r>
              <a:rPr lang="en-US" sz="2400" smtClean="0"/>
              <a:t>về</a:t>
            </a:r>
          </a:p>
          <a:p>
            <a:pPr marL="1257300" lvl="2" indent="-457200" algn="just">
              <a:buFont typeface="Wingdings" panose="05000000000000000000" pitchFamily="2" charset="2"/>
              <a:buChar char="ü"/>
            </a:pPr>
            <a:r>
              <a:rPr lang="vi-VN" sz="2400" smtClean="0"/>
              <a:t>Khi</a:t>
            </a:r>
            <a:r>
              <a:rPr lang="en-US" sz="2400" smtClean="0"/>
              <a:t> k</a:t>
            </a:r>
            <a:r>
              <a:rPr lang="vi-VN" sz="2400" smtClean="0"/>
              <a:t>hông </a:t>
            </a:r>
            <a:r>
              <a:rPr lang="vi-VN" sz="2400"/>
              <a:t>định nghĩa </a:t>
            </a:r>
            <a:r>
              <a:rPr lang="vi-VN" sz="2400" smtClean="0"/>
              <a:t>phương </a:t>
            </a:r>
            <a:r>
              <a:rPr lang="vi-VN" sz="2400"/>
              <a:t>thức tạo lập </a:t>
            </a:r>
            <a:r>
              <a:rPr lang="en-US" sz="2400" smtClean="0"/>
              <a:t>thì </a:t>
            </a:r>
            <a:r>
              <a:rPr lang="vi-VN" sz="2400" smtClean="0"/>
              <a:t>trình biên</a:t>
            </a:r>
            <a:r>
              <a:rPr lang="en-US" sz="2400" smtClean="0"/>
              <a:t> </a:t>
            </a:r>
            <a:r>
              <a:rPr lang="vi-VN" sz="2400" smtClean="0"/>
              <a:t>dịch </a:t>
            </a:r>
            <a:r>
              <a:rPr lang="vi-VN" sz="2400"/>
              <a:t>sẽ tự động tạo một phương thức tạo lập mặc </a:t>
            </a:r>
            <a:r>
              <a:rPr lang="vi-VN" sz="2400" smtClean="0"/>
              <a:t>định khởi</a:t>
            </a:r>
            <a:r>
              <a:rPr lang="en-US" sz="2400" smtClean="0"/>
              <a:t> tạo </a:t>
            </a:r>
            <a:r>
              <a:rPr lang="en-US" sz="2400"/>
              <a:t>các </a:t>
            </a:r>
            <a:r>
              <a:rPr lang="en-US" sz="2400" smtClean="0"/>
              <a:t>thành phần dữ liệu bằng </a:t>
            </a:r>
            <a:r>
              <a:rPr lang="en-US" sz="2400"/>
              <a:t>các giá trị mặc định</a:t>
            </a:r>
            <a:endParaRPr lang="en-US" sz="2400" smtClean="0"/>
          </a:p>
          <a:p>
            <a:pPr marL="1257300" lvl="2" indent="-457200" algn="just">
              <a:buFont typeface="Wingdings" panose="05000000000000000000" pitchFamily="2" charset="2"/>
              <a:buChar char="ü"/>
            </a:pPr>
            <a:endParaRPr lang="en-US" sz="2400" smtClean="0"/>
          </a:p>
          <a:p>
            <a:pPr marL="342900" lvl="6" indent="-342900" algn="just">
              <a:buFont typeface="Arial" panose="020B0604020202020204" pitchFamily="34" charset="0"/>
              <a:buChar char="•"/>
            </a:pPr>
            <a:endParaRPr lang="en-US" sz="2400" smtClean="0"/>
          </a:p>
          <a:p>
            <a:pPr marL="0" indent="0" algn="just"/>
            <a:r>
              <a:rPr lang="en-US" sz="2400" smtClean="0"/>
              <a:t>	</a:t>
            </a:r>
            <a:endParaRPr lang="en-US" sz="2400" i="1">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1</a:t>
            </a:r>
            <a:r>
              <a:rPr lang="vi-VN" smtClean="0"/>
              <a:t>. Phương</a:t>
            </a:r>
            <a:r>
              <a:rPr lang="en-US" smtClean="0"/>
              <a:t> thức tạo lập (constructor)</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657251"/>
            <a:ext cx="8458200" cy="11715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u="sng" smtClean="0"/>
              <a:t>Ví dụ 1</a:t>
            </a:r>
            <a:r>
              <a:rPr lang="vi-VN" u="sng" smtClean="0"/>
              <a:t>:</a:t>
            </a:r>
            <a:r>
              <a:rPr lang="en-US" smtClean="0"/>
              <a:t> </a:t>
            </a:r>
            <a:r>
              <a:rPr lang="en-US" i="1" smtClean="0"/>
              <a:t>Xây </a:t>
            </a:r>
            <a:r>
              <a:rPr lang="en-US" i="1"/>
              <a:t>dựng lớp có chứa hàm </a:t>
            </a:r>
            <a:r>
              <a:rPr lang="en-US" b="1" i="1"/>
              <a:t>constructor </a:t>
            </a:r>
            <a:endParaRPr lang="en-US" i="1"/>
          </a:p>
          <a:p>
            <a:r>
              <a:rPr lang="en-US" sz="1400" i="1" smtClean="0"/>
              <a:t>	</a:t>
            </a:r>
            <a:endParaRPr lang="en-US" sz="1600" i="1" smtClean="0"/>
          </a:p>
          <a:p>
            <a:r>
              <a:rPr lang="en-US" sz="1600" i="1" smtClean="0"/>
              <a:t>		</a:t>
            </a:r>
            <a:endParaRPr lang="en-US" sz="16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594863" y="1295400"/>
            <a:ext cx="7549137" cy="5257800"/>
          </a:xfrm>
          <a:prstGeom prst="rect">
            <a:avLst/>
          </a:prstGeom>
        </p:spPr>
      </p:pic>
    </p:spTree>
    <p:extLst>
      <p:ext uri="{BB962C8B-B14F-4D97-AF65-F5344CB8AC3E}">
        <p14:creationId xmlns:p14="http://schemas.microsoft.com/office/powerpoint/2010/main" val="3456313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2</a:t>
            </a:r>
            <a:r>
              <a:rPr lang="vi-VN" smtClean="0"/>
              <a:t>. Phương</a:t>
            </a:r>
            <a:r>
              <a:rPr lang="en-US" smtClean="0"/>
              <a:t> thức tạo lập có tham số</a:t>
            </a:r>
            <a:endParaRPr lang="vi-VN" altLang="en-US" noProof="1">
              <a:cs typeface="Times New Roman" pitchFamily="18" charset="0"/>
            </a:endParaRPr>
          </a:p>
        </p:txBody>
      </p:sp>
      <p:sp>
        <p:nvSpPr>
          <p:cNvPr id="13" name="Round Same Side Corner Rectangle 6"/>
          <p:cNvSpPr/>
          <p:nvPr/>
        </p:nvSpPr>
        <p:spPr bwMode="auto">
          <a:xfrm>
            <a:off x="266700" y="657252"/>
            <a:ext cx="8458200" cy="13080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sz="2400"/>
              <a:t>Một hàm constructor </a:t>
            </a:r>
            <a:r>
              <a:rPr lang="vi-VN" sz="2400" smtClean="0"/>
              <a:t>có </a:t>
            </a:r>
            <a:r>
              <a:rPr lang="vi-VN" sz="2400"/>
              <a:t>thể có tham số truyền cho hàm . </a:t>
            </a:r>
            <a:endParaRPr lang="en-US" sz="2400" smtClean="0"/>
          </a:p>
          <a:p>
            <a:pPr marL="342900" lvl="6" indent="-342900" algn="just">
              <a:buFont typeface="Arial" panose="020B0604020202020204" pitchFamily="34" charset="0"/>
              <a:buChar char="•"/>
            </a:pPr>
            <a:r>
              <a:rPr lang="vi-VN" sz="2400"/>
              <a:t>Khi constructor có tham số thì khai báo đối tượng phải truyền giá trị </a:t>
            </a:r>
            <a:r>
              <a:rPr lang="vi-VN" sz="2400" smtClean="0"/>
              <a:t>cho</a:t>
            </a:r>
            <a:r>
              <a:rPr lang="en-US" sz="2400" smtClean="0"/>
              <a:t> đối tượng</a:t>
            </a:r>
            <a:endParaRPr lang="en-US" sz="2400"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795103" y="1905000"/>
            <a:ext cx="8343900" cy="4587874"/>
          </a:xfrm>
          <a:prstGeom prst="rect">
            <a:avLst/>
          </a:prstGeom>
        </p:spPr>
      </p:pic>
    </p:spTree>
    <p:extLst>
      <p:ext uri="{BB962C8B-B14F-4D97-AF65-F5344CB8AC3E}">
        <p14:creationId xmlns:p14="http://schemas.microsoft.com/office/powerpoint/2010/main" val="400647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2</a:t>
            </a:r>
            <a:r>
              <a:rPr lang="vi-VN" smtClean="0"/>
              <a:t>. Phương</a:t>
            </a:r>
            <a:r>
              <a:rPr lang="en-US" smtClean="0"/>
              <a:t> thức tạo lập có tham số</a:t>
            </a:r>
            <a:endParaRPr lang="vi-VN" altLang="en-US" noProof="1">
              <a:cs typeface="Times New Roman" pitchFamily="18" charset="0"/>
            </a:endParaRPr>
          </a:p>
        </p:txBody>
      </p:sp>
      <p:sp>
        <p:nvSpPr>
          <p:cNvPr id="13" name="Round Same Side Corner Rectangle 6"/>
          <p:cNvSpPr/>
          <p:nvPr/>
        </p:nvSpPr>
        <p:spPr bwMode="auto">
          <a:xfrm>
            <a:off x="266700" y="657252"/>
            <a:ext cx="8458200" cy="13080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sz="2400"/>
              <a:t>Một hàm constructor cũng thể có nhiều tham số và khi gởi giá trị cho hàm constructor của đối tượng có thể là hằng hay cũng có thể là một biểu thức</a:t>
            </a:r>
            <a:endParaRPr lang="en-US" sz="2400"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447800" y="1828800"/>
            <a:ext cx="7696200" cy="4724400"/>
          </a:xfrm>
          <a:prstGeom prst="rect">
            <a:avLst/>
          </a:prstGeom>
        </p:spPr>
      </p:pic>
    </p:spTree>
    <p:extLst>
      <p:ext uri="{BB962C8B-B14F-4D97-AF65-F5344CB8AC3E}">
        <p14:creationId xmlns:p14="http://schemas.microsoft.com/office/powerpoint/2010/main" val="521014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3</a:t>
            </a:r>
            <a:r>
              <a:rPr lang="vi-VN" dirty="0" smtClean="0"/>
              <a:t>. </a:t>
            </a:r>
            <a:r>
              <a:rPr lang="en-US" dirty="0" err="1" smtClean="0"/>
              <a:t>Quá</a:t>
            </a:r>
            <a:r>
              <a:rPr lang="en-US" dirty="0" smtClean="0"/>
              <a:t> </a:t>
            </a:r>
            <a:r>
              <a:rPr lang="en-US" dirty="0" err="1" smtClean="0"/>
              <a:t>tải</a:t>
            </a:r>
            <a:r>
              <a:rPr lang="en-US" dirty="0" smtClean="0"/>
              <a:t> </a:t>
            </a:r>
            <a:r>
              <a:rPr lang="en-US" dirty="0" err="1" smtClean="0"/>
              <a:t>hàm</a:t>
            </a:r>
            <a:endParaRPr lang="vi-VN" altLang="en-US" noProof="1">
              <a:cs typeface="Times New Roman" pitchFamily="18" charset="0"/>
            </a:endParaRPr>
          </a:p>
        </p:txBody>
      </p:sp>
      <p:sp>
        <p:nvSpPr>
          <p:cNvPr id="13" name="Round Same Side Corner Rectangle 6"/>
          <p:cNvSpPr/>
          <p:nvPr/>
        </p:nvSpPr>
        <p:spPr bwMode="auto">
          <a:xfrm>
            <a:off x="266700" y="657252"/>
            <a:ext cx="8877300" cy="58959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z="2400" dirty="0" err="1" smtClean="0"/>
              <a:t>Quá</a:t>
            </a:r>
            <a:r>
              <a:rPr lang="en-US" sz="2400" dirty="0" smtClean="0"/>
              <a:t> </a:t>
            </a:r>
            <a:r>
              <a:rPr lang="en-US" sz="2400" dirty="0" err="1" smtClean="0"/>
              <a:t>tải</a:t>
            </a:r>
            <a:r>
              <a:rPr lang="en-US" sz="2400" dirty="0" smtClean="0"/>
              <a:t> </a:t>
            </a:r>
            <a:r>
              <a:rPr lang="en-US" sz="2400" dirty="0" err="1" smtClean="0"/>
              <a:t>hàm</a:t>
            </a:r>
            <a:r>
              <a:rPr lang="en-US" sz="2400" dirty="0" smtClean="0"/>
              <a:t> </a:t>
            </a:r>
            <a:r>
              <a:rPr lang="en-US" sz="2400" dirty="0" err="1" smtClean="0"/>
              <a:t>là</a:t>
            </a:r>
            <a:r>
              <a:rPr lang="en-US" sz="2400" dirty="0" smtClean="0"/>
              <a:t> </a:t>
            </a:r>
            <a:r>
              <a:rPr lang="en-US" sz="2400" dirty="0" err="1" smtClean="0"/>
              <a:t>định</a:t>
            </a:r>
            <a:r>
              <a:rPr lang="en-US" sz="2400" dirty="0" smtClean="0"/>
              <a:t> </a:t>
            </a:r>
            <a:r>
              <a:rPr lang="en-US" sz="2400" dirty="0" err="1" smtClean="0"/>
              <a:t>nghĩa</a:t>
            </a:r>
            <a:r>
              <a:rPr lang="en-US" sz="2400" dirty="0" smtClean="0"/>
              <a:t> </a:t>
            </a:r>
            <a:r>
              <a:rPr lang="en-US" sz="2400" dirty="0" err="1" smtClean="0"/>
              <a:t>các</a:t>
            </a:r>
            <a:r>
              <a:rPr lang="en-US" sz="2400" dirty="0" smtClean="0"/>
              <a:t> </a:t>
            </a:r>
            <a:r>
              <a:rPr lang="en-US" sz="2400" dirty="0" err="1" smtClean="0"/>
              <a:t>hàm</a:t>
            </a:r>
            <a:r>
              <a:rPr lang="en-US" sz="2400" dirty="0" smtClean="0"/>
              <a:t> </a:t>
            </a:r>
            <a:r>
              <a:rPr lang="en-US" sz="2400" dirty="0" err="1" smtClean="0"/>
              <a:t>có</a:t>
            </a:r>
            <a:r>
              <a:rPr lang="en-US" sz="2400" dirty="0" smtClean="0"/>
              <a:t> </a:t>
            </a:r>
            <a:r>
              <a:rPr lang="en-US" sz="2400" dirty="0" err="1" smtClean="0"/>
              <a:t>cùng</a:t>
            </a:r>
            <a:r>
              <a:rPr lang="en-US" sz="2400" dirty="0" smtClean="0"/>
              <a:t> </a:t>
            </a:r>
            <a:r>
              <a:rPr lang="en-US" sz="2400" dirty="0" err="1" smtClean="0"/>
              <a:t>tên</a:t>
            </a:r>
            <a:r>
              <a:rPr lang="en-US" sz="2400" dirty="0" smtClean="0"/>
              <a:t> </a:t>
            </a:r>
            <a:r>
              <a:rPr lang="en-US" sz="2400" dirty="0" err="1" smtClean="0"/>
              <a:t>nhưng</a:t>
            </a:r>
            <a:r>
              <a:rPr lang="en-US" sz="2400" dirty="0" smtClean="0"/>
              <a:t> </a:t>
            </a:r>
            <a:r>
              <a:rPr lang="en-US" sz="2400" dirty="0" err="1" smtClean="0"/>
              <a:t>khác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truyền</a:t>
            </a:r>
            <a:r>
              <a:rPr lang="en-US" sz="2400" dirty="0" smtClean="0"/>
              <a:t> </a:t>
            </a:r>
            <a:r>
              <a:rPr lang="en-US" sz="2400" dirty="0" err="1" smtClean="0"/>
              <a:t>vào</a:t>
            </a:r>
            <a:r>
              <a:rPr lang="en-US" sz="2400" dirty="0" smtClean="0"/>
              <a:t> </a:t>
            </a:r>
            <a:r>
              <a:rPr lang="en-US" sz="2400" dirty="0" err="1" smtClean="0"/>
              <a:t>hoặc</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Khi</a:t>
            </a:r>
            <a:r>
              <a:rPr lang="en-US" sz="2400" dirty="0" smtClean="0"/>
              <a:t> </a:t>
            </a:r>
            <a:r>
              <a:rPr lang="en-US" sz="2400" dirty="0" err="1" smtClean="0"/>
              <a:t>chạy</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tùy</a:t>
            </a:r>
            <a:r>
              <a:rPr lang="en-US" sz="2400" dirty="0" smtClean="0"/>
              <a:t> </a:t>
            </a:r>
            <a:r>
              <a:rPr lang="en-US" sz="2400" dirty="0" err="1" smtClean="0"/>
              <a:t>tình</a:t>
            </a:r>
            <a:r>
              <a:rPr lang="en-US" sz="2400" dirty="0" smtClean="0"/>
              <a:t> </a:t>
            </a:r>
            <a:r>
              <a:rPr lang="en-US" sz="2400" dirty="0" err="1" smtClean="0"/>
              <a:t>huống</a:t>
            </a:r>
            <a:r>
              <a:rPr lang="en-US" sz="2400" dirty="0" smtClean="0"/>
              <a:t> </a:t>
            </a:r>
            <a:r>
              <a:rPr lang="en-US" sz="2400" dirty="0" err="1" smtClean="0"/>
              <a:t>mà</a:t>
            </a:r>
            <a:r>
              <a:rPr lang="en-US" sz="2400" dirty="0" smtClean="0"/>
              <a:t> </a:t>
            </a:r>
            <a:r>
              <a:rPr lang="en-US" sz="2400" dirty="0" err="1" smtClean="0"/>
              <a:t>hàm</a:t>
            </a:r>
            <a:r>
              <a:rPr lang="en-US" sz="2400" dirty="0" smtClean="0"/>
              <a:t> </a:t>
            </a:r>
            <a:r>
              <a:rPr lang="en-US" sz="2400" dirty="0" err="1" smtClean="0"/>
              <a:t>thích</a:t>
            </a:r>
            <a:r>
              <a:rPr lang="en-US" sz="2400" dirty="0" smtClean="0"/>
              <a:t> </a:t>
            </a:r>
            <a:r>
              <a:rPr lang="en-US" sz="2400" dirty="0" err="1" smtClean="0"/>
              <a:t>hợp</a:t>
            </a:r>
            <a:r>
              <a:rPr lang="en-US" sz="2400" dirty="0" smtClean="0"/>
              <a:t> </a:t>
            </a:r>
            <a:r>
              <a:rPr lang="en-US" sz="2400" dirty="0" err="1" smtClean="0"/>
              <a:t>nhất</a:t>
            </a:r>
            <a:r>
              <a:rPr lang="en-US" sz="2400" dirty="0" smtClean="0"/>
              <a:t> </a:t>
            </a:r>
            <a:r>
              <a:rPr lang="en-US" sz="2400" dirty="0" err="1" smtClean="0"/>
              <a:t>được</a:t>
            </a:r>
            <a:r>
              <a:rPr lang="en-US" sz="2400" dirty="0" smtClean="0"/>
              <a:t> </a:t>
            </a:r>
            <a:r>
              <a:rPr lang="en-US" sz="2400" dirty="0" err="1" smtClean="0"/>
              <a:t>thi</a:t>
            </a:r>
            <a:r>
              <a:rPr lang="en-US" sz="2400" dirty="0" smtClean="0"/>
              <a:t> </a:t>
            </a:r>
            <a:r>
              <a:rPr lang="en-US" sz="2400" dirty="0" err="1" smtClean="0"/>
              <a:t>hành</a:t>
            </a:r>
            <a:r>
              <a:rPr lang="en-US" sz="2400" dirty="0" smtClean="0"/>
              <a:t>.</a:t>
            </a:r>
          </a:p>
          <a:p>
            <a:pPr marL="342900" lvl="6" indent="-342900" algn="just">
              <a:buFont typeface="Arial" panose="020B0604020202020204" pitchFamily="34" charset="0"/>
              <a:buChar char="•"/>
            </a:pPr>
            <a:endParaRPr lang="en-US" sz="2400" i="1" dirty="0" smtClean="0"/>
          </a:p>
          <a:p>
            <a:pPr marL="342900" lvl="6" indent="-342900" algn="just">
              <a:buFont typeface="Arial" panose="020B0604020202020204" pitchFamily="34" charset="0"/>
              <a:buChar char="•"/>
            </a:pPr>
            <a:r>
              <a:rPr lang="en-US" sz="2400" i="1" dirty="0" err="1" smtClean="0"/>
              <a:t>Ví</a:t>
            </a:r>
            <a:r>
              <a:rPr lang="en-US" sz="2400" i="1" dirty="0" smtClean="0"/>
              <a:t> </a:t>
            </a:r>
            <a:r>
              <a:rPr lang="en-US" sz="2400" i="1" dirty="0" err="1" smtClean="0"/>
              <a:t>dụ</a:t>
            </a:r>
            <a:r>
              <a:rPr lang="en-US" sz="2400" i="1" dirty="0" smtClean="0"/>
              <a:t> 4 minh </a:t>
            </a:r>
            <a:r>
              <a:rPr lang="en-US" sz="2400" i="1" dirty="0" err="1" smtClean="0"/>
              <a:t>họa</a:t>
            </a:r>
            <a:r>
              <a:rPr lang="en-US" sz="2400" i="1" dirty="0" smtClean="0"/>
              <a:t> </a:t>
            </a:r>
            <a:r>
              <a:rPr lang="en-US" sz="2400" i="1" dirty="0" err="1" smtClean="0"/>
              <a:t>lớp</a:t>
            </a:r>
            <a:r>
              <a:rPr lang="en-US" sz="2400" i="1" dirty="0" smtClean="0"/>
              <a:t> </a:t>
            </a:r>
            <a:r>
              <a:rPr lang="en-US" sz="2400" i="1" dirty="0" err="1" smtClean="0"/>
              <a:t>phân</a:t>
            </a:r>
            <a:r>
              <a:rPr lang="en-US" sz="2400" i="1" dirty="0" smtClean="0"/>
              <a:t> </a:t>
            </a:r>
            <a:r>
              <a:rPr lang="en-US" sz="2400" i="1" dirty="0" err="1" smtClean="0"/>
              <a:t>số</a:t>
            </a:r>
            <a:r>
              <a:rPr lang="en-US" sz="2400" i="1" dirty="0" smtClean="0"/>
              <a:t> </a:t>
            </a:r>
            <a:r>
              <a:rPr lang="en-US" sz="2400" i="1" dirty="0" err="1" smtClean="0"/>
              <a:t>có</a:t>
            </a:r>
            <a:r>
              <a:rPr lang="en-US" sz="2400" i="1" dirty="0" smtClean="0"/>
              <a:t> 3 </a:t>
            </a:r>
            <a:r>
              <a:rPr lang="en-US" sz="2400" i="1" dirty="0" err="1" smtClean="0"/>
              <a:t>hàm</a:t>
            </a:r>
            <a:r>
              <a:rPr lang="en-US" sz="2400" i="1" dirty="0" smtClean="0"/>
              <a:t> </a:t>
            </a:r>
            <a:r>
              <a:rPr lang="en-US" sz="2400" i="1" dirty="0" err="1" smtClean="0"/>
              <a:t>quá</a:t>
            </a:r>
            <a:r>
              <a:rPr lang="en-US" sz="2400" i="1" dirty="0" smtClean="0"/>
              <a:t> </a:t>
            </a:r>
            <a:r>
              <a:rPr lang="en-US" sz="2400" i="1" dirty="0" err="1" smtClean="0"/>
              <a:t>tải</a:t>
            </a:r>
            <a:r>
              <a:rPr lang="en-US" sz="2400" i="1" dirty="0" smtClean="0"/>
              <a:t>: </a:t>
            </a:r>
            <a:r>
              <a:rPr lang="en-US" sz="2400" i="1" dirty="0" err="1" smtClean="0"/>
              <a:t>là</a:t>
            </a:r>
            <a:r>
              <a:rPr lang="en-US" sz="2400" i="1" dirty="0" smtClean="0"/>
              <a:t> </a:t>
            </a:r>
            <a:r>
              <a:rPr lang="en-US" sz="2400" i="1" dirty="0" err="1" smtClean="0"/>
              <a:t>PhanSo</a:t>
            </a:r>
            <a:r>
              <a:rPr lang="en-US" sz="2400" i="1" dirty="0" smtClean="0"/>
              <a:t>(), </a:t>
            </a:r>
            <a:r>
              <a:rPr lang="en-US" sz="2400" i="1" dirty="0" err="1" smtClean="0"/>
              <a:t>PhanSo</a:t>
            </a:r>
            <a:r>
              <a:rPr lang="en-US" sz="2400" i="1" dirty="0" smtClean="0"/>
              <a:t>(</a:t>
            </a:r>
            <a:r>
              <a:rPr lang="en-US" sz="2400" i="1" dirty="0" err="1" smtClean="0"/>
              <a:t>int</a:t>
            </a:r>
            <a:r>
              <a:rPr lang="en-US" sz="2400" i="1" dirty="0" smtClean="0"/>
              <a:t> x) </a:t>
            </a:r>
            <a:r>
              <a:rPr lang="en-US" sz="2400" i="1" dirty="0" err="1" smtClean="0"/>
              <a:t>và</a:t>
            </a:r>
            <a:r>
              <a:rPr lang="en-US" sz="2400" i="1" dirty="0" smtClean="0"/>
              <a:t> </a:t>
            </a:r>
            <a:r>
              <a:rPr lang="en-US" sz="2400" i="1" dirty="0" err="1" smtClean="0"/>
              <a:t>PhanSo</a:t>
            </a:r>
            <a:r>
              <a:rPr lang="en-US" sz="2400" i="1" dirty="0" smtClean="0"/>
              <a:t>( </a:t>
            </a:r>
            <a:r>
              <a:rPr lang="en-US" sz="2400" i="1" dirty="0" err="1" smtClean="0"/>
              <a:t>int</a:t>
            </a:r>
            <a:r>
              <a:rPr lang="en-US" sz="2400" i="1" dirty="0" smtClean="0"/>
              <a:t> x, </a:t>
            </a:r>
            <a:r>
              <a:rPr lang="en-US" sz="2400" i="1" dirty="0" err="1" smtClean="0"/>
              <a:t>int</a:t>
            </a:r>
            <a:r>
              <a:rPr lang="en-US" sz="2400" i="1" dirty="0" smtClean="0"/>
              <a:t> y)</a:t>
            </a:r>
          </a:p>
          <a:p>
            <a:pPr marL="800100" lvl="7" indent="-342900" algn="just">
              <a:buFont typeface="Wingdings" panose="05000000000000000000" pitchFamily="2" charset="2"/>
              <a:buChar char="ü"/>
            </a:pPr>
            <a:r>
              <a:rPr lang="en-US" sz="2400" i="1" dirty="0" err="1" smtClean="0"/>
              <a:t>Trong</a:t>
            </a:r>
            <a:r>
              <a:rPr lang="en-US" sz="2400" i="1" dirty="0" smtClean="0"/>
              <a:t> </a:t>
            </a:r>
            <a:r>
              <a:rPr lang="en-US" sz="2400" i="1" dirty="0" err="1" smtClean="0"/>
              <a:t>đó</a:t>
            </a:r>
            <a:r>
              <a:rPr lang="en-US" sz="2400" i="1" dirty="0" smtClean="0"/>
              <a:t> </a:t>
            </a:r>
            <a:r>
              <a:rPr lang="en-US" sz="2400" i="1" dirty="0" err="1" smtClean="0"/>
              <a:t>PhanSo</a:t>
            </a:r>
            <a:r>
              <a:rPr lang="en-US" sz="2400" i="1" dirty="0" smtClean="0"/>
              <a:t>() </a:t>
            </a:r>
            <a:r>
              <a:rPr lang="en-US" sz="2400" i="1" dirty="0" err="1" smtClean="0"/>
              <a:t>mặc</a:t>
            </a:r>
            <a:r>
              <a:rPr lang="en-US" sz="2400" i="1" dirty="0" smtClean="0"/>
              <a:t> </a:t>
            </a:r>
            <a:r>
              <a:rPr lang="en-US" sz="2400" i="1" dirty="0" err="1" smtClean="0"/>
              <a:t>định</a:t>
            </a:r>
            <a:r>
              <a:rPr lang="en-US" sz="2400" i="1" dirty="0" smtClean="0"/>
              <a:t> </a:t>
            </a:r>
            <a:r>
              <a:rPr lang="en-US" sz="2400" i="1" dirty="0" err="1" smtClean="0"/>
              <a:t>gán</a:t>
            </a:r>
            <a:r>
              <a:rPr lang="en-US" sz="2400" i="1" dirty="0" smtClean="0"/>
              <a:t> </a:t>
            </a:r>
            <a:r>
              <a:rPr lang="en-US" sz="2400" i="1" dirty="0" err="1" smtClean="0"/>
              <a:t>tuso</a:t>
            </a:r>
            <a:r>
              <a:rPr lang="en-US" sz="2400" i="1" dirty="0" smtClean="0"/>
              <a:t>=0, </a:t>
            </a:r>
            <a:r>
              <a:rPr lang="en-US" sz="2400" i="1" dirty="0" err="1" smtClean="0"/>
              <a:t>mauso</a:t>
            </a:r>
            <a:r>
              <a:rPr lang="en-US" sz="2400" i="1" dirty="0" smtClean="0"/>
              <a:t>=1</a:t>
            </a:r>
          </a:p>
          <a:p>
            <a:pPr marL="800100" lvl="7" indent="-342900" algn="just">
              <a:buFont typeface="Wingdings" panose="05000000000000000000" pitchFamily="2" charset="2"/>
              <a:buChar char="ü"/>
            </a:pPr>
            <a:r>
              <a:rPr lang="en-US" sz="2400" i="1" dirty="0" err="1" smtClean="0"/>
              <a:t>PhanSo</a:t>
            </a:r>
            <a:r>
              <a:rPr lang="en-US" sz="2400" i="1" dirty="0" smtClean="0"/>
              <a:t>(</a:t>
            </a:r>
            <a:r>
              <a:rPr lang="en-US" sz="2400" i="1" dirty="0" err="1" smtClean="0"/>
              <a:t>int</a:t>
            </a:r>
            <a:r>
              <a:rPr lang="en-US" sz="2400" i="1" dirty="0" smtClean="0"/>
              <a:t> x) </a:t>
            </a:r>
            <a:r>
              <a:rPr lang="en-US" sz="2400" i="1" dirty="0" err="1" smtClean="0"/>
              <a:t>gán</a:t>
            </a:r>
            <a:r>
              <a:rPr lang="en-US" sz="2400" i="1" dirty="0" smtClean="0"/>
              <a:t> </a:t>
            </a:r>
            <a:r>
              <a:rPr lang="en-US" sz="2400" i="1" dirty="0" err="1" smtClean="0"/>
              <a:t>tuso</a:t>
            </a:r>
            <a:r>
              <a:rPr lang="en-US" sz="2400" i="1" dirty="0" smtClean="0"/>
              <a:t>=x, </a:t>
            </a:r>
            <a:r>
              <a:rPr lang="en-US" sz="2400" i="1" dirty="0" err="1" smtClean="0"/>
              <a:t>mauso</a:t>
            </a:r>
            <a:r>
              <a:rPr lang="en-US" sz="2400" i="1" dirty="0" smtClean="0"/>
              <a:t>=1</a:t>
            </a:r>
          </a:p>
          <a:p>
            <a:pPr marL="800100" lvl="7" indent="-342900" algn="just">
              <a:buFont typeface="Wingdings" panose="05000000000000000000" pitchFamily="2" charset="2"/>
              <a:buChar char="ü"/>
            </a:pPr>
            <a:r>
              <a:rPr lang="en-US" sz="2400" i="1" dirty="0" err="1" smtClean="0"/>
              <a:t>PhanSo</a:t>
            </a:r>
            <a:r>
              <a:rPr lang="en-US" sz="2400" i="1" dirty="0" smtClean="0"/>
              <a:t>(</a:t>
            </a:r>
            <a:r>
              <a:rPr lang="en-US" sz="2400" i="1" dirty="0" err="1" smtClean="0"/>
              <a:t>int</a:t>
            </a:r>
            <a:r>
              <a:rPr lang="en-US" sz="2400" i="1" dirty="0" smtClean="0"/>
              <a:t> x, </a:t>
            </a:r>
            <a:r>
              <a:rPr lang="en-US" sz="2400" i="1" dirty="0" err="1" smtClean="0"/>
              <a:t>int</a:t>
            </a:r>
            <a:r>
              <a:rPr lang="en-US" sz="2400" i="1" dirty="0" smtClean="0"/>
              <a:t> y) </a:t>
            </a:r>
            <a:r>
              <a:rPr lang="en-US" sz="2400" i="1" dirty="0" err="1" smtClean="0"/>
              <a:t>gán</a:t>
            </a:r>
            <a:r>
              <a:rPr lang="en-US" sz="2400" i="1" dirty="0" smtClean="0"/>
              <a:t> </a:t>
            </a:r>
            <a:r>
              <a:rPr lang="en-US" sz="2400" i="1" dirty="0" err="1" smtClean="0"/>
              <a:t>tuso</a:t>
            </a:r>
            <a:r>
              <a:rPr lang="en-US" sz="2400" i="1" dirty="0" smtClean="0"/>
              <a:t>=x, </a:t>
            </a:r>
            <a:r>
              <a:rPr lang="en-US" sz="2400" i="1" dirty="0" err="1" smtClean="0"/>
              <a:t>mauso</a:t>
            </a:r>
            <a:r>
              <a:rPr lang="en-US" sz="2400" i="1" dirty="0" smtClean="0"/>
              <a:t>=y</a:t>
            </a:r>
          </a:p>
          <a:p>
            <a:pPr marL="342900" lvl="6" indent="-342900" algn="just">
              <a:buFont typeface="Arial" panose="020B0604020202020204" pitchFamily="34" charset="0"/>
              <a:buChar char="•"/>
            </a:pPr>
            <a:r>
              <a:rPr lang="en-US" sz="2400" i="1" dirty="0" err="1" smtClean="0"/>
              <a:t>Như</a:t>
            </a:r>
            <a:r>
              <a:rPr lang="en-US" sz="2400" i="1" dirty="0" smtClean="0"/>
              <a:t> </a:t>
            </a:r>
            <a:r>
              <a:rPr lang="en-US" sz="2400" i="1" dirty="0" err="1" smtClean="0"/>
              <a:t>vậy</a:t>
            </a:r>
            <a:r>
              <a:rPr lang="en-US" sz="2400" i="1" dirty="0" smtClean="0"/>
              <a:t> </a:t>
            </a:r>
            <a:r>
              <a:rPr lang="en-US" sz="2400" i="1" dirty="0" err="1" smtClean="0"/>
              <a:t>khi</a:t>
            </a:r>
            <a:r>
              <a:rPr lang="en-US" sz="2400" i="1" dirty="0" smtClean="0"/>
              <a:t> </a:t>
            </a:r>
            <a:r>
              <a:rPr lang="en-US" sz="2400" i="1" dirty="0" err="1" smtClean="0"/>
              <a:t>tạo</a:t>
            </a:r>
            <a:r>
              <a:rPr lang="en-US" sz="2400" i="1" dirty="0" smtClean="0"/>
              <a:t> </a:t>
            </a:r>
            <a:r>
              <a:rPr lang="en-US" sz="2400" i="1" dirty="0" err="1" smtClean="0"/>
              <a:t>đối</a:t>
            </a:r>
            <a:r>
              <a:rPr lang="en-US" sz="2400" i="1" dirty="0" smtClean="0"/>
              <a:t> </a:t>
            </a:r>
            <a:r>
              <a:rPr lang="en-US" sz="2400" i="1" dirty="0" err="1" smtClean="0"/>
              <a:t>tượng</a:t>
            </a:r>
            <a:endParaRPr lang="en-US" sz="2400" i="1" dirty="0" smtClean="0"/>
          </a:p>
          <a:p>
            <a:pPr marL="800100" lvl="7" indent="-342900" algn="just">
              <a:buFont typeface="Wingdings" panose="05000000000000000000" pitchFamily="2" charset="2"/>
              <a:buChar char="ü"/>
            </a:pPr>
            <a:r>
              <a:rPr lang="en-US" sz="2400" i="1" dirty="0" err="1" smtClean="0"/>
              <a:t>PhanSo</a:t>
            </a:r>
            <a:r>
              <a:rPr lang="en-US" sz="2400" i="1" dirty="0" smtClean="0"/>
              <a:t> ob1 = new </a:t>
            </a:r>
            <a:r>
              <a:rPr lang="en-US" sz="2400" i="1" dirty="0" err="1" smtClean="0"/>
              <a:t>PhanSo</a:t>
            </a:r>
            <a:r>
              <a:rPr lang="en-US" sz="2400" i="1" dirty="0" smtClean="0"/>
              <a:t>();     // </a:t>
            </a:r>
            <a:r>
              <a:rPr lang="en-US" sz="2400" i="1" dirty="0" err="1" smtClean="0"/>
              <a:t>Kq</a:t>
            </a:r>
            <a:r>
              <a:rPr lang="en-US" sz="2400" i="1" dirty="0" smtClean="0"/>
              <a:t>: 0/1</a:t>
            </a:r>
          </a:p>
          <a:p>
            <a:pPr marL="800100" lvl="7" indent="-342900" algn="just">
              <a:buFont typeface="Wingdings" panose="05000000000000000000" pitchFamily="2" charset="2"/>
              <a:buChar char="ü"/>
            </a:pPr>
            <a:r>
              <a:rPr lang="en-US" sz="2400" i="1" dirty="0" err="1" smtClean="0"/>
              <a:t>PhanSo</a:t>
            </a:r>
            <a:r>
              <a:rPr lang="en-US" sz="2400" i="1" dirty="0" smtClean="0"/>
              <a:t> ob2 = new </a:t>
            </a:r>
            <a:r>
              <a:rPr lang="en-US" sz="2400" i="1" dirty="0" err="1" smtClean="0"/>
              <a:t>PhanSo</a:t>
            </a:r>
            <a:r>
              <a:rPr lang="en-US" sz="2400" i="1" dirty="0" smtClean="0"/>
              <a:t>(5)   // </a:t>
            </a:r>
            <a:r>
              <a:rPr lang="en-US" sz="2400" i="1" dirty="0" err="1" smtClean="0"/>
              <a:t>Kq</a:t>
            </a:r>
            <a:r>
              <a:rPr lang="en-US" sz="2400" i="1" dirty="0" smtClean="0"/>
              <a:t>: 5/1</a:t>
            </a:r>
          </a:p>
          <a:p>
            <a:pPr marL="800100" lvl="7" indent="-342900" algn="just">
              <a:buFont typeface="Wingdings" panose="05000000000000000000" pitchFamily="2" charset="2"/>
              <a:buChar char="ü"/>
            </a:pPr>
            <a:r>
              <a:rPr lang="en-US" sz="2400" i="1" dirty="0" err="1" smtClean="0"/>
              <a:t>Phan</a:t>
            </a:r>
            <a:r>
              <a:rPr lang="en-US" sz="2400" i="1" dirty="0" err="1" smtClean="0"/>
              <a:t>So</a:t>
            </a:r>
            <a:r>
              <a:rPr lang="en-US" sz="2400" i="1" dirty="0"/>
              <a:t> </a:t>
            </a:r>
            <a:r>
              <a:rPr lang="en-US" sz="2400" i="1" dirty="0" smtClean="0"/>
              <a:t>ob3 = new </a:t>
            </a:r>
            <a:r>
              <a:rPr lang="en-US" sz="2400" i="1" dirty="0" err="1" smtClean="0"/>
              <a:t>PhanSo</a:t>
            </a:r>
            <a:r>
              <a:rPr lang="en-US" sz="2400" i="1" dirty="0" smtClean="0"/>
              <a:t> (1, 4) // </a:t>
            </a:r>
            <a:r>
              <a:rPr lang="en-US" sz="2400" i="1" dirty="0" err="1" smtClean="0"/>
              <a:t>Kq</a:t>
            </a:r>
            <a:r>
              <a:rPr lang="en-US" sz="2400" i="1" dirty="0" smtClean="0"/>
              <a:t>: 1/4</a:t>
            </a:r>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306317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3</a:t>
            </a:r>
            <a:r>
              <a:rPr lang="vi-VN" dirty="0" smtClean="0"/>
              <a:t>. </a:t>
            </a:r>
            <a:r>
              <a:rPr lang="en-US" dirty="0" err="1" smtClean="0"/>
              <a:t>Quá</a:t>
            </a:r>
            <a:r>
              <a:rPr lang="en-US" dirty="0" smtClean="0"/>
              <a:t> </a:t>
            </a:r>
            <a:r>
              <a:rPr lang="en-US" dirty="0" err="1" smtClean="0"/>
              <a:t>tải</a:t>
            </a:r>
            <a:r>
              <a:rPr lang="en-US" dirty="0" smtClean="0"/>
              <a:t> </a:t>
            </a:r>
            <a:r>
              <a:rPr lang="en-US" dirty="0" err="1" smtClean="0"/>
              <a:t>hàm</a:t>
            </a:r>
            <a:endParaRPr lang="vi-VN" altLang="en-US" noProof="1">
              <a:cs typeface="Times New Roman" pitchFamily="18" charset="0"/>
            </a:endParaRPr>
          </a:p>
        </p:txBody>
      </p:sp>
      <p:sp>
        <p:nvSpPr>
          <p:cNvPr id="13" name="Round Same Side Corner Rectangle 6"/>
          <p:cNvSpPr/>
          <p:nvPr/>
        </p:nvSpPr>
        <p:spPr bwMode="auto">
          <a:xfrm>
            <a:off x="266700" y="657252"/>
            <a:ext cx="8877300" cy="58959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838199"/>
            <a:ext cx="9144000" cy="5732489"/>
          </a:xfrm>
          <a:prstGeom prst="rect">
            <a:avLst/>
          </a:prstGeom>
        </p:spPr>
      </p:pic>
    </p:spTree>
    <p:extLst>
      <p:ext uri="{BB962C8B-B14F-4D97-AF65-F5344CB8AC3E}">
        <p14:creationId xmlns:p14="http://schemas.microsoft.com/office/powerpoint/2010/main" val="40029743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4</a:t>
            </a:r>
            <a:r>
              <a:rPr lang="vi-VN" dirty="0" smtClean="0"/>
              <a:t>. </a:t>
            </a:r>
            <a:r>
              <a:rPr lang="en-US" dirty="0" err="1" smtClean="0"/>
              <a:t>Hàm</a:t>
            </a:r>
            <a:r>
              <a:rPr lang="en-US" dirty="0" smtClean="0"/>
              <a:t> </a:t>
            </a:r>
            <a:r>
              <a:rPr lang="en-US" dirty="0" err="1" smtClean="0"/>
              <a:t>Construtor</a:t>
            </a:r>
            <a:r>
              <a:rPr lang="en-US" dirty="0" smtClean="0"/>
              <a:t> </a:t>
            </a:r>
            <a:r>
              <a:rPr lang="en-US" dirty="0" err="1" smtClean="0"/>
              <a:t>sao</a:t>
            </a:r>
            <a:r>
              <a:rPr lang="en-US" dirty="0" smtClean="0"/>
              <a:t> </a:t>
            </a:r>
            <a:r>
              <a:rPr lang="en-US" dirty="0" err="1" smtClean="0"/>
              <a:t>chép</a:t>
            </a:r>
            <a:endParaRPr lang="vi-VN" altLang="en-US" noProof="1">
              <a:cs typeface="Times New Roman" pitchFamily="18" charset="0"/>
            </a:endParaRPr>
          </a:p>
        </p:txBody>
      </p:sp>
      <p:sp>
        <p:nvSpPr>
          <p:cNvPr id="13" name="Round Same Side Corner Rectangle 6"/>
          <p:cNvSpPr/>
          <p:nvPr/>
        </p:nvSpPr>
        <p:spPr bwMode="auto">
          <a:xfrm>
            <a:off x="266700" y="657252"/>
            <a:ext cx="8877300" cy="25431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z="2400" dirty="0" err="1" smtClean="0"/>
              <a:t>Hàm</a:t>
            </a:r>
            <a:r>
              <a:rPr lang="en-US" sz="2400" dirty="0" smtClean="0"/>
              <a:t> constructor </a:t>
            </a:r>
            <a:r>
              <a:rPr lang="en-US" sz="2400" dirty="0" err="1" smtClean="0"/>
              <a:t>sao</a:t>
            </a:r>
            <a:r>
              <a:rPr lang="en-US" sz="2400" dirty="0" smtClean="0"/>
              <a:t> </a:t>
            </a:r>
            <a:r>
              <a:rPr lang="en-US" sz="2400" dirty="0" err="1" smtClean="0"/>
              <a:t>chép</a:t>
            </a:r>
            <a:r>
              <a:rPr lang="en-US" sz="2400" dirty="0" smtClean="0"/>
              <a:t> </a:t>
            </a:r>
            <a:r>
              <a:rPr lang="en-US" sz="2400" dirty="0" err="1" smtClean="0"/>
              <a:t>khởi</a:t>
            </a:r>
            <a:r>
              <a:rPr lang="en-US" sz="2400" dirty="0" smtClean="0"/>
              <a:t> </a:t>
            </a:r>
            <a:r>
              <a:rPr lang="en-US" sz="2400" dirty="0" err="1" smtClean="0"/>
              <a:t>gán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cho</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mới</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sao</a:t>
            </a:r>
            <a:r>
              <a:rPr lang="en-US" sz="2400" dirty="0" smtClean="0"/>
              <a:t> </a:t>
            </a:r>
            <a:r>
              <a:rPr lang="en-US" sz="2400" dirty="0" err="1" smtClean="0"/>
              <a:t>chép</a:t>
            </a:r>
            <a:r>
              <a:rPr lang="en-US" sz="2400" dirty="0" smtClean="0"/>
              <a:t> </a:t>
            </a:r>
            <a:r>
              <a:rPr lang="en-US" sz="2400" dirty="0" err="1" smtClean="0"/>
              <a:t>từng</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của</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đã</a:t>
            </a:r>
            <a:r>
              <a:rPr lang="en-US" sz="2400" dirty="0" smtClean="0"/>
              <a:t> </a:t>
            </a:r>
            <a:r>
              <a:rPr lang="en-US" sz="2400" dirty="0" err="1" smtClean="0"/>
              <a:t>tồn</a:t>
            </a:r>
            <a:r>
              <a:rPr lang="en-US" sz="2400" dirty="0" smtClean="0"/>
              <a:t> </a:t>
            </a:r>
            <a:r>
              <a:rPr lang="en-US" sz="2400" dirty="0" err="1" smtClean="0"/>
              <a:t>tại</a:t>
            </a:r>
            <a:r>
              <a:rPr lang="en-US" sz="2400" dirty="0" smtClean="0"/>
              <a:t> </a:t>
            </a:r>
            <a:r>
              <a:rPr lang="en-US" sz="2400" dirty="0" err="1" smtClean="0"/>
              <a:t>sao</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mới</a:t>
            </a:r>
            <a:endParaRPr lang="en-US" sz="2400" dirty="0" smtClean="0"/>
          </a:p>
          <a:p>
            <a:pPr marL="342900" lvl="6" indent="-342900" algn="just">
              <a:buFont typeface="Arial" panose="020B0604020202020204" pitchFamily="34" charset="0"/>
              <a:buChar char="•"/>
            </a:pPr>
            <a:r>
              <a:rPr lang="en-US" sz="2400" i="1" dirty="0" err="1" smtClean="0"/>
              <a:t>Cú</a:t>
            </a:r>
            <a:r>
              <a:rPr lang="en-US" sz="2400" i="1" dirty="0" smtClean="0"/>
              <a:t> </a:t>
            </a:r>
            <a:r>
              <a:rPr lang="en-US" sz="2400" i="1" dirty="0" err="1" smtClean="0"/>
              <a:t>pháp</a:t>
            </a:r>
            <a:r>
              <a:rPr lang="en-US" sz="2400" i="1" dirty="0" smtClean="0"/>
              <a:t> </a:t>
            </a:r>
            <a:r>
              <a:rPr lang="en-US" sz="2400" i="1" dirty="0" err="1" smtClean="0"/>
              <a:t>của</a:t>
            </a:r>
            <a:r>
              <a:rPr lang="en-US" sz="2400" i="1" dirty="0" smtClean="0"/>
              <a:t> </a:t>
            </a:r>
            <a:r>
              <a:rPr lang="en-US" sz="2400" i="1" dirty="0" err="1" smtClean="0"/>
              <a:t>hàm</a:t>
            </a:r>
            <a:r>
              <a:rPr lang="en-US" sz="2400" i="1" dirty="0" smtClean="0"/>
              <a:t> </a:t>
            </a:r>
            <a:r>
              <a:rPr lang="en-US" sz="2400" i="1" dirty="0" err="1" smtClean="0"/>
              <a:t>có</a:t>
            </a:r>
            <a:r>
              <a:rPr lang="en-US" sz="2400" i="1" dirty="0" smtClean="0"/>
              <a:t> </a:t>
            </a:r>
            <a:r>
              <a:rPr lang="en-US" sz="2400" i="1" dirty="0" err="1" smtClean="0"/>
              <a:t>tên</a:t>
            </a:r>
            <a:r>
              <a:rPr lang="en-US" sz="2400" i="1" dirty="0" smtClean="0"/>
              <a:t> </a:t>
            </a:r>
            <a:r>
              <a:rPr lang="en-US" sz="2400" i="1" dirty="0" err="1" smtClean="0"/>
              <a:t>giống</a:t>
            </a:r>
            <a:r>
              <a:rPr lang="en-US" sz="2400" i="1" dirty="0" smtClean="0"/>
              <a:t> </a:t>
            </a:r>
            <a:r>
              <a:rPr lang="en-US" sz="2400" i="1" dirty="0" err="1" smtClean="0"/>
              <a:t>tên</a:t>
            </a:r>
            <a:r>
              <a:rPr lang="en-US" sz="2400" i="1" dirty="0" smtClean="0"/>
              <a:t> </a:t>
            </a:r>
            <a:r>
              <a:rPr lang="en-US" sz="2400" i="1" dirty="0" err="1" smtClean="0"/>
              <a:t>lớp</a:t>
            </a:r>
            <a:r>
              <a:rPr lang="en-US" sz="2400" i="1" dirty="0" smtClean="0"/>
              <a:t>, </a:t>
            </a:r>
            <a:r>
              <a:rPr lang="en-US" sz="2400" i="1" dirty="0" err="1" smtClean="0"/>
              <a:t>tham</a:t>
            </a:r>
            <a:r>
              <a:rPr lang="en-US" sz="2400" i="1" dirty="0" smtClean="0"/>
              <a:t> </a:t>
            </a:r>
            <a:r>
              <a:rPr lang="en-US" sz="2400" i="1" dirty="0" err="1" smtClean="0"/>
              <a:t>số</a:t>
            </a:r>
            <a:r>
              <a:rPr lang="en-US" sz="2400" i="1" dirty="0" smtClean="0"/>
              <a:t> </a:t>
            </a:r>
            <a:r>
              <a:rPr lang="en-US" sz="2400" i="1" dirty="0" err="1" smtClean="0"/>
              <a:t>truyền</a:t>
            </a:r>
            <a:r>
              <a:rPr lang="en-US" sz="2400" i="1" dirty="0" smtClean="0"/>
              <a:t> </a:t>
            </a:r>
            <a:r>
              <a:rPr lang="en-US" sz="2400" i="1" dirty="0" err="1" smtClean="0"/>
              <a:t>vào</a:t>
            </a:r>
            <a:r>
              <a:rPr lang="en-US" sz="2400" i="1" dirty="0" smtClean="0"/>
              <a:t> </a:t>
            </a:r>
            <a:r>
              <a:rPr lang="en-US" sz="2400" i="1" dirty="0" err="1" smtClean="0"/>
              <a:t>cho</a:t>
            </a:r>
            <a:r>
              <a:rPr lang="en-US" sz="2400" i="1" dirty="0" smtClean="0"/>
              <a:t> </a:t>
            </a:r>
            <a:r>
              <a:rPr lang="en-US" sz="2400" i="1" dirty="0" err="1" smtClean="0"/>
              <a:t>hàm</a:t>
            </a:r>
            <a:r>
              <a:rPr lang="en-US" sz="2400" i="1" dirty="0" smtClean="0"/>
              <a:t> </a:t>
            </a:r>
            <a:r>
              <a:rPr lang="en-US" sz="2400" i="1" dirty="0" err="1" smtClean="0"/>
              <a:t>là</a:t>
            </a:r>
            <a:r>
              <a:rPr lang="en-US" sz="2400" i="1" dirty="0" smtClean="0"/>
              <a:t> </a:t>
            </a:r>
            <a:r>
              <a:rPr lang="en-US" sz="2400" i="1" dirty="0" err="1" smtClean="0"/>
              <a:t>đối</a:t>
            </a:r>
            <a:r>
              <a:rPr lang="en-US" sz="2400" i="1" dirty="0" smtClean="0"/>
              <a:t> </a:t>
            </a:r>
            <a:r>
              <a:rPr lang="en-US" sz="2400" i="1" dirty="0" err="1" smtClean="0"/>
              <a:t>tượng</a:t>
            </a:r>
            <a:r>
              <a:rPr lang="en-US" sz="2400" i="1" dirty="0" smtClean="0"/>
              <a:t> </a:t>
            </a:r>
            <a:r>
              <a:rPr lang="en-US" sz="2400" i="1" dirty="0" err="1" smtClean="0"/>
              <a:t>đã</a:t>
            </a:r>
            <a:r>
              <a:rPr lang="en-US" sz="2400" i="1" dirty="0" smtClean="0"/>
              <a:t> </a:t>
            </a:r>
            <a:r>
              <a:rPr lang="en-US" sz="2400" i="1" dirty="0" err="1" smtClean="0"/>
              <a:t>tồn</a:t>
            </a:r>
            <a:r>
              <a:rPr lang="en-US" sz="2400" i="1" dirty="0" smtClean="0"/>
              <a:t> </a:t>
            </a:r>
            <a:r>
              <a:rPr lang="en-US" sz="2400" i="1" dirty="0" err="1" smtClean="0"/>
              <a:t>tại</a:t>
            </a:r>
            <a:r>
              <a:rPr lang="en-US" sz="2400" i="1" dirty="0" smtClean="0"/>
              <a:t>  </a:t>
            </a:r>
          </a:p>
          <a:p>
            <a:pPr marL="342900" lvl="6" indent="-342900" algn="just">
              <a:buFont typeface="Arial" panose="020B0604020202020204" pitchFamily="34" charset="0"/>
              <a:buChar char="•"/>
            </a:pPr>
            <a:r>
              <a:rPr lang="en-US" sz="2400" i="1" dirty="0" err="1" smtClean="0"/>
              <a:t>Ví</a:t>
            </a:r>
            <a:r>
              <a:rPr lang="en-US" sz="2400" i="1" dirty="0" smtClean="0"/>
              <a:t> </a:t>
            </a:r>
            <a:r>
              <a:rPr lang="en-US" sz="2400" i="1" dirty="0" err="1" smtClean="0"/>
              <a:t>dụ</a:t>
            </a:r>
            <a:r>
              <a:rPr lang="en-US" sz="2400" i="1" dirty="0" smtClean="0"/>
              <a:t>:  </a:t>
            </a:r>
            <a:r>
              <a:rPr lang="en-US" sz="2400" i="1" dirty="0" err="1" smtClean="0"/>
              <a:t>PhanSo</a:t>
            </a:r>
            <a:r>
              <a:rPr lang="en-US" sz="2400" i="1" dirty="0" smtClean="0"/>
              <a:t>( </a:t>
            </a:r>
            <a:r>
              <a:rPr lang="en-US" sz="2400" i="1" dirty="0" err="1" smtClean="0"/>
              <a:t>PhanSo</a:t>
            </a:r>
            <a:r>
              <a:rPr lang="en-US" sz="2400" i="1" dirty="0" smtClean="0"/>
              <a:t> ob2)</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719137" y="3048000"/>
            <a:ext cx="8424863" cy="3378200"/>
          </a:xfrm>
          <a:prstGeom prst="rect">
            <a:avLst/>
          </a:prstGeom>
        </p:spPr>
      </p:pic>
    </p:spTree>
    <p:extLst>
      <p:ext uri="{BB962C8B-B14F-4D97-AF65-F5344CB8AC3E}">
        <p14:creationId xmlns:p14="http://schemas.microsoft.com/office/powerpoint/2010/main" val="22581546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6096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a:t>Khi sử dụng một biến thành phần của lớp là static thì sẽ chỉ có một bản sao thành phần được tạo ra cho dù nhiều đối tượng được tạo ra . Tất cả đối tượng của lớp có quyền chia xẻ tới thành phần này.</a:t>
            </a:r>
          </a:p>
          <a:p>
            <a:endParaRPr lang="en-US" dirty="0"/>
          </a:p>
          <a:p>
            <a:pPr marL="457200" indent="-457200">
              <a:buFont typeface="Arial" panose="020B0604020202020204" pitchFamily="34" charset="0"/>
              <a:buChar char="•"/>
            </a:pPr>
            <a:r>
              <a:rPr lang="vi-VN" dirty="0"/>
              <a:t> </a:t>
            </a:r>
            <a:r>
              <a:rPr lang="en-US" dirty="0" smtClean="0"/>
              <a:t>T</a:t>
            </a:r>
            <a:r>
              <a:rPr lang="vi-VN" dirty="0" smtClean="0"/>
              <a:t>hực </a:t>
            </a:r>
            <a:r>
              <a:rPr lang="vi-VN" dirty="0"/>
              <a:t>chất một biến thành phần là static trong lớp xem như một biến toàn cục và nó chỉ có phạm vi đối với lớp .</a:t>
            </a:r>
          </a:p>
          <a:p>
            <a:endParaRPr lang="en-US" dirty="0"/>
          </a:p>
          <a:p>
            <a:pPr marL="457200" indent="-457200">
              <a:buFont typeface="Arial" panose="020B0604020202020204" pitchFamily="34" charset="0"/>
              <a:buChar char="•"/>
            </a:pPr>
            <a:r>
              <a:rPr lang="vi-VN" dirty="0" smtClean="0"/>
              <a:t>Mặc </a:t>
            </a:r>
            <a:r>
              <a:rPr lang="vi-VN" dirty="0"/>
              <a:t>định một biến thành phần lớp là static khi tạo ra chúng được khởi gán giá trị zero nhưng chúng ta cũng có thể  khởi gán chúng với giá trị bất </a:t>
            </a:r>
            <a:r>
              <a:rPr lang="vi-VN" dirty="0" smtClean="0"/>
              <a:t>kỳ</a:t>
            </a:r>
            <a:endParaRPr lang="en-US" dirty="0" smtClean="0"/>
          </a:p>
          <a:p>
            <a:pPr marL="457200" indent="-457200">
              <a:buFont typeface="Arial" panose="020B0604020202020204" pitchFamily="34" charset="0"/>
              <a:buChar char="•"/>
            </a:pPr>
            <a:r>
              <a:rPr lang="en-US" dirty="0" err="1" smtClean="0"/>
              <a:t>Cú</a:t>
            </a:r>
            <a:r>
              <a:rPr lang="en-US" dirty="0" smtClean="0"/>
              <a:t> </a:t>
            </a:r>
            <a:r>
              <a:rPr lang="en-US" dirty="0" err="1" smtClean="0"/>
              <a:t>pháp</a:t>
            </a:r>
            <a:r>
              <a:rPr lang="en-US" dirty="0" smtClean="0"/>
              <a:t>:</a:t>
            </a:r>
            <a:endParaRPr lang="en-US" sz="4400" i="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48209833"/>
              </p:ext>
            </p:extLst>
          </p:nvPr>
        </p:nvGraphicFramePr>
        <p:xfrm>
          <a:off x="2292816" y="5913438"/>
          <a:ext cx="6809328" cy="455612"/>
        </p:xfrm>
        <a:graphic>
          <a:graphicData uri="http://schemas.openxmlformats.org/presentationml/2006/ole">
            <mc:AlternateContent xmlns:mc="http://schemas.openxmlformats.org/markup-compatibility/2006">
              <mc:Choice xmlns:v="urn:schemas-microsoft-com:vml" Requires="v">
                <p:oleObj spid="_x0000_s2061" name="Bitmap Image" r:id="rId4" imgW="5219640" imgH="349200" progId="Paint.Picture">
                  <p:embed/>
                </p:oleObj>
              </mc:Choice>
              <mc:Fallback>
                <p:oleObj name="Bitmap Image" r:id="rId4" imgW="5219640" imgH="349200" progId="Paint.Picture">
                  <p:embed/>
                  <p:pic>
                    <p:nvPicPr>
                      <p:cNvPr id="0" name=""/>
                      <p:cNvPicPr/>
                      <p:nvPr/>
                    </p:nvPicPr>
                    <p:blipFill>
                      <a:blip r:embed="rId5"/>
                      <a:stretch>
                        <a:fillRect/>
                      </a:stretch>
                    </p:blipFill>
                    <p:spPr>
                      <a:xfrm>
                        <a:off x="2292816" y="5913438"/>
                        <a:ext cx="6809328" cy="455612"/>
                      </a:xfrm>
                      <a:prstGeom prst="rect">
                        <a:avLst/>
                      </a:prstGeom>
                    </p:spPr>
                  </p:pic>
                </p:oleObj>
              </mc:Fallback>
            </mc:AlternateContent>
          </a:graphicData>
        </a:graphic>
      </p:graphicFrame>
    </p:spTree>
    <p:extLst>
      <p:ext uri="{BB962C8B-B14F-4D97-AF65-F5344CB8AC3E}">
        <p14:creationId xmlns:p14="http://schemas.microsoft.com/office/powerpoint/2010/main" val="27575078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29502</TotalTime>
  <Words>870</Words>
  <Application>Microsoft Office PowerPoint</Application>
  <PresentationFormat>On-screen Show (4:3)</PresentationFormat>
  <Paragraphs>79</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2" baseType="lpstr">
      <vt:lpstr>Arial</vt:lpstr>
      <vt:lpstr>Segoe UI Black</vt:lpstr>
      <vt:lpstr>Times New Roman</vt:lpstr>
      <vt:lpstr>Verdana</vt:lpstr>
      <vt:lpstr>Wingdings</vt:lpstr>
      <vt:lpstr>cdb2004120l</vt:lpstr>
      <vt:lpstr>Image</vt:lpstr>
      <vt:lpstr>Paintbrush Picture</vt:lpstr>
      <vt:lpstr>PowerPoint Presentation</vt:lpstr>
      <vt:lpstr>1. Phương thức tạo lập (constructor) </vt:lpstr>
      <vt:lpstr>1. Phương thức tạo lập (constructor) </vt:lpstr>
      <vt:lpstr>2. Phương thức tạo lập có tham số</vt:lpstr>
      <vt:lpstr>2. Phương thức tạo lập có tham số</vt:lpstr>
      <vt:lpstr>3. Quá tải hàm</vt:lpstr>
      <vt:lpstr>3. Quá tải hàm</vt:lpstr>
      <vt:lpstr>4. Hàm Construtor sao chép</vt:lpstr>
      <vt:lpstr>5. Các thành của lớp là static</vt:lpstr>
      <vt:lpstr>5. Các thành của lớp là static</vt:lpstr>
      <vt:lpstr>5. Các thành của lớp là static</vt:lpstr>
      <vt:lpstr>5. Các thành của lớp là static</vt:lpstr>
      <vt:lpstr>5. Các thành của lớp là static</vt:lpstr>
      <vt:lpstr>6. Phương thức hủy đối tượng</vt:lpstr>
    </vt:vector>
  </TitlesOfParts>
  <Company>@ 2014 conference at DakLak 30/10/2014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cp:lastModifiedBy>
  <cp:revision>1561</cp:revision>
  <dcterms:created xsi:type="dcterms:W3CDTF">2011-05-02T13:22:07Z</dcterms:created>
  <dcterms:modified xsi:type="dcterms:W3CDTF">2019-03-11T02:06:43Z</dcterms:modified>
</cp:coreProperties>
</file>