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30"/>
  </p:notesMasterIdLst>
  <p:handoutMasterIdLst>
    <p:handoutMasterId r:id="rId31"/>
  </p:handoutMasterIdLst>
  <p:sldIdLst>
    <p:sldId id="277" r:id="rId2"/>
    <p:sldId id="605" r:id="rId3"/>
    <p:sldId id="606" r:id="rId4"/>
    <p:sldId id="607" r:id="rId5"/>
    <p:sldId id="608" r:id="rId6"/>
    <p:sldId id="609" r:id="rId7"/>
    <p:sldId id="610" r:id="rId8"/>
    <p:sldId id="611" r:id="rId9"/>
    <p:sldId id="612" r:id="rId10"/>
    <p:sldId id="613" r:id="rId11"/>
    <p:sldId id="614" r:id="rId12"/>
    <p:sldId id="615" r:id="rId13"/>
    <p:sldId id="616" r:id="rId14"/>
    <p:sldId id="617" r:id="rId15"/>
    <p:sldId id="618" r:id="rId16"/>
    <p:sldId id="619" r:id="rId17"/>
    <p:sldId id="620" r:id="rId18"/>
    <p:sldId id="621" r:id="rId19"/>
    <p:sldId id="622" r:id="rId20"/>
    <p:sldId id="628" r:id="rId21"/>
    <p:sldId id="629" r:id="rId22"/>
    <p:sldId id="630" r:id="rId23"/>
    <p:sldId id="631" r:id="rId24"/>
    <p:sldId id="627" r:id="rId25"/>
    <p:sldId id="623" r:id="rId26"/>
    <p:sldId id="624" r:id="rId27"/>
    <p:sldId id="625" r:id="rId28"/>
    <p:sldId id="626" r:id="rId29"/>
  </p:sldIdLst>
  <p:sldSz cx="9144000" cy="6858000" type="screen4x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THAI" initials="D"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00"/>
    <a:srgbClr val="FFFFFF"/>
    <a:srgbClr val="66FFFF"/>
    <a:srgbClr val="3399FF"/>
    <a:srgbClr val="FFFF99"/>
    <a:srgbClr val="CC00CC"/>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5" autoAdjust="0"/>
    <p:restoredTop sz="69659" autoAdjust="0"/>
  </p:normalViewPr>
  <p:slideViewPr>
    <p:cSldViewPr>
      <p:cViewPr varScale="1">
        <p:scale>
          <a:sx n="70" d="100"/>
          <a:sy n="70" d="100"/>
        </p:scale>
        <p:origin x="1144" y="32"/>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6" d="100"/>
          <a:sy n="56" d="100"/>
        </p:scale>
        <p:origin x="-185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04B39BC4-1706-453C-B7F9-7497DC17571D}" type="datetimeFigureOut">
              <a:rPr lang="en-US"/>
              <a:pPr>
                <a:defRPr/>
              </a:pPr>
              <a:t>5/6/2019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B6D6B7A-D568-45E0-9ABE-66410CF94674}" type="slidenum">
              <a:rPr lang="en-US" altLang="en-US"/>
              <a:pPr/>
              <a:t>‹#›</a:t>
            </a:fld>
            <a:endParaRPr lang="en-US" altLang="en-US"/>
          </a:p>
        </p:txBody>
      </p:sp>
    </p:spTree>
    <p:extLst>
      <p:ext uri="{BB962C8B-B14F-4D97-AF65-F5344CB8AC3E}">
        <p14:creationId xmlns:p14="http://schemas.microsoft.com/office/powerpoint/2010/main" val="306838039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65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430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5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65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1AAE07A1-862F-47D5-B1C2-2BB9046D09D0}" type="slidenum">
              <a:rPr lang="en-US" altLang="en-US"/>
              <a:pPr/>
              <a:t>‹#›</a:t>
            </a:fld>
            <a:endParaRPr lang="en-US" altLang="en-US"/>
          </a:p>
        </p:txBody>
      </p:sp>
    </p:spTree>
    <p:extLst>
      <p:ext uri="{BB962C8B-B14F-4D97-AF65-F5344CB8AC3E}">
        <p14:creationId xmlns:p14="http://schemas.microsoft.com/office/powerpoint/2010/main" val="805795463"/>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8537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411644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050771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352151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832660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5100479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738922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9455427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734779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214600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282606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734234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00352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2605136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1203953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1897251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0016022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4553954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2063310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1537409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444030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804612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028933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826253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806189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737099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831974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367106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dt" sz="half" idx="10"/>
          </p:nvPr>
        </p:nvSpPr>
        <p:spPr>
          <a:ln/>
        </p:spPr>
        <p:txBody>
          <a:bodyPr/>
          <a:lstStyle>
            <a:lvl1pPr>
              <a:defRPr/>
            </a:lvl1pPr>
          </a:lstStyle>
          <a:p>
            <a:fld id="{58BCFB4E-601C-49CC-96B7-7D7672CE672D}" type="datetime1">
              <a:rPr lang="en-US" altLang="en-US"/>
              <a:pPr/>
              <a:t>5/6/2019</a:t>
            </a:fld>
            <a:r>
              <a:rPr lang="en-US" altLang="en-US"/>
              <a:t>October 30, 2014</a:t>
            </a:r>
          </a:p>
        </p:txBody>
      </p:sp>
      <p:sp>
        <p:nvSpPr>
          <p:cNvPr id="4" name="Rectangle 9"/>
          <p:cNvSpPr>
            <a:spLocks noGrp="1" noChangeArrowheads="1"/>
          </p:cNvSpPr>
          <p:nvPr>
            <p:ph type="sldNum" sz="quarter" idx="11"/>
          </p:nvPr>
        </p:nvSpPr>
        <p:spPr>
          <a:ln/>
        </p:spPr>
        <p:txBody>
          <a:bodyPr/>
          <a:lstStyle>
            <a:lvl1pPr>
              <a:defRPr/>
            </a:lvl1pPr>
          </a:lstStyle>
          <a:p>
            <a:fld id="{7C8289A7-7231-4C86-8C7A-27F20A747108}" type="slidenum">
              <a:rPr lang="en-US" altLang="en-US"/>
              <a:pPr/>
              <a:t>‹#›</a:t>
            </a:fld>
            <a:endParaRPr lang="en-US" altLang="en-US"/>
          </a:p>
        </p:txBody>
      </p:sp>
    </p:spTree>
    <p:extLst>
      <p:ext uri="{BB962C8B-B14F-4D97-AF65-F5344CB8AC3E}">
        <p14:creationId xmlns:p14="http://schemas.microsoft.com/office/powerpoint/2010/main" val="2423304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fld id="{0C450DA6-299F-424F-9193-C2383394CEA3}" type="datetime1">
              <a:rPr lang="en-US" altLang="en-US"/>
              <a:pPr/>
              <a:t>5/6/2019</a:t>
            </a:fld>
            <a:r>
              <a:rPr lang="en-US" altLang="en-US"/>
              <a:t>October 30, 2014</a:t>
            </a:r>
          </a:p>
        </p:txBody>
      </p:sp>
      <p:sp>
        <p:nvSpPr>
          <p:cNvPr id="3" name="Rectangle 9"/>
          <p:cNvSpPr>
            <a:spLocks noGrp="1" noChangeArrowheads="1"/>
          </p:cNvSpPr>
          <p:nvPr>
            <p:ph type="sldNum" sz="quarter" idx="11"/>
          </p:nvPr>
        </p:nvSpPr>
        <p:spPr>
          <a:ln/>
        </p:spPr>
        <p:txBody>
          <a:bodyPr/>
          <a:lstStyle>
            <a:lvl1pPr>
              <a:defRPr/>
            </a:lvl1pPr>
          </a:lstStyle>
          <a:p>
            <a:fld id="{1C5B0B88-24C4-492C-9BBF-4BEBDF155C83}" type="slidenum">
              <a:rPr lang="en-US" altLang="en-US"/>
              <a:pPr/>
              <a:t>‹#›</a:t>
            </a:fld>
            <a:endParaRPr lang="en-US" altLang="en-US"/>
          </a:p>
        </p:txBody>
      </p:sp>
    </p:spTree>
    <p:extLst>
      <p:ext uri="{BB962C8B-B14F-4D97-AF65-F5344CB8AC3E}">
        <p14:creationId xmlns:p14="http://schemas.microsoft.com/office/powerpoint/2010/main" val="2382857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fld id="{5D99B50C-550D-41AC-8331-A8EDA886D422}" type="datetime1">
              <a:rPr lang="en-US" altLang="en-US"/>
              <a:pPr/>
              <a:t>5/6/2019</a:t>
            </a:fld>
            <a:r>
              <a:rPr lang="en-US" altLang="en-US"/>
              <a:t>October 30, 2014</a:t>
            </a:r>
          </a:p>
        </p:txBody>
      </p:sp>
      <p:sp>
        <p:nvSpPr>
          <p:cNvPr id="6" name="Rectangle 9"/>
          <p:cNvSpPr>
            <a:spLocks noGrp="1" noChangeArrowheads="1"/>
          </p:cNvSpPr>
          <p:nvPr>
            <p:ph type="sldNum" sz="quarter" idx="11"/>
          </p:nvPr>
        </p:nvSpPr>
        <p:spPr>
          <a:ln/>
        </p:spPr>
        <p:txBody>
          <a:bodyPr/>
          <a:lstStyle>
            <a:lvl1pPr>
              <a:defRPr/>
            </a:lvl1pPr>
          </a:lstStyle>
          <a:p>
            <a:fld id="{1421EC08-93A8-4824-95F2-108B3B7447B7}" type="slidenum">
              <a:rPr lang="en-US" altLang="en-US"/>
              <a:pPr/>
              <a:t>‹#›</a:t>
            </a:fld>
            <a:endParaRPr lang="en-US" altLang="en-US"/>
          </a:p>
        </p:txBody>
      </p:sp>
    </p:spTree>
    <p:extLst>
      <p:ext uri="{BB962C8B-B14F-4D97-AF65-F5344CB8AC3E}">
        <p14:creationId xmlns:p14="http://schemas.microsoft.com/office/powerpoint/2010/main" val="2753052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0813"/>
            <a:ext cx="8229600" cy="563562"/>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900113"/>
            <a:ext cx="8229600" cy="5248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fld id="{19631534-B02C-4665-81DE-11DF3ACCB866}" type="datetime1">
              <a:rPr lang="en-US" altLang="en-US"/>
              <a:pPr/>
              <a:t>5/6/2019</a:t>
            </a:fld>
            <a:r>
              <a:rPr lang="en-US" altLang="en-US"/>
              <a:t>October 30, 2014</a:t>
            </a:r>
          </a:p>
        </p:txBody>
      </p:sp>
      <p:sp>
        <p:nvSpPr>
          <p:cNvPr id="5" name="Rectangle 9"/>
          <p:cNvSpPr>
            <a:spLocks noGrp="1" noChangeArrowheads="1"/>
          </p:cNvSpPr>
          <p:nvPr>
            <p:ph type="sldNum" sz="quarter" idx="11"/>
          </p:nvPr>
        </p:nvSpPr>
        <p:spPr>
          <a:ln/>
        </p:spPr>
        <p:txBody>
          <a:bodyPr/>
          <a:lstStyle>
            <a:lvl1pPr>
              <a:defRPr/>
            </a:lvl1pPr>
          </a:lstStyle>
          <a:p>
            <a:fld id="{43277355-25BF-49B1-AB0A-5F9A1E4E8EE3}" type="slidenum">
              <a:rPr lang="en-US" altLang="en-US"/>
              <a:pPr/>
              <a:t>‹#›</a:t>
            </a:fld>
            <a:endParaRPr lang="en-US" altLang="en-US"/>
          </a:p>
        </p:txBody>
      </p:sp>
    </p:spTree>
    <p:extLst>
      <p:ext uri="{BB962C8B-B14F-4D97-AF65-F5344CB8AC3E}">
        <p14:creationId xmlns:p14="http://schemas.microsoft.com/office/powerpoint/2010/main" val="2053135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146434" name="Freeform 2"/>
          <p:cNvSpPr>
            <a:spLocks/>
          </p:cNvSpPr>
          <p:nvPr/>
        </p:nvSpPr>
        <p:spPr bwMode="gray">
          <a:xfrm>
            <a:off x="0" y="5445125"/>
            <a:ext cx="9144000" cy="1414463"/>
          </a:xfrm>
          <a:custGeom>
            <a:avLst/>
            <a:gdLst/>
            <a:ahLst/>
            <a:cxnLst>
              <a:cxn ang="0">
                <a:pos x="5760" y="885"/>
              </a:cxn>
              <a:cxn ang="0">
                <a:pos x="5760" y="0"/>
              </a:cxn>
              <a:cxn ang="0">
                <a:pos x="2832" y="626"/>
              </a:cxn>
              <a:cxn ang="0">
                <a:pos x="0" y="36"/>
              </a:cxn>
              <a:cxn ang="0">
                <a:pos x="0" y="891"/>
              </a:cxn>
              <a:cxn ang="0">
                <a:pos x="5760" y="885"/>
              </a:cxn>
            </a:cxnLst>
            <a:rect l="0" t="0" r="r" b="b"/>
            <a:pathLst>
              <a:path w="5760" h="891">
                <a:moveTo>
                  <a:pt x="5760" y="885"/>
                </a:moveTo>
                <a:lnTo>
                  <a:pt x="5760" y="0"/>
                </a:lnTo>
                <a:cubicBezTo>
                  <a:pt x="4888" y="573"/>
                  <a:pt x="3696" y="609"/>
                  <a:pt x="2832" y="626"/>
                </a:cubicBezTo>
                <a:cubicBezTo>
                  <a:pt x="1968" y="643"/>
                  <a:pt x="640" y="474"/>
                  <a:pt x="0" y="36"/>
                </a:cubicBezTo>
                <a:lnTo>
                  <a:pt x="0" y="891"/>
                </a:lnTo>
                <a:lnTo>
                  <a:pt x="5760" y="885"/>
                </a:lnTo>
                <a:close/>
              </a:path>
            </a:pathLst>
          </a:custGeom>
          <a:gradFill rotWithShape="1">
            <a:gsLst>
              <a:gs pos="0">
                <a:schemeClr val="accent1"/>
              </a:gs>
              <a:gs pos="100000">
                <a:schemeClr val="accent1">
                  <a:gamma/>
                  <a:tint val="15294"/>
                  <a:invGamma/>
                </a:schemeClr>
              </a:gs>
            </a:gsLst>
            <a:lin ang="5400000" scaled="1"/>
          </a:gradFill>
          <a:ln w="9525">
            <a:noFill/>
            <a:round/>
            <a:headEnd/>
            <a:tailEnd/>
          </a:ln>
          <a:effectLst/>
        </p:spPr>
        <p:txBody>
          <a:bodyPr/>
          <a:lstStyle/>
          <a:p>
            <a:pPr>
              <a:defRPr/>
            </a:pPr>
            <a:endParaRPr lang="en-US">
              <a:latin typeface="Arial" charset="0"/>
            </a:endParaRPr>
          </a:p>
        </p:txBody>
      </p:sp>
      <p:graphicFrame>
        <p:nvGraphicFramePr>
          <p:cNvPr id="1026" name="Object 3"/>
          <p:cNvGraphicFramePr>
            <a:graphicFrameLocks noChangeAspect="1"/>
          </p:cNvGraphicFramePr>
          <p:nvPr/>
        </p:nvGraphicFramePr>
        <p:xfrm>
          <a:off x="0" y="0"/>
          <a:ext cx="9144000" cy="692150"/>
        </p:xfrm>
        <a:graphic>
          <a:graphicData uri="http://schemas.openxmlformats.org/presentationml/2006/ole">
            <mc:AlternateContent xmlns:mc="http://schemas.openxmlformats.org/markup-compatibility/2006">
              <mc:Choice xmlns:v="urn:schemas-microsoft-com:vml" Requires="v">
                <p:oleObj spid="_x0000_s1515" name="Image" r:id="rId8" imgW="7390476" imgH="913963" progId="Photoshop.Image.6">
                  <p:embed/>
                </p:oleObj>
              </mc:Choice>
              <mc:Fallback>
                <p:oleObj name="Image" r:id="rId8" imgW="7390476" imgH="913963" progId="Photoshop.Image.6">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gray">
                      <a:xfrm>
                        <a:off x="0" y="0"/>
                        <a:ext cx="9144000"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6436" name="Rectangle 4"/>
          <p:cNvSpPr>
            <a:spLocks noChangeArrowheads="1"/>
          </p:cNvSpPr>
          <p:nvPr/>
        </p:nvSpPr>
        <p:spPr bwMode="gray">
          <a:xfrm>
            <a:off x="0" y="6538913"/>
            <a:ext cx="9144000" cy="333375"/>
          </a:xfrm>
          <a:prstGeom prst="rect">
            <a:avLst/>
          </a:prstGeom>
          <a:gradFill rotWithShape="1">
            <a:gsLst>
              <a:gs pos="0">
                <a:schemeClr val="tx2"/>
              </a:gs>
              <a:gs pos="100000">
                <a:schemeClr val="accent1"/>
              </a:gs>
            </a:gsLst>
            <a:lin ang="0" scaled="1"/>
          </a:gradFill>
          <a:ln w="9525">
            <a:noFill/>
            <a:miter lim="800000"/>
            <a:headEnd/>
            <a:tailEnd/>
          </a:ln>
          <a:effectLst/>
        </p:spPr>
        <p:txBody>
          <a:bodyPr wrap="none" anchor="ctr"/>
          <a:lstStyle/>
          <a:p>
            <a:pPr>
              <a:defRPr/>
            </a:pPr>
            <a:endParaRPr lang="en-US">
              <a:latin typeface="Arial" charset="0"/>
            </a:endParaRPr>
          </a:p>
        </p:txBody>
      </p:sp>
      <p:sp>
        <p:nvSpPr>
          <p:cNvPr id="146437" name="Rectangle 5"/>
          <p:cNvSpPr>
            <a:spLocks noChangeArrowheads="1"/>
          </p:cNvSpPr>
          <p:nvPr/>
        </p:nvSpPr>
        <p:spPr bwMode="gray">
          <a:xfrm>
            <a:off x="0" y="692150"/>
            <a:ext cx="9144000" cy="73025"/>
          </a:xfrm>
          <a:prstGeom prst="rect">
            <a:avLst/>
          </a:prstGeom>
          <a:gradFill rotWithShape="1">
            <a:gsLst>
              <a:gs pos="0">
                <a:schemeClr val="accent1"/>
              </a:gs>
              <a:gs pos="50000">
                <a:schemeClr val="accent1">
                  <a:gamma/>
                  <a:tint val="27451"/>
                  <a:invGamma/>
                </a:schemeClr>
              </a:gs>
              <a:gs pos="100000">
                <a:schemeClr val="accent1"/>
              </a:gs>
            </a:gsLst>
            <a:lin ang="0" scaled="1"/>
          </a:gradFill>
          <a:ln w="9525">
            <a:noFill/>
            <a:miter lim="800000"/>
            <a:headEnd/>
            <a:tailEnd/>
          </a:ln>
          <a:effectLst/>
        </p:spPr>
        <p:txBody>
          <a:bodyPr wrap="none" anchor="ctr"/>
          <a:lstStyle/>
          <a:p>
            <a:pPr>
              <a:defRPr/>
            </a:pPr>
            <a:endParaRPr lang="en-US">
              <a:latin typeface="Arial" charset="0"/>
            </a:endParaRPr>
          </a:p>
        </p:txBody>
      </p:sp>
      <p:sp>
        <p:nvSpPr>
          <p:cNvPr id="1031" name="Rectangle 6"/>
          <p:cNvSpPr>
            <a:spLocks noGrp="1" noChangeArrowheads="1"/>
          </p:cNvSpPr>
          <p:nvPr>
            <p:ph type="body" idx="1"/>
          </p:nvPr>
        </p:nvSpPr>
        <p:spPr bwMode="auto">
          <a:xfrm>
            <a:off x="457200" y="900113"/>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6439" name="Rectangle 7"/>
          <p:cNvSpPr>
            <a:spLocks noGrp="1" noChangeArrowheads="1"/>
          </p:cNvSpPr>
          <p:nvPr>
            <p:ph type="dt" sz="half" idx="2"/>
          </p:nvPr>
        </p:nvSpPr>
        <p:spPr bwMode="white">
          <a:xfrm>
            <a:off x="381000" y="66135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bg1"/>
                </a:solidFill>
                <a:latin typeface="Verdana" panose="020B0604030504040204" pitchFamily="34" charset="0"/>
              </a:defRPr>
            </a:lvl1pPr>
          </a:lstStyle>
          <a:p>
            <a:fld id="{99201230-70B4-4545-A44B-5F57B01BD932}" type="datetime1">
              <a:rPr lang="en-US" altLang="en-US"/>
              <a:pPr/>
              <a:t>5/6/2019</a:t>
            </a:fld>
            <a:r>
              <a:rPr lang="en-US" altLang="en-US"/>
              <a:t>October 30, 2014</a:t>
            </a:r>
          </a:p>
        </p:txBody>
      </p:sp>
      <p:sp>
        <p:nvSpPr>
          <p:cNvPr id="146441" name="Rectangle 9"/>
          <p:cNvSpPr>
            <a:spLocks noGrp="1" noChangeArrowheads="1"/>
          </p:cNvSpPr>
          <p:nvPr>
            <p:ph type="sldNum" sz="quarter" idx="4"/>
          </p:nvPr>
        </p:nvSpPr>
        <p:spPr bwMode="white">
          <a:xfrm>
            <a:off x="6629400" y="65532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chemeClr val="bg1"/>
                </a:solidFill>
              </a:defRPr>
            </a:lvl1pPr>
          </a:lstStyle>
          <a:p>
            <a:fld id="{8FE17C18-3E43-4D4F-A97D-EB1A3D807FB6}" type="slidenum">
              <a:rPr lang="en-US" altLang="en-US"/>
              <a:pPr/>
              <a:t>‹#›</a:t>
            </a:fld>
            <a:endParaRPr lang="en-US" altLang="en-US"/>
          </a:p>
        </p:txBody>
      </p:sp>
      <p:sp>
        <p:nvSpPr>
          <p:cNvPr id="1034" name="Rectangle 10"/>
          <p:cNvSpPr>
            <a:spLocks noGrp="1" noChangeArrowheads="1"/>
          </p:cNvSpPr>
          <p:nvPr>
            <p:ph type="title"/>
          </p:nvPr>
        </p:nvSpPr>
        <p:spPr bwMode="white">
          <a:xfrm>
            <a:off x="457200" y="150813"/>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 name="Rectangle 7"/>
          <p:cNvSpPr>
            <a:spLocks noChangeArrowheads="1"/>
          </p:cNvSpPr>
          <p:nvPr/>
        </p:nvSpPr>
        <p:spPr bwMode="white">
          <a:xfrm>
            <a:off x="3352800" y="6567488"/>
            <a:ext cx="2362200" cy="366712"/>
          </a:xfrm>
          <a:prstGeom prst="rect">
            <a:avLst/>
          </a:prstGeom>
          <a:noFill/>
          <a:ln w="9525">
            <a:noFill/>
            <a:miter lim="800000"/>
            <a:headEnd/>
            <a:tailEnd/>
          </a:ln>
        </p:spPr>
        <p:txBody>
          <a:bodyPr/>
          <a:lstStyle/>
          <a:p>
            <a:pPr algn="ctr" eaLnBrk="1" hangingPunct="1">
              <a:defRPr/>
            </a:pPr>
            <a:r>
              <a:rPr lang="en-US" sz="1200">
                <a:solidFill>
                  <a:schemeClr val="bg1"/>
                </a:solidFill>
                <a:latin typeface="Verdana" pitchFamily="34" charset="0"/>
              </a:rPr>
              <a:t>VNU University of Science</a:t>
            </a: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Lst>
  <p:timing>
    <p:tnLst>
      <p:par>
        <p:cTn id="1" dur="indefinite" restart="never" nodeType="tmRoot"/>
      </p:par>
    </p:tnLst>
  </p:timing>
  <p:hf hdr="0" ftr="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defRPr>
      </a:lvl2pPr>
      <a:lvl3pPr algn="ctr" rtl="0" eaLnBrk="0" fontAlgn="base" hangingPunct="0">
        <a:spcBef>
          <a:spcPct val="0"/>
        </a:spcBef>
        <a:spcAft>
          <a:spcPct val="0"/>
        </a:spcAft>
        <a:defRPr sz="3200" b="1">
          <a:solidFill>
            <a:schemeClr val="bg1"/>
          </a:solidFill>
          <a:latin typeface="Verdana" pitchFamily="34" charset="0"/>
        </a:defRPr>
      </a:lvl3pPr>
      <a:lvl4pPr algn="ctr" rtl="0" eaLnBrk="0" fontAlgn="base" hangingPunct="0">
        <a:spcBef>
          <a:spcPct val="0"/>
        </a:spcBef>
        <a:spcAft>
          <a:spcPct val="0"/>
        </a:spcAft>
        <a:defRPr sz="3200" b="1">
          <a:solidFill>
            <a:schemeClr val="bg1"/>
          </a:solidFill>
          <a:latin typeface="Verdana" pitchFamily="34" charset="0"/>
        </a:defRPr>
      </a:lvl4pPr>
      <a:lvl5pPr algn="ctr" rtl="0" eaLnBrk="0" fontAlgn="base" hangingPunct="0">
        <a:spcBef>
          <a:spcPct val="0"/>
        </a:spcBef>
        <a:spcAft>
          <a:spcPct val="0"/>
        </a:spcAft>
        <a:defRPr sz="3200" b="1">
          <a:solidFill>
            <a:schemeClr val="bg1"/>
          </a:solidFill>
          <a:latin typeface="Verdana" pitchFamily="34" charset="0"/>
        </a:defRPr>
      </a:lvl5pPr>
      <a:lvl6pPr marL="457200" algn="ctr" rtl="0" fontAlgn="base">
        <a:spcBef>
          <a:spcPct val="0"/>
        </a:spcBef>
        <a:spcAft>
          <a:spcPct val="0"/>
        </a:spcAft>
        <a:defRPr sz="3200" b="1">
          <a:solidFill>
            <a:schemeClr val="bg1"/>
          </a:solidFill>
          <a:latin typeface="Verdana" pitchFamily="34" charset="0"/>
        </a:defRPr>
      </a:lvl6pPr>
      <a:lvl7pPr marL="914400" algn="ctr" rtl="0" fontAlgn="base">
        <a:spcBef>
          <a:spcPct val="0"/>
        </a:spcBef>
        <a:spcAft>
          <a:spcPct val="0"/>
        </a:spcAft>
        <a:defRPr sz="3200" b="1">
          <a:solidFill>
            <a:schemeClr val="bg1"/>
          </a:solidFill>
          <a:latin typeface="Verdana" pitchFamily="34" charset="0"/>
        </a:defRPr>
      </a:lvl7pPr>
      <a:lvl8pPr marL="1371600" algn="ctr" rtl="0" fontAlgn="base">
        <a:spcBef>
          <a:spcPct val="0"/>
        </a:spcBef>
        <a:spcAft>
          <a:spcPct val="0"/>
        </a:spcAft>
        <a:defRPr sz="3200" b="1">
          <a:solidFill>
            <a:schemeClr val="bg1"/>
          </a:solidFill>
          <a:latin typeface="Verdana" pitchFamily="34" charset="0"/>
        </a:defRPr>
      </a:lvl8pPr>
      <a:lvl9pPr marL="1828800" algn="ctr" rtl="0" fontAlgn="base">
        <a:spcBef>
          <a:spcPct val="0"/>
        </a:spcBef>
        <a:spcAft>
          <a:spcPct val="0"/>
        </a:spcAft>
        <a:defRPr sz="3200" b="1">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9"/>
          <p:cNvSpPr>
            <a:spLocks noGrp="1" noChangeArrowheads="1"/>
          </p:cNvSpPr>
          <p:nvPr>
            <p:ph type="sldNum" sz="quarter" idx="11"/>
          </p:nvPr>
        </p:nvSpPr>
        <p:spPr>
          <a:ln/>
        </p:spPr>
        <p:txBody>
          <a:bodyPr/>
          <a:lstStyle/>
          <a:p>
            <a:fld id="{C934DB9C-00FA-4C5F-AA6D-BFD55A58B7E4}" type="slidenum">
              <a:rPr lang="en-US" altLang="en-US"/>
              <a:pPr/>
              <a:t>1</a:t>
            </a:fld>
            <a:endParaRPr lang="en-US" altLang="en-US"/>
          </a:p>
        </p:txBody>
      </p:sp>
      <p:sp>
        <p:nvSpPr>
          <p:cNvPr id="65" name="Rectangle 9"/>
          <p:cNvSpPr txBox="1">
            <a:spLocks noChangeArrowheads="1"/>
          </p:cNvSpPr>
          <p:nvPr/>
        </p:nvSpPr>
        <p:spPr bwMode="auto">
          <a:xfrm>
            <a:off x="-76200" y="1562101"/>
            <a:ext cx="9144000" cy="2743200"/>
          </a:xfrm>
          <a:prstGeom prst="rect">
            <a:avLst/>
          </a:prstGeom>
          <a:noFill/>
          <a:ln w="9525">
            <a:noFill/>
            <a:miter lim="800000"/>
            <a:headEnd/>
            <a:tailEnd/>
          </a:ln>
        </p:spPr>
        <p:txBody>
          <a:bodyPr anchor="ctr"/>
          <a:lstStyle/>
          <a:p>
            <a:pPr algn="ctr">
              <a:lnSpc>
                <a:spcPct val="150000"/>
              </a:lnSpc>
              <a:defRPr/>
            </a:pPr>
            <a:endParaRPr lang="en-US" sz="2400" b="1" noProof="1" smtClean="0">
              <a:latin typeface="Times New Roman" panose="02020603050405020304" pitchFamily="18" charset="0"/>
              <a:cs typeface="Times New Roman" panose="02020603050405020304" pitchFamily="18" charset="0"/>
            </a:endParaRPr>
          </a:p>
          <a:p>
            <a:pPr algn="ctr">
              <a:lnSpc>
                <a:spcPct val="150000"/>
              </a:lnSpc>
              <a:defRPr/>
            </a:pPr>
            <a:endParaRPr lang="en-US" b="1" dirty="0" smtClean="0">
              <a:latin typeface="Times New Roman" panose="02020603050405020304" pitchFamily="18" charset="0"/>
              <a:cs typeface="Times New Roman" panose="02020603050405020304" pitchFamily="18" charset="0"/>
            </a:endParaRPr>
          </a:p>
          <a:p>
            <a:pPr algn="ctr">
              <a:lnSpc>
                <a:spcPct val="150000"/>
              </a:lnSpc>
              <a:defRPr/>
            </a:pPr>
            <a:r>
              <a:rPr lang="en-US" b="1" dirty="0" smtClean="0">
                <a:latin typeface="Times New Roman" panose="02020603050405020304" pitchFamily="18" charset="0"/>
                <a:cs typeface="Times New Roman" panose="02020603050405020304" pitchFamily="18" charset="0"/>
              </a:rPr>
              <a:t>CHƯƠNG 4: SỰ KẾ THỪA</a:t>
            </a:r>
            <a:endParaRPr lang="en-US" b="1" dirty="0" smtClean="0">
              <a:latin typeface="Segoe UI Black" panose="020B0A02040204020203" pitchFamily="34" charset="0"/>
              <a:ea typeface="Segoe UI Black" panose="020B0A02040204020203" pitchFamily="34" charset="0"/>
              <a:cs typeface="Segoe UI Black" panose="020B0A02040204020203" pitchFamily="34" charset="0"/>
            </a:endParaRPr>
          </a:p>
          <a:p>
            <a:endParaRPr lang="en-US" dirty="0" smtClean="0"/>
          </a:p>
          <a:p>
            <a:endParaRPr lang="en-US" sz="2400" dirty="0"/>
          </a:p>
          <a:p>
            <a:endParaRPr lang="en-US" sz="2400" dirty="0" smtClean="0"/>
          </a:p>
          <a:p>
            <a:endParaRPr lang="en-US" sz="2500" b="1" dirty="0">
              <a:solidFill>
                <a:srgbClr val="00206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11" name="Rectangle 7"/>
          <p:cNvSpPr>
            <a:spLocks noGrp="1" noChangeArrowheads="1"/>
          </p:cNvSpPr>
          <p:nvPr>
            <p:ph type="dt" sz="quarter" idx="10"/>
          </p:nvPr>
        </p:nvSpPr>
        <p:spPr>
          <a:xfrm>
            <a:off x="3535279" y="6553200"/>
            <a:ext cx="2133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sz="1400" noProof="1" smtClean="0">
                <a:solidFill>
                  <a:schemeClr val="bg1"/>
                </a:solidFill>
                <a:latin typeface="Verdana" panose="020B0604030504040204" pitchFamily="34" charset="0"/>
              </a:rPr>
              <a:t>         Đà Lạt, 2019</a:t>
            </a:r>
            <a:endParaRPr lang="vi-VN" sz="1400" noProof="1">
              <a:solidFill>
                <a:schemeClr val="bg1"/>
              </a:solidFill>
              <a:latin typeface="Verdana" panose="020B0604030504040204" pitchFamily="34" charset="0"/>
            </a:endParaRPr>
          </a:p>
        </p:txBody>
      </p:sp>
      <p:cxnSp>
        <p:nvCxnSpPr>
          <p:cNvPr id="3" name="Straight Connector 2"/>
          <p:cNvCxnSpPr/>
          <p:nvPr/>
        </p:nvCxnSpPr>
        <p:spPr bwMode="auto">
          <a:xfrm>
            <a:off x="76200" y="3352800"/>
            <a:ext cx="8991600" cy="0"/>
          </a:xfrm>
          <a:prstGeom prst="line">
            <a:avLst/>
          </a:prstGeom>
          <a:solidFill>
            <a:schemeClr val="accent1"/>
          </a:solidFill>
          <a:ln w="31750" cap="flat" cmpd="sng" algn="ctr">
            <a:solidFill>
              <a:schemeClr val="tx2">
                <a:lumMod val="75000"/>
              </a:schemeClr>
            </a:solidFill>
            <a:prstDash val="solid"/>
            <a:round/>
            <a:headEnd type="none" w="med" len="med"/>
            <a:tailEnd type="none" w="med" len="med"/>
          </a:ln>
          <a:effectLst/>
        </p:spPr>
      </p:cxnSp>
      <p:pic>
        <p:nvPicPr>
          <p:cNvPr id="4" name="Picture 3"/>
          <p:cNvPicPr>
            <a:picLocks noChangeAspect="1"/>
          </p:cNvPicPr>
          <p:nvPr/>
        </p:nvPicPr>
        <p:blipFill>
          <a:blip r:embed="rId3"/>
          <a:stretch>
            <a:fillRect/>
          </a:stretch>
        </p:blipFill>
        <p:spPr>
          <a:xfrm>
            <a:off x="-19050" y="0"/>
            <a:ext cx="9163050" cy="876300"/>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10</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600" smtClean="0"/>
              <a:t>4</a:t>
            </a:r>
            <a:r>
              <a:rPr lang="vi-VN" sz="2600"/>
              <a:t>. Tham chiếu thuộc lớp cơ sở  </a:t>
            </a:r>
            <a:endParaRPr lang="vi-VN" altLang="en-US" sz="2600" noProof="1">
              <a:cs typeface="Times New Roman" pitchFamily="18" charset="0"/>
            </a:endParaRPr>
          </a:p>
        </p:txBody>
      </p:sp>
      <p:sp>
        <p:nvSpPr>
          <p:cNvPr id="13" name="Round Same Side Corner Rectangle 6"/>
          <p:cNvSpPr/>
          <p:nvPr/>
        </p:nvSpPr>
        <p:spPr bwMode="auto">
          <a:xfrm>
            <a:off x="266700" y="715962"/>
            <a:ext cx="8724900" cy="32464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r>
              <a:rPr lang="vi-VN"/>
              <a:t> Một tham chiếu thuộc lớp cơ sở có thể trỏ đến một đối tượng thuộc lớp dẫn xuất nhưng nó chỉ được phép truy cập đến các thành phần được khai báo trong lớp cơ </a:t>
            </a:r>
            <a:r>
              <a:rPr lang="vi-VN" smtClean="0"/>
              <a:t>sở.</a:t>
            </a:r>
            <a:endParaRPr lang="en-US" smtClean="0"/>
          </a:p>
          <a:p>
            <a:pPr marL="457200" indent="-457200" algn="just">
              <a:buFont typeface="Arial" panose="020B0604020202020204" pitchFamily="34" charset="0"/>
              <a:buChar char="•"/>
            </a:pPr>
            <a:r>
              <a:rPr lang="en-US" sz="2400" smtClean="0"/>
              <a:t>Ví dụ </a:t>
            </a:r>
            <a:r>
              <a:rPr lang="vi-VN" sz="2400"/>
              <a:t>Với các lớp XeHoi, </a:t>
            </a:r>
            <a:r>
              <a:rPr lang="vi-VN" sz="2400" smtClean="0"/>
              <a:t>Xe</a:t>
            </a:r>
            <a:r>
              <a:rPr lang="en-US" sz="2400" smtClean="0"/>
              <a:t>Khach</a:t>
            </a:r>
            <a:r>
              <a:rPr lang="vi-VN" sz="2400" smtClean="0"/>
              <a:t>  </a:t>
            </a:r>
            <a:r>
              <a:rPr lang="vi-VN" sz="2400"/>
              <a:t>như trên, ta có thể định nghĩa hàm Main() như sau:</a:t>
            </a:r>
            <a:endParaRPr lang="en-US" sz="2400"/>
          </a:p>
          <a:p>
            <a:pPr marL="457200" indent="-457200" algn="just">
              <a:buFont typeface="Arial" panose="020B0604020202020204" pitchFamily="34" charset="0"/>
              <a:buChar char="•"/>
            </a:pPr>
            <a:endParaRPr lang="en-US" sz="2400" smtClean="0"/>
          </a:p>
          <a:p>
            <a:pPr marL="0" indent="0" algn="just"/>
            <a:endParaRPr lang="en-US" sz="2400" i="1"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1238250" y="5638800"/>
            <a:ext cx="6457950" cy="904875"/>
          </a:xfrm>
          <a:prstGeom prst="rect">
            <a:avLst/>
          </a:prstGeom>
        </p:spPr>
      </p:pic>
      <p:pic>
        <p:nvPicPr>
          <p:cNvPr id="4" name="Picture 3"/>
          <p:cNvPicPr>
            <a:picLocks noChangeAspect="1"/>
          </p:cNvPicPr>
          <p:nvPr/>
        </p:nvPicPr>
        <p:blipFill>
          <a:blip r:embed="rId4"/>
          <a:stretch>
            <a:fillRect/>
          </a:stretch>
        </p:blipFill>
        <p:spPr>
          <a:xfrm>
            <a:off x="723900" y="3409950"/>
            <a:ext cx="8420100" cy="2200275"/>
          </a:xfrm>
          <a:prstGeom prst="rect">
            <a:avLst/>
          </a:prstGeom>
        </p:spPr>
      </p:pic>
    </p:spTree>
    <p:extLst>
      <p:ext uri="{BB962C8B-B14F-4D97-AF65-F5344CB8AC3E}">
        <p14:creationId xmlns:p14="http://schemas.microsoft.com/office/powerpoint/2010/main" val="24947858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11</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600"/>
              <a:t>5</a:t>
            </a:r>
            <a:r>
              <a:rPr lang="vi-VN" sz="2600" smtClean="0"/>
              <a:t>. </a:t>
            </a:r>
            <a:r>
              <a:rPr lang="en-US" sz="2600" smtClean="0"/>
              <a:t>Bài tập</a:t>
            </a:r>
            <a:r>
              <a:rPr lang="vi-VN" sz="2600" smtClean="0"/>
              <a:t>  </a:t>
            </a:r>
            <a:endParaRPr lang="vi-VN" altLang="en-US" sz="2600" noProof="1">
              <a:cs typeface="Times New Roman" pitchFamily="18" charset="0"/>
            </a:endParaRPr>
          </a:p>
        </p:txBody>
      </p:sp>
      <p:sp>
        <p:nvSpPr>
          <p:cNvPr id="13" name="Round Same Side Corner Rectangle 6"/>
          <p:cNvSpPr/>
          <p:nvPr/>
        </p:nvSpPr>
        <p:spPr bwMode="auto">
          <a:xfrm>
            <a:off x="266700" y="715962"/>
            <a:ext cx="8724900" cy="58372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r>
              <a:rPr lang="vi-VN"/>
              <a:t> Bài tập 1: Xây dựng lớp Stack và lớp </a:t>
            </a:r>
            <a:r>
              <a:rPr lang="vi-VN" smtClean="0"/>
              <a:t>bằng </a:t>
            </a:r>
            <a:r>
              <a:rPr lang="vi-VN"/>
              <a:t>cách đưa những thành phần dữ liệu và phương chung của hai lớp này vào một lớp cơ sở SQ và từ đó xây dựng các lớp Stack, Queue kế thừa từ lớp SQ. </a:t>
            </a:r>
            <a:endParaRPr lang="en-US" smtClean="0"/>
          </a:p>
          <a:p>
            <a:pPr marL="457200" indent="-457200" algn="just">
              <a:buFont typeface="Arial" panose="020B0604020202020204" pitchFamily="34" charset="0"/>
              <a:buChar char="•"/>
            </a:pPr>
            <a:r>
              <a:rPr lang="vi-VN" sz="2400"/>
              <a:t>Bài tập 2: Xây  dựng lớp hình tròn với các thuộc tính (properties): bán </a:t>
            </a:r>
            <a:r>
              <a:rPr lang="vi-VN" sz="2400" smtClean="0"/>
              <a:t>kính</a:t>
            </a:r>
            <a:r>
              <a:rPr lang="en-US" sz="2400" smtClean="0"/>
              <a:t>, </a:t>
            </a:r>
            <a:r>
              <a:rPr lang="vi-VN" sz="2400" smtClean="0"/>
              <a:t>diện </a:t>
            </a:r>
            <a:r>
              <a:rPr lang="vi-VN" sz="2400"/>
              <a:t>tích.  Xây dựng lớp hình cầu kế thừa từ lớp hình tròn. Lớp này che dấu đi các thuộc tính: diện tích (dùng từ khóa new) đồng thời bổ sung thêm thuộc tính: thể tích. </a:t>
            </a:r>
            <a:endParaRPr lang="en-US" sz="2400" smtClean="0"/>
          </a:p>
          <a:p>
            <a:pPr marL="1257300" lvl="2" indent="-457200" algn="just">
              <a:buFont typeface="Wingdings" panose="05000000000000000000" pitchFamily="2" charset="2"/>
              <a:buChar char="ü"/>
            </a:pPr>
            <a:r>
              <a:rPr lang="vi-VN" sz="2400" smtClean="0"/>
              <a:t>Diện </a:t>
            </a:r>
            <a:r>
              <a:rPr lang="vi-VN" sz="2400"/>
              <a:t>tích hình cầu tính bán kính R được tính theo công thức 4*PI*R</a:t>
            </a:r>
            <a:r>
              <a:rPr lang="vi-VN" sz="2400" baseline="30000"/>
              <a:t>2</a:t>
            </a:r>
            <a:r>
              <a:rPr lang="vi-VN" sz="2400"/>
              <a:t> </a:t>
            </a:r>
            <a:endParaRPr lang="en-US" sz="2400" smtClean="0"/>
          </a:p>
          <a:p>
            <a:pPr marL="1257300" lvl="2" indent="-457200" algn="just">
              <a:buFont typeface="Wingdings" panose="05000000000000000000" pitchFamily="2" charset="2"/>
              <a:buChar char="ü"/>
            </a:pPr>
            <a:r>
              <a:rPr lang="vi-VN" sz="2400" smtClean="0"/>
              <a:t>Thể </a:t>
            </a:r>
            <a:r>
              <a:rPr lang="vi-VN" sz="2400"/>
              <a:t>tích hình cầu tính bán kính R được tính theo công thức 4/3*PI*R</a:t>
            </a:r>
            <a:r>
              <a:rPr lang="vi-VN" sz="2400" baseline="30000"/>
              <a:t>3</a:t>
            </a:r>
            <a:r>
              <a:rPr lang="vi-VN" sz="2400"/>
              <a:t> </a:t>
            </a:r>
            <a:endParaRPr lang="en-US" sz="2400" smtClean="0"/>
          </a:p>
          <a:p>
            <a:pPr marL="0" indent="0" algn="just"/>
            <a:endParaRPr lang="en-US" sz="2400" i="1"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2757136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12</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600" smtClean="0"/>
              <a:t>6</a:t>
            </a:r>
            <a:r>
              <a:rPr lang="vi-VN" sz="2600"/>
              <a:t>. Phương thức ảo (virtual method) và tính đa hình (polymorphism)   </a:t>
            </a:r>
            <a:endParaRPr lang="vi-VN" altLang="en-US" sz="2600" noProof="1">
              <a:cs typeface="Times New Roman" pitchFamily="18" charset="0"/>
            </a:endParaRPr>
          </a:p>
        </p:txBody>
      </p:sp>
      <p:sp>
        <p:nvSpPr>
          <p:cNvPr id="13" name="Round Same Side Corner Rectangle 6"/>
          <p:cNvSpPr/>
          <p:nvPr/>
        </p:nvSpPr>
        <p:spPr bwMode="auto">
          <a:xfrm>
            <a:off x="266700" y="715962"/>
            <a:ext cx="8724900" cy="58372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r>
              <a:rPr lang="vi-VN"/>
              <a:t> Đa hình là ý tưởng “sử dụng một giao diện chung cho nhiều phương thức khác nhau”, dựa trên phương thức ảo (virtual method) và cơ chế liên kết muộn (late binding</a:t>
            </a:r>
            <a:r>
              <a:rPr lang="vi-VN" smtClean="0"/>
              <a:t>).</a:t>
            </a:r>
            <a:endParaRPr lang="en-US" smtClean="0"/>
          </a:p>
          <a:p>
            <a:pPr marL="457200" indent="-457200" algn="just">
              <a:buFont typeface="Arial" panose="020B0604020202020204" pitchFamily="34" charset="0"/>
              <a:buChar char="•"/>
            </a:pPr>
            <a:r>
              <a:rPr lang="en-US" sz="2400"/>
              <a:t>Đ</a:t>
            </a:r>
            <a:r>
              <a:rPr lang="vi-VN" sz="2400" smtClean="0"/>
              <a:t>ây </a:t>
            </a:r>
            <a:r>
              <a:rPr lang="vi-VN" sz="2400"/>
              <a:t>là cơ chế cho phép gởi một loại thông điệp tới nhiều đối tượng khác nhau mà mỗi đối tượng lại có cách xử lý riêng theo ngữ cảnh tương ứng của </a:t>
            </a:r>
            <a:r>
              <a:rPr lang="vi-VN" sz="2400" smtClean="0"/>
              <a:t>chúng</a:t>
            </a:r>
            <a:endParaRPr lang="en-US" sz="2400" smtClean="0"/>
          </a:p>
          <a:p>
            <a:pPr marL="457200" indent="-457200" algn="just">
              <a:buFont typeface="Arial" panose="020B0604020202020204" pitchFamily="34" charset="0"/>
              <a:buChar char="•"/>
            </a:pPr>
            <a:r>
              <a:rPr lang="vi-VN" sz="2400"/>
              <a:t>Để thực hiện được đa hình ta phải thực hiện các bước sau: </a:t>
            </a:r>
            <a:endParaRPr lang="en-US" sz="2400" smtClean="0"/>
          </a:p>
          <a:p>
            <a:pPr marL="800100" lvl="2" indent="0" algn="just"/>
            <a:r>
              <a:rPr lang="en-US" sz="1800" smtClean="0"/>
              <a:t>1. </a:t>
            </a:r>
            <a:r>
              <a:rPr lang="vi-VN" sz="1800" smtClean="0"/>
              <a:t>Lớp </a:t>
            </a:r>
            <a:r>
              <a:rPr lang="vi-VN" sz="1800"/>
              <a:t>cơ sở đánh dấu phương thức ảo bằng từ khóa </a:t>
            </a:r>
            <a:r>
              <a:rPr lang="vi-VN" sz="1800" smtClean="0"/>
              <a:t>virtual.</a:t>
            </a:r>
            <a:endParaRPr lang="en-US" sz="1800" smtClean="0"/>
          </a:p>
          <a:p>
            <a:pPr marL="800100" lvl="2" indent="0" algn="just"/>
            <a:r>
              <a:rPr lang="vi-VN" sz="1800" smtClean="0"/>
              <a:t> </a:t>
            </a:r>
            <a:r>
              <a:rPr lang="vi-VN" sz="1800"/>
              <a:t>2. Các lớp dẫn xuất định nghĩa lại phương thức ảo này (đánh dấu bằng từ khóa override). </a:t>
            </a:r>
            <a:endParaRPr lang="en-US" sz="1800" smtClean="0"/>
          </a:p>
          <a:p>
            <a:pPr marL="800100" lvl="2" indent="0" algn="just"/>
            <a:r>
              <a:rPr lang="vi-VN" sz="1800" smtClean="0"/>
              <a:t>3</a:t>
            </a:r>
            <a:r>
              <a:rPr lang="vi-VN" sz="1800"/>
              <a:t>. Vì tham chiếu thuộc lớp cơ sở có thể trỏ đến một đối tượng thuộc lớp dẫn xuất và có thể truy cập hàm ảo đã định nghĩa lại trong lớp dẫn xuất nên khi thực thi chương trình, tùy đối tượng được tham chiếu này trỏ tới mà phương thức tương ứng được gọi thực hiện. Nếu tham chiếu này trỏ tới đối tượng thuộc lớp cơ sở thì phương thức ảo của lớp cơ sở được thực hiện. </a:t>
            </a:r>
            <a:endParaRPr lang="en-US" sz="18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2309592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13</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600" smtClean="0"/>
              <a:t>6</a:t>
            </a:r>
            <a:r>
              <a:rPr lang="vi-VN" sz="2600"/>
              <a:t>. Phương thức ảo (virtual method) và tính đa hình (polymorphism)   </a:t>
            </a:r>
            <a:endParaRPr lang="vi-VN" altLang="en-US" sz="2600" noProof="1">
              <a:cs typeface="Times New Roman" pitchFamily="18" charset="0"/>
            </a:endParaRPr>
          </a:p>
        </p:txBody>
      </p:sp>
      <p:sp>
        <p:nvSpPr>
          <p:cNvPr id="13" name="Round Same Side Corner Rectangle 6"/>
          <p:cNvSpPr/>
          <p:nvPr/>
        </p:nvSpPr>
        <p:spPr bwMode="auto">
          <a:xfrm>
            <a:off x="266700" y="715962"/>
            <a:ext cx="8724900" cy="58372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endParaRPr lang="en-US" sz="18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3"/>
          <a:stretch>
            <a:fillRect/>
          </a:stretch>
        </p:blipFill>
        <p:spPr>
          <a:xfrm>
            <a:off x="314325" y="1219200"/>
            <a:ext cx="8677275" cy="4295775"/>
          </a:xfrm>
          <a:prstGeom prst="rect">
            <a:avLst/>
          </a:prstGeom>
        </p:spPr>
      </p:pic>
    </p:spTree>
    <p:extLst>
      <p:ext uri="{BB962C8B-B14F-4D97-AF65-F5344CB8AC3E}">
        <p14:creationId xmlns:p14="http://schemas.microsoft.com/office/powerpoint/2010/main" val="23238494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14</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600" smtClean="0"/>
              <a:t>6</a:t>
            </a:r>
            <a:r>
              <a:rPr lang="vi-VN" sz="2600"/>
              <a:t>. Phương thức ảo (virtual method) và tính đa hình (polymorphism)   </a:t>
            </a:r>
            <a:endParaRPr lang="vi-VN" altLang="en-US" sz="2600" noProof="1">
              <a:cs typeface="Times New Roman" pitchFamily="18" charset="0"/>
            </a:endParaRPr>
          </a:p>
        </p:txBody>
      </p:sp>
      <p:sp>
        <p:nvSpPr>
          <p:cNvPr id="13" name="Round Same Side Corner Rectangle 6"/>
          <p:cNvSpPr/>
          <p:nvPr/>
        </p:nvSpPr>
        <p:spPr bwMode="auto">
          <a:xfrm>
            <a:off x="266700" y="715962"/>
            <a:ext cx="8724900" cy="58372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endParaRPr lang="en-US" sz="18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266699" y="1066800"/>
            <a:ext cx="8724901" cy="4724400"/>
          </a:xfrm>
          <a:prstGeom prst="rect">
            <a:avLst/>
          </a:prstGeom>
        </p:spPr>
      </p:pic>
    </p:spTree>
    <p:extLst>
      <p:ext uri="{BB962C8B-B14F-4D97-AF65-F5344CB8AC3E}">
        <p14:creationId xmlns:p14="http://schemas.microsoft.com/office/powerpoint/2010/main" val="19262138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15</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600"/>
              <a:t>7</a:t>
            </a:r>
            <a:r>
              <a:rPr lang="vi-VN" sz="2600"/>
              <a:t>. Lớp trừu tượng(abstract)</a:t>
            </a:r>
            <a:endParaRPr lang="vi-VN" altLang="en-US" sz="2600" noProof="1">
              <a:cs typeface="Times New Roman" pitchFamily="18" charset="0"/>
            </a:endParaRPr>
          </a:p>
        </p:txBody>
      </p:sp>
      <p:sp>
        <p:nvSpPr>
          <p:cNvPr id="13" name="Round Same Side Corner Rectangle 6"/>
          <p:cNvSpPr/>
          <p:nvPr/>
        </p:nvSpPr>
        <p:spPr bwMode="auto">
          <a:xfrm>
            <a:off x="266700" y="715962"/>
            <a:ext cx="8724900" cy="47704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r>
              <a:rPr lang="vi-VN"/>
              <a:t>Để bắt buộc tất cả các lớp dẫn xuất phải định nghĩa lại (override) một phương thức của lớp cơ sở ta phải đặt từ khóa abstract trước phương thức đó và phương thức đó được gọi là phương thức trừu tượng. </a:t>
            </a:r>
            <a:endParaRPr lang="en-US" smtClean="0"/>
          </a:p>
          <a:p>
            <a:pPr marL="457200" indent="-457200" algn="just">
              <a:buFont typeface="Arial" panose="020B0604020202020204" pitchFamily="34" charset="0"/>
              <a:buChar char="•"/>
            </a:pPr>
            <a:r>
              <a:rPr lang="vi-VN"/>
              <a:t>Trong phần thân của phương thức trừu tượng không có câu lệnh nào, nó chỉ tạo một tên phương thức và đánh dấu rằng nó phải được thi hành trong lớp dẫn xuất</a:t>
            </a:r>
            <a:r>
              <a:rPr lang="vi-VN" smtClean="0"/>
              <a:t>.</a:t>
            </a:r>
            <a:endParaRPr lang="en-US" smtClean="0"/>
          </a:p>
          <a:p>
            <a:pPr marL="457200" indent="-457200" algn="just">
              <a:buFont typeface="Arial" panose="020B0604020202020204" pitchFamily="34" charset="0"/>
              <a:buChar char="•"/>
            </a:pPr>
            <a:r>
              <a:rPr lang="vi-VN"/>
              <a:t>Lớp chứa phương thức trừu tượng được gọi là lớp trừu tượng.</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199112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16</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600"/>
              <a:t>7</a:t>
            </a:r>
            <a:r>
              <a:rPr lang="vi-VN" sz="2600"/>
              <a:t>. Lớp trừu tượng(abstract)</a:t>
            </a:r>
            <a:endParaRPr lang="vi-VN" altLang="en-US" sz="2600" noProof="1">
              <a:cs typeface="Times New Roman" pitchFamily="18" charset="0"/>
            </a:endParaRPr>
          </a:p>
        </p:txBody>
      </p:sp>
      <p:sp>
        <p:nvSpPr>
          <p:cNvPr id="13" name="Round Same Side Corner Rectangle 6"/>
          <p:cNvSpPr/>
          <p:nvPr/>
        </p:nvSpPr>
        <p:spPr bwMode="auto">
          <a:xfrm>
            <a:off x="266700" y="715962"/>
            <a:ext cx="8724900" cy="47704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509587" y="838200"/>
            <a:ext cx="8124825" cy="5715000"/>
          </a:xfrm>
          <a:prstGeom prst="rect">
            <a:avLst/>
          </a:prstGeom>
        </p:spPr>
      </p:pic>
    </p:spTree>
    <p:extLst>
      <p:ext uri="{BB962C8B-B14F-4D97-AF65-F5344CB8AC3E}">
        <p14:creationId xmlns:p14="http://schemas.microsoft.com/office/powerpoint/2010/main" val="2530547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17</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600" smtClean="0"/>
              <a:t>8</a:t>
            </a:r>
            <a:r>
              <a:rPr lang="vi-VN" sz="2600"/>
              <a:t>. Giao diện (interface) </a:t>
            </a:r>
            <a:endParaRPr lang="vi-VN" altLang="en-US" sz="2600" noProof="1">
              <a:cs typeface="Times New Roman" pitchFamily="18" charset="0"/>
            </a:endParaRPr>
          </a:p>
        </p:txBody>
      </p:sp>
      <p:sp>
        <p:nvSpPr>
          <p:cNvPr id="13" name="Round Same Side Corner Rectangle 6"/>
          <p:cNvSpPr/>
          <p:nvPr/>
        </p:nvSpPr>
        <p:spPr bwMode="auto">
          <a:xfrm>
            <a:off x="266700" y="715962"/>
            <a:ext cx="8724900" cy="55324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r>
              <a:rPr lang="vi-VN" sz="2400"/>
              <a:t>Giao diện là một dạng của lớp trừu tượng được sử dụng với mục đích hỗ trợ tính đa hình</a:t>
            </a:r>
            <a:r>
              <a:rPr lang="vi-VN" sz="2400" smtClean="0"/>
              <a:t>.</a:t>
            </a:r>
            <a:endParaRPr lang="en-US" sz="2400" smtClean="0"/>
          </a:p>
          <a:p>
            <a:pPr marL="457200" indent="-457200" algn="just">
              <a:buFont typeface="Arial" panose="020B0604020202020204" pitchFamily="34" charset="0"/>
              <a:buChar char="•"/>
            </a:pPr>
            <a:r>
              <a:rPr lang="vi-VN" sz="2400"/>
              <a:t> Trong giao diện không có bất cứ một cài đặt nào, chỉ có nguyên mẫu của các phương </a:t>
            </a:r>
            <a:r>
              <a:rPr lang="vi-VN" sz="2400" smtClean="0"/>
              <a:t>thức,thuộc tính</a:t>
            </a:r>
            <a:r>
              <a:rPr lang="en-US" sz="2400" smtClean="0"/>
              <a:t>(</a:t>
            </a:r>
            <a:r>
              <a:rPr lang="vi-VN" sz="2400"/>
              <a:t>nhưng không được chứa  biến dữ liệu</a:t>
            </a:r>
            <a:r>
              <a:rPr lang="en-US" sz="2400" smtClean="0"/>
              <a:t>)</a:t>
            </a:r>
            <a:r>
              <a:rPr lang="vi-VN" sz="2400" smtClean="0"/>
              <a:t> </a:t>
            </a:r>
            <a:r>
              <a:rPr lang="vi-VN" sz="2400"/>
              <a:t>mà một lớp khác khi kế thừa nó thì phải có cài đặt cụ thể cho các thành phần này </a:t>
            </a:r>
            <a:endParaRPr lang="en-US" sz="2400" smtClean="0"/>
          </a:p>
          <a:p>
            <a:pPr marL="457200" indent="-457200" algn="just">
              <a:buFont typeface="Arial" panose="020B0604020202020204" pitchFamily="34" charset="0"/>
              <a:buChar char="•"/>
            </a:pPr>
            <a:r>
              <a:rPr lang="en-US" sz="2400"/>
              <a:t>Khi một lớp kế thừa một giao diện ta nói rằng lớp đó thực thi (implement) giao diện</a:t>
            </a:r>
            <a:r>
              <a:rPr lang="en-US" sz="2400" smtClean="0"/>
              <a:t>.</a:t>
            </a:r>
          </a:p>
          <a:p>
            <a:pPr marL="457200" indent="-457200" algn="just">
              <a:buFont typeface="Arial" panose="020B0604020202020204" pitchFamily="34" charset="0"/>
              <a:buChar char="•"/>
            </a:pPr>
            <a:r>
              <a:rPr lang="vi-VN" sz="2400"/>
              <a:t>Mặc định, tất cả các thành phần khai báo trong giao diện đều là public. Nếu có từ khóa public đứng trước sẽ bị báo lỗi. </a:t>
            </a:r>
            <a:endParaRPr lang="en-US" sz="2400" smtClean="0"/>
          </a:p>
          <a:p>
            <a:pPr marL="457200" indent="-457200" algn="just">
              <a:buFont typeface="Arial" panose="020B0604020202020204" pitchFamily="34" charset="0"/>
              <a:buChar char="•"/>
            </a:pPr>
            <a:r>
              <a:rPr lang="en-US" sz="2400"/>
              <a:t>Các thành phần trong giao diện chỉ là các khai báo, không có phần cài đặt mã. </a:t>
            </a:r>
            <a:endParaRPr lang="en-US" sz="2400" smtClean="0"/>
          </a:p>
          <a:p>
            <a:pPr marL="457200" indent="-457200" algn="just">
              <a:buFont typeface="Arial" panose="020B0604020202020204" pitchFamily="34" charset="0"/>
              <a:buChar char="•"/>
            </a:pPr>
            <a:r>
              <a:rPr lang="en-US" sz="2400"/>
              <a:t>Một lớp có thể kế thừa một lớp khác đồng thời kế thừa nhiều giao diện.</a:t>
            </a:r>
            <a:endParaRPr lang="en-US" sz="24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7363428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18</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600" smtClean="0"/>
              <a:t>8</a:t>
            </a:r>
            <a:r>
              <a:rPr lang="vi-VN" sz="2600"/>
              <a:t>. Giao diện (interface) </a:t>
            </a:r>
            <a:endParaRPr lang="vi-VN" altLang="en-US" sz="2600" noProof="1">
              <a:cs typeface="Times New Roman" pitchFamily="18" charset="0"/>
            </a:endParaRPr>
          </a:p>
        </p:txBody>
      </p:sp>
      <p:sp>
        <p:nvSpPr>
          <p:cNvPr id="13" name="Round Same Side Corner Rectangle 6"/>
          <p:cNvSpPr/>
          <p:nvPr/>
        </p:nvSpPr>
        <p:spPr bwMode="auto">
          <a:xfrm>
            <a:off x="266700" y="715962"/>
            <a:ext cx="8724900" cy="55324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endParaRPr lang="en-US" sz="24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495300" y="735012"/>
            <a:ext cx="8648700" cy="5818188"/>
          </a:xfrm>
          <a:prstGeom prst="rect">
            <a:avLst/>
          </a:prstGeom>
        </p:spPr>
      </p:pic>
    </p:spTree>
    <p:extLst>
      <p:ext uri="{BB962C8B-B14F-4D97-AF65-F5344CB8AC3E}">
        <p14:creationId xmlns:p14="http://schemas.microsoft.com/office/powerpoint/2010/main" val="24156905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19</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600" dirty="0"/>
              <a:t>9</a:t>
            </a:r>
            <a:r>
              <a:rPr lang="vi-VN" sz="2600" dirty="0" smtClean="0"/>
              <a:t>. </a:t>
            </a:r>
            <a:r>
              <a:rPr lang="en-US" sz="2600" dirty="0" err="1" smtClean="0"/>
              <a:t>Phương</a:t>
            </a:r>
            <a:r>
              <a:rPr lang="en-US" sz="2600" dirty="0" smtClean="0"/>
              <a:t> </a:t>
            </a:r>
            <a:r>
              <a:rPr lang="en-US" sz="2600" dirty="0" err="1" smtClean="0"/>
              <a:t>thức</a:t>
            </a:r>
            <a:r>
              <a:rPr lang="en-US" sz="2600" dirty="0" smtClean="0"/>
              <a:t> set, get </a:t>
            </a:r>
            <a:r>
              <a:rPr lang="en-US" sz="2600" dirty="0" err="1" smtClean="0"/>
              <a:t>của</a:t>
            </a:r>
            <a:r>
              <a:rPr lang="en-US" sz="2600" dirty="0" smtClean="0"/>
              <a:t> </a:t>
            </a:r>
            <a:r>
              <a:rPr lang="en-US" sz="2600" dirty="0" err="1" smtClean="0"/>
              <a:t>thuộc</a:t>
            </a:r>
            <a:r>
              <a:rPr lang="en-US" sz="2600" dirty="0" smtClean="0"/>
              <a:t> </a:t>
            </a:r>
            <a:r>
              <a:rPr lang="en-US" sz="2600" dirty="0" err="1" smtClean="0"/>
              <a:t>tính</a:t>
            </a:r>
            <a:r>
              <a:rPr lang="vi-VN" sz="2600" dirty="0" smtClean="0"/>
              <a:t>  </a:t>
            </a:r>
            <a:endParaRPr lang="vi-VN" altLang="en-US" sz="2600" noProof="1">
              <a:cs typeface="Times New Roman" pitchFamily="18" charset="0"/>
            </a:endParaRPr>
          </a:p>
        </p:txBody>
      </p:sp>
      <p:sp>
        <p:nvSpPr>
          <p:cNvPr id="13" name="Round Same Side Corner Rectangle 6"/>
          <p:cNvSpPr/>
          <p:nvPr/>
        </p:nvSpPr>
        <p:spPr bwMode="auto">
          <a:xfrm>
            <a:off x="266700" y="715962"/>
            <a:ext cx="8724900" cy="55324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r>
              <a:rPr lang="vi-VN" sz="2400" dirty="0"/>
              <a:t>Thuộc tính đơn giản là các phương thức lấy giá trị (get) và gán giá trị (set). Nó cho phép truy cập đến các thành phần dữ liệu của đối tượng ở mức độ đọc hoặc ghi hoặc cả hai và che dấu cài đặt thực sự bên trong lớp</a:t>
            </a:r>
            <a:r>
              <a:rPr lang="vi-VN" sz="2400" dirty="0" smtClean="0"/>
              <a:t>.</a:t>
            </a:r>
            <a:endParaRPr lang="en-US" sz="2400" dirty="0" smtClean="0"/>
          </a:p>
          <a:p>
            <a:pPr marL="457200" indent="-457200" algn="just">
              <a:buFont typeface="Arial" panose="020B0604020202020204" pitchFamily="34" charset="0"/>
              <a:buChar char="•"/>
            </a:pPr>
            <a:r>
              <a:rPr lang="vi-VN" sz="2400" dirty="0"/>
              <a:t>Một thuộc tính thường quản lý một biến dữ liệu của lớp và thuộc tính đó có thể là: </a:t>
            </a:r>
            <a:endParaRPr lang="en-US" sz="2400" dirty="0" smtClean="0"/>
          </a:p>
          <a:p>
            <a:pPr marL="1257300" lvl="2" indent="-457200" algn="just">
              <a:buFont typeface="Wingdings" panose="05000000000000000000" pitchFamily="2" charset="2"/>
              <a:buChar char="ü"/>
            </a:pPr>
            <a:r>
              <a:rPr lang="vi-VN" sz="2400" dirty="0"/>
              <a:t>Chỉ đọc (read-only): chỉ có phương thức get. Ta chỉ được đọc giá trị của thuộc tính. </a:t>
            </a:r>
            <a:r>
              <a:rPr lang="vi-VN" sz="2400" dirty="0" smtClean="0"/>
              <a:t></a:t>
            </a:r>
            <a:endParaRPr lang="en-US" sz="2400" dirty="0" smtClean="0"/>
          </a:p>
          <a:p>
            <a:pPr marL="1257300" lvl="2" indent="-457200" algn="just">
              <a:buFont typeface="Wingdings" panose="05000000000000000000" pitchFamily="2" charset="2"/>
              <a:buChar char="ü"/>
            </a:pPr>
            <a:r>
              <a:rPr lang="vi-VN" sz="2400" dirty="0" smtClean="0"/>
              <a:t>Chỉ </a:t>
            </a:r>
            <a:r>
              <a:rPr lang="vi-VN" sz="2400" dirty="0"/>
              <a:t>ghi (write-only): chỉ có phương thức set.  Ta chỉ được gán (ghi dữ liệu) giá trị cho thuộc tính</a:t>
            </a:r>
            <a:r>
              <a:rPr lang="vi-VN" sz="2400" dirty="0" smtClean="0"/>
              <a:t>.</a:t>
            </a:r>
            <a:endParaRPr lang="en-US" sz="2400" dirty="0" smtClean="0"/>
          </a:p>
          <a:p>
            <a:pPr marL="1257300" lvl="2" indent="-457200" algn="just">
              <a:buFont typeface="Wingdings" panose="05000000000000000000" pitchFamily="2" charset="2"/>
              <a:buChar char="ü"/>
            </a:pPr>
            <a:r>
              <a:rPr lang="vi-VN" sz="2400" dirty="0" smtClean="0"/>
              <a:t> </a:t>
            </a:r>
            <a:r>
              <a:rPr lang="vi-VN" sz="2400" dirty="0"/>
              <a:t>Vừa đọc vừa ghi (read/write): có cả hai phương thức get và set. Được phép đọc và ghi giá trị. </a:t>
            </a:r>
            <a:endParaRPr lang="en-US" sz="24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924365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dirty="0" smtClean="0"/>
              <a:t>1</a:t>
            </a:r>
            <a:r>
              <a:rPr lang="vi-VN" dirty="0" smtClean="0"/>
              <a:t>. </a:t>
            </a:r>
            <a:r>
              <a:rPr lang="en-US" dirty="0" err="1" smtClean="0"/>
              <a:t>Kế</a:t>
            </a:r>
            <a:r>
              <a:rPr lang="en-US" dirty="0" smtClean="0"/>
              <a:t> </a:t>
            </a:r>
            <a:r>
              <a:rPr lang="en-US" dirty="0" err="1" smtClean="0"/>
              <a:t>thừa</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6700" y="715962"/>
            <a:ext cx="8724900" cy="58372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r>
              <a:rPr lang="vi-VN" dirty="0"/>
              <a:t>Kế thừa là cơ chế cho phép định nghĩa một lớp mới (còn gọi là lớp dẫn xuất, drived class) dựa trên một lớp đã có sẵn (còn gọi là lớp cơ sở, base class</a:t>
            </a:r>
            <a:r>
              <a:rPr lang="vi-VN" dirty="0" smtClean="0"/>
              <a:t>)</a:t>
            </a:r>
            <a:endParaRPr lang="en-US" dirty="0" smtClean="0"/>
          </a:p>
          <a:p>
            <a:pPr marL="457200" indent="-457200" algn="just">
              <a:buFont typeface="Arial" panose="020B0604020202020204" pitchFamily="34" charset="0"/>
              <a:buChar char="•"/>
            </a:pPr>
            <a:r>
              <a:rPr lang="vi-VN" sz="2400" i="1" dirty="0">
                <a:latin typeface="Times New Roman" panose="02020603050405020304" pitchFamily="18" charset="0"/>
                <a:cs typeface="Times New Roman" panose="02020603050405020304" pitchFamily="18" charset="0"/>
              </a:rPr>
              <a:t> </a:t>
            </a:r>
            <a:r>
              <a:rPr lang="vi-VN" dirty="0"/>
              <a:t>Lớp dẫn xuất có hầu hết các thành phần giống như lớp cơ sở </a:t>
            </a:r>
            <a:r>
              <a:rPr lang="vi-VN" dirty="0" smtClean="0"/>
              <a:t>bao </a:t>
            </a:r>
            <a:r>
              <a:rPr lang="vi-VN" dirty="0"/>
              <a:t>gồm tất cả các phương thức và biến thành viên của lớp cơ </a:t>
            </a:r>
            <a:r>
              <a:rPr lang="vi-VN" dirty="0" smtClean="0"/>
              <a:t>sở</a:t>
            </a:r>
            <a:endParaRPr lang="en-US" dirty="0" smtClean="0"/>
          </a:p>
          <a:p>
            <a:pPr marL="1257300" lvl="2" indent="-457200" algn="just">
              <a:buFont typeface="Wingdings" panose="05000000000000000000" pitchFamily="2" charset="2"/>
              <a:buChar char="ü"/>
            </a:pPr>
            <a:r>
              <a:rPr lang="en-US" sz="2400" dirty="0" smtClean="0"/>
              <a:t>T</a:t>
            </a:r>
            <a:r>
              <a:rPr lang="vi-VN" sz="2400" dirty="0" smtClean="0"/>
              <a:t>rừ </a:t>
            </a:r>
            <a:r>
              <a:rPr lang="vi-VN" sz="2400" dirty="0"/>
              <a:t>các phương thức private, phương thức khởi tạo, phương thức hủy và phương thức </a:t>
            </a:r>
            <a:r>
              <a:rPr lang="vi-VN" sz="2400" dirty="0" smtClean="0"/>
              <a:t>tĩnh.</a:t>
            </a:r>
            <a:endParaRPr lang="en-US" sz="2400" dirty="0" smtClean="0"/>
          </a:p>
          <a:p>
            <a:pPr marL="1257300" lvl="2" indent="-457200" algn="just">
              <a:buFont typeface="Wingdings" panose="05000000000000000000" pitchFamily="2" charset="2"/>
              <a:buChar char="ü"/>
            </a:pPr>
            <a:r>
              <a:rPr lang="en-US" sz="2400" dirty="0" smtClean="0"/>
              <a:t>L</a:t>
            </a:r>
            <a:r>
              <a:rPr lang="vi-VN" sz="2400" dirty="0" smtClean="0"/>
              <a:t>ớp </a:t>
            </a:r>
            <a:r>
              <a:rPr lang="vi-VN" sz="2400" dirty="0"/>
              <a:t>dẫn xuất vẫn được kế thừa các thành phần dữ liệu private của lớp cơ sở nhưng </a:t>
            </a:r>
            <a:r>
              <a:rPr lang="vi-VN" sz="2400" u="sng" dirty="0"/>
              <a:t>không được phép truy cập trực </a:t>
            </a:r>
            <a:r>
              <a:rPr lang="vi-VN" sz="2400" u="sng" dirty="0" smtClean="0"/>
              <a:t>tiếp</a:t>
            </a:r>
            <a:endParaRPr lang="en-US" sz="2400" u="sng" dirty="0" smtClean="0"/>
          </a:p>
          <a:p>
            <a:pPr marL="1257300" lvl="2" indent="-457200" algn="just">
              <a:buFont typeface="Wingdings" panose="05000000000000000000" pitchFamily="2" charset="2"/>
              <a:buChar char="ü"/>
            </a:pPr>
            <a:r>
              <a:rPr lang="en-US" sz="2400" dirty="0" err="1" smtClean="0"/>
              <a:t>Để</a:t>
            </a:r>
            <a:r>
              <a:rPr lang="en-US" sz="2400" dirty="0" smtClean="0"/>
              <a:t> </a:t>
            </a:r>
            <a:r>
              <a:rPr lang="en-US" sz="2400" dirty="0" err="1" smtClean="0"/>
              <a:t>truy</a:t>
            </a:r>
            <a:r>
              <a:rPr lang="en-US" sz="2400" dirty="0" smtClean="0"/>
              <a:t> </a:t>
            </a:r>
            <a:r>
              <a:rPr lang="en-US" sz="2400" dirty="0" err="1" smtClean="0"/>
              <a:t>cập</a:t>
            </a:r>
            <a:r>
              <a:rPr lang="en-US" sz="2400" dirty="0" smtClean="0"/>
              <a:t> </a:t>
            </a:r>
            <a:r>
              <a:rPr lang="en-US" sz="2400" dirty="0" err="1" smtClean="0"/>
              <a:t>trực</a:t>
            </a:r>
            <a:r>
              <a:rPr lang="en-US" sz="2400" dirty="0" smtClean="0"/>
              <a:t> </a:t>
            </a:r>
            <a:r>
              <a:rPr lang="en-US" sz="2400" dirty="0" err="1" smtClean="0"/>
              <a:t>tiếp</a:t>
            </a:r>
            <a:r>
              <a:rPr lang="en-US" sz="2400" dirty="0" smtClean="0"/>
              <a:t> </a:t>
            </a:r>
            <a:r>
              <a:rPr lang="en-US" sz="2400" dirty="0" err="1" smtClean="0"/>
              <a:t>các</a:t>
            </a:r>
            <a:r>
              <a:rPr lang="en-US" sz="2400" dirty="0" smtClean="0"/>
              <a:t> </a:t>
            </a:r>
            <a:r>
              <a:rPr lang="en-US" sz="2400" dirty="0" err="1" smtClean="0"/>
              <a:t>thành</a:t>
            </a:r>
            <a:r>
              <a:rPr lang="en-US" sz="2400" dirty="0" smtClean="0"/>
              <a:t> </a:t>
            </a:r>
            <a:r>
              <a:rPr lang="en-US" sz="2400" dirty="0" err="1" smtClean="0"/>
              <a:t>phần</a:t>
            </a:r>
            <a:r>
              <a:rPr lang="en-US" sz="2400" dirty="0" smtClean="0"/>
              <a:t> </a:t>
            </a:r>
            <a:r>
              <a:rPr lang="en-US" sz="2400" dirty="0" err="1" smtClean="0"/>
              <a:t>này</a:t>
            </a:r>
            <a:r>
              <a:rPr lang="en-US" sz="2400" dirty="0" smtClean="0"/>
              <a:t> </a:t>
            </a:r>
            <a:r>
              <a:rPr lang="en-US" sz="2400" dirty="0" err="1" smtClean="0"/>
              <a:t>phải</a:t>
            </a:r>
            <a:r>
              <a:rPr lang="en-US" sz="2400" dirty="0" smtClean="0"/>
              <a:t> </a:t>
            </a:r>
            <a:r>
              <a:rPr lang="en-US" sz="2400" dirty="0" err="1" smtClean="0"/>
              <a:t>khai</a:t>
            </a:r>
            <a:r>
              <a:rPr lang="en-US" sz="2400" dirty="0" smtClean="0"/>
              <a:t> </a:t>
            </a:r>
            <a:r>
              <a:rPr lang="en-US" sz="2400" dirty="0" err="1" smtClean="0"/>
              <a:t>báo</a:t>
            </a:r>
            <a:r>
              <a:rPr lang="en-US" sz="2400" dirty="0" smtClean="0"/>
              <a:t> protected </a:t>
            </a:r>
            <a:r>
              <a:rPr lang="en-US" sz="2400" dirty="0" err="1" smtClean="0"/>
              <a:t>hoặc</a:t>
            </a:r>
            <a:r>
              <a:rPr lang="en-US" sz="2400" dirty="0" smtClean="0"/>
              <a:t> public (public </a:t>
            </a:r>
            <a:r>
              <a:rPr lang="en-US" sz="2400" dirty="0" err="1" smtClean="0"/>
              <a:t>không</a:t>
            </a:r>
            <a:r>
              <a:rPr lang="en-US" sz="2400" dirty="0" smtClean="0"/>
              <a:t> </a:t>
            </a:r>
            <a:r>
              <a:rPr lang="en-US" sz="2400" dirty="0" err="1" smtClean="0"/>
              <a:t>nên</a:t>
            </a:r>
            <a:r>
              <a:rPr lang="en-US" sz="2400" dirty="0" smtClean="0"/>
              <a:t> </a:t>
            </a:r>
            <a:r>
              <a:rPr lang="en-US" sz="2400" dirty="0" err="1" smtClean="0"/>
              <a:t>dùng</a:t>
            </a:r>
            <a:r>
              <a:rPr lang="en-US" sz="2400" dirty="0" smtClean="0"/>
              <a:t> do </a:t>
            </a:r>
            <a:r>
              <a:rPr lang="en-US" sz="2400" dirty="0" err="1" smtClean="0"/>
              <a:t>mất</a:t>
            </a:r>
            <a:r>
              <a:rPr lang="en-US" sz="2400" dirty="0" smtClean="0"/>
              <a:t> </a:t>
            </a:r>
            <a:r>
              <a:rPr lang="en-US" sz="2400" dirty="0" err="1" smtClean="0"/>
              <a:t>tính</a:t>
            </a:r>
            <a:r>
              <a:rPr lang="en-US" sz="2400" dirty="0" smtClean="0"/>
              <a:t> </a:t>
            </a:r>
            <a:r>
              <a:rPr lang="en-US" sz="2400" dirty="0" err="1" smtClean="0"/>
              <a:t>đóng</a:t>
            </a:r>
            <a:r>
              <a:rPr lang="en-US" sz="2400" dirty="0" smtClean="0"/>
              <a:t> </a:t>
            </a:r>
            <a:r>
              <a:rPr lang="en-US" sz="2400" dirty="0" err="1" smtClean="0"/>
              <a:t>gói</a:t>
            </a:r>
            <a:r>
              <a:rPr lang="en-US" sz="2400" dirty="0" smtClean="0"/>
              <a:t>)</a:t>
            </a:r>
            <a:endParaRPr lang="en-US" sz="24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969297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20</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600" dirty="0"/>
              <a:t>9</a:t>
            </a:r>
            <a:r>
              <a:rPr lang="vi-VN" sz="2600" dirty="0" smtClean="0"/>
              <a:t>. </a:t>
            </a:r>
            <a:r>
              <a:rPr lang="en-US" sz="2600" dirty="0" err="1" smtClean="0"/>
              <a:t>Phương</a:t>
            </a:r>
            <a:r>
              <a:rPr lang="en-US" sz="2600" dirty="0" smtClean="0"/>
              <a:t> </a:t>
            </a:r>
            <a:r>
              <a:rPr lang="en-US" sz="2600" dirty="0" err="1" smtClean="0"/>
              <a:t>thức</a:t>
            </a:r>
            <a:r>
              <a:rPr lang="en-US" sz="2600" dirty="0" smtClean="0"/>
              <a:t> set, get </a:t>
            </a:r>
            <a:r>
              <a:rPr lang="en-US" sz="2600" dirty="0" err="1" smtClean="0"/>
              <a:t>của</a:t>
            </a:r>
            <a:r>
              <a:rPr lang="en-US" sz="2600" dirty="0" smtClean="0"/>
              <a:t> </a:t>
            </a:r>
            <a:r>
              <a:rPr lang="en-US" sz="2600" dirty="0" err="1" smtClean="0"/>
              <a:t>thuộc</a:t>
            </a:r>
            <a:r>
              <a:rPr lang="en-US" sz="2600" dirty="0" smtClean="0"/>
              <a:t> </a:t>
            </a:r>
            <a:r>
              <a:rPr lang="en-US" sz="2600" dirty="0" err="1" smtClean="0"/>
              <a:t>tính</a:t>
            </a:r>
            <a:r>
              <a:rPr lang="vi-VN" sz="2600" dirty="0" smtClean="0"/>
              <a:t>  </a:t>
            </a:r>
            <a:endParaRPr lang="vi-VN" altLang="en-US" sz="2600" noProof="1">
              <a:cs typeface="Times New Roman" pitchFamily="18" charset="0"/>
            </a:endParaRPr>
          </a:p>
        </p:txBody>
      </p:sp>
      <p:sp>
        <p:nvSpPr>
          <p:cNvPr id="13" name="Round Same Side Corner Rectangle 6"/>
          <p:cNvSpPr/>
          <p:nvPr/>
        </p:nvSpPr>
        <p:spPr bwMode="auto">
          <a:xfrm>
            <a:off x="266700" y="715962"/>
            <a:ext cx="8724900" cy="21034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r>
              <a:rPr lang="vi-VN" sz="2400" dirty="0"/>
              <a:t>Để khai báo một thuộc tính, chúng ta viết kiểu thuộc tính và tên theo sau bởi cặp {}. Bên trong cặp {} chúng ta có thể khai báo các phương thức get hay set.  </a:t>
            </a:r>
            <a:endParaRPr lang="en-US" sz="2400" dirty="0" smtClean="0"/>
          </a:p>
          <a:p>
            <a:pPr marL="457200" indent="-457200" algn="just">
              <a:buFont typeface="Arial" panose="020B0604020202020204" pitchFamily="34" charset="0"/>
              <a:buChar char="•"/>
            </a:pPr>
            <a:r>
              <a:rPr lang="vi-VN" sz="2400" dirty="0" smtClean="0"/>
              <a:t>Cú </a:t>
            </a:r>
            <a:r>
              <a:rPr lang="vi-VN" sz="2400" dirty="0"/>
              <a:t>pháp định nghĩa một thuộc tính:</a:t>
            </a:r>
            <a:endParaRPr lang="en-US" sz="24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914400" y="2590800"/>
            <a:ext cx="7315200" cy="3917872"/>
          </a:xfrm>
          <a:prstGeom prst="rect">
            <a:avLst/>
          </a:prstGeom>
        </p:spPr>
      </p:pic>
    </p:spTree>
    <p:extLst>
      <p:ext uri="{BB962C8B-B14F-4D97-AF65-F5344CB8AC3E}">
        <p14:creationId xmlns:p14="http://schemas.microsoft.com/office/powerpoint/2010/main" val="188659318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21</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600" dirty="0"/>
              <a:t>9</a:t>
            </a:r>
            <a:r>
              <a:rPr lang="vi-VN" sz="2600" dirty="0" smtClean="0"/>
              <a:t>. </a:t>
            </a:r>
            <a:r>
              <a:rPr lang="en-US" sz="2600" dirty="0" err="1" smtClean="0"/>
              <a:t>Phương</a:t>
            </a:r>
            <a:r>
              <a:rPr lang="en-US" sz="2600" dirty="0" smtClean="0"/>
              <a:t> </a:t>
            </a:r>
            <a:r>
              <a:rPr lang="en-US" sz="2600" dirty="0" err="1" smtClean="0"/>
              <a:t>thức</a:t>
            </a:r>
            <a:r>
              <a:rPr lang="en-US" sz="2600" dirty="0" smtClean="0"/>
              <a:t> set, get </a:t>
            </a:r>
            <a:r>
              <a:rPr lang="en-US" sz="2600" dirty="0" err="1" smtClean="0"/>
              <a:t>của</a:t>
            </a:r>
            <a:r>
              <a:rPr lang="en-US" sz="2600" dirty="0" smtClean="0"/>
              <a:t> </a:t>
            </a:r>
            <a:r>
              <a:rPr lang="en-US" sz="2600" dirty="0" err="1" smtClean="0"/>
              <a:t>thuộc</a:t>
            </a:r>
            <a:r>
              <a:rPr lang="en-US" sz="2600" dirty="0" smtClean="0"/>
              <a:t> </a:t>
            </a:r>
            <a:r>
              <a:rPr lang="en-US" sz="2600" dirty="0" err="1" smtClean="0"/>
              <a:t>tính</a:t>
            </a:r>
            <a:r>
              <a:rPr lang="vi-VN" sz="2600" dirty="0" smtClean="0"/>
              <a:t>  </a:t>
            </a:r>
            <a:endParaRPr lang="vi-VN" altLang="en-US" sz="2600" noProof="1">
              <a:cs typeface="Times New Roman" pitchFamily="18" charset="0"/>
            </a:endParaRPr>
          </a:p>
        </p:txBody>
      </p:sp>
      <p:sp>
        <p:nvSpPr>
          <p:cNvPr id="13" name="Round Same Side Corner Rectangle 6"/>
          <p:cNvSpPr/>
          <p:nvPr/>
        </p:nvSpPr>
        <p:spPr bwMode="auto">
          <a:xfrm>
            <a:off x="266700" y="715962"/>
            <a:ext cx="8724900" cy="21034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endParaRPr lang="en-US" sz="24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p:cNvPicPr>
            <a:picLocks noChangeAspect="1"/>
          </p:cNvPicPr>
          <p:nvPr/>
        </p:nvPicPr>
        <p:blipFill>
          <a:blip r:embed="rId3"/>
          <a:stretch>
            <a:fillRect/>
          </a:stretch>
        </p:blipFill>
        <p:spPr>
          <a:xfrm>
            <a:off x="290512" y="761999"/>
            <a:ext cx="8853488" cy="5819775"/>
          </a:xfrm>
          <a:prstGeom prst="rect">
            <a:avLst/>
          </a:prstGeom>
        </p:spPr>
      </p:pic>
    </p:spTree>
    <p:extLst>
      <p:ext uri="{BB962C8B-B14F-4D97-AF65-F5344CB8AC3E}">
        <p14:creationId xmlns:p14="http://schemas.microsoft.com/office/powerpoint/2010/main" val="123673232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22</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600" dirty="0"/>
              <a:t>9</a:t>
            </a:r>
            <a:r>
              <a:rPr lang="vi-VN" sz="2600" dirty="0" smtClean="0"/>
              <a:t>. </a:t>
            </a:r>
            <a:r>
              <a:rPr lang="en-US" sz="2600" dirty="0" err="1" smtClean="0"/>
              <a:t>Phương</a:t>
            </a:r>
            <a:r>
              <a:rPr lang="en-US" sz="2600" dirty="0" smtClean="0"/>
              <a:t> </a:t>
            </a:r>
            <a:r>
              <a:rPr lang="en-US" sz="2600" dirty="0" err="1" smtClean="0"/>
              <a:t>thức</a:t>
            </a:r>
            <a:r>
              <a:rPr lang="en-US" sz="2600" dirty="0" smtClean="0"/>
              <a:t> set, get </a:t>
            </a:r>
            <a:r>
              <a:rPr lang="en-US" sz="2600" dirty="0" err="1" smtClean="0"/>
              <a:t>của</a:t>
            </a:r>
            <a:r>
              <a:rPr lang="en-US" sz="2600" dirty="0" smtClean="0"/>
              <a:t> </a:t>
            </a:r>
            <a:r>
              <a:rPr lang="en-US" sz="2600" dirty="0" err="1" smtClean="0"/>
              <a:t>thuộc</a:t>
            </a:r>
            <a:r>
              <a:rPr lang="en-US" sz="2600" dirty="0" smtClean="0"/>
              <a:t> </a:t>
            </a:r>
            <a:r>
              <a:rPr lang="en-US" sz="2600" dirty="0" err="1" smtClean="0"/>
              <a:t>tính</a:t>
            </a:r>
            <a:r>
              <a:rPr lang="vi-VN" sz="2600" dirty="0" smtClean="0"/>
              <a:t>  </a:t>
            </a:r>
            <a:endParaRPr lang="vi-VN" altLang="en-US" sz="2600" noProof="1">
              <a:cs typeface="Times New Roman" pitchFamily="18" charset="0"/>
            </a:endParaRPr>
          </a:p>
        </p:txBody>
      </p:sp>
      <p:sp>
        <p:nvSpPr>
          <p:cNvPr id="13" name="Round Same Side Corner Rectangle 6"/>
          <p:cNvSpPr/>
          <p:nvPr/>
        </p:nvSpPr>
        <p:spPr bwMode="auto">
          <a:xfrm>
            <a:off x="266700" y="715962"/>
            <a:ext cx="8724900" cy="21034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endParaRPr lang="en-US" sz="24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57150" y="715963"/>
            <a:ext cx="9086850" cy="5837238"/>
          </a:xfrm>
          <a:prstGeom prst="rect">
            <a:avLst/>
          </a:prstGeom>
        </p:spPr>
      </p:pic>
    </p:spTree>
    <p:extLst>
      <p:ext uri="{BB962C8B-B14F-4D97-AF65-F5344CB8AC3E}">
        <p14:creationId xmlns:p14="http://schemas.microsoft.com/office/powerpoint/2010/main" val="132246131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23</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600" dirty="0"/>
              <a:t>9</a:t>
            </a:r>
            <a:r>
              <a:rPr lang="vi-VN" sz="2600" dirty="0" smtClean="0"/>
              <a:t>. </a:t>
            </a:r>
            <a:r>
              <a:rPr lang="en-US" sz="2600" dirty="0" err="1" smtClean="0"/>
              <a:t>Phương</a:t>
            </a:r>
            <a:r>
              <a:rPr lang="en-US" sz="2600" dirty="0" smtClean="0"/>
              <a:t> </a:t>
            </a:r>
            <a:r>
              <a:rPr lang="en-US" sz="2600" dirty="0" err="1" smtClean="0"/>
              <a:t>thức</a:t>
            </a:r>
            <a:r>
              <a:rPr lang="en-US" sz="2600" dirty="0" smtClean="0"/>
              <a:t> set, get </a:t>
            </a:r>
            <a:r>
              <a:rPr lang="en-US" sz="2600" dirty="0" err="1" smtClean="0"/>
              <a:t>của</a:t>
            </a:r>
            <a:r>
              <a:rPr lang="en-US" sz="2600" dirty="0" smtClean="0"/>
              <a:t> </a:t>
            </a:r>
            <a:r>
              <a:rPr lang="en-US" sz="2600" dirty="0" err="1" smtClean="0"/>
              <a:t>thuộc</a:t>
            </a:r>
            <a:r>
              <a:rPr lang="en-US" sz="2600" dirty="0" smtClean="0"/>
              <a:t> </a:t>
            </a:r>
            <a:r>
              <a:rPr lang="en-US" sz="2600" dirty="0" err="1" smtClean="0"/>
              <a:t>tính</a:t>
            </a:r>
            <a:r>
              <a:rPr lang="vi-VN" sz="2600" dirty="0" smtClean="0"/>
              <a:t>  </a:t>
            </a:r>
            <a:endParaRPr lang="vi-VN" altLang="en-US" sz="2600" noProof="1">
              <a:cs typeface="Times New Roman" pitchFamily="18" charset="0"/>
            </a:endParaRPr>
          </a:p>
        </p:txBody>
      </p:sp>
      <p:sp>
        <p:nvSpPr>
          <p:cNvPr id="13" name="Round Same Side Corner Rectangle 6"/>
          <p:cNvSpPr/>
          <p:nvPr/>
        </p:nvSpPr>
        <p:spPr bwMode="auto">
          <a:xfrm>
            <a:off x="266700" y="715962"/>
            <a:ext cx="8724900" cy="21034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endParaRPr lang="en-US" sz="24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3"/>
          <a:stretch>
            <a:fillRect/>
          </a:stretch>
        </p:blipFill>
        <p:spPr>
          <a:xfrm>
            <a:off x="225676" y="762000"/>
            <a:ext cx="8562975" cy="4114800"/>
          </a:xfrm>
          <a:prstGeom prst="rect">
            <a:avLst/>
          </a:prstGeom>
        </p:spPr>
      </p:pic>
    </p:spTree>
    <p:extLst>
      <p:ext uri="{BB962C8B-B14F-4D97-AF65-F5344CB8AC3E}">
        <p14:creationId xmlns:p14="http://schemas.microsoft.com/office/powerpoint/2010/main" val="59599116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24</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600" dirty="0" smtClean="0"/>
              <a:t>10</a:t>
            </a:r>
            <a:r>
              <a:rPr lang="vi-VN" sz="2600" dirty="0" smtClean="0"/>
              <a:t>. </a:t>
            </a:r>
            <a:r>
              <a:rPr lang="vi-VN" sz="2600" dirty="0"/>
              <a:t>Thực thi nhiều giao diện  </a:t>
            </a:r>
            <a:endParaRPr lang="vi-VN" altLang="en-US" sz="2600" noProof="1">
              <a:cs typeface="Times New Roman" pitchFamily="18" charset="0"/>
            </a:endParaRPr>
          </a:p>
        </p:txBody>
      </p:sp>
      <p:sp>
        <p:nvSpPr>
          <p:cNvPr id="13" name="Round Same Side Corner Rectangle 6"/>
          <p:cNvSpPr/>
          <p:nvPr/>
        </p:nvSpPr>
        <p:spPr bwMode="auto">
          <a:xfrm>
            <a:off x="266700" y="715962"/>
            <a:ext cx="8724900" cy="55324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r>
              <a:rPr lang="vi-VN" sz="2400" dirty="0"/>
              <a:t>Các lớp có thể thực thi nhiều giao diện, đây là cách để thực hiện đa kế thừa trong C#. </a:t>
            </a:r>
            <a:endParaRPr lang="en-US" sz="2400" dirty="0" smtClean="0"/>
          </a:p>
          <a:p>
            <a:pPr marL="457200" indent="-457200" algn="just">
              <a:buFont typeface="Arial" panose="020B0604020202020204" pitchFamily="34" charset="0"/>
              <a:buChar char="•"/>
            </a:pPr>
            <a:r>
              <a:rPr lang="vi-VN" sz="2400" dirty="0"/>
              <a:t>Ví dụ: Tạo một giao diện tên là </a:t>
            </a:r>
            <a:r>
              <a:rPr lang="en-US" sz="2400" dirty="0" err="1" smtClean="0"/>
              <a:t>IODatabase</a:t>
            </a:r>
            <a:r>
              <a:rPr lang="vi-VN" sz="2400" dirty="0" smtClean="0"/>
              <a:t> </a:t>
            </a:r>
            <a:r>
              <a:rPr lang="vi-VN" sz="2400" dirty="0"/>
              <a:t>với các phương thức Write() để lưu nội dung của đối tượng vào file và phương thức Read() để đọc dữ liệu từ file. </a:t>
            </a:r>
            <a:endParaRPr lang="en-US" sz="2400" dirty="0" smtClean="0"/>
          </a:p>
          <a:p>
            <a:pPr marL="1257300" lvl="2" indent="-457200" algn="just">
              <a:buFont typeface="Wingdings" panose="05000000000000000000" pitchFamily="2" charset="2"/>
              <a:buChar char="ü"/>
            </a:pPr>
            <a:r>
              <a:rPr lang="vi-VN" sz="2400" dirty="0" smtClean="0"/>
              <a:t>Sau </a:t>
            </a:r>
            <a:r>
              <a:rPr lang="vi-VN" sz="2400" dirty="0"/>
              <a:t>đó ta tạo lớp Document thực thi giao diện </a:t>
            </a:r>
            <a:r>
              <a:rPr lang="vi-VN" sz="2400" dirty="0" smtClean="0"/>
              <a:t>I</a:t>
            </a:r>
            <a:r>
              <a:rPr lang="en-US" sz="2400" dirty="0" err="1" smtClean="0"/>
              <a:t>ODatabase</a:t>
            </a:r>
            <a:r>
              <a:rPr lang="vi-VN" sz="2400" dirty="0" smtClean="0"/>
              <a:t> </a:t>
            </a:r>
            <a:r>
              <a:rPr lang="vi-VN" sz="2400" dirty="0"/>
              <a:t>để các đối tượng thuộc lớp này có thể đọc từ cơ sở dữ liệu hoặc lưu trữ vào cơ sở dữ </a:t>
            </a:r>
            <a:r>
              <a:rPr lang="vi-VN" sz="2400" dirty="0" smtClean="0"/>
              <a:t>liệu.Việc </a:t>
            </a:r>
            <a:r>
              <a:rPr lang="vi-VN" sz="2400" dirty="0"/>
              <a:t>mở file được thực hiện thông qua đối tượng fs thuộc lớp FileStream, việc ghi và đọc file thông qua đối tượng thuộc các lớp StreamWriter và StreamReader. </a:t>
            </a:r>
            <a:endParaRPr lang="en-US" sz="2400" dirty="0" smtClean="0"/>
          </a:p>
          <a:p>
            <a:pPr marL="1257300" lvl="2" indent="-457200" algn="just">
              <a:buFont typeface="Wingdings" panose="05000000000000000000" pitchFamily="2" charset="2"/>
              <a:buChar char="ü"/>
            </a:pPr>
            <a:r>
              <a:rPr lang="vi-VN" sz="2400" dirty="0" smtClean="0"/>
              <a:t>Đồng </a:t>
            </a:r>
            <a:r>
              <a:rPr lang="vi-VN" sz="2400" dirty="0"/>
              <a:t>thời lớp Document cũng thực thi một giao diện khác tên là </a:t>
            </a:r>
            <a:r>
              <a:rPr lang="en-US" sz="2400" dirty="0" err="1" smtClean="0"/>
              <a:t>BaoMat</a:t>
            </a:r>
            <a:r>
              <a:rPr lang="vi-VN" sz="2400" dirty="0" smtClean="0"/>
              <a:t>, </a:t>
            </a:r>
            <a:r>
              <a:rPr lang="vi-VN" sz="2400" dirty="0"/>
              <a:t>giao diện này có hai phương thức là mã hóa </a:t>
            </a:r>
            <a:r>
              <a:rPr lang="vi-VN" sz="2400" dirty="0" smtClean="0"/>
              <a:t>(</a:t>
            </a:r>
            <a:r>
              <a:rPr lang="en-US" sz="2400" dirty="0" err="1" smtClean="0"/>
              <a:t>mahoa</a:t>
            </a:r>
            <a:r>
              <a:rPr lang="vi-VN" sz="2400" dirty="0" smtClean="0"/>
              <a:t>( </a:t>
            </a:r>
            <a:r>
              <a:rPr lang="vi-VN" sz="2400" dirty="0"/>
              <a:t>))và giải mã </a:t>
            </a:r>
            <a:r>
              <a:rPr lang="vi-VN" sz="2400" dirty="0" smtClean="0"/>
              <a:t>(</a:t>
            </a:r>
            <a:r>
              <a:rPr lang="en-US" sz="2400" dirty="0" err="1" smtClean="0"/>
              <a:t>giaima</a:t>
            </a:r>
            <a:r>
              <a:rPr lang="vi-VN" sz="2400" dirty="0" smtClean="0"/>
              <a:t>( )) </a:t>
            </a:r>
            <a:endParaRPr lang="en-US" sz="24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50056975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25</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600" dirty="0" smtClean="0"/>
              <a:t>10</a:t>
            </a:r>
            <a:r>
              <a:rPr lang="vi-VN" sz="2600" dirty="0" smtClean="0"/>
              <a:t>. </a:t>
            </a:r>
            <a:r>
              <a:rPr lang="vi-VN" sz="2600" dirty="0"/>
              <a:t>Thực thi nhiều giao diện  </a:t>
            </a:r>
            <a:endParaRPr lang="vi-VN" altLang="en-US" sz="2600" noProof="1">
              <a:cs typeface="Times New Roman" pitchFamily="18" charset="0"/>
            </a:endParaRPr>
          </a:p>
        </p:txBody>
      </p:sp>
      <p:sp>
        <p:nvSpPr>
          <p:cNvPr id="13" name="Round Same Side Corner Rectangle 6"/>
          <p:cNvSpPr/>
          <p:nvPr/>
        </p:nvSpPr>
        <p:spPr bwMode="auto">
          <a:xfrm>
            <a:off x="266700" y="715962"/>
            <a:ext cx="8724900" cy="55324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endParaRPr lang="en-US" sz="24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533401" y="716716"/>
            <a:ext cx="8610600" cy="5836484"/>
          </a:xfrm>
          <a:prstGeom prst="rect">
            <a:avLst/>
          </a:prstGeom>
        </p:spPr>
      </p:pic>
    </p:spTree>
    <p:extLst>
      <p:ext uri="{BB962C8B-B14F-4D97-AF65-F5344CB8AC3E}">
        <p14:creationId xmlns:p14="http://schemas.microsoft.com/office/powerpoint/2010/main" val="76245367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26</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600" dirty="0" smtClean="0"/>
              <a:t>10</a:t>
            </a:r>
            <a:r>
              <a:rPr lang="vi-VN" sz="2600" dirty="0" smtClean="0"/>
              <a:t>. </a:t>
            </a:r>
            <a:r>
              <a:rPr lang="vi-VN" sz="2600" dirty="0"/>
              <a:t>Thực thi nhiều giao diện  </a:t>
            </a:r>
            <a:endParaRPr lang="vi-VN" altLang="en-US" sz="2600" noProof="1">
              <a:cs typeface="Times New Roman" pitchFamily="18" charset="0"/>
            </a:endParaRPr>
          </a:p>
        </p:txBody>
      </p:sp>
      <p:sp>
        <p:nvSpPr>
          <p:cNvPr id="13" name="Round Same Side Corner Rectangle 6"/>
          <p:cNvSpPr/>
          <p:nvPr/>
        </p:nvSpPr>
        <p:spPr bwMode="auto">
          <a:xfrm>
            <a:off x="266700" y="715962"/>
            <a:ext cx="8724900" cy="55324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endParaRPr lang="en-US" sz="24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3"/>
          <a:stretch>
            <a:fillRect/>
          </a:stretch>
        </p:blipFill>
        <p:spPr>
          <a:xfrm>
            <a:off x="380999" y="715961"/>
            <a:ext cx="8763001" cy="5865813"/>
          </a:xfrm>
          <a:prstGeom prst="rect">
            <a:avLst/>
          </a:prstGeom>
        </p:spPr>
      </p:pic>
    </p:spTree>
    <p:extLst>
      <p:ext uri="{BB962C8B-B14F-4D97-AF65-F5344CB8AC3E}">
        <p14:creationId xmlns:p14="http://schemas.microsoft.com/office/powerpoint/2010/main" val="228059794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27</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600" dirty="0" smtClean="0"/>
              <a:t>10</a:t>
            </a:r>
            <a:r>
              <a:rPr lang="vi-VN" sz="2600" dirty="0" smtClean="0"/>
              <a:t>. </a:t>
            </a:r>
            <a:r>
              <a:rPr lang="vi-VN" sz="2600" dirty="0"/>
              <a:t>Thực thi nhiều giao diện  </a:t>
            </a:r>
            <a:endParaRPr lang="vi-VN" altLang="en-US" sz="2600" noProof="1">
              <a:cs typeface="Times New Roman" pitchFamily="18" charset="0"/>
            </a:endParaRPr>
          </a:p>
        </p:txBody>
      </p:sp>
      <p:sp>
        <p:nvSpPr>
          <p:cNvPr id="13" name="Round Same Side Corner Rectangle 6"/>
          <p:cNvSpPr/>
          <p:nvPr/>
        </p:nvSpPr>
        <p:spPr bwMode="auto">
          <a:xfrm>
            <a:off x="266700" y="715962"/>
            <a:ext cx="8724900" cy="55324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endParaRPr lang="en-US" sz="24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533401" y="715962"/>
            <a:ext cx="8610600" cy="5837238"/>
          </a:xfrm>
          <a:prstGeom prst="rect">
            <a:avLst/>
          </a:prstGeom>
        </p:spPr>
      </p:pic>
    </p:spTree>
    <p:extLst>
      <p:ext uri="{BB962C8B-B14F-4D97-AF65-F5344CB8AC3E}">
        <p14:creationId xmlns:p14="http://schemas.microsoft.com/office/powerpoint/2010/main" val="65232574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28</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600" dirty="0" smtClean="0"/>
              <a:t>10</a:t>
            </a:r>
            <a:r>
              <a:rPr lang="vi-VN" sz="2600" dirty="0" smtClean="0"/>
              <a:t>. </a:t>
            </a:r>
            <a:r>
              <a:rPr lang="vi-VN" sz="2600" dirty="0"/>
              <a:t>Thực thi nhiều giao diện  </a:t>
            </a:r>
            <a:endParaRPr lang="vi-VN" altLang="en-US" sz="2600" noProof="1">
              <a:cs typeface="Times New Roman" pitchFamily="18" charset="0"/>
            </a:endParaRPr>
          </a:p>
        </p:txBody>
      </p:sp>
      <p:sp>
        <p:nvSpPr>
          <p:cNvPr id="13" name="Round Same Side Corner Rectangle 6"/>
          <p:cNvSpPr/>
          <p:nvPr/>
        </p:nvSpPr>
        <p:spPr bwMode="auto">
          <a:xfrm>
            <a:off x="266700" y="715962"/>
            <a:ext cx="8724900" cy="55324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endParaRPr lang="en-US" sz="24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3"/>
          <a:stretch>
            <a:fillRect/>
          </a:stretch>
        </p:blipFill>
        <p:spPr>
          <a:xfrm>
            <a:off x="457201" y="715962"/>
            <a:ext cx="8686800" cy="5837238"/>
          </a:xfrm>
          <a:prstGeom prst="rect">
            <a:avLst/>
          </a:prstGeom>
        </p:spPr>
      </p:pic>
    </p:spTree>
    <p:extLst>
      <p:ext uri="{BB962C8B-B14F-4D97-AF65-F5344CB8AC3E}">
        <p14:creationId xmlns:p14="http://schemas.microsoft.com/office/powerpoint/2010/main" val="42490820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3</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dirty="0" smtClean="0"/>
              <a:t>1</a:t>
            </a:r>
            <a:r>
              <a:rPr lang="vi-VN" dirty="0" smtClean="0"/>
              <a:t>. </a:t>
            </a:r>
            <a:r>
              <a:rPr lang="en-US" dirty="0" err="1" smtClean="0"/>
              <a:t>Kế</a:t>
            </a:r>
            <a:r>
              <a:rPr lang="en-US" dirty="0" smtClean="0"/>
              <a:t> </a:t>
            </a:r>
            <a:r>
              <a:rPr lang="en-US" dirty="0" err="1" smtClean="0"/>
              <a:t>thừa</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6700" y="715962"/>
            <a:ext cx="8724900" cy="29416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r>
              <a:rPr lang="vi-VN" b="1" dirty="0"/>
              <a:t>Cú pháp định nghĩa lớp dẫn xuất</a:t>
            </a:r>
            <a:r>
              <a:rPr lang="vi-VN" dirty="0"/>
              <a:t>: </a:t>
            </a:r>
            <a:endParaRPr lang="en-US" dirty="0" smtClean="0"/>
          </a:p>
          <a:p>
            <a:pPr marL="0" indent="0" algn="just"/>
            <a:r>
              <a:rPr lang="en-US" dirty="0"/>
              <a:t>	</a:t>
            </a:r>
            <a:r>
              <a:rPr lang="vi-VN" i="1" dirty="0" smtClean="0"/>
              <a:t>class </a:t>
            </a:r>
            <a:r>
              <a:rPr lang="vi-VN" i="1" dirty="0"/>
              <a:t>TênLớpCon : TênLớpCơSở </a:t>
            </a:r>
            <a:endParaRPr lang="en-US" i="1" dirty="0" smtClean="0"/>
          </a:p>
          <a:p>
            <a:pPr marL="0" indent="0" algn="just"/>
            <a:r>
              <a:rPr lang="en-US" i="1" dirty="0"/>
              <a:t>	</a:t>
            </a:r>
            <a:r>
              <a:rPr lang="vi-VN" i="1" dirty="0" smtClean="0"/>
              <a:t>{  </a:t>
            </a:r>
            <a:endParaRPr lang="en-US" i="1" dirty="0" smtClean="0"/>
          </a:p>
          <a:p>
            <a:pPr marL="0" indent="0" algn="just"/>
            <a:r>
              <a:rPr lang="en-US" i="1" dirty="0"/>
              <a:t>	</a:t>
            </a:r>
            <a:r>
              <a:rPr lang="en-US" i="1" dirty="0" smtClean="0"/>
              <a:t>	</a:t>
            </a:r>
            <a:r>
              <a:rPr lang="vi-VN" i="1" dirty="0" smtClean="0"/>
              <a:t>// </a:t>
            </a:r>
            <a:r>
              <a:rPr lang="vi-VN" i="1" dirty="0"/>
              <a:t>Thân lớp dẫn xuất </a:t>
            </a:r>
            <a:endParaRPr lang="en-US" i="1" dirty="0" smtClean="0"/>
          </a:p>
          <a:p>
            <a:pPr marL="0" indent="0" algn="just"/>
            <a:r>
              <a:rPr lang="en-US" i="1" dirty="0"/>
              <a:t>	</a:t>
            </a:r>
            <a:r>
              <a:rPr lang="vi-VN" i="1" dirty="0" smtClean="0"/>
              <a:t>} </a:t>
            </a:r>
            <a:endParaRPr lang="en-US" i="1" dirty="0" smtClean="0"/>
          </a:p>
          <a:p>
            <a:pPr algn="just">
              <a:buFont typeface="Arial" panose="020B0604020202020204" pitchFamily="34" charset="0"/>
              <a:buChar char="•"/>
            </a:pPr>
            <a:r>
              <a:rPr lang="en-US" sz="2400" i="1" dirty="0" err="1"/>
              <a:t>Ví</a:t>
            </a:r>
            <a:r>
              <a:rPr lang="en-US" sz="2400" i="1" dirty="0"/>
              <a:t> </a:t>
            </a:r>
            <a:r>
              <a:rPr lang="en-US" sz="2400" i="1" dirty="0" err="1"/>
              <a:t>dụ</a:t>
            </a:r>
            <a:r>
              <a:rPr lang="en-US" sz="2400" i="1" dirty="0"/>
              <a:t>: </a:t>
            </a:r>
            <a:r>
              <a:rPr lang="en-US" sz="2400" i="1" dirty="0" err="1"/>
              <a:t>Xây</a:t>
            </a:r>
            <a:r>
              <a:rPr lang="en-US" sz="2400" i="1" dirty="0"/>
              <a:t> </a:t>
            </a:r>
            <a:r>
              <a:rPr lang="en-US" sz="2400" i="1" dirty="0" err="1"/>
              <a:t>dựng</a:t>
            </a:r>
            <a:r>
              <a:rPr lang="en-US" sz="2400" i="1" dirty="0"/>
              <a:t> </a:t>
            </a:r>
            <a:r>
              <a:rPr lang="en-US" sz="2400" i="1" dirty="0" err="1"/>
              <a:t>lớp</a:t>
            </a:r>
            <a:r>
              <a:rPr lang="en-US" sz="2400" i="1" dirty="0"/>
              <a:t> Point2D (</a:t>
            </a:r>
            <a:r>
              <a:rPr lang="en-US" sz="2400" i="1" dirty="0" err="1"/>
              <a:t>tọa</a:t>
            </a:r>
            <a:r>
              <a:rPr lang="en-US" sz="2400" i="1" dirty="0"/>
              <a:t> </a:t>
            </a:r>
            <a:r>
              <a:rPr lang="en-US" sz="2400" i="1" dirty="0" err="1"/>
              <a:t>độ</a:t>
            </a:r>
            <a:r>
              <a:rPr lang="en-US" sz="2400" i="1" dirty="0"/>
              <a:t> </a:t>
            </a:r>
            <a:r>
              <a:rPr lang="en-US" sz="2400" i="1" dirty="0" err="1"/>
              <a:t>trong</a:t>
            </a:r>
            <a:r>
              <a:rPr lang="en-US" sz="2400" i="1" dirty="0"/>
              <a:t> </a:t>
            </a:r>
            <a:r>
              <a:rPr lang="en-US" sz="2400" i="1" dirty="0" err="1"/>
              <a:t>không</a:t>
            </a:r>
            <a:r>
              <a:rPr lang="en-US" sz="2400" i="1" dirty="0"/>
              <a:t> </a:t>
            </a:r>
            <a:r>
              <a:rPr lang="en-US" sz="2400" i="1" dirty="0" err="1"/>
              <a:t>gian</a:t>
            </a:r>
            <a:r>
              <a:rPr lang="en-US" sz="2400" i="1" dirty="0"/>
              <a:t> 2 </a:t>
            </a:r>
            <a:r>
              <a:rPr lang="en-US" sz="2400" i="1" dirty="0" err="1"/>
              <a:t>chiều</a:t>
            </a:r>
            <a:r>
              <a:rPr lang="en-US" sz="2400" i="1" dirty="0"/>
              <a:t>), </a:t>
            </a:r>
            <a:r>
              <a:rPr lang="en-US" sz="2400" i="1" dirty="0" err="1"/>
              <a:t>từ</a:t>
            </a:r>
            <a:r>
              <a:rPr lang="en-US" sz="2400" i="1" dirty="0"/>
              <a:t> </a:t>
            </a:r>
            <a:r>
              <a:rPr lang="en-US" sz="2400" i="1" dirty="0" err="1"/>
              <a:t>đó</a:t>
            </a:r>
            <a:r>
              <a:rPr lang="en-US" sz="2400" i="1" dirty="0"/>
              <a:t> </a:t>
            </a:r>
            <a:r>
              <a:rPr lang="en-US" sz="2400" i="1" dirty="0" err="1"/>
              <a:t>mở</a:t>
            </a:r>
            <a:r>
              <a:rPr lang="en-US" sz="2400" i="1" dirty="0"/>
              <a:t> </a:t>
            </a:r>
            <a:r>
              <a:rPr lang="en-US" sz="2400" i="1" dirty="0" err="1"/>
              <a:t>rộng</a:t>
            </a:r>
            <a:r>
              <a:rPr lang="en-US" sz="2400" i="1" dirty="0"/>
              <a:t> </a:t>
            </a:r>
            <a:r>
              <a:rPr lang="en-US" sz="2400" i="1" dirty="0" err="1"/>
              <a:t>cho</a:t>
            </a:r>
            <a:r>
              <a:rPr lang="en-US" sz="2400" i="1" dirty="0"/>
              <a:t> </a:t>
            </a:r>
            <a:r>
              <a:rPr lang="en-US" sz="2400" i="1" dirty="0" err="1"/>
              <a:t>lớp</a:t>
            </a:r>
            <a:r>
              <a:rPr lang="en-US" sz="2400" i="1" dirty="0"/>
              <a:t> Point3D. </a:t>
            </a:r>
            <a:endParaRPr lang="en-US" sz="2400" i="1" dirty="0" smtClean="0"/>
          </a:p>
          <a:p>
            <a:pPr marL="0" indent="0" algn="just"/>
            <a:endParaRPr lang="en-US" sz="2400" i="1"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1143000" y="3505200"/>
            <a:ext cx="7248525" cy="3048000"/>
          </a:xfrm>
          <a:prstGeom prst="rect">
            <a:avLst/>
          </a:prstGeom>
        </p:spPr>
      </p:pic>
    </p:spTree>
    <p:extLst>
      <p:ext uri="{BB962C8B-B14F-4D97-AF65-F5344CB8AC3E}">
        <p14:creationId xmlns:p14="http://schemas.microsoft.com/office/powerpoint/2010/main" val="15975465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4</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dirty="0" smtClean="0"/>
              <a:t>1</a:t>
            </a:r>
            <a:r>
              <a:rPr lang="vi-VN" dirty="0" smtClean="0"/>
              <a:t>. </a:t>
            </a:r>
            <a:r>
              <a:rPr lang="en-US" dirty="0" err="1" smtClean="0"/>
              <a:t>Kế</a:t>
            </a:r>
            <a:r>
              <a:rPr lang="en-US" dirty="0" smtClean="0"/>
              <a:t> </a:t>
            </a:r>
            <a:r>
              <a:rPr lang="en-US" dirty="0" err="1" smtClean="0"/>
              <a:t>thừa</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6700" y="715962"/>
            <a:ext cx="8724900" cy="29416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0" indent="0" algn="just"/>
            <a:endParaRPr lang="en-US" sz="2400" i="1"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3"/>
          <a:stretch>
            <a:fillRect/>
          </a:stretch>
        </p:blipFill>
        <p:spPr>
          <a:xfrm>
            <a:off x="595312" y="730296"/>
            <a:ext cx="7953375" cy="5746704"/>
          </a:xfrm>
          <a:prstGeom prst="rect">
            <a:avLst/>
          </a:prstGeom>
        </p:spPr>
      </p:pic>
    </p:spTree>
    <p:extLst>
      <p:ext uri="{BB962C8B-B14F-4D97-AF65-F5344CB8AC3E}">
        <p14:creationId xmlns:p14="http://schemas.microsoft.com/office/powerpoint/2010/main" val="15341248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5</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dirty="0" smtClean="0"/>
              <a:t>1</a:t>
            </a:r>
            <a:r>
              <a:rPr lang="vi-VN" dirty="0" smtClean="0"/>
              <a:t>. </a:t>
            </a:r>
            <a:r>
              <a:rPr lang="en-US" dirty="0" err="1" smtClean="0"/>
              <a:t>Kế</a:t>
            </a:r>
            <a:r>
              <a:rPr lang="en-US" dirty="0" smtClean="0"/>
              <a:t> </a:t>
            </a:r>
            <a:r>
              <a:rPr lang="en-US" dirty="0" err="1" smtClean="0"/>
              <a:t>thừa</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6700" y="715962"/>
            <a:ext cx="8724900" cy="29416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r>
              <a:rPr lang="en-US" b="1" dirty="0" err="1" smtClean="0"/>
              <a:t>Lưu</a:t>
            </a:r>
            <a:r>
              <a:rPr lang="en-US" b="1" dirty="0" smtClean="0"/>
              <a:t> ý:</a:t>
            </a:r>
          </a:p>
          <a:p>
            <a:pPr marL="1257300" lvl="2" indent="-457200" algn="just">
              <a:buFont typeface="Wingdings" panose="05000000000000000000" pitchFamily="2" charset="2"/>
              <a:buChar char="ü"/>
            </a:pPr>
            <a:r>
              <a:rPr lang="vi-VN" sz="2400" i="1" dirty="0"/>
              <a:t> Lớp dẫn xuất không thể bỏ đi các thành phần đã được khai báo trong lớp cơ sở. </a:t>
            </a:r>
            <a:endParaRPr lang="en-US" sz="2400" i="1" dirty="0" smtClean="0"/>
          </a:p>
          <a:p>
            <a:pPr marL="1257300" lvl="2" indent="-457200" algn="just">
              <a:buFont typeface="Wingdings" panose="05000000000000000000" pitchFamily="2" charset="2"/>
              <a:buChar char="ü"/>
            </a:pPr>
            <a:r>
              <a:rPr lang="vi-VN" sz="2400" i="1" dirty="0" smtClean="0"/>
              <a:t>Các </a:t>
            </a:r>
            <a:r>
              <a:rPr lang="vi-VN" sz="2400" i="1" dirty="0"/>
              <a:t>hàm trong lớp dẫn xuất không được truy cập trực tiếp đến các thành viên có mức độ truy cập là private trong lớp cơ sở. </a:t>
            </a:r>
            <a:endParaRPr lang="en-US" sz="2400" i="1" dirty="0" smtClean="0"/>
          </a:p>
          <a:p>
            <a:pPr marL="342900" lvl="1" indent="-342900" algn="just">
              <a:buFont typeface="Arial" panose="020B0604020202020204" pitchFamily="34" charset="0"/>
              <a:buChar char="•"/>
            </a:pPr>
            <a:r>
              <a:rPr lang="en-US" sz="2400" b="1" dirty="0" err="1" smtClean="0"/>
              <a:t>Ví</a:t>
            </a:r>
            <a:r>
              <a:rPr lang="en-US" sz="2400" b="1" dirty="0" smtClean="0"/>
              <a:t> </a:t>
            </a:r>
            <a:r>
              <a:rPr lang="en-US" sz="2400" b="1" dirty="0" err="1" smtClean="0"/>
              <a:t>dụ</a:t>
            </a:r>
            <a:r>
              <a:rPr lang="en-US" sz="2400" b="1" dirty="0" smtClean="0"/>
              <a:t> </a:t>
            </a:r>
            <a:r>
              <a:rPr lang="en-US" sz="2400" b="1" dirty="0" err="1" smtClean="0"/>
              <a:t>sau</a:t>
            </a:r>
            <a:r>
              <a:rPr lang="en-US" sz="2400" b="1" dirty="0" smtClean="0"/>
              <a:t> </a:t>
            </a:r>
            <a:r>
              <a:rPr lang="en-US" sz="2400" b="1" dirty="0" err="1" smtClean="0"/>
              <a:t>sai</a:t>
            </a:r>
            <a:endParaRPr lang="en-US" sz="2400" b="1" dirty="0" smtClean="0"/>
          </a:p>
          <a:p>
            <a:pPr marL="0" indent="0" algn="just"/>
            <a:endParaRPr lang="en-US" sz="2400" i="1"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3"/>
          <a:stretch>
            <a:fillRect/>
          </a:stretch>
        </p:blipFill>
        <p:spPr>
          <a:xfrm>
            <a:off x="1685925" y="3429000"/>
            <a:ext cx="7458075" cy="3124200"/>
          </a:xfrm>
          <a:prstGeom prst="rect">
            <a:avLst/>
          </a:prstGeom>
        </p:spPr>
      </p:pic>
    </p:spTree>
    <p:extLst>
      <p:ext uri="{BB962C8B-B14F-4D97-AF65-F5344CB8AC3E}">
        <p14:creationId xmlns:p14="http://schemas.microsoft.com/office/powerpoint/2010/main" val="31141745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6</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dirty="0"/>
              <a:t>2</a:t>
            </a:r>
            <a:r>
              <a:rPr lang="vi-VN" dirty="0"/>
              <a:t>. </a:t>
            </a:r>
            <a:r>
              <a:rPr lang="vi-VN" sz="2800" dirty="0"/>
              <a:t>Gọi phương thức tạo lập của lớp cơ sở </a:t>
            </a:r>
            <a:r>
              <a:rPr lang="vi-VN" sz="2800" noProof="1" smtClean="0">
                <a:cs typeface="Times New Roman" pitchFamily="18" charset="0"/>
              </a:rPr>
              <a:t> </a:t>
            </a:r>
            <a:endParaRPr lang="vi-VN" altLang="en-US" sz="2800" noProof="1">
              <a:cs typeface="Times New Roman" pitchFamily="18" charset="0"/>
            </a:endParaRPr>
          </a:p>
        </p:txBody>
      </p:sp>
      <p:sp>
        <p:nvSpPr>
          <p:cNvPr id="13" name="Round Same Side Corner Rectangle 6"/>
          <p:cNvSpPr/>
          <p:nvPr/>
        </p:nvSpPr>
        <p:spPr bwMode="auto">
          <a:xfrm>
            <a:off x="266700" y="715962"/>
            <a:ext cx="8724900" cy="519747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r>
              <a:rPr lang="vi-VN" dirty="0"/>
              <a:t>Vì lớp dẫn xuất không thể kế thừa </a:t>
            </a:r>
            <a:r>
              <a:rPr lang="vi-VN" b="1" dirty="0"/>
              <a:t>phương thức tạo lập </a:t>
            </a:r>
            <a:r>
              <a:rPr lang="vi-VN" dirty="0"/>
              <a:t>của lớp cơ sở  nên một lớp dẫn xuất phải thực thi phương thức tạo lập riêng của mình</a:t>
            </a:r>
            <a:r>
              <a:rPr lang="vi-VN" dirty="0" smtClean="0"/>
              <a:t>.</a:t>
            </a:r>
            <a:endParaRPr lang="en-US" dirty="0" smtClean="0"/>
          </a:p>
          <a:p>
            <a:pPr marL="457200" indent="-457200" algn="just">
              <a:buFont typeface="Arial" panose="020B0604020202020204" pitchFamily="34" charset="0"/>
              <a:buChar char="•"/>
            </a:pPr>
            <a:r>
              <a:rPr lang="vi-VN" sz="2400" dirty="0"/>
              <a:t>Nếu  lớp cơ sở có phương thức tạo lập có tham số thì lớp dẫn xuất cũng phải định nghĩa phương thức tạo lập có tham số theo cú pháp </a:t>
            </a:r>
            <a:r>
              <a:rPr lang="vi-VN" sz="2400" smtClean="0"/>
              <a:t>sau</a:t>
            </a:r>
            <a:r>
              <a:rPr lang="en-US" sz="2400" smtClean="0"/>
              <a:t>:</a:t>
            </a:r>
          </a:p>
          <a:p>
            <a:pPr marL="457200" indent="-457200" algn="just">
              <a:buFont typeface="Arial" panose="020B0604020202020204" pitchFamily="34" charset="0"/>
              <a:buChar char="•"/>
            </a:pPr>
            <a:endParaRPr lang="en-US" sz="2400" smtClean="0"/>
          </a:p>
          <a:p>
            <a:pPr marL="457200" indent="-457200" algn="just">
              <a:buFont typeface="Arial" panose="020B0604020202020204" pitchFamily="34" charset="0"/>
              <a:buChar char="•"/>
            </a:pPr>
            <a:endParaRPr lang="en-US" sz="2400"/>
          </a:p>
          <a:p>
            <a:pPr marL="457200" indent="-457200" algn="just">
              <a:buFont typeface="Arial" panose="020B0604020202020204" pitchFamily="34" charset="0"/>
              <a:buChar char="•"/>
            </a:pPr>
            <a:endParaRPr lang="en-US" sz="2400" smtClean="0"/>
          </a:p>
          <a:p>
            <a:pPr marL="457200" indent="-457200" algn="just">
              <a:buFont typeface="Arial" panose="020B0604020202020204" pitchFamily="34" charset="0"/>
              <a:buChar char="•"/>
            </a:pPr>
            <a:endParaRPr lang="en-US" sz="2400"/>
          </a:p>
          <a:p>
            <a:pPr marL="457200" indent="-457200" algn="just">
              <a:buFont typeface="Arial" panose="020B0604020202020204" pitchFamily="34" charset="0"/>
              <a:buChar char="•"/>
            </a:pPr>
            <a:endParaRPr lang="en-US" sz="2400" smtClean="0"/>
          </a:p>
          <a:p>
            <a:pPr marL="457200" indent="-457200" algn="just">
              <a:buFont typeface="Arial" panose="020B0604020202020204" pitchFamily="34" charset="0"/>
              <a:buChar char="•"/>
            </a:pPr>
            <a:r>
              <a:rPr lang="en-US" sz="2400" smtClean="0"/>
              <a:t>ThamSốLớpCon </a:t>
            </a:r>
            <a:r>
              <a:rPr lang="en-US" sz="2400"/>
              <a:t>phải bao </a:t>
            </a:r>
            <a:r>
              <a:rPr lang="en-US" sz="2400" smtClean="0"/>
              <a:t>ThamSốLớpCha</a:t>
            </a:r>
            <a:endParaRPr lang="en-US" sz="2400" dirty="0" smtClean="0"/>
          </a:p>
          <a:p>
            <a:pPr marL="0" indent="0" algn="just"/>
            <a:endParaRPr lang="en-US" sz="2400" i="1"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1219200" y="3535363"/>
            <a:ext cx="7153275" cy="1190625"/>
          </a:xfrm>
          <a:prstGeom prst="rect">
            <a:avLst/>
          </a:prstGeom>
        </p:spPr>
      </p:pic>
    </p:spTree>
    <p:extLst>
      <p:ext uri="{BB962C8B-B14F-4D97-AF65-F5344CB8AC3E}">
        <p14:creationId xmlns:p14="http://schemas.microsoft.com/office/powerpoint/2010/main" val="19503169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7</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dirty="0"/>
              <a:t>2</a:t>
            </a:r>
            <a:r>
              <a:rPr lang="vi-VN" dirty="0"/>
              <a:t>. </a:t>
            </a:r>
            <a:r>
              <a:rPr lang="vi-VN" sz="2800" dirty="0"/>
              <a:t>Gọi phương thức tạo lập của lớp cơ sở </a:t>
            </a:r>
            <a:r>
              <a:rPr lang="vi-VN" sz="2800" noProof="1" smtClean="0">
                <a:cs typeface="Times New Roman" pitchFamily="18" charset="0"/>
              </a:rPr>
              <a:t> </a:t>
            </a:r>
            <a:endParaRPr lang="vi-VN" altLang="en-US" sz="2800" noProof="1">
              <a:cs typeface="Times New Roman" pitchFamily="18" charset="0"/>
            </a:endParaRPr>
          </a:p>
        </p:txBody>
      </p:sp>
      <p:sp>
        <p:nvSpPr>
          <p:cNvPr id="13" name="Round Same Side Corner Rectangle 6"/>
          <p:cNvSpPr/>
          <p:nvPr/>
        </p:nvSpPr>
        <p:spPr bwMode="auto">
          <a:xfrm>
            <a:off x="266700" y="715962"/>
            <a:ext cx="8724900" cy="519747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0" indent="0" algn="just"/>
            <a:endParaRPr lang="en-US" sz="2400" i="1"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3"/>
          <a:stretch>
            <a:fillRect/>
          </a:stretch>
        </p:blipFill>
        <p:spPr>
          <a:xfrm>
            <a:off x="1404937" y="838200"/>
            <a:ext cx="6334125" cy="5715000"/>
          </a:xfrm>
          <a:prstGeom prst="rect">
            <a:avLst/>
          </a:prstGeom>
        </p:spPr>
      </p:pic>
    </p:spTree>
    <p:extLst>
      <p:ext uri="{BB962C8B-B14F-4D97-AF65-F5344CB8AC3E}">
        <p14:creationId xmlns:p14="http://schemas.microsoft.com/office/powerpoint/2010/main" val="41933059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8</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600" dirty="0"/>
              <a:t>3</a:t>
            </a:r>
            <a:r>
              <a:rPr lang="vi-VN" sz="2600" smtClean="0"/>
              <a:t>. </a:t>
            </a:r>
            <a:r>
              <a:rPr lang="vi-VN" sz="2600"/>
              <a:t>Định nghĩa phiên bản mới trong lớp dẫn xuất </a:t>
            </a:r>
            <a:endParaRPr lang="vi-VN" altLang="en-US" sz="2600" noProof="1">
              <a:cs typeface="Times New Roman" pitchFamily="18" charset="0"/>
            </a:endParaRPr>
          </a:p>
        </p:txBody>
      </p:sp>
      <p:sp>
        <p:nvSpPr>
          <p:cNvPr id="13" name="Round Same Side Corner Rectangle 6"/>
          <p:cNvSpPr/>
          <p:nvPr/>
        </p:nvSpPr>
        <p:spPr bwMode="auto">
          <a:xfrm>
            <a:off x="266700" y="715962"/>
            <a:ext cx="8724900" cy="519747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r>
              <a:rPr lang="vi-VN"/>
              <a:t> </a:t>
            </a:r>
            <a:r>
              <a:rPr lang="en-US" smtClean="0"/>
              <a:t>L</a:t>
            </a:r>
            <a:r>
              <a:rPr lang="vi-VN" smtClean="0"/>
              <a:t>ớp </a:t>
            </a:r>
            <a:r>
              <a:rPr lang="vi-VN"/>
              <a:t>dẫn xuất còn có quyền định nghĩa lại các phương thức đã kế thừa từ lớp cơ sở nhưng không còn phù hợp với nó </a:t>
            </a:r>
            <a:r>
              <a:rPr lang="vi-VN" smtClean="0"/>
              <a:t>nữa</a:t>
            </a:r>
            <a:endParaRPr lang="en-US" smtClean="0"/>
          </a:p>
          <a:p>
            <a:pPr marL="457200" indent="-457200" algn="just">
              <a:buFont typeface="Arial" panose="020B0604020202020204" pitchFamily="34" charset="0"/>
              <a:buChar char="•"/>
            </a:pPr>
            <a:r>
              <a:rPr lang="en-US" sz="2400" smtClean="0"/>
              <a:t>N</a:t>
            </a:r>
            <a:r>
              <a:rPr lang="vi-VN" sz="2400" smtClean="0"/>
              <a:t>ếu </a:t>
            </a:r>
            <a:r>
              <a:rPr lang="vi-VN" sz="2400"/>
              <a:t>lớp dẫn xuất cũng có một thành phần X (biến hoặc phương thức) nào đó trùng tên với thành viên thuộc lớp cơ sở thì trình biên dịch sẽ có cảnh </a:t>
            </a:r>
            <a:r>
              <a:rPr lang="vi-VN" sz="2400" smtClean="0"/>
              <a:t>báo</a:t>
            </a:r>
            <a:r>
              <a:rPr lang="en-US" sz="2400" smtClean="0"/>
              <a:t>, do đó cần đặt </a:t>
            </a:r>
            <a:r>
              <a:rPr lang="en-US" sz="2400"/>
              <a:t>từ khóa </a:t>
            </a:r>
            <a:r>
              <a:rPr lang="en-US" sz="2400" b="1"/>
              <a:t>new</a:t>
            </a:r>
            <a:r>
              <a:rPr lang="en-US" sz="2400"/>
              <a:t> ngay câu lệnh khai báo thành phần </a:t>
            </a:r>
            <a:r>
              <a:rPr lang="en-US" sz="2400" smtClean="0"/>
              <a:t>trùng tên đó.</a:t>
            </a:r>
          </a:p>
          <a:p>
            <a:pPr marL="457200" indent="-457200" algn="just">
              <a:buFont typeface="Arial" panose="020B0604020202020204" pitchFamily="34" charset="0"/>
              <a:buChar char="•"/>
            </a:pPr>
            <a:r>
              <a:rPr lang="vi-VN" sz="2400"/>
              <a:t> Nếu phương thức của lớp dẫn xuất muốn truy cập đến thành phần X của lớp cơ sở thì phải sử dụng từ khóa base theo cú pháp:  </a:t>
            </a:r>
            <a:r>
              <a:rPr lang="vi-VN" sz="2400" b="1"/>
              <a:t>base.X</a:t>
            </a:r>
            <a:r>
              <a:rPr lang="vi-VN" sz="2400"/>
              <a:t>. </a:t>
            </a:r>
            <a:endParaRPr lang="en-US" sz="2400"/>
          </a:p>
          <a:p>
            <a:pPr marL="457200" indent="-457200" algn="just">
              <a:buFont typeface="Arial" panose="020B0604020202020204" pitchFamily="34" charset="0"/>
              <a:buChar char="•"/>
            </a:pPr>
            <a:endParaRPr lang="en-US" sz="2400"/>
          </a:p>
          <a:p>
            <a:pPr marL="457200" indent="-457200" algn="just">
              <a:buFont typeface="Arial" panose="020B0604020202020204" pitchFamily="34" charset="0"/>
              <a:buChar char="•"/>
            </a:pPr>
            <a:endParaRPr lang="en-US" sz="2400" smtClean="0"/>
          </a:p>
          <a:p>
            <a:pPr marL="0" indent="0" algn="just"/>
            <a:endParaRPr lang="en-US" sz="2400" i="1"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2052220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9</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600" dirty="0"/>
              <a:t>3</a:t>
            </a:r>
            <a:r>
              <a:rPr lang="vi-VN" sz="2600" smtClean="0"/>
              <a:t>. </a:t>
            </a:r>
            <a:r>
              <a:rPr lang="vi-VN" sz="2600"/>
              <a:t>Định nghĩa phiên bản mới trong lớp dẫn xuất </a:t>
            </a:r>
            <a:endParaRPr lang="vi-VN" altLang="en-US" sz="2600" noProof="1">
              <a:cs typeface="Times New Roman" pitchFamily="18" charset="0"/>
            </a:endParaRPr>
          </a:p>
        </p:txBody>
      </p:sp>
      <p:sp>
        <p:nvSpPr>
          <p:cNvPr id="13" name="Round Same Side Corner Rectangle 6"/>
          <p:cNvSpPr/>
          <p:nvPr/>
        </p:nvSpPr>
        <p:spPr bwMode="auto">
          <a:xfrm>
            <a:off x="266700" y="715962"/>
            <a:ext cx="8724900" cy="519747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endParaRPr lang="en-US" sz="2400" smtClean="0"/>
          </a:p>
          <a:p>
            <a:pPr marL="0" indent="0" algn="just"/>
            <a:endParaRPr lang="en-US" sz="2400" i="1"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1" y="715962"/>
            <a:ext cx="9144000" cy="4160838"/>
          </a:xfrm>
          <a:prstGeom prst="rect">
            <a:avLst/>
          </a:prstGeom>
        </p:spPr>
      </p:pic>
      <p:pic>
        <p:nvPicPr>
          <p:cNvPr id="5" name="Picture 4"/>
          <p:cNvPicPr>
            <a:picLocks noChangeAspect="1"/>
          </p:cNvPicPr>
          <p:nvPr/>
        </p:nvPicPr>
        <p:blipFill>
          <a:blip r:embed="rId4"/>
          <a:stretch>
            <a:fillRect/>
          </a:stretch>
        </p:blipFill>
        <p:spPr>
          <a:xfrm>
            <a:off x="0" y="4905374"/>
            <a:ext cx="9144000" cy="1724025"/>
          </a:xfrm>
          <a:prstGeom prst="rect">
            <a:avLst/>
          </a:prstGeom>
        </p:spPr>
      </p:pic>
    </p:spTree>
    <p:extLst>
      <p:ext uri="{BB962C8B-B14F-4D97-AF65-F5344CB8AC3E}">
        <p14:creationId xmlns:p14="http://schemas.microsoft.com/office/powerpoint/2010/main" val="22430246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cdb2004120l">
  <a:themeElements>
    <a:clrScheme name="cdb2004120l 3">
      <a:dk1>
        <a:srgbClr val="2B166E"/>
      </a:dk1>
      <a:lt1>
        <a:srgbClr val="FFFFFF"/>
      </a:lt1>
      <a:dk2>
        <a:srgbClr val="1640B6"/>
      </a:dk2>
      <a:lt2>
        <a:srgbClr val="B2B2B2"/>
      </a:lt2>
      <a:accent1>
        <a:srgbClr val="48BDEC"/>
      </a:accent1>
      <a:accent2>
        <a:srgbClr val="EB984D"/>
      </a:accent2>
      <a:accent3>
        <a:srgbClr val="FFFFFF"/>
      </a:accent3>
      <a:accent4>
        <a:srgbClr val="23115D"/>
      </a:accent4>
      <a:accent5>
        <a:srgbClr val="B1DBF4"/>
      </a:accent5>
      <a:accent6>
        <a:srgbClr val="D58945"/>
      </a:accent6>
      <a:hlink>
        <a:srgbClr val="339966"/>
      </a:hlink>
      <a:folHlink>
        <a:srgbClr val="7E88E4"/>
      </a:folHlink>
    </a:clrScheme>
    <a:fontScheme name="cdb2004120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cdb2004120l 1">
        <a:dk1>
          <a:srgbClr val="19426B"/>
        </a:dk1>
        <a:lt1>
          <a:srgbClr val="FFFFFF"/>
        </a:lt1>
        <a:dk2>
          <a:srgbClr val="008080"/>
        </a:dk2>
        <a:lt2>
          <a:srgbClr val="B2B2B2"/>
        </a:lt2>
        <a:accent1>
          <a:srgbClr val="35C9C2"/>
        </a:accent1>
        <a:accent2>
          <a:srgbClr val="398AC7"/>
        </a:accent2>
        <a:accent3>
          <a:srgbClr val="FFFFFF"/>
        </a:accent3>
        <a:accent4>
          <a:srgbClr val="14375A"/>
        </a:accent4>
        <a:accent5>
          <a:srgbClr val="AEE1DD"/>
        </a:accent5>
        <a:accent6>
          <a:srgbClr val="337DB4"/>
        </a:accent6>
        <a:hlink>
          <a:srgbClr val="CCCC00"/>
        </a:hlink>
        <a:folHlink>
          <a:srgbClr val="6D50CA"/>
        </a:folHlink>
      </a:clrScheme>
      <a:clrMap bg1="lt1" tx1="dk1" bg2="lt2" tx2="dk2" accent1="accent1" accent2="accent2" accent3="accent3" accent4="accent4" accent5="accent5" accent6="accent6" hlink="hlink" folHlink="folHlink"/>
    </a:extraClrScheme>
    <a:extraClrScheme>
      <a:clrScheme name="cdb2004120l 2">
        <a:dk1>
          <a:srgbClr val="25095D"/>
        </a:dk1>
        <a:lt1>
          <a:srgbClr val="FFFFFF"/>
        </a:lt1>
        <a:dk2>
          <a:srgbClr val="A1537C"/>
        </a:dk2>
        <a:lt2>
          <a:srgbClr val="B2B2B2"/>
        </a:lt2>
        <a:accent1>
          <a:srgbClr val="AF8ADC"/>
        </a:accent1>
        <a:accent2>
          <a:srgbClr val="60A065"/>
        </a:accent2>
        <a:accent3>
          <a:srgbClr val="FFFFFF"/>
        </a:accent3>
        <a:accent4>
          <a:srgbClr val="1E064E"/>
        </a:accent4>
        <a:accent5>
          <a:srgbClr val="D4C4EB"/>
        </a:accent5>
        <a:accent6>
          <a:srgbClr val="56915B"/>
        </a:accent6>
        <a:hlink>
          <a:srgbClr val="8DAED9"/>
        </a:hlink>
        <a:folHlink>
          <a:srgbClr val="5974C1"/>
        </a:folHlink>
      </a:clrScheme>
      <a:clrMap bg1="lt1" tx1="dk1" bg2="lt2" tx2="dk2" accent1="accent1" accent2="accent2" accent3="accent3" accent4="accent4" accent5="accent5" accent6="accent6" hlink="hlink" folHlink="folHlink"/>
    </a:extraClrScheme>
    <a:extraClrScheme>
      <a:clrScheme name="cdb2004120l 3">
        <a:dk1>
          <a:srgbClr val="2B166E"/>
        </a:dk1>
        <a:lt1>
          <a:srgbClr val="FFFFFF"/>
        </a:lt1>
        <a:dk2>
          <a:srgbClr val="1640B6"/>
        </a:dk2>
        <a:lt2>
          <a:srgbClr val="B2B2B2"/>
        </a:lt2>
        <a:accent1>
          <a:srgbClr val="48BDEC"/>
        </a:accent1>
        <a:accent2>
          <a:srgbClr val="EB984D"/>
        </a:accent2>
        <a:accent3>
          <a:srgbClr val="FFFFFF"/>
        </a:accent3>
        <a:accent4>
          <a:srgbClr val="23115D"/>
        </a:accent4>
        <a:accent5>
          <a:srgbClr val="B1DBF4"/>
        </a:accent5>
        <a:accent6>
          <a:srgbClr val="D58945"/>
        </a:accent6>
        <a:hlink>
          <a:srgbClr val="339966"/>
        </a:hlink>
        <a:folHlink>
          <a:srgbClr val="7E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32038</TotalTime>
  <Words>1673</Words>
  <Application>Microsoft Office PowerPoint</Application>
  <PresentationFormat>On-screen Show (4:3)</PresentationFormat>
  <Paragraphs>120</Paragraphs>
  <Slides>28</Slides>
  <Notes>28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5" baseType="lpstr">
      <vt:lpstr>Arial</vt:lpstr>
      <vt:lpstr>Segoe UI Black</vt:lpstr>
      <vt:lpstr>Times New Roman</vt:lpstr>
      <vt:lpstr>Verdana</vt:lpstr>
      <vt:lpstr>Wingdings</vt:lpstr>
      <vt:lpstr>cdb2004120l</vt:lpstr>
      <vt:lpstr>Image</vt:lpstr>
      <vt:lpstr>PowerPoint Presentation</vt:lpstr>
      <vt:lpstr>1. Kế thừa </vt:lpstr>
      <vt:lpstr>1. Kế thừa </vt:lpstr>
      <vt:lpstr>1. Kế thừa </vt:lpstr>
      <vt:lpstr>1. Kế thừa </vt:lpstr>
      <vt:lpstr>2. Gọi phương thức tạo lập của lớp cơ sở  </vt:lpstr>
      <vt:lpstr>2. Gọi phương thức tạo lập của lớp cơ sở  </vt:lpstr>
      <vt:lpstr>3. Định nghĩa phiên bản mới trong lớp dẫn xuất </vt:lpstr>
      <vt:lpstr>3. Định nghĩa phiên bản mới trong lớp dẫn xuất </vt:lpstr>
      <vt:lpstr>4. Tham chiếu thuộc lớp cơ sở  </vt:lpstr>
      <vt:lpstr>5. Bài tập  </vt:lpstr>
      <vt:lpstr>6. Phương thức ảo (virtual method) và tính đa hình (polymorphism)   </vt:lpstr>
      <vt:lpstr>6. Phương thức ảo (virtual method) và tính đa hình (polymorphism)   </vt:lpstr>
      <vt:lpstr>6. Phương thức ảo (virtual method) và tính đa hình (polymorphism)   </vt:lpstr>
      <vt:lpstr>7. Lớp trừu tượng(abstract)</vt:lpstr>
      <vt:lpstr>7. Lớp trừu tượng(abstract)</vt:lpstr>
      <vt:lpstr>8. Giao diện (interface) </vt:lpstr>
      <vt:lpstr>8. Giao diện (interface) </vt:lpstr>
      <vt:lpstr>9. Phương thức set, get của thuộc tính  </vt:lpstr>
      <vt:lpstr>9. Phương thức set, get của thuộc tính  </vt:lpstr>
      <vt:lpstr>9. Phương thức set, get của thuộc tính  </vt:lpstr>
      <vt:lpstr>9. Phương thức set, get của thuộc tính  </vt:lpstr>
      <vt:lpstr>9. Phương thức set, get của thuộc tính  </vt:lpstr>
      <vt:lpstr>10. Thực thi nhiều giao diện  </vt:lpstr>
      <vt:lpstr>10. Thực thi nhiều giao diện  </vt:lpstr>
      <vt:lpstr>10. Thực thi nhiều giao diện  </vt:lpstr>
      <vt:lpstr>10. Thực thi nhiều giao diện  </vt:lpstr>
      <vt:lpstr>10. Thực thi nhiều giao diện  </vt:lpstr>
    </vt:vector>
  </TitlesOfParts>
  <Company>@ 2014 conference at DakLak 30/10/2014</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Novel Multi-Objective Optimization Model and An Efficient Physical Holes Detection Method For the Sensor Placement Problem in 3D Terrains</dc:title>
  <dc:creator>Le Hoang Son</dc:creator>
  <cp:lastModifiedBy>DTHai</cp:lastModifiedBy>
  <cp:revision>1637</cp:revision>
  <dcterms:created xsi:type="dcterms:W3CDTF">2011-05-02T13:22:07Z</dcterms:created>
  <dcterms:modified xsi:type="dcterms:W3CDTF">2019-05-06T04:25:42Z</dcterms:modified>
</cp:coreProperties>
</file>