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76" r:id="rId4"/>
    <p:sldId id="277" r:id="rId5"/>
    <p:sldId id="257" r:id="rId6"/>
    <p:sldId id="258" r:id="rId7"/>
    <p:sldId id="259" r:id="rId8"/>
    <p:sldId id="261" r:id="rId9"/>
    <p:sldId id="262" r:id="rId10"/>
    <p:sldId id="263" r:id="rId11"/>
    <p:sldId id="264" r:id="rId12"/>
    <p:sldId id="265" r:id="rId13"/>
    <p:sldId id="266" r:id="rId14"/>
    <p:sldId id="273" r:id="rId15"/>
    <p:sldId id="272" r:id="rId16"/>
    <p:sldId id="269" r:id="rId17"/>
    <p:sldId id="270" r:id="rId18"/>
    <p:sldId id="274" r:id="rId19"/>
    <p:sldId id="27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8193E18-9C04-4F29-88EE-138232B61103}">
          <p14:sldIdLst>
            <p14:sldId id="256"/>
          </p14:sldIdLst>
        </p14:section>
        <p14:section name="Architecture" id="{6BF0385C-F9E6-40F3-9EDD-1A1598239C43}">
          <p14:sldIdLst>
            <p14:sldId id="275"/>
            <p14:sldId id="276"/>
            <p14:sldId id="277"/>
          </p14:sldIdLst>
        </p14:section>
        <p14:section name="Process pipeline" id="{EB4321A5-2527-4563-BB62-747577ECCE03}">
          <p14:sldIdLst>
            <p14:sldId id="257"/>
          </p14:sldIdLst>
        </p14:section>
        <p14:section name="Data Collecting" id="{0A2261A4-3224-4298-84D1-6C4A96C6262B}">
          <p14:sldIdLst>
            <p14:sldId id="258"/>
          </p14:sldIdLst>
        </p14:section>
        <p14:section name="Sanity Check" id="{7EB8E863-A11D-4ED9-A440-54369E522289}">
          <p14:sldIdLst>
            <p14:sldId id="259"/>
            <p14:sldId id="261"/>
            <p14:sldId id="262"/>
            <p14:sldId id="263"/>
            <p14:sldId id="264"/>
          </p14:sldIdLst>
        </p14:section>
        <p14:section name="EDA" id="{27E44D26-D8AF-41EC-A33A-0AED3B0D0C72}">
          <p14:sldIdLst>
            <p14:sldId id="265"/>
            <p14:sldId id="266"/>
          </p14:sldIdLst>
        </p14:section>
        <p14:section name="Model 1: Personalize Spent" id="{074A9EF2-CC4D-47BC-A7A8-57C306B2A014}">
          <p14:sldIdLst>
            <p14:sldId id="273"/>
            <p14:sldId id="272"/>
            <p14:sldId id="269"/>
          </p14:sldIdLst>
        </p14:section>
        <p14:section name="Feature Engineering" id="{ADE8A0A9-FE46-4F61-ACB7-9A4D7B25B987}">
          <p14:sldIdLst>
            <p14:sldId id="270"/>
            <p14:sldId id="27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AEB9"/>
    <a:srgbClr val="BE264C"/>
    <a:srgbClr val="FFFFFF"/>
    <a:srgbClr val="BB2649"/>
    <a:srgbClr val="E6E6E6"/>
    <a:srgbClr val="FFE4E9"/>
    <a:srgbClr val="292929"/>
    <a:srgbClr val="5EA7C8"/>
    <a:srgbClr val="130A37"/>
    <a:srgbClr val="F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43" autoAdjust="0"/>
    <p:restoredTop sz="80495" autoAdjust="0"/>
  </p:normalViewPr>
  <p:slideViewPr>
    <p:cSldViewPr snapToGrid="0">
      <p:cViewPr varScale="1">
        <p:scale>
          <a:sx n="88" d="100"/>
          <a:sy n="88" d="100"/>
        </p:scale>
        <p:origin x="9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E8A7B-5221-449D-B0E3-E31A6C468B26}" type="datetimeFigureOut">
              <a:rPr lang="zh-CN" altLang="en-US" smtClean="0"/>
              <a:t>2023/2/8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72B16-65A7-409F-B62E-6A2D708ECC59}" type="slidenum">
              <a:rPr lang="zh-CN" altLang="en-US" smtClean="0"/>
              <a:t>‹#›</a:t>
            </a:fld>
            <a:endParaRPr lang="zh-CN" altLang="en-US"/>
          </a:p>
        </p:txBody>
      </p:sp>
    </p:spTree>
    <p:extLst>
      <p:ext uri="{BB962C8B-B14F-4D97-AF65-F5344CB8AC3E}">
        <p14:creationId xmlns:p14="http://schemas.microsoft.com/office/powerpoint/2010/main" val="176142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solidFill>
                <a:srgbClr val="252525"/>
              </a:solidFill>
              <a:effectLst/>
            </a:endParaRP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2</a:t>
            </a:fld>
            <a:endParaRPr lang="zh-CN" altLang="en-US"/>
          </a:p>
        </p:txBody>
      </p:sp>
    </p:spTree>
    <p:extLst>
      <p:ext uri="{BB962C8B-B14F-4D97-AF65-F5344CB8AC3E}">
        <p14:creationId xmlns:p14="http://schemas.microsoft.com/office/powerpoint/2010/main" val="3906301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Alright, after having a better insight into the data, we get into the EDA step, exploratory data analysis. Basically, we have five independent variables, which are the settings we can customize when running a campaign on Facebook. These include the campaign itself, the characteristics of the target audience like age, gender, and interest, and the budget we have for the campaign.</a:t>
            </a:r>
          </a:p>
          <a:p>
            <a:endParaRPr lang="en-US" altLang="zh-CN" dirty="0">
              <a:solidFill>
                <a:srgbClr val="252525"/>
              </a:solidFill>
              <a:effectLst/>
            </a:endParaRPr>
          </a:p>
          <a:p>
            <a:r>
              <a:rPr lang="en-US" altLang="zh-CN" dirty="0">
                <a:solidFill>
                  <a:srgbClr val="252525"/>
                </a:solidFill>
                <a:effectLst/>
              </a:rPr>
              <a:t>The impressions (the views on the ads), the number of clicks on the ads, the number of inquiries on the product in the ads, and the final sales of the products are the values of these campaign returns. These are dependent variables that we want to optimize in this project.</a:t>
            </a:r>
          </a:p>
          <a:p>
            <a:endParaRPr lang="en-US" altLang="zh-CN" dirty="0">
              <a:solidFill>
                <a:srgbClr val="252525"/>
              </a:solidFill>
              <a:effectLst/>
            </a:endParaRPr>
          </a:p>
          <a:p>
            <a:r>
              <a:rPr lang="en-US" altLang="zh-CN" dirty="0"/>
              <a:t>If you look at the correlogram on the left, it is clear that all the return values are going down with the money spent on the ads. The correlation seems to be stronger for Spent, Clicks and Impressions, and not as strong for the two left conversions. The graph already explains quite well the relationship between the numerical variables. However, we wish for a more systematic tool that can evaluate how the dependent variables depend on the independent variables. And this is called regression analysis.</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12</a:t>
            </a:fld>
            <a:endParaRPr lang="zh-CN" altLang="en-US"/>
          </a:p>
        </p:txBody>
      </p:sp>
    </p:spTree>
    <p:extLst>
      <p:ext uri="{BB962C8B-B14F-4D97-AF65-F5344CB8AC3E}">
        <p14:creationId xmlns:p14="http://schemas.microsoft.com/office/powerpoint/2010/main" val="126810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a lot of ways to do regression analysis; here we use a regressor that can estimate the importance of the independent variables on return values. A very popular way to calculate the feature importance is the reduction in entropy or the purity gain when splitting the data using a variable. This is also the way that decision trees split nodes when building the tree. Exploiting this, we train a random forest regressor to predict the return values based on the independent variables. After growing the forests, we get the calculated feature importance on Clicks and Impressions. And for both calculations, the importance of Spent dominates the other factors. You might notice that we only put Impression and Clicks here since, despite all our efforts, the accuracy of the Random Forest Regressor was not high, just about 70%. This is easily explained by the fact that spent has the greatest influence on return values; however, as stated in the previous slide, the correlation between spent and the two conversions is not as strong as the correlation between clicks and impressions. </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13</a:t>
            </a:fld>
            <a:endParaRPr lang="zh-CN" altLang="en-US"/>
          </a:p>
        </p:txBody>
      </p:sp>
    </p:spTree>
    <p:extLst>
      <p:ext uri="{BB962C8B-B14F-4D97-AF65-F5344CB8AC3E}">
        <p14:creationId xmlns:p14="http://schemas.microsoft.com/office/powerpoint/2010/main" val="258515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analysis yields the first use case: personalizing the spent amount for each group of audiences. Normally, we can try things like AB testing to see which setting performs the best. However, we do not have control over the campaigns and the ads, so we cannot directly track the return values with different versions of the setting. As a result, it necessitates the </a:t>
            </a:r>
            <a:r>
              <a:rPr lang="en-US" altLang="zh-CN" dirty="0" err="1"/>
              <a:t>apperance</a:t>
            </a:r>
            <a:r>
              <a:rPr lang="en-US" altLang="zh-CN" dirty="0"/>
              <a:t> of a virtual tracker capable of predicting the outcome given a predefined customization. Luckily, we have trained a regressor when doing EDA, and it can be used right away, playing the role of the tracker in this section.</a:t>
            </a:r>
          </a:p>
          <a:p>
            <a:endParaRPr lang="en-US" altLang="zh-CN" dirty="0"/>
          </a:p>
          <a:p>
            <a:r>
              <a:rPr lang="en-US" altLang="zh-CN" dirty="0"/>
              <a:t>Secondly, as in other testing strategies, we need metrics to evaluate which version or which value is the best. A metric that should balance the money spent and the return values. Let's plot an example. With the output being this curve, where the x-axis is the amount spent and the y-axis is the return value, this point might be the best since it can balance between the two.</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14</a:t>
            </a:fld>
            <a:endParaRPr lang="zh-CN" altLang="en-US"/>
          </a:p>
        </p:txBody>
      </p:sp>
    </p:spTree>
    <p:extLst>
      <p:ext uri="{BB962C8B-B14F-4D97-AF65-F5344CB8AC3E}">
        <p14:creationId xmlns:p14="http://schemas.microsoft.com/office/powerpoint/2010/main" val="292497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Fortunately, this type of point is easily found using derivatives. As a result, we determine that our metrics are the derivative </a:t>
            </a:r>
            <a:r>
              <a:rPr lang="en-US" altLang="zh-CN" dirty="0" err="1"/>
              <a:t>wrt</a:t>
            </a:r>
            <a:r>
              <a:rPr lang="en-US" altLang="zh-CN" dirty="0"/>
              <a:t> to Spent. It sounds complex, but to a more comprehensive extent, it's just the point that has the strongest increase in the return value by one unit of spent.</a:t>
            </a:r>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15</a:t>
            </a:fld>
            <a:endParaRPr lang="zh-CN" altLang="en-US"/>
          </a:p>
        </p:txBody>
      </p:sp>
    </p:spTree>
    <p:extLst>
      <p:ext uri="{BB962C8B-B14F-4D97-AF65-F5344CB8AC3E}">
        <p14:creationId xmlns:p14="http://schemas.microsoft.com/office/powerpoint/2010/main" val="3643253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We summarize our pipeline for the first use case as follows:</a:t>
            </a:r>
          </a:p>
          <a:p>
            <a:r>
              <a:rPr lang="en-US" altLang="zh-CN" dirty="0">
                <a:solidFill>
                  <a:srgbClr val="252525"/>
                </a:solidFill>
                <a:effectLst/>
              </a:rPr>
              <a:t>To begin, we define a target audience group and select a target return value between clicks and impressions (conversions are not recommended because the model cannot learn its distribution well). Then we loop over the given budget range with a predefined step size. The best value for Spent is the point that has the highest jump on the return values when increasing by a unit.</a:t>
            </a:r>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16</a:t>
            </a:fld>
            <a:endParaRPr lang="zh-CN" altLang="en-US"/>
          </a:p>
        </p:txBody>
      </p:sp>
    </p:spTree>
    <p:extLst>
      <p:ext uri="{BB962C8B-B14F-4D97-AF65-F5344CB8AC3E}">
        <p14:creationId xmlns:p14="http://schemas.microsoft.com/office/powerpoint/2010/main" val="387271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We have been diving deep into the spent variable, but there are still 4 independent variables remaining that we should work on more. Unfortunately, these variables do not have a significant influence on the current return values. Getting back to the name of the projects, the target is to optimize the conversion rate. The conversion rate can be estimated by converting spent values to return values. We are now defining additional features for conversion rate optimization. To begin, the click-through rate is the conversion of impressions into clicks. In addition, we should consider the cost per click, or the amount spent for each click gained; these are the variables related to the brand's reputation.</a:t>
            </a:r>
          </a:p>
          <a:p>
            <a:r>
              <a:rPr lang="en-US" altLang="zh-CN" dirty="0">
                <a:solidFill>
                  <a:srgbClr val="252525"/>
                </a:solidFill>
                <a:effectLst/>
              </a:rPr>
              <a:t>We also should convert the impressions and clicks into inquiries and sales. However, as stated in the sanity check, not all sales come from clicks, so we only take into account the leads from impressions to sales. We have the impression conversion rate and the approval rate.</a:t>
            </a:r>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17</a:t>
            </a:fld>
            <a:endParaRPr lang="zh-CN" altLang="en-US"/>
          </a:p>
        </p:txBody>
      </p:sp>
    </p:spTree>
    <p:extLst>
      <p:ext uri="{BB962C8B-B14F-4D97-AF65-F5344CB8AC3E}">
        <p14:creationId xmlns:p14="http://schemas.microsoft.com/office/powerpoint/2010/main" val="3613365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correlogram comes in handy right now, the correlation seems to be weak. However, if we look closer at the distribution of the new features, the CTR and CPC have two modes, and the AR have three modes, so we might think of clustering the customers based on these modes.</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18</a:t>
            </a:fld>
            <a:endParaRPr lang="zh-CN" altLang="en-US"/>
          </a:p>
        </p:txBody>
      </p:sp>
    </p:spTree>
    <p:extLst>
      <p:ext uri="{BB962C8B-B14F-4D97-AF65-F5344CB8AC3E}">
        <p14:creationId xmlns:p14="http://schemas.microsoft.com/office/powerpoint/2010/main" val="54552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We use the well-known K-means algorithm for clustering.</a:t>
            </a:r>
          </a:p>
          <a:p>
            <a:r>
              <a:rPr lang="en-US" altLang="zh-CN" dirty="0">
                <a:solidFill>
                  <a:srgbClr val="252525"/>
                </a:solidFill>
                <a:effectLst/>
              </a:rPr>
              <a:t>For CTR and CPC, we clustered and got two clusters: the cluster with higher CTR and lower CPC corresponded to audiences that had actually clicked on the ads, and the remaining corresponded to those that hadn’t.</a:t>
            </a:r>
          </a:p>
          <a:p>
            <a:r>
              <a:rPr lang="en-US" altLang="zh-CN" dirty="0">
                <a:solidFill>
                  <a:srgbClr val="252525"/>
                </a:solidFill>
                <a:effectLst/>
              </a:rPr>
              <a:t>For approval rate, we get three audience clusters that correspond to different levels of approval percent.</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19</a:t>
            </a:fld>
            <a:endParaRPr lang="zh-CN" altLang="en-US"/>
          </a:p>
        </p:txBody>
      </p:sp>
    </p:spTree>
    <p:extLst>
      <p:ext uri="{BB962C8B-B14F-4D97-AF65-F5344CB8AC3E}">
        <p14:creationId xmlns:p14="http://schemas.microsoft.com/office/powerpoint/2010/main" val="360148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solidFill>
                <a:srgbClr val="252525"/>
              </a:solidFill>
              <a:effectLst/>
            </a:endParaRP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3</a:t>
            </a:fld>
            <a:endParaRPr lang="zh-CN" altLang="en-US"/>
          </a:p>
        </p:txBody>
      </p:sp>
    </p:spTree>
    <p:extLst>
      <p:ext uri="{BB962C8B-B14F-4D97-AF65-F5344CB8AC3E}">
        <p14:creationId xmlns:p14="http://schemas.microsoft.com/office/powerpoint/2010/main" val="3211351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solidFill>
                <a:srgbClr val="252525"/>
              </a:solidFill>
              <a:effectLst/>
            </a:endParaRP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4</a:t>
            </a:fld>
            <a:endParaRPr lang="zh-CN" altLang="en-US"/>
          </a:p>
        </p:txBody>
      </p:sp>
    </p:spTree>
    <p:extLst>
      <p:ext uri="{BB962C8B-B14F-4D97-AF65-F5344CB8AC3E}">
        <p14:creationId xmlns:p14="http://schemas.microsoft.com/office/powerpoint/2010/main" val="357531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First of all, I'll give a brief introduction to our dataset. The data used in this project is from an incognito organization, so we have neither information on this organization nor the characteristics of their campaigns. This organization markets their campaign through Facebook ads, which is a platform that allows businesses to broadcast their ads to a set of predefined audiences, and of course, it's a paid service.</a:t>
            </a:r>
          </a:p>
          <a:p>
            <a:r>
              <a:rPr lang="en-US" altLang="zh-CN" dirty="0">
                <a:solidFill>
                  <a:srgbClr val="252525"/>
                </a:solidFill>
                <a:effectLst/>
              </a:rPr>
              <a:t> </a:t>
            </a:r>
          </a:p>
          <a:p>
            <a:r>
              <a:rPr lang="en-US" altLang="zh-CN" dirty="0">
                <a:solidFill>
                  <a:srgbClr val="252525"/>
                </a:solidFill>
                <a:effectLst/>
              </a:rPr>
              <a:t>In normal form theory, our dataset should be broken down into two </a:t>
            </a:r>
            <a:r>
              <a:rPr lang="en-US" altLang="zh-CN" dirty="0" err="1">
                <a:solidFill>
                  <a:srgbClr val="252525"/>
                </a:solidFill>
                <a:effectLst/>
              </a:rPr>
              <a:t>subtables</a:t>
            </a:r>
            <a:r>
              <a:rPr lang="en-US" altLang="zh-CN" dirty="0">
                <a:solidFill>
                  <a:srgbClr val="252525"/>
                </a:solidFill>
                <a:effectLst/>
              </a:rPr>
              <a:t> for a better understanding of the data. We first have the Facebook campaign table, which contains details on the settings of the target audience that correspond to different campaigns. Secondly, we have a conversion table, in which records are uniquely defined by the Facebook campaign and the amount of money spent. The return values provided in this table are things that the business wants to maximize with a reasonable budget.</a:t>
            </a:r>
          </a:p>
          <a:p>
            <a:r>
              <a:rPr lang="en-US" altLang="zh-CN" dirty="0">
                <a:solidFill>
                  <a:srgbClr val="252525"/>
                </a:solidFill>
                <a:effectLst/>
              </a:rPr>
              <a:t> </a:t>
            </a:r>
          </a:p>
          <a:p>
            <a:r>
              <a:rPr lang="en-US" altLang="zh-CN" dirty="0">
                <a:solidFill>
                  <a:srgbClr val="252525"/>
                </a:solidFill>
                <a:effectLst/>
              </a:rPr>
              <a:t>In practice, we join the two tables for more effective queries and add a column called </a:t>
            </a:r>
            <a:r>
              <a:rPr lang="en-US" altLang="zh-CN" dirty="0" err="1">
                <a:solidFill>
                  <a:srgbClr val="252525"/>
                </a:solidFill>
                <a:effectLst/>
              </a:rPr>
              <a:t>ad_id</a:t>
            </a:r>
            <a:r>
              <a:rPr lang="en-US" altLang="zh-CN" dirty="0">
                <a:solidFill>
                  <a:srgbClr val="252525"/>
                </a:solidFill>
                <a:effectLst/>
              </a:rPr>
              <a:t> as the primary key of the final tables. In short, our </a:t>
            </a:r>
            <a:r>
              <a:rPr lang="en-US" altLang="zh-CN" dirty="0" err="1">
                <a:solidFill>
                  <a:srgbClr val="252525"/>
                </a:solidFill>
                <a:effectLst/>
              </a:rPr>
              <a:t>dataframe</a:t>
            </a:r>
            <a:r>
              <a:rPr lang="en-US" altLang="zh-CN" dirty="0">
                <a:solidFill>
                  <a:srgbClr val="252525"/>
                </a:solidFill>
                <a:effectLst/>
              </a:rPr>
              <a:t> contains a total of 1143 observations and 11 variables, which is kind of small for such complex fields as ads and conversions. Another challenge is that the data is entirely anonymous; hence, we cannot find any demographic information on customers or details on the campaign linked to the data. So let's see what we can do to help the campaign enhance its reputation and sales while dealing with the aforementioned challenges.</a:t>
            </a: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6</a:t>
            </a:fld>
            <a:endParaRPr lang="zh-CN" altLang="en-US"/>
          </a:p>
        </p:txBody>
      </p:sp>
    </p:spTree>
    <p:extLst>
      <p:ext uri="{BB962C8B-B14F-4D97-AF65-F5344CB8AC3E}">
        <p14:creationId xmlns:p14="http://schemas.microsoft.com/office/powerpoint/2010/main" val="379787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Before diving into any feature engineering or exploratory data analysis, a sanity check is a must for a qualified dataset. </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7</a:t>
            </a:fld>
            <a:endParaRPr lang="zh-CN" altLang="en-US"/>
          </a:p>
        </p:txBody>
      </p:sp>
    </p:spTree>
    <p:extLst>
      <p:ext uri="{BB962C8B-B14F-4D97-AF65-F5344CB8AC3E}">
        <p14:creationId xmlns:p14="http://schemas.microsoft.com/office/powerpoint/2010/main" val="3838253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252525"/>
                </a:solidFill>
                <a:effectLst/>
              </a:rPr>
              <a:t>We checked for missing data and discovered that there were no null values. </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8</a:t>
            </a:fld>
            <a:endParaRPr lang="zh-CN" altLang="en-US"/>
          </a:p>
        </p:txBody>
      </p:sp>
    </p:spTree>
    <p:extLst>
      <p:ext uri="{BB962C8B-B14F-4D97-AF65-F5344CB8AC3E}">
        <p14:creationId xmlns:p14="http://schemas.microsoft.com/office/powerpoint/2010/main" val="110665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Also, no duplicates were found. That is very fortunate, because our data is already small enough. </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9</a:t>
            </a:fld>
            <a:endParaRPr lang="zh-CN" altLang="en-US"/>
          </a:p>
        </p:txBody>
      </p:sp>
    </p:spTree>
    <p:extLst>
      <p:ext uri="{BB962C8B-B14F-4D97-AF65-F5344CB8AC3E}">
        <p14:creationId xmlns:p14="http://schemas.microsoft.com/office/powerpoint/2010/main" val="23250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However, the definition of the data was so vague that it's hard to generalize for all cases. At the beginning, we inferred some constraints from the definition of the anonymous provider. It is straightforward that if no money was paid, then the return values should be zero. </a:t>
            </a:r>
            <a:r>
              <a:rPr lang="en-US" altLang="zh-CN" dirty="0" err="1">
                <a:solidFill>
                  <a:srgbClr val="252525"/>
                </a:solidFill>
                <a:effectLst/>
              </a:rPr>
              <a:t>Additionaly</a:t>
            </a:r>
            <a:r>
              <a:rPr lang="en-US" altLang="zh-CN" dirty="0">
                <a:solidFill>
                  <a:srgbClr val="252525"/>
                </a:solidFill>
                <a:effectLst/>
              </a:rPr>
              <a:t>, in common sense, the audience should see the ads (which are the impressions) and then click on the ads if they are appealing to them. Then some may want to buy the advertised product and ask the company, this is the total conversion. And based on their needs, they might end up approving the conversion and buying it. As a result, the constraint "Approvals &gt; Asks &gt; Clicks &gt; Impressions" applies.</a:t>
            </a: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10</a:t>
            </a:fld>
            <a:endParaRPr lang="zh-CN" altLang="en-US"/>
          </a:p>
        </p:txBody>
      </p:sp>
    </p:spTree>
    <p:extLst>
      <p:ext uri="{BB962C8B-B14F-4D97-AF65-F5344CB8AC3E}">
        <p14:creationId xmlns:p14="http://schemas.microsoft.com/office/powerpoint/2010/main" val="425486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These are things that we have thought of when first looking at the data, right? However, there are a lot of cases that violate these constraints. Some have spent $0 but are still gaining impressions and conversions, maybe thanks to the auto-recommender system on Facebook. You know it: when the users in your friend list interact with the ads, you tend to have a better chance of seeing the ads on your feed, even though you are not the target audience of the campaign. Some are never clicked on, but they still receive inquiries and sales. So from these violations, we should understand that not all the inquiries and sales come from the ads.</a:t>
            </a:r>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11</a:t>
            </a:fld>
            <a:endParaRPr lang="zh-CN" altLang="en-US"/>
          </a:p>
        </p:txBody>
      </p:sp>
    </p:spTree>
    <p:extLst>
      <p:ext uri="{BB962C8B-B14F-4D97-AF65-F5344CB8AC3E}">
        <p14:creationId xmlns:p14="http://schemas.microsoft.com/office/powerpoint/2010/main" val="192230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F2EB-FA33-47BE-F091-1C78E9A9F59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7FAF6E2-B444-2136-B948-BADD39124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7D16500-7F82-CD44-BC97-49F061B04BA3}"/>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2CEA6555-E2B3-9A03-7BBB-C25FBA3DF95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2C0F8F-C054-4CAE-2A66-64BC7F9D7774}"/>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1902557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3904-C2DD-6415-2664-94AE2BEE26E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8A31D00-F7F3-3208-BFDD-0B1652AAE2D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C296679-E457-15EF-BA23-2E078B5FEB2E}"/>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F6F920C0-4F1C-B072-7328-6452E8A4020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E15AB6D-9BC0-A9B0-4665-0AD8AE2C03BF}"/>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3785000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27659D-E3E9-9467-C629-A6A97B94D13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A9ADA08-0480-9228-4315-BFBC83363056}"/>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700DA48-6C3D-2EB5-8E07-7268251A4E5E}"/>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9F36AEAB-E095-94E5-8687-4C6D966D2E6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EA2E30B-F1FA-C2BC-D214-CF14E73EE61D}"/>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1915201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C156-907F-78A5-2CF1-78CB454B9EF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2731CE0-AD8B-652F-9B15-5266580F182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5584B8C-29B0-19C3-46FD-232952EB6406}"/>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E77D6C21-A05B-F252-1E28-C3826EE1AA1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776EB4E-0071-98E0-B89B-A4E49767AD4C}"/>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3166197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9EF2-C113-CE29-88C8-29603067C51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B251AED-558C-A4F0-8995-23E079F73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7A491ED-0473-FC21-C122-E1AD9D2328CD}"/>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47637915-96D9-DC56-C6C1-AB17C7468C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7FAFF6B-F16D-3302-B800-DE166178FFD3}"/>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490234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E0B5-2DDD-D300-095D-5E60D8A7481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9B81074-6036-52C8-DF98-D40AC5B4A8B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77BA847-DDEE-72EA-6D39-9F0D1A17DA0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9F8EB0C-A5FA-B0F3-5754-32D8BAFCB994}"/>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6" name="Footer Placeholder 5">
            <a:extLst>
              <a:ext uri="{FF2B5EF4-FFF2-40B4-BE49-F238E27FC236}">
                <a16:creationId xmlns:a16="http://schemas.microsoft.com/office/drawing/2014/main" id="{9BA525A7-BD13-C163-48D0-BB43AF5FAF3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0908A30-75BD-95C8-16C5-539C3ECB5F51}"/>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2353061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4EE0-596D-ADF5-5F2C-382441A9983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F4DCB41-8750-03BB-996F-CF6B7BB4FE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74C788A9-E2E1-80F9-99F6-924F75A8C8D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2C43541-CDFA-C9EB-BD22-039F816CF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A1B4729-5DDC-8FB9-E212-5B45E97426A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0D121C1-ADBC-8C09-432F-15981C104A89}"/>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8" name="Footer Placeholder 7">
            <a:extLst>
              <a:ext uri="{FF2B5EF4-FFF2-40B4-BE49-F238E27FC236}">
                <a16:creationId xmlns:a16="http://schemas.microsoft.com/office/drawing/2014/main" id="{C616CEBC-9023-34BE-376A-B1E23243838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454892CE-0350-59B6-5D04-B474912BE374}"/>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91265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E3E6-B03D-16C8-DBEC-43C0F0B96D8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744D759-FCEE-95A8-2183-60FA9000095D}"/>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4" name="Footer Placeholder 3">
            <a:extLst>
              <a:ext uri="{FF2B5EF4-FFF2-40B4-BE49-F238E27FC236}">
                <a16:creationId xmlns:a16="http://schemas.microsoft.com/office/drawing/2014/main" id="{F9D3441C-FD39-FDC8-3CAF-DEA23E2CAA0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50C5710-2D6C-2D9F-BBBE-1BD650ACD286}"/>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352471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FB1772-B603-1575-1047-D8A9BBFF3D03}"/>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3" name="Footer Placeholder 2">
            <a:extLst>
              <a:ext uri="{FF2B5EF4-FFF2-40B4-BE49-F238E27FC236}">
                <a16:creationId xmlns:a16="http://schemas.microsoft.com/office/drawing/2014/main" id="{ADF19AB2-C64C-C58C-E9AF-FB861176C2C9}"/>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D6BA148-C9DC-0D3B-67B0-1F1B006ECD0A}"/>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295844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A589-D635-14A4-F380-B00BDAD5C57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75542AC-5F62-6B60-D5CA-8596E4504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076BD4E-5EE6-C48C-669F-69AFDF4DF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90EBDEB-4EFE-C024-36E3-BAE5E491DE52}"/>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6" name="Footer Placeholder 5">
            <a:extLst>
              <a:ext uri="{FF2B5EF4-FFF2-40B4-BE49-F238E27FC236}">
                <a16:creationId xmlns:a16="http://schemas.microsoft.com/office/drawing/2014/main" id="{901B37BC-2ED7-DA00-533F-29559A6003F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50D6059-F515-DB05-CE5B-1B96A5FD2502}"/>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160639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C7C8-3B09-863D-730A-CD621AADCC4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80246BB-8787-80DA-0AEF-26AA0C900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90F1B5F-3BCF-2920-5318-A19E9282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72AC86F-3968-3677-7CE6-7F2970D19B28}"/>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6" name="Footer Placeholder 5">
            <a:extLst>
              <a:ext uri="{FF2B5EF4-FFF2-40B4-BE49-F238E27FC236}">
                <a16:creationId xmlns:a16="http://schemas.microsoft.com/office/drawing/2014/main" id="{E5B962B9-70E5-42CC-01C3-27086AFA81C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37921FE-0EA2-AC3C-B76D-92200B3151A5}"/>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4167708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27017-8913-0B24-E72C-6B2059EF3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C97B6F7-5311-7B48-B5B4-B900D84F8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F5677A-76FF-1AED-6415-16620FF057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530A5F3B-79B1-49A4-DC84-FC3A84507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7714B679-B8DB-93E9-FAD8-302ADE21C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355737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0.png"/><Relationship Id="rId4" Type="http://schemas.openxmlformats.org/officeDocument/2006/relationships/image" Target="../media/image2.png"/><Relationship Id="rId9"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70.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2.png"/><Relationship Id="rId5" Type="http://schemas.openxmlformats.org/officeDocument/2006/relationships/image" Target="../media/image3.pn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7.png"/><Relationship Id="rId5" Type="http://schemas.openxmlformats.org/officeDocument/2006/relationships/image" Target="../media/image3.png"/><Relationship Id="rId10"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DE0248-6D97-6901-2274-C76E7E688B7F}"/>
              </a:ext>
            </a:extLst>
          </p:cNvPr>
          <p:cNvSpPr/>
          <p:nvPr/>
        </p:nvSpPr>
        <p:spPr>
          <a:xfrm>
            <a:off x="0" y="0"/>
            <a:ext cx="12192000" cy="6857999"/>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2"/>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3"/>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4"/>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5"/>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6"/>
          <a:stretch>
            <a:fillRect/>
          </a:stretch>
        </p:blipFill>
        <p:spPr>
          <a:xfrm>
            <a:off x="5638800" y="7329572"/>
            <a:ext cx="6353854" cy="1038252"/>
          </a:xfrm>
          <a:prstGeom prst="rect">
            <a:avLst/>
          </a:prstGeom>
        </p:spPr>
      </p:pic>
      <p:cxnSp>
        <p:nvCxnSpPr>
          <p:cNvPr id="20" name="Straight Connector 19">
            <a:extLst>
              <a:ext uri="{FF2B5EF4-FFF2-40B4-BE49-F238E27FC236}">
                <a16:creationId xmlns:a16="http://schemas.microsoft.com/office/drawing/2014/main" id="{BB3DF550-F3E7-73AF-60ED-A9394D135055}"/>
              </a:ext>
            </a:extLst>
          </p:cNvPr>
          <p:cNvCxnSpPr>
            <a:cxnSpLocks/>
          </p:cNvCxnSpPr>
          <p:nvPr/>
        </p:nvCxnSpPr>
        <p:spPr>
          <a:xfrm>
            <a:off x="1712686" y="2277524"/>
            <a:ext cx="884645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3291329-635F-957B-2336-1A52ABE8B248}"/>
              </a:ext>
            </a:extLst>
          </p:cNvPr>
          <p:cNvSpPr txBox="1"/>
          <p:nvPr/>
        </p:nvSpPr>
        <p:spPr>
          <a:xfrm>
            <a:off x="1179513" y="2774458"/>
            <a:ext cx="9832974" cy="707886"/>
          </a:xfrm>
          <a:prstGeom prst="rect">
            <a:avLst/>
          </a:prstGeom>
          <a:noFill/>
        </p:spPr>
        <p:txBody>
          <a:bodyPr wrap="square" rtlCol="0">
            <a:spAutoFit/>
          </a:bodyPr>
          <a:lstStyle/>
          <a:p>
            <a:pPr algn="ctr"/>
            <a:r>
              <a:rPr lang="en-US" altLang="zh-CN" sz="4000" b="1" spc="100" dirty="0">
                <a:solidFill>
                  <a:schemeClr val="bg1"/>
                </a:solidFill>
                <a:latin typeface="Poppins" panose="00000500000000000000" pitchFamily="2" charset="0"/>
                <a:ea typeface="Roboto" panose="02000000000000000000" pitchFamily="2" charset="0"/>
                <a:cs typeface="Poppins" panose="00000500000000000000" pitchFamily="2" charset="0"/>
              </a:rPr>
              <a:t>Sales Conversion Optimization</a:t>
            </a:r>
            <a:endParaRPr lang="zh-CN" altLang="en-US" sz="4000" b="1" spc="100" dirty="0">
              <a:solidFill>
                <a:schemeClr val="bg1"/>
              </a:solidFill>
              <a:latin typeface="Poppins" panose="00000500000000000000" pitchFamily="2" charset="0"/>
              <a:cs typeface="Poppins" panose="00000500000000000000" pitchFamily="2" charset="0"/>
            </a:endParaRPr>
          </a:p>
        </p:txBody>
      </p:sp>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7"/>
          <a:stretch>
            <a:fillRect/>
          </a:stretch>
        </p:blipFill>
        <p:spPr>
          <a:xfrm>
            <a:off x="-2496173" y="-2756778"/>
            <a:ext cx="6782424" cy="1026764"/>
          </a:xfrm>
          <a:prstGeom prst="rect">
            <a:avLst/>
          </a:prstGeom>
        </p:spPr>
      </p:pic>
      <p:sp>
        <p:nvSpPr>
          <p:cNvPr id="25" name="TextBox 24">
            <a:extLst>
              <a:ext uri="{FF2B5EF4-FFF2-40B4-BE49-F238E27FC236}">
                <a16:creationId xmlns:a16="http://schemas.microsoft.com/office/drawing/2014/main" id="{6BDC8341-64F4-1903-A233-288C81C5084F}"/>
              </a:ext>
            </a:extLst>
          </p:cNvPr>
          <p:cNvSpPr txBox="1"/>
          <p:nvPr/>
        </p:nvSpPr>
        <p:spPr>
          <a:xfrm>
            <a:off x="3943398" y="4342735"/>
            <a:ext cx="3916090" cy="523220"/>
          </a:xfrm>
          <a:prstGeom prst="rect">
            <a:avLst/>
          </a:prstGeom>
          <a:noFill/>
        </p:spPr>
        <p:txBody>
          <a:bodyPr wrap="square" rtlCol="0">
            <a:spAutoFit/>
          </a:bodyPr>
          <a:lstStyle/>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Nguyen Vu </a:t>
            </a:r>
            <a:r>
              <a:rPr lang="en-US" altLang="zh-CN" sz="1400" dirty="0" err="1">
                <a:solidFill>
                  <a:schemeClr val="bg1"/>
                </a:solidFill>
                <a:latin typeface="Poppins" panose="00000500000000000000" pitchFamily="2" charset="0"/>
                <a:ea typeface="Roboto" panose="02000000000000000000" pitchFamily="2" charset="0"/>
                <a:cs typeface="Poppins" panose="00000500000000000000" pitchFamily="2" charset="0"/>
              </a:rPr>
              <a:t>Thien</a:t>
            </a: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 Trang </a:t>
            </a:r>
          </a:p>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20194459</a:t>
            </a:r>
          </a:p>
        </p:txBody>
      </p:sp>
      <p:sp>
        <p:nvSpPr>
          <p:cNvPr id="26" name="TextBox 25">
            <a:extLst>
              <a:ext uri="{FF2B5EF4-FFF2-40B4-BE49-F238E27FC236}">
                <a16:creationId xmlns:a16="http://schemas.microsoft.com/office/drawing/2014/main" id="{7A553694-D4C6-6B37-DA89-9243111FBF5B}"/>
              </a:ext>
            </a:extLst>
          </p:cNvPr>
          <p:cNvSpPr txBox="1"/>
          <p:nvPr/>
        </p:nvSpPr>
        <p:spPr>
          <a:xfrm>
            <a:off x="8128003" y="6340042"/>
            <a:ext cx="3920370" cy="307777"/>
          </a:xfrm>
          <a:prstGeom prst="rect">
            <a:avLst/>
          </a:prstGeom>
          <a:noFill/>
        </p:spPr>
        <p:txBody>
          <a:bodyPr wrap="square" rtlCol="0">
            <a:spAutoFit/>
          </a:bodyPr>
          <a:lstStyle/>
          <a:p>
            <a:pPr algn="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Introduction to Business Analytics | 20221</a:t>
            </a:r>
            <a:endParaRPr lang="zh-CN" altLang="en-US" sz="1400" dirty="0">
              <a:solidFill>
                <a:schemeClr val="bg1"/>
              </a:solidFill>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B9DE8B12-261D-AD9B-1191-5D1DAFF272BE}"/>
              </a:ext>
            </a:extLst>
          </p:cNvPr>
          <p:cNvSpPr txBox="1"/>
          <p:nvPr/>
        </p:nvSpPr>
        <p:spPr>
          <a:xfrm>
            <a:off x="208112" y="6340041"/>
            <a:ext cx="3009147" cy="307777"/>
          </a:xfrm>
          <a:prstGeom prst="rect">
            <a:avLst/>
          </a:prstGeom>
          <a:noFill/>
        </p:spPr>
        <p:txBody>
          <a:bodyPr wrap="square" rtlCol="0">
            <a:spAutoFit/>
          </a:bodyPr>
          <a:lstStyle/>
          <a:p>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Group 9 | DSAI K64</a:t>
            </a:r>
            <a:endParaRPr lang="zh-CN" altLang="en-US" sz="1400" dirty="0">
              <a:solidFill>
                <a:schemeClr val="bg1"/>
              </a:solidFill>
              <a:latin typeface="Poppins" panose="00000500000000000000" pitchFamily="2" charset="0"/>
              <a:cs typeface="Poppins" panose="00000500000000000000" pitchFamily="2" charset="0"/>
            </a:endParaRPr>
          </a:p>
        </p:txBody>
      </p:sp>
      <p:cxnSp>
        <p:nvCxnSpPr>
          <p:cNvPr id="6" name="Straight Connector 5">
            <a:extLst>
              <a:ext uri="{FF2B5EF4-FFF2-40B4-BE49-F238E27FC236}">
                <a16:creationId xmlns:a16="http://schemas.microsoft.com/office/drawing/2014/main" id="{4FD12D20-73BE-3CC7-4274-65AD2BA55F73}"/>
              </a:ext>
            </a:extLst>
          </p:cNvPr>
          <p:cNvCxnSpPr>
            <a:cxnSpLocks/>
          </p:cNvCxnSpPr>
          <p:nvPr/>
        </p:nvCxnSpPr>
        <p:spPr>
          <a:xfrm>
            <a:off x="1712686" y="3977606"/>
            <a:ext cx="884645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54CC3-4F08-DBBA-3F1C-DA1FCEB3870E}"/>
              </a:ext>
            </a:extLst>
          </p:cNvPr>
          <p:cNvSpPr txBox="1"/>
          <p:nvPr/>
        </p:nvSpPr>
        <p:spPr>
          <a:xfrm>
            <a:off x="1299029" y="4342735"/>
            <a:ext cx="3149599" cy="523220"/>
          </a:xfrm>
          <a:prstGeom prst="rect">
            <a:avLst/>
          </a:prstGeom>
          <a:noFill/>
        </p:spPr>
        <p:txBody>
          <a:bodyPr wrap="square">
            <a:spAutoFit/>
          </a:bodyPr>
          <a:lstStyle/>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Chu Hoang Duong </a:t>
            </a:r>
          </a:p>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20194429 </a:t>
            </a:r>
            <a:endParaRPr lang="zh-CN" altLang="en-US" sz="1400" dirty="0"/>
          </a:p>
        </p:txBody>
      </p:sp>
      <p:sp>
        <p:nvSpPr>
          <p:cNvPr id="21" name="TextBox 20">
            <a:extLst>
              <a:ext uri="{FF2B5EF4-FFF2-40B4-BE49-F238E27FC236}">
                <a16:creationId xmlns:a16="http://schemas.microsoft.com/office/drawing/2014/main" id="{B07F43CA-B843-0E4C-F53D-B829438A0773}"/>
              </a:ext>
            </a:extLst>
          </p:cNvPr>
          <p:cNvSpPr txBox="1"/>
          <p:nvPr/>
        </p:nvSpPr>
        <p:spPr>
          <a:xfrm>
            <a:off x="7973730" y="4342735"/>
            <a:ext cx="2382213" cy="523220"/>
          </a:xfrm>
          <a:prstGeom prst="rect">
            <a:avLst/>
          </a:prstGeom>
          <a:noFill/>
        </p:spPr>
        <p:txBody>
          <a:bodyPr wrap="square">
            <a:spAutoFit/>
          </a:bodyPr>
          <a:lstStyle/>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Nguyen Van Thanh Tung</a:t>
            </a:r>
          </a:p>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 20190090</a:t>
            </a:r>
          </a:p>
        </p:txBody>
      </p:sp>
    </p:spTree>
    <p:extLst>
      <p:ext uri="{BB962C8B-B14F-4D97-AF65-F5344CB8AC3E}">
        <p14:creationId xmlns:p14="http://schemas.microsoft.com/office/powerpoint/2010/main" val="231700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51FA932-59E0-2F82-8A5F-AE395565CAE0}"/>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Missing data</a:t>
            </a:r>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9FC4C5A-E554-7099-E7A0-9434A14B87A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solidFill>
                  <a:srgbClr val="212121"/>
                </a:solidFill>
                <a:effectLst/>
                <a:latin typeface="Poppins" panose="00000500000000000000" pitchFamily="2" charset="0"/>
                <a:cs typeface="Poppins" panose="00000500000000000000" pitchFamily="2" charset="0"/>
              </a:rPr>
              <a:t>Redundant data</a:t>
            </a:r>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82D24E87-0897-F1C2-8523-DB4094FFE91F}"/>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solidFill>
                  <a:schemeClr val="bg1"/>
                </a:solidFill>
                <a:effectLst/>
                <a:latin typeface="Poppins" panose="00000500000000000000" pitchFamily="2" charset="0"/>
                <a:cs typeface="Poppins" panose="00000500000000000000" pitchFamily="2" charset="0"/>
              </a:rPr>
              <a:t>Constraints Violation</a:t>
            </a:r>
          </a:p>
        </p:txBody>
      </p:sp>
      <p:sp>
        <p:nvSpPr>
          <p:cNvPr id="3" name="TextBox 2">
            <a:extLst>
              <a:ext uri="{FF2B5EF4-FFF2-40B4-BE49-F238E27FC236}">
                <a16:creationId xmlns:a16="http://schemas.microsoft.com/office/drawing/2014/main" id="{A9F50315-016C-0862-0926-A630FA2949AA}"/>
              </a:ext>
            </a:extLst>
          </p:cNvPr>
          <p:cNvSpPr txBox="1"/>
          <p:nvPr/>
        </p:nvSpPr>
        <p:spPr>
          <a:xfrm>
            <a:off x="5146143" y="2447894"/>
            <a:ext cx="6556809" cy="1754326"/>
          </a:xfrm>
          <a:prstGeom prst="rect">
            <a:avLst/>
          </a:prstGeom>
          <a:noFill/>
        </p:spPr>
        <p:txBody>
          <a:bodyPr wrap="square" rtlCol="0">
            <a:spAutoFit/>
          </a:bodyPr>
          <a:lstStyle/>
          <a:p>
            <a:r>
              <a:rPr lang="en-US" altLang="zh-CN" dirty="0">
                <a:latin typeface="Poppins" panose="00000500000000000000" pitchFamily="2" charset="0"/>
                <a:cs typeface="Poppins" panose="00000500000000000000" pitchFamily="2" charset="0"/>
              </a:rPr>
              <a:t>Some constraints that can be inferred from the definition of columns:</a:t>
            </a:r>
          </a:p>
          <a:p>
            <a:pPr marL="285750" indent="-285750">
              <a:buFont typeface="Arial" panose="020B0604020202020204" pitchFamily="34" charset="0"/>
              <a:buChar char="•"/>
            </a:pPr>
            <a:r>
              <a:rPr lang="en-US" altLang="zh-CN" dirty="0">
                <a:latin typeface="Poppins" panose="00000500000000000000" pitchFamily="2" charset="0"/>
                <a:cs typeface="Poppins" panose="00000500000000000000" pitchFamily="2" charset="0"/>
              </a:rPr>
              <a:t>If Spent = 0 then Impressions, Clicks, </a:t>
            </a:r>
            <a:r>
              <a:rPr lang="en-US" altLang="zh-CN" dirty="0" err="1">
                <a:latin typeface="Poppins" panose="00000500000000000000" pitchFamily="2" charset="0"/>
                <a:cs typeface="Poppins" panose="00000500000000000000" pitchFamily="2" charset="0"/>
              </a:rPr>
              <a:t>Total_Conversion</a:t>
            </a:r>
            <a:r>
              <a:rPr lang="en-US" altLang="zh-CN" dirty="0">
                <a:latin typeface="Poppins" panose="00000500000000000000" pitchFamily="2" charset="0"/>
                <a:cs typeface="Poppins" panose="00000500000000000000" pitchFamily="2" charset="0"/>
              </a:rPr>
              <a:t>, </a:t>
            </a:r>
            <a:r>
              <a:rPr lang="en-US" altLang="zh-CN" dirty="0" err="1">
                <a:latin typeface="Poppins" panose="00000500000000000000" pitchFamily="2" charset="0"/>
                <a:cs typeface="Poppins" panose="00000500000000000000" pitchFamily="2" charset="0"/>
              </a:rPr>
              <a:t>Approved_Conversion</a:t>
            </a:r>
            <a:r>
              <a:rPr lang="en-US" altLang="zh-CN" dirty="0">
                <a:latin typeface="Poppins" panose="00000500000000000000" pitchFamily="2" charset="0"/>
                <a:cs typeface="Poppins" panose="00000500000000000000" pitchFamily="2" charset="0"/>
              </a:rPr>
              <a:t> = 0</a:t>
            </a:r>
          </a:p>
          <a:p>
            <a:pPr marL="285750" indent="-285750">
              <a:buFont typeface="Arial" panose="020B0604020202020204" pitchFamily="34" charset="0"/>
              <a:buChar char="•"/>
            </a:pPr>
            <a:r>
              <a:rPr lang="en-US" altLang="zh-CN" dirty="0" err="1">
                <a:latin typeface="Poppins" panose="00000500000000000000" pitchFamily="2" charset="0"/>
                <a:cs typeface="Poppins" panose="00000500000000000000" pitchFamily="2" charset="0"/>
              </a:rPr>
              <a:t>Approved_Conversion</a:t>
            </a:r>
            <a:r>
              <a:rPr lang="en-US" altLang="zh-CN" dirty="0">
                <a:latin typeface="Poppins" panose="00000500000000000000" pitchFamily="2" charset="0"/>
                <a:cs typeface="Poppins" panose="00000500000000000000" pitchFamily="2" charset="0"/>
              </a:rPr>
              <a:t> &lt; Total Conversions &lt; Clicks &lt; Impressions</a:t>
            </a:r>
            <a:endParaRPr lang="en-US"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825E39C-D907-0018-98EE-960D35C5F0B6}"/>
              </a:ext>
            </a:extLst>
          </p:cNvPr>
          <p:cNvSpPr txBox="1"/>
          <p:nvPr/>
        </p:nvSpPr>
        <p:spPr>
          <a:xfrm>
            <a:off x="5146143" y="1632610"/>
            <a:ext cx="6907910" cy="461665"/>
          </a:xfrm>
          <a:prstGeom prst="rect">
            <a:avLst/>
          </a:prstGeom>
          <a:noFill/>
        </p:spPr>
        <p:txBody>
          <a:bodyPr wrap="square">
            <a:spAutoFit/>
          </a:bodyPr>
          <a:lstStyle/>
          <a:p>
            <a:r>
              <a:rPr lang="en-US" altLang="zh-CN" sz="2400" b="1" spc="100" dirty="0">
                <a:latin typeface="Poppins" panose="00000500000000000000" pitchFamily="2" charset="0"/>
                <a:cs typeface="Poppins" panose="00000500000000000000" pitchFamily="2" charset="0"/>
              </a:rPr>
              <a:t>Checking for constraints violation</a:t>
            </a:r>
          </a:p>
        </p:txBody>
      </p:sp>
      <p:cxnSp>
        <p:nvCxnSpPr>
          <p:cNvPr id="34" name="Google Shape;115;p14">
            <a:extLst>
              <a:ext uri="{FF2B5EF4-FFF2-40B4-BE49-F238E27FC236}">
                <a16:creationId xmlns:a16="http://schemas.microsoft.com/office/drawing/2014/main" id="{8D5CE997-68D1-CC95-70DB-9B2AD53839A7}"/>
              </a:ext>
            </a:extLst>
          </p:cNvPr>
          <p:cNvCxnSpPr/>
          <p:nvPr/>
        </p:nvCxnSpPr>
        <p:spPr>
          <a:xfrm>
            <a:off x="5273158" y="2210828"/>
            <a:ext cx="813472" cy="0"/>
          </a:xfrm>
          <a:prstGeom prst="straightConnector1">
            <a:avLst/>
          </a:prstGeom>
          <a:noFill/>
          <a:ln w="57150" cap="flat" cmpd="sng">
            <a:solidFill>
              <a:schemeClr val="bg1"/>
            </a:solidFill>
            <a:prstDash val="solid"/>
            <a:miter lim="800000"/>
            <a:headEnd type="none" w="sm" len="sm"/>
            <a:tailEnd type="none" w="sm" len="sm"/>
          </a:ln>
        </p:spPr>
      </p:cxnSp>
      <p:cxnSp>
        <p:nvCxnSpPr>
          <p:cNvPr id="45" name="Straight Connector 44">
            <a:extLst>
              <a:ext uri="{FF2B5EF4-FFF2-40B4-BE49-F238E27FC236}">
                <a16:creationId xmlns:a16="http://schemas.microsoft.com/office/drawing/2014/main" id="{1457FAD8-8991-6BFB-7D83-1BA8E1ECC441}"/>
              </a:ext>
            </a:extLst>
          </p:cNvPr>
          <p:cNvCxnSpPr>
            <a:cxnSpLocks/>
          </p:cNvCxnSpPr>
          <p:nvPr/>
        </p:nvCxnSpPr>
        <p:spPr>
          <a:xfrm>
            <a:off x="5273158" y="2214608"/>
            <a:ext cx="1580992" cy="0"/>
          </a:xfrm>
          <a:prstGeom prst="line">
            <a:avLst/>
          </a:prstGeom>
          <a:ln w="317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6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51FA932-59E0-2F82-8A5F-AE395565CAE0}"/>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Missing data</a:t>
            </a:r>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9FC4C5A-E554-7099-E7A0-9434A14B87A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solidFill>
                  <a:srgbClr val="212121"/>
                </a:solidFill>
                <a:effectLst/>
                <a:latin typeface="Poppins" panose="00000500000000000000" pitchFamily="2" charset="0"/>
                <a:cs typeface="Poppins" panose="00000500000000000000" pitchFamily="2" charset="0"/>
              </a:rPr>
              <a:t>Redundant data</a:t>
            </a:r>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82D24E87-0897-F1C2-8523-DB4094FFE91F}"/>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solidFill>
                  <a:schemeClr val="bg1"/>
                </a:solidFill>
                <a:effectLst/>
                <a:latin typeface="Poppins" panose="00000500000000000000" pitchFamily="2" charset="0"/>
                <a:cs typeface="Poppins" panose="00000500000000000000" pitchFamily="2" charset="0"/>
              </a:rPr>
              <a:t>Constraints Violation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F50315-016C-0862-0926-A630FA2949AA}"/>
                  </a:ext>
                </a:extLst>
              </p:cNvPr>
              <p:cNvSpPr txBox="1"/>
              <p:nvPr/>
            </p:nvSpPr>
            <p:spPr>
              <a:xfrm>
                <a:off x="5146143" y="2447894"/>
                <a:ext cx="6556809" cy="1754326"/>
              </a:xfrm>
              <a:prstGeom prst="rect">
                <a:avLst/>
              </a:prstGeom>
              <a:noFill/>
            </p:spPr>
            <p:txBody>
              <a:bodyPr wrap="square" rtlCol="0">
                <a:spAutoFit/>
              </a:bodyPr>
              <a:lstStyle/>
              <a:p>
                <a:r>
                  <a:rPr lang="en-US" altLang="zh-CN" dirty="0">
                    <a:latin typeface="Poppins" panose="00000500000000000000" pitchFamily="2" charset="0"/>
                    <a:cs typeface="Poppins" panose="00000500000000000000" pitchFamily="2" charset="0"/>
                  </a:rPr>
                  <a:t>Some constraints that can be inferred from the definition of columns:</a:t>
                </a:r>
              </a:p>
              <a:p>
                <a:pPr marL="285750" indent="-285750">
                  <a:buFont typeface="Arial" panose="020B0604020202020204" pitchFamily="34" charset="0"/>
                  <a:buChar char="•"/>
                </a:pPr>
                <a:r>
                  <a:rPr lang="en-US" altLang="zh-CN" dirty="0">
                    <a:latin typeface="Poppins" panose="00000500000000000000" pitchFamily="2" charset="0"/>
                    <a:cs typeface="Poppins" panose="00000500000000000000" pitchFamily="2" charset="0"/>
                  </a:rPr>
                  <a:t>If Spent = 0 then Impressions, Clicks, </a:t>
                </a:r>
                <a:r>
                  <a:rPr lang="en-US" altLang="zh-CN" dirty="0" err="1">
                    <a:latin typeface="Poppins" panose="00000500000000000000" pitchFamily="2" charset="0"/>
                    <a:cs typeface="Poppins" panose="00000500000000000000" pitchFamily="2" charset="0"/>
                  </a:rPr>
                  <a:t>Total_Conversion</a:t>
                </a:r>
                <a:r>
                  <a:rPr lang="en-US" altLang="zh-CN" dirty="0">
                    <a:latin typeface="Poppins" panose="00000500000000000000" pitchFamily="2" charset="0"/>
                    <a:cs typeface="Poppins" panose="00000500000000000000" pitchFamily="2" charset="0"/>
                  </a:rPr>
                  <a:t>, </a:t>
                </a:r>
                <a:r>
                  <a:rPr lang="en-US" altLang="zh-CN" dirty="0" err="1">
                    <a:latin typeface="Poppins" panose="00000500000000000000" pitchFamily="2" charset="0"/>
                    <a:cs typeface="Poppins" panose="00000500000000000000" pitchFamily="2" charset="0"/>
                  </a:rPr>
                  <a:t>Approved_Conversion</a:t>
                </a:r>
                <a:r>
                  <a:rPr lang="en-US" altLang="zh-CN" dirty="0">
                    <a:latin typeface="Poppins" panose="00000500000000000000" pitchFamily="2" charset="0"/>
                    <a:cs typeface="Poppins" panose="00000500000000000000" pitchFamily="2" charset="0"/>
                  </a:rPr>
                  <a:t> = 0</a:t>
                </a:r>
              </a:p>
              <a:p>
                <a:pPr marL="285750" indent="-285750">
                  <a:buFont typeface="Arial" panose="020B0604020202020204" pitchFamily="34" charset="0"/>
                  <a:buChar char="•"/>
                </a:pPr>
                <a:r>
                  <a:rPr lang="en-US" altLang="zh-CN" dirty="0" err="1">
                    <a:latin typeface="Poppins" panose="00000500000000000000" pitchFamily="2" charset="0"/>
                    <a:cs typeface="Poppins" panose="00000500000000000000" pitchFamily="2" charset="0"/>
                  </a:rPr>
                  <a:t>Approved_Conversion</a:t>
                </a:r>
                <a:r>
                  <a:rPr lang="en-US" altLang="zh-CN" dirty="0">
                    <a:latin typeface="Poppins" panose="00000500000000000000" pitchFamily="2" charset="0"/>
                    <a:cs typeface="Poppins" panose="00000500000000000000" pitchFamily="2" charset="0"/>
                  </a:rPr>
                  <a:t> &lt; Total Conversions &lt; Clicks &lt; Impressions</a:t>
                </a:r>
                <a14:m>
                  <m:oMath xmlns:m="http://schemas.openxmlformats.org/officeDocument/2006/math">
                    <m:r>
                      <a:rPr lang="en-US" altLang="zh-CN" b="0" i="1" smtClean="0">
                        <a:latin typeface="Cambria Math" panose="02040503050406030204" pitchFamily="18" charset="0"/>
                      </a:rPr>
                      <m:t> </m:t>
                    </m:r>
                  </m:oMath>
                </a14:m>
                <a:r>
                  <a:rPr lang="en-US" dirty="0">
                    <a:latin typeface="Poppins" panose="00000500000000000000" pitchFamily="2" charset="0"/>
                    <a:cs typeface="Poppins" panose="00000500000000000000" pitchFamily="2" charset="0"/>
                  </a:rPr>
                  <a:t> </a:t>
                </a:r>
              </a:p>
            </p:txBody>
          </p:sp>
        </mc:Choice>
        <mc:Fallback xmlns="">
          <p:sp>
            <p:nvSpPr>
              <p:cNvPr id="3" name="TextBox 2">
                <a:extLst>
                  <a:ext uri="{FF2B5EF4-FFF2-40B4-BE49-F238E27FC236}">
                    <a16:creationId xmlns:a16="http://schemas.microsoft.com/office/drawing/2014/main" id="{A9F50315-016C-0862-0926-A630FA2949AA}"/>
                  </a:ext>
                </a:extLst>
              </p:cNvPr>
              <p:cNvSpPr txBox="1">
                <a:spLocks noRot="1" noChangeAspect="1" noMove="1" noResize="1" noEditPoints="1" noAdjustHandles="1" noChangeArrowheads="1" noChangeShapeType="1" noTextEdit="1"/>
              </p:cNvSpPr>
              <p:nvPr/>
            </p:nvSpPr>
            <p:spPr>
              <a:xfrm>
                <a:off x="5146143" y="2447894"/>
                <a:ext cx="6556809" cy="1754326"/>
              </a:xfrm>
              <a:prstGeom prst="rect">
                <a:avLst/>
              </a:prstGeom>
              <a:blipFill>
                <a:blip r:embed="rId9"/>
                <a:stretch>
                  <a:fillRect l="-743" t="-2091" b="-4878"/>
                </a:stretch>
              </a:blipFill>
            </p:spPr>
            <p:txBody>
              <a:bodyPr/>
              <a:lstStyle/>
              <a:p>
                <a:r>
                  <a:rPr lang="zh-CN" altLang="en-US">
                    <a:noFill/>
                  </a:rPr>
                  <a:t> </a:t>
                </a:r>
              </a:p>
            </p:txBody>
          </p:sp>
        </mc:Fallback>
      </mc:AlternateContent>
      <p:sp>
        <p:nvSpPr>
          <p:cNvPr id="6" name="TextBox 5">
            <a:extLst>
              <a:ext uri="{FF2B5EF4-FFF2-40B4-BE49-F238E27FC236}">
                <a16:creationId xmlns:a16="http://schemas.microsoft.com/office/drawing/2014/main" id="{E825E39C-D907-0018-98EE-960D35C5F0B6}"/>
              </a:ext>
            </a:extLst>
          </p:cNvPr>
          <p:cNvSpPr txBox="1"/>
          <p:nvPr/>
        </p:nvSpPr>
        <p:spPr>
          <a:xfrm>
            <a:off x="5146143" y="1632610"/>
            <a:ext cx="6907910" cy="461665"/>
          </a:xfrm>
          <a:prstGeom prst="rect">
            <a:avLst/>
          </a:prstGeom>
          <a:noFill/>
        </p:spPr>
        <p:txBody>
          <a:bodyPr wrap="square">
            <a:spAutoFit/>
          </a:bodyPr>
          <a:lstStyle/>
          <a:p>
            <a:r>
              <a:rPr lang="en-US" altLang="zh-CN" sz="2400" b="1" spc="100" dirty="0">
                <a:latin typeface="Poppins" panose="00000500000000000000" pitchFamily="2" charset="0"/>
                <a:cs typeface="Poppins" panose="00000500000000000000" pitchFamily="2" charset="0"/>
              </a:rPr>
              <a:t>Checking for constraints violation</a:t>
            </a:r>
          </a:p>
        </p:txBody>
      </p:sp>
      <p:cxnSp>
        <p:nvCxnSpPr>
          <p:cNvPr id="34" name="Google Shape;115;p14">
            <a:extLst>
              <a:ext uri="{FF2B5EF4-FFF2-40B4-BE49-F238E27FC236}">
                <a16:creationId xmlns:a16="http://schemas.microsoft.com/office/drawing/2014/main" id="{8D5CE997-68D1-CC95-70DB-9B2AD53839A7}"/>
              </a:ext>
            </a:extLst>
          </p:cNvPr>
          <p:cNvCxnSpPr/>
          <p:nvPr/>
        </p:nvCxnSpPr>
        <p:spPr>
          <a:xfrm>
            <a:off x="5273158" y="2210828"/>
            <a:ext cx="813472" cy="0"/>
          </a:xfrm>
          <a:prstGeom prst="straightConnector1">
            <a:avLst/>
          </a:prstGeom>
          <a:noFill/>
          <a:ln w="57150" cap="flat" cmpd="sng">
            <a:solidFill>
              <a:schemeClr val="bg1"/>
            </a:solidFill>
            <a:prstDash val="solid"/>
            <a:miter lim="800000"/>
            <a:headEnd type="none" w="sm" len="sm"/>
            <a:tailEnd type="none" w="sm" len="sm"/>
          </a:ln>
        </p:spPr>
      </p:cxnSp>
      <p:cxnSp>
        <p:nvCxnSpPr>
          <p:cNvPr id="45" name="Straight Connector 44">
            <a:extLst>
              <a:ext uri="{FF2B5EF4-FFF2-40B4-BE49-F238E27FC236}">
                <a16:creationId xmlns:a16="http://schemas.microsoft.com/office/drawing/2014/main" id="{1457FAD8-8991-6BFB-7D83-1BA8E1ECC441}"/>
              </a:ext>
            </a:extLst>
          </p:cNvPr>
          <p:cNvCxnSpPr>
            <a:cxnSpLocks/>
          </p:cNvCxnSpPr>
          <p:nvPr/>
        </p:nvCxnSpPr>
        <p:spPr>
          <a:xfrm>
            <a:off x="5273158" y="2214608"/>
            <a:ext cx="1580992" cy="0"/>
          </a:xfrm>
          <a:prstGeom prst="line">
            <a:avLst/>
          </a:prstGeom>
          <a:ln w="317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5444FC9-D8E6-B561-3EC9-FFA2EE648D72}"/>
              </a:ext>
            </a:extLst>
          </p:cNvPr>
          <p:cNvSpPr txBox="1"/>
          <p:nvPr/>
        </p:nvSpPr>
        <p:spPr>
          <a:xfrm>
            <a:off x="5547799" y="4407227"/>
            <a:ext cx="5701226" cy="1477328"/>
          </a:xfrm>
          <a:prstGeom prst="rect">
            <a:avLst/>
          </a:prstGeom>
          <a:noFill/>
        </p:spPr>
        <p:txBody>
          <a:bodyPr wrap="square">
            <a:spAutoFit/>
          </a:bodyPr>
          <a:lstStyle/>
          <a:p>
            <a:pPr marL="285750" indent="-285750">
              <a:buFont typeface="Arial" panose="020B0604020202020204" pitchFamily="34" charset="0"/>
              <a:buChar char="•"/>
            </a:pPr>
            <a:r>
              <a:rPr lang="en-US" altLang="zh-CN" b="0" dirty="0">
                <a:solidFill>
                  <a:srgbClr val="000000"/>
                </a:solidFill>
                <a:effectLst/>
                <a:latin typeface="Poppins" panose="00000500000000000000" pitchFamily="2" charset="0"/>
                <a:cs typeface="Poppins" panose="00000500000000000000" pitchFamily="2" charset="0"/>
              </a:rPr>
              <a:t>There are 207 records does not satisfy the first constraints.</a:t>
            </a:r>
          </a:p>
          <a:p>
            <a:pPr marL="285750" indent="-285750">
              <a:buFont typeface="Arial" panose="020B0604020202020204" pitchFamily="34" charset="0"/>
              <a:buChar char="•"/>
            </a:pPr>
            <a:r>
              <a:rPr lang="en-US" altLang="zh-CN" dirty="0">
                <a:solidFill>
                  <a:srgbClr val="000000"/>
                </a:solidFill>
                <a:latin typeface="Poppins" panose="00000500000000000000" pitchFamily="2" charset="0"/>
                <a:cs typeface="Poppins" panose="00000500000000000000" pitchFamily="2" charset="0"/>
              </a:rPr>
              <a:t>T</a:t>
            </a:r>
            <a:r>
              <a:rPr lang="en-US" altLang="zh-CN" b="0" dirty="0">
                <a:solidFill>
                  <a:srgbClr val="000000"/>
                </a:solidFill>
                <a:effectLst/>
                <a:latin typeface="Poppins" panose="00000500000000000000" pitchFamily="2" charset="0"/>
                <a:cs typeface="Poppins" panose="00000500000000000000" pitchFamily="2" charset="0"/>
              </a:rPr>
              <a:t>here are some none-clicked ads but still have conversions. We can see that not all inquiries/sales comes from the ads.</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CF8923-0BF9-A06B-5A42-D57D4D880021}"/>
                  </a:ext>
                </a:extLst>
              </p:cNvPr>
              <p:cNvSpPr txBox="1"/>
              <p:nvPr/>
            </p:nvSpPr>
            <p:spPr>
              <a:xfrm>
                <a:off x="4969275" y="4408765"/>
                <a:ext cx="786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 </m:t>
                      </m:r>
                    </m:oMath>
                  </m:oMathPara>
                </a14:m>
                <a:endParaRPr lang="zh-CN" altLang="en-US" dirty="0"/>
              </a:p>
            </p:txBody>
          </p:sp>
        </mc:Choice>
        <mc:Fallback xmlns="">
          <p:sp>
            <p:nvSpPr>
              <p:cNvPr id="38" name="TextBox 37">
                <a:extLst>
                  <a:ext uri="{FF2B5EF4-FFF2-40B4-BE49-F238E27FC236}">
                    <a16:creationId xmlns:a16="http://schemas.microsoft.com/office/drawing/2014/main" id="{5FCF8923-0BF9-A06B-5A42-D57D4D880021}"/>
                  </a:ext>
                </a:extLst>
              </p:cNvPr>
              <p:cNvSpPr txBox="1">
                <a:spLocks noRot="1" noChangeAspect="1" noMove="1" noResize="1" noEditPoints="1" noAdjustHandles="1" noChangeArrowheads="1" noChangeShapeType="1" noTextEdit="1"/>
              </p:cNvSpPr>
              <p:nvPr/>
            </p:nvSpPr>
            <p:spPr>
              <a:xfrm>
                <a:off x="4969275" y="4408765"/>
                <a:ext cx="786660"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705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p:cNvCxnSpPr>
          <p:nvPr/>
        </p:nvCxnSpPr>
        <p:spPr>
          <a:xfrm>
            <a:off x="1516699" y="527655"/>
            <a:ext cx="6609119"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934052"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Exploratory Data Analysis</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7" name="Picture 46">
            <a:extLst>
              <a:ext uri="{FF2B5EF4-FFF2-40B4-BE49-F238E27FC236}">
                <a16:creationId xmlns:a16="http://schemas.microsoft.com/office/drawing/2014/main" id="{E8C93A65-A464-7591-2EBC-211A6A7D2451}"/>
              </a:ext>
            </a:extLst>
          </p:cNvPr>
          <p:cNvPicPr>
            <a:picLocks noChangeAspect="1"/>
          </p:cNvPicPr>
          <p:nvPr/>
        </p:nvPicPr>
        <p:blipFill rotWithShape="1">
          <a:blip r:embed="rId9">
            <a:extLst>
              <a:ext uri="{28A0092B-C50C-407E-A947-70E740481C1C}">
                <a14:useLocalDpi xmlns:a14="http://schemas.microsoft.com/office/drawing/2010/main" val="0"/>
              </a:ext>
            </a:extLst>
          </a:blip>
          <a:srcRect l="10828" t="9295" r="7511"/>
          <a:stretch/>
        </p:blipFill>
        <p:spPr>
          <a:xfrm>
            <a:off x="552652" y="1185555"/>
            <a:ext cx="1275070" cy="973688"/>
          </a:xfrm>
          <a:prstGeom prst="rect">
            <a:avLst/>
          </a:prstGeom>
        </p:spPr>
      </p:pic>
      <p:pic>
        <p:nvPicPr>
          <p:cNvPr id="49" name="Picture 48">
            <a:extLst>
              <a:ext uri="{FF2B5EF4-FFF2-40B4-BE49-F238E27FC236}">
                <a16:creationId xmlns:a16="http://schemas.microsoft.com/office/drawing/2014/main" id="{70C36B74-828E-B2D0-7477-C5AD77E1378C}"/>
              </a:ext>
            </a:extLst>
          </p:cNvPr>
          <p:cNvPicPr>
            <a:picLocks noChangeAspect="1"/>
          </p:cNvPicPr>
          <p:nvPr/>
        </p:nvPicPr>
        <p:blipFill rotWithShape="1">
          <a:blip r:embed="rId10">
            <a:extLst>
              <a:ext uri="{28A0092B-C50C-407E-A947-70E740481C1C}">
                <a14:useLocalDpi xmlns:a14="http://schemas.microsoft.com/office/drawing/2010/main" val="0"/>
              </a:ext>
            </a:extLst>
          </a:blip>
          <a:srcRect l="11052" t="9295" r="9007"/>
          <a:stretch/>
        </p:blipFill>
        <p:spPr>
          <a:xfrm>
            <a:off x="546058" y="2278973"/>
            <a:ext cx="1248189" cy="973688"/>
          </a:xfrm>
          <a:prstGeom prst="rect">
            <a:avLst/>
          </a:prstGeom>
        </p:spPr>
      </p:pic>
      <p:pic>
        <p:nvPicPr>
          <p:cNvPr id="51" name="Picture 50">
            <a:extLst>
              <a:ext uri="{FF2B5EF4-FFF2-40B4-BE49-F238E27FC236}">
                <a16:creationId xmlns:a16="http://schemas.microsoft.com/office/drawing/2014/main" id="{9C2441F8-E1C3-7DF3-3F2A-8E1429C13634}"/>
              </a:ext>
            </a:extLst>
          </p:cNvPr>
          <p:cNvPicPr>
            <a:picLocks noChangeAspect="1"/>
          </p:cNvPicPr>
          <p:nvPr/>
        </p:nvPicPr>
        <p:blipFill rotWithShape="1">
          <a:blip r:embed="rId11">
            <a:extLst>
              <a:ext uri="{28A0092B-C50C-407E-A947-70E740481C1C}">
                <a14:useLocalDpi xmlns:a14="http://schemas.microsoft.com/office/drawing/2010/main" val="0"/>
              </a:ext>
            </a:extLst>
          </a:blip>
          <a:srcRect l="11577" t="9295" r="8558"/>
          <a:stretch/>
        </p:blipFill>
        <p:spPr>
          <a:xfrm>
            <a:off x="552652" y="3372391"/>
            <a:ext cx="1247021" cy="973689"/>
          </a:xfrm>
          <a:prstGeom prst="rect">
            <a:avLst/>
          </a:prstGeom>
        </p:spPr>
      </p:pic>
      <p:pic>
        <p:nvPicPr>
          <p:cNvPr id="55" name="Picture 54">
            <a:extLst>
              <a:ext uri="{FF2B5EF4-FFF2-40B4-BE49-F238E27FC236}">
                <a16:creationId xmlns:a16="http://schemas.microsoft.com/office/drawing/2014/main" id="{62A9358B-11E5-BA14-D2B0-3A9FC6FD7EDD}"/>
              </a:ext>
            </a:extLst>
          </p:cNvPr>
          <p:cNvPicPr>
            <a:picLocks noChangeAspect="1"/>
          </p:cNvPicPr>
          <p:nvPr/>
        </p:nvPicPr>
        <p:blipFill rotWithShape="1">
          <a:blip r:embed="rId12">
            <a:extLst>
              <a:ext uri="{28A0092B-C50C-407E-A947-70E740481C1C}">
                <a14:useLocalDpi xmlns:a14="http://schemas.microsoft.com/office/drawing/2010/main" val="0"/>
              </a:ext>
            </a:extLst>
          </a:blip>
          <a:srcRect l="11278" t="10343" r="9082" b="8982"/>
          <a:stretch/>
        </p:blipFill>
        <p:spPr>
          <a:xfrm>
            <a:off x="552652" y="4515305"/>
            <a:ext cx="1241595" cy="864682"/>
          </a:xfrm>
          <a:prstGeom prst="rect">
            <a:avLst/>
          </a:prstGeom>
        </p:spPr>
      </p:pic>
      <p:pic>
        <p:nvPicPr>
          <p:cNvPr id="57" name="Picture 56">
            <a:extLst>
              <a:ext uri="{FF2B5EF4-FFF2-40B4-BE49-F238E27FC236}">
                <a16:creationId xmlns:a16="http://schemas.microsoft.com/office/drawing/2014/main" id="{674DB573-8CBF-87FF-7076-958E24D165A6}"/>
              </a:ext>
            </a:extLst>
          </p:cNvPr>
          <p:cNvPicPr>
            <a:picLocks noChangeAspect="1"/>
          </p:cNvPicPr>
          <p:nvPr/>
        </p:nvPicPr>
        <p:blipFill rotWithShape="1">
          <a:blip r:embed="rId13">
            <a:extLst>
              <a:ext uri="{28A0092B-C50C-407E-A947-70E740481C1C}">
                <a14:useLocalDpi xmlns:a14="http://schemas.microsoft.com/office/drawing/2010/main" val="0"/>
              </a:ext>
            </a:extLst>
          </a:blip>
          <a:srcRect l="11128" t="9295" r="8558" b="9091"/>
          <a:stretch/>
        </p:blipFill>
        <p:spPr>
          <a:xfrm>
            <a:off x="546058" y="5602142"/>
            <a:ext cx="1256250" cy="877648"/>
          </a:xfrm>
          <a:prstGeom prst="rect">
            <a:avLst/>
          </a:prstGeom>
        </p:spPr>
      </p:pic>
      <p:sp>
        <p:nvSpPr>
          <p:cNvPr id="60" name="TextBox 59">
            <a:extLst>
              <a:ext uri="{FF2B5EF4-FFF2-40B4-BE49-F238E27FC236}">
                <a16:creationId xmlns:a16="http://schemas.microsoft.com/office/drawing/2014/main" id="{6452B8B8-0E52-6C9C-44DF-CDD936B543AB}"/>
              </a:ext>
            </a:extLst>
          </p:cNvPr>
          <p:cNvSpPr txBox="1"/>
          <p:nvPr/>
        </p:nvSpPr>
        <p:spPr>
          <a:xfrm>
            <a:off x="1989622" y="1501667"/>
            <a:ext cx="2121634"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3 campaigns</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1" name="TextBox 60">
            <a:extLst>
              <a:ext uri="{FF2B5EF4-FFF2-40B4-BE49-F238E27FC236}">
                <a16:creationId xmlns:a16="http://schemas.microsoft.com/office/drawing/2014/main" id="{282B0CF2-BC96-3EEA-B584-784E83E94CE3}"/>
              </a:ext>
            </a:extLst>
          </p:cNvPr>
          <p:cNvSpPr txBox="1"/>
          <p:nvPr/>
        </p:nvSpPr>
        <p:spPr>
          <a:xfrm>
            <a:off x="1989622" y="2589796"/>
            <a:ext cx="2121634"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4 age ranges</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2" name="TextBox 61">
            <a:extLst>
              <a:ext uri="{FF2B5EF4-FFF2-40B4-BE49-F238E27FC236}">
                <a16:creationId xmlns:a16="http://schemas.microsoft.com/office/drawing/2014/main" id="{7CF38070-1CA6-DEFC-0E65-19BCEE00131B}"/>
              </a:ext>
            </a:extLst>
          </p:cNvPr>
          <p:cNvSpPr txBox="1"/>
          <p:nvPr/>
        </p:nvSpPr>
        <p:spPr>
          <a:xfrm>
            <a:off x="1989622" y="3689958"/>
            <a:ext cx="2121634"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2 genders</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3" name="TextBox 62">
            <a:extLst>
              <a:ext uri="{FF2B5EF4-FFF2-40B4-BE49-F238E27FC236}">
                <a16:creationId xmlns:a16="http://schemas.microsoft.com/office/drawing/2014/main" id="{AA5A348E-7781-D3BC-41AA-28432FC102D5}"/>
              </a:ext>
            </a:extLst>
          </p:cNvPr>
          <p:cNvSpPr txBox="1"/>
          <p:nvPr/>
        </p:nvSpPr>
        <p:spPr>
          <a:xfrm>
            <a:off x="1989622" y="4780974"/>
            <a:ext cx="2121634"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40 interest</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4" name="TextBox 63">
            <a:extLst>
              <a:ext uri="{FF2B5EF4-FFF2-40B4-BE49-F238E27FC236}">
                <a16:creationId xmlns:a16="http://schemas.microsoft.com/office/drawing/2014/main" id="{74C26EA6-DC9C-C7B3-D97B-B582C66A0B19}"/>
              </a:ext>
            </a:extLst>
          </p:cNvPr>
          <p:cNvSpPr txBox="1"/>
          <p:nvPr/>
        </p:nvSpPr>
        <p:spPr>
          <a:xfrm>
            <a:off x="1989622" y="5844961"/>
            <a:ext cx="2399420"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Up to 650$ on ads</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6" name="Rectangle 65">
            <a:extLst>
              <a:ext uri="{FF2B5EF4-FFF2-40B4-BE49-F238E27FC236}">
                <a16:creationId xmlns:a16="http://schemas.microsoft.com/office/drawing/2014/main" id="{FC779DCE-3000-2B6A-48A9-5B84A9B16741}"/>
              </a:ext>
            </a:extLst>
          </p:cNvPr>
          <p:cNvSpPr/>
          <p:nvPr/>
        </p:nvSpPr>
        <p:spPr>
          <a:xfrm>
            <a:off x="461339" y="1141573"/>
            <a:ext cx="4147062" cy="5409742"/>
          </a:xfrm>
          <a:prstGeom prst="rect">
            <a:avLst/>
          </a:prstGeom>
          <a:noFill/>
          <a:ln w="19050">
            <a:gradFill flip="none" rotWithShape="1">
              <a:gsLst>
                <a:gs pos="0">
                  <a:srgbClr val="BE264C"/>
                </a:gs>
                <a:gs pos="100000">
                  <a:srgbClr val="92AEB9"/>
                </a:gs>
              </a:gsLst>
              <a:lin ang="27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pic>
        <p:nvPicPr>
          <p:cNvPr id="73" name="Picture 72">
            <a:extLst>
              <a:ext uri="{FF2B5EF4-FFF2-40B4-BE49-F238E27FC236}">
                <a16:creationId xmlns:a16="http://schemas.microsoft.com/office/drawing/2014/main" id="{901254D8-20AC-EAEB-2676-B95551599D3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82887" y="1141573"/>
            <a:ext cx="5406572" cy="5406572"/>
          </a:xfrm>
          <a:prstGeom prst="rect">
            <a:avLst/>
          </a:prstGeom>
        </p:spPr>
      </p:pic>
      <p:sp>
        <p:nvSpPr>
          <p:cNvPr id="74" name="Rectangle 73">
            <a:extLst>
              <a:ext uri="{FF2B5EF4-FFF2-40B4-BE49-F238E27FC236}">
                <a16:creationId xmlns:a16="http://schemas.microsoft.com/office/drawing/2014/main" id="{D957061D-7495-D66F-2F24-ED56432345F4}"/>
              </a:ext>
            </a:extLst>
          </p:cNvPr>
          <p:cNvSpPr/>
          <p:nvPr/>
        </p:nvSpPr>
        <p:spPr>
          <a:xfrm>
            <a:off x="7514628" y="2220686"/>
            <a:ext cx="4074831" cy="4259104"/>
          </a:xfrm>
          <a:prstGeom prst="rect">
            <a:avLst/>
          </a:prstGeom>
          <a:noFill/>
          <a:ln w="19050">
            <a:gradFill flip="none" rotWithShape="1">
              <a:gsLst>
                <a:gs pos="0">
                  <a:srgbClr val="BE264C"/>
                </a:gs>
                <a:gs pos="100000">
                  <a:srgbClr val="92AEB9"/>
                </a:gs>
              </a:gsLst>
              <a:lin ang="27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cxnSp>
        <p:nvCxnSpPr>
          <p:cNvPr id="76" name="Straight Connector 75">
            <a:extLst>
              <a:ext uri="{FF2B5EF4-FFF2-40B4-BE49-F238E27FC236}">
                <a16:creationId xmlns:a16="http://schemas.microsoft.com/office/drawing/2014/main" id="{F7902AC7-ADB3-3EDA-C68B-DE56AFCFB5D5}"/>
              </a:ext>
            </a:extLst>
          </p:cNvPr>
          <p:cNvCxnSpPr>
            <a:cxnSpLocks/>
            <a:stCxn id="66" idx="3"/>
          </p:cNvCxnSpPr>
          <p:nvPr/>
        </p:nvCxnSpPr>
        <p:spPr>
          <a:xfrm>
            <a:off x="4608401" y="3846444"/>
            <a:ext cx="1197313" cy="0"/>
          </a:xfrm>
          <a:prstGeom prst="line">
            <a:avLst/>
          </a:prstGeom>
          <a:ln w="1905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315C09D-626E-2109-C420-93301E2110A0}"/>
              </a:ext>
            </a:extLst>
          </p:cNvPr>
          <p:cNvSpPr txBox="1"/>
          <p:nvPr/>
        </p:nvSpPr>
        <p:spPr>
          <a:xfrm>
            <a:off x="552652" y="775476"/>
            <a:ext cx="3838503" cy="338554"/>
          </a:xfrm>
          <a:prstGeom prst="rect">
            <a:avLst/>
          </a:prstGeom>
          <a:noFill/>
        </p:spPr>
        <p:txBody>
          <a:bodyPr wrap="square" rtlCol="0">
            <a:spAutoFit/>
          </a:bodyPr>
          <a:lstStyle/>
          <a:p>
            <a:pPr algn="ctr"/>
            <a:r>
              <a:rPr lang="en-US" altLang="zh-CN" sz="1600" spc="100" dirty="0">
                <a:latin typeface="Poppins" panose="00000500000000000000" pitchFamily="2" charset="0"/>
                <a:ea typeface="Roboto" panose="02000000000000000000" pitchFamily="2" charset="0"/>
                <a:cs typeface="Poppins" panose="00000500000000000000" pitchFamily="2" charset="0"/>
              </a:rPr>
              <a:t>Independent variables</a:t>
            </a:r>
            <a:endParaRPr lang="zh-CN" altLang="en-US" sz="1600" spc="100" dirty="0">
              <a:latin typeface="Poppins" panose="00000500000000000000" pitchFamily="2" charset="0"/>
              <a:cs typeface="Poppins" panose="00000500000000000000" pitchFamily="2" charset="0"/>
            </a:endParaRPr>
          </a:p>
        </p:txBody>
      </p:sp>
      <p:sp>
        <p:nvSpPr>
          <p:cNvPr id="81" name="TextBox 80">
            <a:extLst>
              <a:ext uri="{FF2B5EF4-FFF2-40B4-BE49-F238E27FC236}">
                <a16:creationId xmlns:a16="http://schemas.microsoft.com/office/drawing/2014/main" id="{B93234E4-D7BF-CB38-5E4D-970673D4C753}"/>
              </a:ext>
            </a:extLst>
          </p:cNvPr>
          <p:cNvSpPr txBox="1"/>
          <p:nvPr/>
        </p:nvSpPr>
        <p:spPr>
          <a:xfrm>
            <a:off x="7732502" y="1848496"/>
            <a:ext cx="3838503" cy="338554"/>
          </a:xfrm>
          <a:prstGeom prst="rect">
            <a:avLst/>
          </a:prstGeom>
          <a:noFill/>
        </p:spPr>
        <p:txBody>
          <a:bodyPr wrap="square" rtlCol="0">
            <a:spAutoFit/>
          </a:bodyPr>
          <a:lstStyle/>
          <a:p>
            <a:pPr algn="ctr"/>
            <a:r>
              <a:rPr lang="en-US" altLang="zh-CN" sz="1600" spc="100" dirty="0">
                <a:latin typeface="Poppins" panose="00000500000000000000" pitchFamily="2" charset="0"/>
                <a:ea typeface="Roboto" panose="02000000000000000000" pitchFamily="2" charset="0"/>
                <a:cs typeface="Poppins" panose="00000500000000000000" pitchFamily="2" charset="0"/>
              </a:rPr>
              <a:t>Dependent variables</a:t>
            </a:r>
            <a:endParaRPr lang="zh-CN" altLang="en-US" sz="1600" spc="1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53822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p:cNvCxnSpPr>
          <p:nvPr/>
        </p:nvCxnSpPr>
        <p:spPr>
          <a:xfrm>
            <a:off x="1516699" y="527655"/>
            <a:ext cx="6609119"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107693"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Regression Analysis</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Picture 39">
            <a:extLst>
              <a:ext uri="{FF2B5EF4-FFF2-40B4-BE49-F238E27FC236}">
                <a16:creationId xmlns:a16="http://schemas.microsoft.com/office/drawing/2014/main" id="{62DE62E3-22DD-47C9-2DC8-6A1A0E7C9CD2}"/>
              </a:ext>
            </a:extLst>
          </p:cNvPr>
          <p:cNvPicPr>
            <a:picLocks noChangeAspect="1"/>
          </p:cNvPicPr>
          <p:nvPr/>
        </p:nvPicPr>
        <p:blipFill>
          <a:blip r:embed="rId9"/>
          <a:stretch>
            <a:fillRect/>
          </a:stretch>
        </p:blipFill>
        <p:spPr>
          <a:xfrm>
            <a:off x="618884" y="3169475"/>
            <a:ext cx="4420005" cy="2356027"/>
          </a:xfrm>
          <a:prstGeom prst="rect">
            <a:avLst/>
          </a:prstGeom>
        </p:spPr>
      </p:pic>
      <p:pic>
        <p:nvPicPr>
          <p:cNvPr id="42" name="Picture 41">
            <a:extLst>
              <a:ext uri="{FF2B5EF4-FFF2-40B4-BE49-F238E27FC236}">
                <a16:creationId xmlns:a16="http://schemas.microsoft.com/office/drawing/2014/main" id="{56F7946D-7DDE-E623-323C-7C10C0D8A636}"/>
              </a:ext>
            </a:extLst>
          </p:cNvPr>
          <p:cNvPicPr>
            <a:picLocks noChangeAspect="1"/>
          </p:cNvPicPr>
          <p:nvPr/>
        </p:nvPicPr>
        <p:blipFill>
          <a:blip r:embed="rId10"/>
          <a:stretch>
            <a:fillRect/>
          </a:stretch>
        </p:blipFill>
        <p:spPr>
          <a:xfrm>
            <a:off x="6596743" y="2870803"/>
            <a:ext cx="4423399" cy="2418459"/>
          </a:xfrm>
          <a:prstGeom prst="rect">
            <a:avLst/>
          </a:prstGeom>
        </p:spPr>
      </p:pic>
      <p:sp>
        <p:nvSpPr>
          <p:cNvPr id="45" name="Rectangle 44">
            <a:extLst>
              <a:ext uri="{FF2B5EF4-FFF2-40B4-BE49-F238E27FC236}">
                <a16:creationId xmlns:a16="http://schemas.microsoft.com/office/drawing/2014/main" id="{DCB350CE-EA00-86D6-E050-C88B26718050}"/>
              </a:ext>
            </a:extLst>
          </p:cNvPr>
          <p:cNvSpPr/>
          <p:nvPr/>
        </p:nvSpPr>
        <p:spPr>
          <a:xfrm>
            <a:off x="6458830" y="1672399"/>
            <a:ext cx="5099718" cy="4763568"/>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46" name="TextBox 45">
            <a:extLst>
              <a:ext uri="{FF2B5EF4-FFF2-40B4-BE49-F238E27FC236}">
                <a16:creationId xmlns:a16="http://schemas.microsoft.com/office/drawing/2014/main" id="{9DD12506-78A2-865B-1FEF-A9B64E98224C}"/>
              </a:ext>
            </a:extLst>
          </p:cNvPr>
          <p:cNvSpPr txBox="1"/>
          <p:nvPr/>
        </p:nvSpPr>
        <p:spPr>
          <a:xfrm>
            <a:off x="7503090" y="1984550"/>
            <a:ext cx="3011197" cy="646331"/>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Feature Importance on Clicks</a:t>
            </a:r>
          </a:p>
        </p:txBody>
      </p:sp>
      <p:sp>
        <p:nvSpPr>
          <p:cNvPr id="48" name="Rectangle 47">
            <a:extLst>
              <a:ext uri="{FF2B5EF4-FFF2-40B4-BE49-F238E27FC236}">
                <a16:creationId xmlns:a16="http://schemas.microsoft.com/office/drawing/2014/main" id="{B88C4E28-9575-9285-00A8-343E57175BC6}"/>
              </a:ext>
            </a:extLst>
          </p:cNvPr>
          <p:cNvSpPr/>
          <p:nvPr/>
        </p:nvSpPr>
        <p:spPr>
          <a:xfrm>
            <a:off x="539082" y="1672398"/>
            <a:ext cx="5099718" cy="4763569"/>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50" name="TextBox 49">
            <a:extLst>
              <a:ext uri="{FF2B5EF4-FFF2-40B4-BE49-F238E27FC236}">
                <a16:creationId xmlns:a16="http://schemas.microsoft.com/office/drawing/2014/main" id="{8BB330F2-1098-EB6C-6EA4-7BF2808E0E9D}"/>
              </a:ext>
            </a:extLst>
          </p:cNvPr>
          <p:cNvSpPr txBox="1"/>
          <p:nvPr/>
        </p:nvSpPr>
        <p:spPr>
          <a:xfrm>
            <a:off x="1571465" y="2087253"/>
            <a:ext cx="3011197" cy="646331"/>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Feature Importance on Impressions</a:t>
            </a:r>
          </a:p>
        </p:txBody>
      </p:sp>
      <p:sp>
        <p:nvSpPr>
          <p:cNvPr id="3" name="TextBox 2">
            <a:extLst>
              <a:ext uri="{FF2B5EF4-FFF2-40B4-BE49-F238E27FC236}">
                <a16:creationId xmlns:a16="http://schemas.microsoft.com/office/drawing/2014/main" id="{B0118AA5-3623-7BA7-AF03-F5F4DC100660}"/>
              </a:ext>
            </a:extLst>
          </p:cNvPr>
          <p:cNvSpPr txBox="1"/>
          <p:nvPr/>
        </p:nvSpPr>
        <p:spPr>
          <a:xfrm>
            <a:off x="1298040" y="5795680"/>
            <a:ext cx="3581801" cy="523220"/>
          </a:xfrm>
          <a:prstGeom prst="rect">
            <a:avLst/>
          </a:prstGeom>
          <a:noFill/>
        </p:spPr>
        <p:txBody>
          <a:bodyPr wrap="square" rtlCol="0">
            <a:spAutoFit/>
          </a:bodyPr>
          <a:lstStyle/>
          <a:p>
            <a:pPr algn="ctr"/>
            <a:r>
              <a:rPr lang="en-US" altLang="zh-CN" sz="1400" dirty="0">
                <a:latin typeface="Poppins" panose="00000500000000000000" pitchFamily="2" charset="0"/>
                <a:cs typeface="Poppins" panose="00000500000000000000" pitchFamily="2" charset="0"/>
              </a:rPr>
              <a:t>Evaluated by </a:t>
            </a:r>
            <a:r>
              <a:rPr lang="en-US" altLang="zh-CN" sz="1400" dirty="0" err="1">
                <a:latin typeface="Poppins" panose="00000500000000000000" pitchFamily="2" charset="0"/>
                <a:cs typeface="Poppins" panose="00000500000000000000" pitchFamily="2" charset="0"/>
              </a:rPr>
              <a:t>RandomForestRegressor</a:t>
            </a:r>
            <a:endParaRPr lang="en-US" altLang="zh-CN" sz="1400" dirty="0">
              <a:latin typeface="Poppins" panose="00000500000000000000" pitchFamily="2" charset="0"/>
              <a:cs typeface="Poppins" panose="00000500000000000000" pitchFamily="2" charset="0"/>
            </a:endParaRPr>
          </a:p>
          <a:p>
            <a:pPr algn="ctr"/>
            <a:r>
              <a:rPr lang="en-US" sz="1400" dirty="0">
                <a:latin typeface="Poppins" panose="00000500000000000000" pitchFamily="2" charset="0"/>
                <a:cs typeface="Poppins" panose="00000500000000000000" pitchFamily="2" charset="0"/>
              </a:rPr>
              <a:t>Accuracy = 96.4%</a:t>
            </a:r>
          </a:p>
        </p:txBody>
      </p:sp>
      <p:sp>
        <p:nvSpPr>
          <p:cNvPr id="5" name="TextBox 4">
            <a:extLst>
              <a:ext uri="{FF2B5EF4-FFF2-40B4-BE49-F238E27FC236}">
                <a16:creationId xmlns:a16="http://schemas.microsoft.com/office/drawing/2014/main" id="{5A824506-0272-B107-160C-5AAFAF8C8696}"/>
              </a:ext>
            </a:extLst>
          </p:cNvPr>
          <p:cNvSpPr txBox="1"/>
          <p:nvPr/>
        </p:nvSpPr>
        <p:spPr>
          <a:xfrm>
            <a:off x="7217787" y="5795680"/>
            <a:ext cx="3581801" cy="523220"/>
          </a:xfrm>
          <a:prstGeom prst="rect">
            <a:avLst/>
          </a:prstGeom>
          <a:noFill/>
        </p:spPr>
        <p:txBody>
          <a:bodyPr wrap="square" rtlCol="0">
            <a:spAutoFit/>
          </a:bodyPr>
          <a:lstStyle/>
          <a:p>
            <a:pPr algn="ctr"/>
            <a:r>
              <a:rPr lang="en-US" altLang="zh-CN" sz="1400" dirty="0">
                <a:latin typeface="Poppins" panose="00000500000000000000" pitchFamily="2" charset="0"/>
                <a:cs typeface="Poppins" panose="00000500000000000000" pitchFamily="2" charset="0"/>
              </a:rPr>
              <a:t>Evaluated by </a:t>
            </a:r>
            <a:r>
              <a:rPr lang="en-US" altLang="zh-CN" sz="1400" dirty="0" err="1">
                <a:latin typeface="Poppins" panose="00000500000000000000" pitchFamily="2" charset="0"/>
                <a:cs typeface="Poppins" panose="00000500000000000000" pitchFamily="2" charset="0"/>
              </a:rPr>
              <a:t>RandomForestRegressor</a:t>
            </a:r>
            <a:endParaRPr lang="en-US" altLang="zh-CN" sz="1400" dirty="0">
              <a:latin typeface="Poppins" panose="00000500000000000000" pitchFamily="2" charset="0"/>
              <a:cs typeface="Poppins" panose="00000500000000000000" pitchFamily="2" charset="0"/>
            </a:endParaRPr>
          </a:p>
          <a:p>
            <a:pPr algn="ctr"/>
            <a:r>
              <a:rPr lang="en-US" sz="1400" dirty="0">
                <a:latin typeface="Poppins" panose="00000500000000000000" pitchFamily="2" charset="0"/>
                <a:cs typeface="Poppins" panose="00000500000000000000" pitchFamily="2" charset="0"/>
              </a:rPr>
              <a:t>Accuracy = 97.8%</a:t>
            </a:r>
          </a:p>
        </p:txBody>
      </p:sp>
    </p:spTree>
    <p:extLst>
      <p:ext uri="{BB962C8B-B14F-4D97-AF65-F5344CB8AC3E}">
        <p14:creationId xmlns:p14="http://schemas.microsoft.com/office/powerpoint/2010/main" val="2969125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1" idx="2"/>
          </p:cNvCxnSpPr>
          <p:nvPr/>
        </p:nvCxnSpPr>
        <p:spPr>
          <a:xfrm>
            <a:off x="1516699" y="527655"/>
            <a:ext cx="8286370" cy="123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376487"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ML and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7E643EE5-5B5F-F741-0B68-5F94777130BA}"/>
              </a:ext>
            </a:extLst>
          </p:cNvPr>
          <p:cNvSpPr/>
          <p:nvPr/>
        </p:nvSpPr>
        <p:spPr>
          <a:xfrm>
            <a:off x="4531065" y="1774415"/>
            <a:ext cx="3099992" cy="3311936"/>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AC464068-85C5-8498-8788-9A6E25BCA7A6}"/>
              </a:ext>
            </a:extLst>
          </p:cNvPr>
          <p:cNvSpPr txBox="1"/>
          <p:nvPr/>
        </p:nvSpPr>
        <p:spPr>
          <a:xfrm>
            <a:off x="4599149" y="2083418"/>
            <a:ext cx="2993685" cy="1015663"/>
          </a:xfrm>
          <a:prstGeom prst="rect">
            <a:avLst/>
          </a:prstGeom>
          <a:noFill/>
        </p:spPr>
        <p:txBody>
          <a:bodyPr wrap="square" rtlCol="0">
            <a:spAutoFit/>
          </a:bodyPr>
          <a:lstStyle/>
          <a:p>
            <a:pPr algn="ctr"/>
            <a:r>
              <a:rPr lang="en-US" altLang="zh-CN" sz="2000" dirty="0">
                <a:solidFill>
                  <a:schemeClr val="bg1"/>
                </a:solidFill>
                <a:latin typeface="Poppins" panose="00000500000000000000" pitchFamily="2" charset="0"/>
                <a:ea typeface="Roboto" panose="02000000000000000000" pitchFamily="2" charset="0"/>
                <a:cs typeface="Poppins" panose="00000500000000000000" pitchFamily="2" charset="0"/>
              </a:rPr>
              <a:t>Use case 1: Personalize Spent on Audience </a:t>
            </a:r>
            <a:endParaRPr lang="zh-CN" altLang="en-US" sz="2000" dirty="0">
              <a:solidFill>
                <a:schemeClr val="bg1"/>
              </a:solidFill>
              <a:latin typeface="Poppins" panose="00000500000000000000" pitchFamily="2" charset="0"/>
              <a:cs typeface="Poppins" panose="00000500000000000000" pitchFamily="2" charset="0"/>
            </a:endParaRPr>
          </a:p>
        </p:txBody>
      </p:sp>
      <p:sp>
        <p:nvSpPr>
          <p:cNvPr id="9" name="Rectangle 8">
            <a:extLst>
              <a:ext uri="{FF2B5EF4-FFF2-40B4-BE49-F238E27FC236}">
                <a16:creationId xmlns:a16="http://schemas.microsoft.com/office/drawing/2014/main" id="{AEACEF66-9385-D3EA-2D6B-D0F51D96EF46}"/>
              </a:ext>
            </a:extLst>
          </p:cNvPr>
          <p:cNvSpPr/>
          <p:nvPr/>
        </p:nvSpPr>
        <p:spPr>
          <a:xfrm>
            <a:off x="8045790" y="1774415"/>
            <a:ext cx="3099992" cy="3311936"/>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DE7F27AC-E14A-A001-15F3-7A23E455BE58}"/>
              </a:ext>
            </a:extLst>
          </p:cNvPr>
          <p:cNvSpPr txBox="1"/>
          <p:nvPr/>
        </p:nvSpPr>
        <p:spPr>
          <a:xfrm>
            <a:off x="8113874" y="2354612"/>
            <a:ext cx="2993685" cy="400110"/>
          </a:xfrm>
          <a:prstGeom prst="rect">
            <a:avLst/>
          </a:prstGeom>
          <a:noFill/>
        </p:spPr>
        <p:txBody>
          <a:bodyPr wrap="square" rtlCol="0">
            <a:spAutoFit/>
          </a:bodyPr>
          <a:lstStyle/>
          <a:p>
            <a:pPr algn="ctr"/>
            <a:r>
              <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rPr>
              <a:t>Metric</a:t>
            </a:r>
            <a:endParaRPr lang="zh-CN" altLang="en-US" sz="2000" dirty="0">
              <a:solidFill>
                <a:srgbClr val="292929"/>
              </a:solidFill>
              <a:latin typeface="Poppins" panose="00000500000000000000" pitchFamily="2" charset="0"/>
              <a:cs typeface="Poppins" panose="00000500000000000000" pitchFamily="2" charset="0"/>
            </a:endParaRPr>
          </a:p>
        </p:txBody>
      </p:sp>
      <p:sp>
        <p:nvSpPr>
          <p:cNvPr id="33" name="Rectangle 32">
            <a:extLst>
              <a:ext uri="{FF2B5EF4-FFF2-40B4-BE49-F238E27FC236}">
                <a16:creationId xmlns:a16="http://schemas.microsoft.com/office/drawing/2014/main" id="{EABC4186-8CAD-231D-BD26-60C32915C6AF}"/>
              </a:ext>
            </a:extLst>
          </p:cNvPr>
          <p:cNvSpPr/>
          <p:nvPr/>
        </p:nvSpPr>
        <p:spPr>
          <a:xfrm>
            <a:off x="1016340" y="1774415"/>
            <a:ext cx="3099992" cy="3311936"/>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a:extLst>
              <a:ext uri="{FF2B5EF4-FFF2-40B4-BE49-F238E27FC236}">
                <a16:creationId xmlns:a16="http://schemas.microsoft.com/office/drawing/2014/main" id="{4BB30D2E-D4DC-8F5D-BCB1-6A474D29AF42}"/>
              </a:ext>
            </a:extLst>
          </p:cNvPr>
          <p:cNvSpPr txBox="1"/>
          <p:nvPr/>
        </p:nvSpPr>
        <p:spPr>
          <a:xfrm>
            <a:off x="1003817" y="2114195"/>
            <a:ext cx="2993685" cy="707886"/>
          </a:xfrm>
          <a:prstGeom prst="rect">
            <a:avLst/>
          </a:prstGeom>
          <a:noFill/>
        </p:spPr>
        <p:txBody>
          <a:bodyPr wrap="square" rtlCol="0">
            <a:spAutoFit/>
          </a:bodyPr>
          <a:lstStyle/>
          <a:p>
            <a:pPr algn="ctr"/>
            <a:endPar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endParaRPr>
          </a:p>
          <a:p>
            <a:pPr algn="ctr"/>
            <a:r>
              <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rPr>
              <a:t>Tracker</a:t>
            </a:r>
            <a:endParaRPr lang="zh-CN" altLang="en-US" sz="2000" dirty="0">
              <a:solidFill>
                <a:srgbClr val="292929"/>
              </a:solidFill>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6BB4228A-1073-935E-E395-EABD180E1131}"/>
              </a:ext>
            </a:extLst>
          </p:cNvPr>
          <p:cNvSpPr txBox="1"/>
          <p:nvPr/>
        </p:nvSpPr>
        <p:spPr>
          <a:xfrm>
            <a:off x="1276181" y="3263493"/>
            <a:ext cx="2579971" cy="1815882"/>
          </a:xfrm>
          <a:prstGeom prst="rect">
            <a:avLst/>
          </a:prstGeom>
          <a:noFill/>
        </p:spPr>
        <p:txBody>
          <a:bodyPr wrap="square">
            <a:spAutoFit/>
          </a:bodyPr>
          <a:lstStyle/>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Exploit the Random Forest built before to predict the returns based on a given setting.</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Continuously track the influence of the Spent on the returns with a given step size.</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p:txBody>
      </p:sp>
      <p:sp>
        <p:nvSpPr>
          <p:cNvPr id="36" name="TextBox 35">
            <a:extLst>
              <a:ext uri="{FF2B5EF4-FFF2-40B4-BE49-F238E27FC236}">
                <a16:creationId xmlns:a16="http://schemas.microsoft.com/office/drawing/2014/main" id="{193B5C21-363A-DA63-0F27-A4A812584585}"/>
              </a:ext>
            </a:extLst>
          </p:cNvPr>
          <p:cNvSpPr txBox="1"/>
          <p:nvPr/>
        </p:nvSpPr>
        <p:spPr>
          <a:xfrm>
            <a:off x="4806007" y="3261757"/>
            <a:ext cx="2579971" cy="1600438"/>
          </a:xfrm>
          <a:prstGeom prst="rect">
            <a:avLst/>
          </a:prstGeom>
          <a:noFill/>
        </p:spPr>
        <p:txBody>
          <a:bodyPr wrap="square">
            <a:spAutoFit/>
          </a:bodyPr>
          <a:lstStyle/>
          <a:p>
            <a:pPr algn="just"/>
            <a:r>
              <a:rPr lang="en-US" altLang="zh-CN" sz="1400" dirty="0">
                <a:solidFill>
                  <a:schemeClr val="bg1"/>
                </a:solidFill>
                <a:latin typeface="Calibri" panose="020F0502020204030204" pitchFamily="34" charset="0"/>
                <a:ea typeface="SF Pro Display" panose="00000500000000000000" pitchFamily="2" charset="0"/>
                <a:cs typeface="Calibri" panose="020F0502020204030204" pitchFamily="34" charset="0"/>
              </a:rPr>
              <a:t>Given a budget or a range of amount available for spending on ads, return the amount of spent that most effective or can balance the most between spent and return values (impressions, clicks, etc.)</a:t>
            </a:r>
          </a:p>
        </p:txBody>
      </p:sp>
      <p:sp>
        <p:nvSpPr>
          <p:cNvPr id="40" name="Freeform: Shape 39">
            <a:extLst>
              <a:ext uri="{FF2B5EF4-FFF2-40B4-BE49-F238E27FC236}">
                <a16:creationId xmlns:a16="http://schemas.microsoft.com/office/drawing/2014/main" id="{C47C7F40-1EA1-A5F8-B957-E77AA02FA4B2}"/>
              </a:ext>
            </a:extLst>
          </p:cNvPr>
          <p:cNvSpPr/>
          <p:nvPr/>
        </p:nvSpPr>
        <p:spPr>
          <a:xfrm>
            <a:off x="9088422" y="3122917"/>
            <a:ext cx="1408734" cy="983610"/>
          </a:xfrm>
          <a:custGeom>
            <a:avLst/>
            <a:gdLst>
              <a:gd name="connsiteX0" fmla="*/ 0 w 3229761"/>
              <a:gd name="connsiteY0" fmla="*/ 2256639 h 2256639"/>
              <a:gd name="connsiteX1" fmla="*/ 176169 w 3229761"/>
              <a:gd name="connsiteY1" fmla="*/ 1736521 h 2256639"/>
              <a:gd name="connsiteX2" fmla="*/ 620785 w 3229761"/>
              <a:gd name="connsiteY2" fmla="*/ 1266738 h 2256639"/>
              <a:gd name="connsiteX3" fmla="*/ 838899 w 3229761"/>
              <a:gd name="connsiteY3" fmla="*/ 713064 h 2256639"/>
              <a:gd name="connsiteX4" fmla="*/ 1140903 w 3229761"/>
              <a:gd name="connsiteY4" fmla="*/ 503339 h 2256639"/>
              <a:gd name="connsiteX5" fmla="*/ 1619075 w 3229761"/>
              <a:gd name="connsiteY5" fmla="*/ 478172 h 2256639"/>
              <a:gd name="connsiteX6" fmla="*/ 2315361 w 3229761"/>
              <a:gd name="connsiteY6" fmla="*/ 176169 h 2256639"/>
              <a:gd name="connsiteX7" fmla="*/ 3229761 w 3229761"/>
              <a:gd name="connsiteY7" fmla="*/ 0 h 225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9761" h="2256639">
                <a:moveTo>
                  <a:pt x="0" y="2256639"/>
                </a:moveTo>
                <a:cubicBezTo>
                  <a:pt x="36352" y="2079071"/>
                  <a:pt x="72705" y="1901504"/>
                  <a:pt x="176169" y="1736521"/>
                </a:cubicBezTo>
                <a:cubicBezTo>
                  <a:pt x="279633" y="1571538"/>
                  <a:pt x="510330" y="1437314"/>
                  <a:pt x="620785" y="1266738"/>
                </a:cubicBezTo>
                <a:cubicBezTo>
                  <a:pt x="731240" y="1096162"/>
                  <a:pt x="752213" y="840297"/>
                  <a:pt x="838899" y="713064"/>
                </a:cubicBezTo>
                <a:cubicBezTo>
                  <a:pt x="925585" y="585831"/>
                  <a:pt x="1010874" y="542488"/>
                  <a:pt x="1140903" y="503339"/>
                </a:cubicBezTo>
                <a:cubicBezTo>
                  <a:pt x="1270932" y="464190"/>
                  <a:pt x="1423332" y="532700"/>
                  <a:pt x="1619075" y="478172"/>
                </a:cubicBezTo>
                <a:cubicBezTo>
                  <a:pt x="1814818" y="423644"/>
                  <a:pt x="2046913" y="255864"/>
                  <a:pt x="2315361" y="176169"/>
                </a:cubicBezTo>
                <a:cubicBezTo>
                  <a:pt x="2583809" y="96474"/>
                  <a:pt x="2906785" y="48237"/>
                  <a:pt x="322976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a16="http://schemas.microsoft.com/office/drawing/2014/main" id="{372CE6A7-16E8-9A57-FEB2-4B0BC182B9BC}"/>
              </a:ext>
            </a:extLst>
          </p:cNvPr>
          <p:cNvSpPr txBox="1"/>
          <p:nvPr/>
        </p:nvSpPr>
        <p:spPr>
          <a:xfrm>
            <a:off x="8305800" y="4474723"/>
            <a:ext cx="2579971" cy="523220"/>
          </a:xfrm>
          <a:prstGeom prst="rect">
            <a:avLst/>
          </a:prstGeom>
          <a:noFill/>
        </p:spPr>
        <p:txBody>
          <a:bodyPr wrap="square">
            <a:spAutoFit/>
          </a:bodyPr>
          <a:lstStyle/>
          <a:p>
            <a:pPr algn="ctr"/>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Spent</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p:txBody>
      </p:sp>
      <p:sp>
        <p:nvSpPr>
          <p:cNvPr id="7" name="TextBox 6">
            <a:extLst>
              <a:ext uri="{FF2B5EF4-FFF2-40B4-BE49-F238E27FC236}">
                <a16:creationId xmlns:a16="http://schemas.microsoft.com/office/drawing/2014/main" id="{E030978D-F7DA-5984-9608-FB13A5D2D819}"/>
              </a:ext>
            </a:extLst>
          </p:cNvPr>
          <p:cNvSpPr txBox="1"/>
          <p:nvPr/>
        </p:nvSpPr>
        <p:spPr>
          <a:xfrm>
            <a:off x="7709162" y="3315605"/>
            <a:ext cx="1564907" cy="523220"/>
          </a:xfrm>
          <a:prstGeom prst="rect">
            <a:avLst/>
          </a:prstGeom>
          <a:noFill/>
        </p:spPr>
        <p:txBody>
          <a:bodyPr wrap="square">
            <a:spAutoFit/>
          </a:bodyPr>
          <a:lstStyle/>
          <a:p>
            <a:pPr algn="ctr"/>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Return</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p:txBody>
      </p:sp>
      <p:cxnSp>
        <p:nvCxnSpPr>
          <p:cNvPr id="37" name="Straight Connector 36">
            <a:extLst>
              <a:ext uri="{FF2B5EF4-FFF2-40B4-BE49-F238E27FC236}">
                <a16:creationId xmlns:a16="http://schemas.microsoft.com/office/drawing/2014/main" id="{F7E33D8F-77F6-904F-14E7-4EB0E7352B0A}"/>
              </a:ext>
            </a:extLst>
          </p:cNvPr>
          <p:cNvCxnSpPr>
            <a:cxnSpLocks/>
          </p:cNvCxnSpPr>
          <p:nvPr/>
        </p:nvCxnSpPr>
        <p:spPr>
          <a:xfrm flipV="1">
            <a:off x="8947113" y="3063261"/>
            <a:ext cx="0" cy="1127226"/>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1CF0D7-11B2-AB69-ABC6-0339BA0D4FAC}"/>
              </a:ext>
            </a:extLst>
          </p:cNvPr>
          <p:cNvCxnSpPr>
            <a:cxnSpLocks/>
          </p:cNvCxnSpPr>
          <p:nvPr/>
        </p:nvCxnSpPr>
        <p:spPr>
          <a:xfrm>
            <a:off x="8947113" y="4190487"/>
            <a:ext cx="1623015"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90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33" grpId="0" animBg="1"/>
      <p:bldP spid="34" grpId="0"/>
      <p:bldP spid="35" grpId="0"/>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1" idx="2"/>
          </p:cNvCxnSpPr>
          <p:nvPr/>
        </p:nvCxnSpPr>
        <p:spPr>
          <a:xfrm>
            <a:off x="1516699" y="527655"/>
            <a:ext cx="8286370" cy="123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376487"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ML and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7E643EE5-5B5F-F741-0B68-5F94777130BA}"/>
              </a:ext>
            </a:extLst>
          </p:cNvPr>
          <p:cNvSpPr/>
          <p:nvPr/>
        </p:nvSpPr>
        <p:spPr>
          <a:xfrm>
            <a:off x="4531065" y="1774415"/>
            <a:ext cx="3099992" cy="3311936"/>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AC464068-85C5-8498-8788-9A6E25BCA7A6}"/>
              </a:ext>
            </a:extLst>
          </p:cNvPr>
          <p:cNvSpPr txBox="1"/>
          <p:nvPr/>
        </p:nvSpPr>
        <p:spPr>
          <a:xfrm>
            <a:off x="4599149" y="2083418"/>
            <a:ext cx="2993685" cy="1015663"/>
          </a:xfrm>
          <a:prstGeom prst="rect">
            <a:avLst/>
          </a:prstGeom>
          <a:noFill/>
        </p:spPr>
        <p:txBody>
          <a:bodyPr wrap="square" rtlCol="0">
            <a:spAutoFit/>
          </a:bodyPr>
          <a:lstStyle/>
          <a:p>
            <a:pPr algn="ctr"/>
            <a:r>
              <a:rPr lang="en-US" altLang="zh-CN" sz="2000" dirty="0">
                <a:solidFill>
                  <a:schemeClr val="bg1"/>
                </a:solidFill>
                <a:latin typeface="Poppins" panose="00000500000000000000" pitchFamily="2" charset="0"/>
                <a:ea typeface="Roboto" panose="02000000000000000000" pitchFamily="2" charset="0"/>
                <a:cs typeface="Poppins" panose="00000500000000000000" pitchFamily="2" charset="0"/>
              </a:rPr>
              <a:t>Use case 1: Personalize Spent on Audience </a:t>
            </a:r>
            <a:endParaRPr lang="zh-CN" altLang="en-US" sz="2000" dirty="0">
              <a:solidFill>
                <a:schemeClr val="bg1"/>
              </a:solidFill>
              <a:latin typeface="Poppins" panose="00000500000000000000" pitchFamily="2" charset="0"/>
              <a:cs typeface="Poppins" panose="00000500000000000000" pitchFamily="2" charset="0"/>
            </a:endParaRPr>
          </a:p>
        </p:txBody>
      </p:sp>
      <p:sp>
        <p:nvSpPr>
          <p:cNvPr id="9" name="Rectangle 8">
            <a:extLst>
              <a:ext uri="{FF2B5EF4-FFF2-40B4-BE49-F238E27FC236}">
                <a16:creationId xmlns:a16="http://schemas.microsoft.com/office/drawing/2014/main" id="{AEACEF66-9385-D3EA-2D6B-D0F51D96EF46}"/>
              </a:ext>
            </a:extLst>
          </p:cNvPr>
          <p:cNvSpPr/>
          <p:nvPr/>
        </p:nvSpPr>
        <p:spPr>
          <a:xfrm>
            <a:off x="8045790" y="1774415"/>
            <a:ext cx="3099992" cy="3311936"/>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DE7F27AC-E14A-A001-15F3-7A23E455BE58}"/>
              </a:ext>
            </a:extLst>
          </p:cNvPr>
          <p:cNvSpPr txBox="1"/>
          <p:nvPr/>
        </p:nvSpPr>
        <p:spPr>
          <a:xfrm>
            <a:off x="8113874" y="2354612"/>
            <a:ext cx="2993685" cy="400110"/>
          </a:xfrm>
          <a:prstGeom prst="rect">
            <a:avLst/>
          </a:prstGeom>
          <a:noFill/>
        </p:spPr>
        <p:txBody>
          <a:bodyPr wrap="square" rtlCol="0">
            <a:spAutoFit/>
          </a:bodyPr>
          <a:lstStyle/>
          <a:p>
            <a:pPr algn="ctr"/>
            <a:r>
              <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rPr>
              <a:t>Metric</a:t>
            </a:r>
            <a:endParaRPr lang="zh-CN" altLang="en-US" sz="2000" dirty="0">
              <a:solidFill>
                <a:srgbClr val="292929"/>
              </a:solidFill>
              <a:latin typeface="Poppins" panose="00000500000000000000" pitchFamily="2" charset="0"/>
              <a:cs typeface="Poppins" panose="00000500000000000000" pitchFamily="2" charset="0"/>
            </a:endParaRPr>
          </a:p>
        </p:txBody>
      </p:sp>
      <p:sp>
        <p:nvSpPr>
          <p:cNvPr id="32" name="TextBox 31">
            <a:extLst>
              <a:ext uri="{FF2B5EF4-FFF2-40B4-BE49-F238E27FC236}">
                <a16:creationId xmlns:a16="http://schemas.microsoft.com/office/drawing/2014/main" id="{545BD0D3-6886-8062-898A-D3E15DDA586C}"/>
              </a:ext>
            </a:extLst>
          </p:cNvPr>
          <p:cNvSpPr txBox="1"/>
          <p:nvPr/>
        </p:nvSpPr>
        <p:spPr>
          <a:xfrm>
            <a:off x="8421400" y="4103279"/>
            <a:ext cx="2579971" cy="307777"/>
          </a:xfrm>
          <a:prstGeom prst="rect">
            <a:avLst/>
          </a:prstGeom>
          <a:noFill/>
        </p:spPr>
        <p:txBody>
          <a:bodyPr wrap="square">
            <a:spAutoFit/>
          </a:bodyPr>
          <a:lstStyle/>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Use derivative as the metric:</a:t>
            </a:r>
          </a:p>
        </p:txBody>
      </p:sp>
      <p:sp>
        <p:nvSpPr>
          <p:cNvPr id="33" name="Rectangle 32">
            <a:extLst>
              <a:ext uri="{FF2B5EF4-FFF2-40B4-BE49-F238E27FC236}">
                <a16:creationId xmlns:a16="http://schemas.microsoft.com/office/drawing/2014/main" id="{EABC4186-8CAD-231D-BD26-60C32915C6AF}"/>
              </a:ext>
            </a:extLst>
          </p:cNvPr>
          <p:cNvSpPr/>
          <p:nvPr/>
        </p:nvSpPr>
        <p:spPr>
          <a:xfrm>
            <a:off x="1016340" y="1774415"/>
            <a:ext cx="3099992" cy="3311936"/>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a:extLst>
              <a:ext uri="{FF2B5EF4-FFF2-40B4-BE49-F238E27FC236}">
                <a16:creationId xmlns:a16="http://schemas.microsoft.com/office/drawing/2014/main" id="{4BB30D2E-D4DC-8F5D-BCB1-6A474D29AF42}"/>
              </a:ext>
            </a:extLst>
          </p:cNvPr>
          <p:cNvSpPr txBox="1"/>
          <p:nvPr/>
        </p:nvSpPr>
        <p:spPr>
          <a:xfrm>
            <a:off x="1003817" y="2114195"/>
            <a:ext cx="2993685" cy="707886"/>
          </a:xfrm>
          <a:prstGeom prst="rect">
            <a:avLst/>
          </a:prstGeom>
          <a:noFill/>
        </p:spPr>
        <p:txBody>
          <a:bodyPr wrap="square" rtlCol="0">
            <a:spAutoFit/>
          </a:bodyPr>
          <a:lstStyle/>
          <a:p>
            <a:pPr algn="ctr"/>
            <a:endPar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endParaRPr>
          </a:p>
          <a:p>
            <a:pPr algn="ctr"/>
            <a:r>
              <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rPr>
              <a:t>Tracker</a:t>
            </a:r>
            <a:endParaRPr lang="zh-CN" altLang="en-US" sz="2000" dirty="0">
              <a:solidFill>
                <a:srgbClr val="292929"/>
              </a:solidFill>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6BB4228A-1073-935E-E395-EABD180E1131}"/>
              </a:ext>
            </a:extLst>
          </p:cNvPr>
          <p:cNvSpPr txBox="1"/>
          <p:nvPr/>
        </p:nvSpPr>
        <p:spPr>
          <a:xfrm>
            <a:off x="1276181" y="3263493"/>
            <a:ext cx="2579971" cy="1815882"/>
          </a:xfrm>
          <a:prstGeom prst="rect">
            <a:avLst/>
          </a:prstGeom>
          <a:noFill/>
        </p:spPr>
        <p:txBody>
          <a:bodyPr wrap="square">
            <a:spAutoFit/>
          </a:bodyPr>
          <a:lstStyle/>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Exploit the Random Forest built before to predict the returns based on a given setting.</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Continuously track the influence of the Spent on the returns with a given step size.</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p:txBody>
      </p:sp>
      <p:sp>
        <p:nvSpPr>
          <p:cNvPr id="36" name="TextBox 35">
            <a:extLst>
              <a:ext uri="{FF2B5EF4-FFF2-40B4-BE49-F238E27FC236}">
                <a16:creationId xmlns:a16="http://schemas.microsoft.com/office/drawing/2014/main" id="{193B5C21-363A-DA63-0F27-A4A812584585}"/>
              </a:ext>
            </a:extLst>
          </p:cNvPr>
          <p:cNvSpPr txBox="1"/>
          <p:nvPr/>
        </p:nvSpPr>
        <p:spPr>
          <a:xfrm>
            <a:off x="4806007" y="3261757"/>
            <a:ext cx="2579971" cy="1600438"/>
          </a:xfrm>
          <a:prstGeom prst="rect">
            <a:avLst/>
          </a:prstGeom>
          <a:noFill/>
        </p:spPr>
        <p:txBody>
          <a:bodyPr wrap="square">
            <a:spAutoFit/>
          </a:bodyPr>
          <a:lstStyle/>
          <a:p>
            <a:pPr algn="just"/>
            <a:r>
              <a:rPr lang="en-US" altLang="zh-CN" sz="1400" dirty="0">
                <a:solidFill>
                  <a:schemeClr val="bg1"/>
                </a:solidFill>
                <a:latin typeface="Calibri" panose="020F0502020204030204" pitchFamily="34" charset="0"/>
                <a:ea typeface="SF Pro Display" panose="00000500000000000000" pitchFamily="2" charset="0"/>
                <a:cs typeface="Calibri" panose="020F0502020204030204" pitchFamily="34" charset="0"/>
              </a:rPr>
              <a:t>Given a budget or a range of amount available for spending on ads, return the amount of spent that most effective or can balance the most between spent and return values (impressions, clicks, etc.)</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48563CE-2B17-70A4-DC69-1E2213894BEC}"/>
                  </a:ext>
                </a:extLst>
              </p:cNvPr>
              <p:cNvSpPr txBox="1"/>
              <p:nvPr/>
            </p:nvSpPr>
            <p:spPr>
              <a:xfrm>
                <a:off x="8320732" y="4427819"/>
                <a:ext cx="2515251" cy="5105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rgbClr val="836967"/>
                              </a:solidFill>
                              <a:latin typeface="Cambria Math" panose="02040503050406030204" pitchFamily="18" charset="0"/>
                            </a:rPr>
                          </m:ctrlPr>
                        </m:fPr>
                        <m:num>
                          <m:r>
                            <a:rPr lang="zh-CN" altLang="en-US" sz="1400" i="1">
                              <a:latin typeface="Cambria Math" panose="02040503050406030204" pitchFamily="18" charset="0"/>
                            </a:rPr>
                            <m:t>𝑓</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𝑠</m:t>
                              </m:r>
                            </m:e>
                          </m:d>
                          <m:r>
                            <a:rPr lang="zh-CN" altLang="en-US" sz="1400" i="0">
                              <a:latin typeface="Cambria Math" panose="02040503050406030204" pitchFamily="18" charset="0"/>
                            </a:rPr>
                            <m:t>−</m:t>
                          </m:r>
                          <m:r>
                            <a:rPr lang="zh-CN" altLang="en-US" sz="1400" i="1">
                              <a:latin typeface="Cambria Math" panose="02040503050406030204" pitchFamily="18" charset="0"/>
                            </a:rPr>
                            <m:t>𝑓</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𝑠</m:t>
                              </m:r>
                              <m:r>
                                <a:rPr lang="zh-CN" altLang="en-US" sz="1400" i="0">
                                  <a:latin typeface="Cambria Math" panose="02040503050406030204" pitchFamily="18" charset="0"/>
                                </a:rPr>
                                <m:t>−△</m:t>
                              </m:r>
                              <m:r>
                                <a:rPr lang="zh-CN" altLang="en-US" sz="1400" i="1">
                                  <a:latin typeface="Cambria Math" panose="02040503050406030204" pitchFamily="18" charset="0"/>
                                </a:rPr>
                                <m:t>𝑠</m:t>
                              </m:r>
                            </m:e>
                          </m:d>
                        </m:num>
                        <m:den>
                          <m:r>
                            <a:rPr lang="zh-CN" altLang="en-US" sz="1400" i="0">
                              <a:latin typeface="Cambria Math" panose="02040503050406030204" pitchFamily="18" charset="0"/>
                            </a:rPr>
                            <m:t>△</m:t>
                          </m:r>
                          <m:r>
                            <a:rPr lang="zh-CN" altLang="en-US" sz="1400" i="1">
                              <a:latin typeface="Cambria Math" panose="02040503050406030204" pitchFamily="18" charset="0"/>
                            </a:rPr>
                            <m:t>𝑠</m:t>
                          </m:r>
                        </m:den>
                      </m:f>
                    </m:oMath>
                  </m:oMathPara>
                </a14:m>
                <a:endParaRPr lang="zh-CN" altLang="en-US" sz="1400" dirty="0"/>
              </a:p>
            </p:txBody>
          </p:sp>
        </mc:Choice>
        <mc:Fallback xmlns="">
          <p:sp>
            <p:nvSpPr>
              <p:cNvPr id="41" name="TextBox 40">
                <a:extLst>
                  <a:ext uri="{FF2B5EF4-FFF2-40B4-BE49-F238E27FC236}">
                    <a16:creationId xmlns:a16="http://schemas.microsoft.com/office/drawing/2014/main" id="{848563CE-2B17-70A4-DC69-1E2213894BEC}"/>
                  </a:ext>
                </a:extLst>
              </p:cNvPr>
              <p:cNvSpPr txBox="1">
                <a:spLocks noRot="1" noChangeAspect="1" noMove="1" noResize="1" noEditPoints="1" noAdjustHandles="1" noChangeArrowheads="1" noChangeShapeType="1" noTextEdit="1"/>
              </p:cNvSpPr>
              <p:nvPr/>
            </p:nvSpPr>
            <p:spPr>
              <a:xfrm>
                <a:off x="8320732" y="4427819"/>
                <a:ext cx="2515251" cy="510524"/>
              </a:xfrm>
              <a:prstGeom prst="rect">
                <a:avLst/>
              </a:prstGeom>
              <a:blipFill>
                <a:blip r:embed="rId9"/>
                <a:stretch>
                  <a:fillRect b="-1190"/>
                </a:stretch>
              </a:blipFill>
            </p:spPr>
            <p:txBody>
              <a:bodyPr/>
              <a:lstStyle/>
              <a:p>
                <a:r>
                  <a:rPr lang="zh-CN" altLang="en-US">
                    <a:noFill/>
                  </a:rPr>
                  <a:t> </a:t>
                </a:r>
              </a:p>
            </p:txBody>
          </p:sp>
        </mc:Fallback>
      </mc:AlternateContent>
      <p:sp>
        <p:nvSpPr>
          <p:cNvPr id="40" name="Freeform: Shape 39">
            <a:extLst>
              <a:ext uri="{FF2B5EF4-FFF2-40B4-BE49-F238E27FC236}">
                <a16:creationId xmlns:a16="http://schemas.microsoft.com/office/drawing/2014/main" id="{C47C7F40-1EA1-A5F8-B957-E77AA02FA4B2}"/>
              </a:ext>
            </a:extLst>
          </p:cNvPr>
          <p:cNvSpPr/>
          <p:nvPr/>
        </p:nvSpPr>
        <p:spPr>
          <a:xfrm>
            <a:off x="8906349" y="2898793"/>
            <a:ext cx="1408734" cy="983610"/>
          </a:xfrm>
          <a:custGeom>
            <a:avLst/>
            <a:gdLst>
              <a:gd name="connsiteX0" fmla="*/ 0 w 3229761"/>
              <a:gd name="connsiteY0" fmla="*/ 2256639 h 2256639"/>
              <a:gd name="connsiteX1" fmla="*/ 176169 w 3229761"/>
              <a:gd name="connsiteY1" fmla="*/ 1736521 h 2256639"/>
              <a:gd name="connsiteX2" fmla="*/ 620785 w 3229761"/>
              <a:gd name="connsiteY2" fmla="*/ 1266738 h 2256639"/>
              <a:gd name="connsiteX3" fmla="*/ 838899 w 3229761"/>
              <a:gd name="connsiteY3" fmla="*/ 713064 h 2256639"/>
              <a:gd name="connsiteX4" fmla="*/ 1140903 w 3229761"/>
              <a:gd name="connsiteY4" fmla="*/ 503339 h 2256639"/>
              <a:gd name="connsiteX5" fmla="*/ 1619075 w 3229761"/>
              <a:gd name="connsiteY5" fmla="*/ 478172 h 2256639"/>
              <a:gd name="connsiteX6" fmla="*/ 2315361 w 3229761"/>
              <a:gd name="connsiteY6" fmla="*/ 176169 h 2256639"/>
              <a:gd name="connsiteX7" fmla="*/ 3229761 w 3229761"/>
              <a:gd name="connsiteY7" fmla="*/ 0 h 225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9761" h="2256639">
                <a:moveTo>
                  <a:pt x="0" y="2256639"/>
                </a:moveTo>
                <a:cubicBezTo>
                  <a:pt x="36352" y="2079071"/>
                  <a:pt x="72705" y="1901504"/>
                  <a:pt x="176169" y="1736521"/>
                </a:cubicBezTo>
                <a:cubicBezTo>
                  <a:pt x="279633" y="1571538"/>
                  <a:pt x="510330" y="1437314"/>
                  <a:pt x="620785" y="1266738"/>
                </a:cubicBezTo>
                <a:cubicBezTo>
                  <a:pt x="731240" y="1096162"/>
                  <a:pt x="752213" y="840297"/>
                  <a:pt x="838899" y="713064"/>
                </a:cubicBezTo>
                <a:cubicBezTo>
                  <a:pt x="925585" y="585831"/>
                  <a:pt x="1010874" y="542488"/>
                  <a:pt x="1140903" y="503339"/>
                </a:cubicBezTo>
                <a:cubicBezTo>
                  <a:pt x="1270932" y="464190"/>
                  <a:pt x="1423332" y="532700"/>
                  <a:pt x="1619075" y="478172"/>
                </a:cubicBezTo>
                <a:cubicBezTo>
                  <a:pt x="1814818" y="423644"/>
                  <a:pt x="2046913" y="255864"/>
                  <a:pt x="2315361" y="176169"/>
                </a:cubicBezTo>
                <a:cubicBezTo>
                  <a:pt x="2583809" y="96474"/>
                  <a:pt x="2906785" y="48237"/>
                  <a:pt x="322976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10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32" grpId="0"/>
      <p:bldP spid="33" grpId="0" animBg="1"/>
      <p:bldP spid="34" grpId="0"/>
      <p:bldP spid="35"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1" idx="2"/>
          </p:cNvCxnSpPr>
          <p:nvPr/>
        </p:nvCxnSpPr>
        <p:spPr>
          <a:xfrm>
            <a:off x="1516699" y="527655"/>
            <a:ext cx="8286370" cy="123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376487"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ML and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Rectangle 39">
            <a:extLst>
              <a:ext uri="{FF2B5EF4-FFF2-40B4-BE49-F238E27FC236}">
                <a16:creationId xmlns:a16="http://schemas.microsoft.com/office/drawing/2014/main" id="{084E6F9D-6DAC-FF79-2CCF-84332B4CCA4B}"/>
              </a:ext>
            </a:extLst>
          </p:cNvPr>
          <p:cNvSpPr/>
          <p:nvPr/>
        </p:nvSpPr>
        <p:spPr>
          <a:xfrm>
            <a:off x="728545" y="2452770"/>
            <a:ext cx="5367456" cy="336204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alpha val="44000"/>
                </a:schemeClr>
              </a:solidFill>
            </a:endParaRPr>
          </a:p>
        </p:txBody>
      </p:sp>
      <p:cxnSp>
        <p:nvCxnSpPr>
          <p:cNvPr id="42" name="Google Shape;115;p14">
            <a:extLst>
              <a:ext uri="{FF2B5EF4-FFF2-40B4-BE49-F238E27FC236}">
                <a16:creationId xmlns:a16="http://schemas.microsoft.com/office/drawing/2014/main" id="{15B6C5C9-846B-3C56-5504-8BB7D53B01D0}"/>
              </a:ext>
            </a:extLst>
          </p:cNvPr>
          <p:cNvCxnSpPr>
            <a:cxnSpLocks/>
          </p:cNvCxnSpPr>
          <p:nvPr/>
        </p:nvCxnSpPr>
        <p:spPr>
          <a:xfrm>
            <a:off x="6255747" y="2461479"/>
            <a:ext cx="5488330" cy="0"/>
          </a:xfrm>
          <a:prstGeom prst="straightConnector1">
            <a:avLst/>
          </a:prstGeom>
          <a:noFill/>
          <a:ln w="57150" cap="flat" cmpd="sng">
            <a:solidFill>
              <a:srgbClr val="191919"/>
            </a:solidFill>
            <a:prstDash val="solid"/>
            <a:miter lim="800000"/>
            <a:headEnd type="none" w="sm" len="sm"/>
            <a:tailEnd type="none" w="sm" len="sm"/>
          </a:ln>
        </p:spPr>
      </p:cxnSp>
      <p:sp>
        <p:nvSpPr>
          <p:cNvPr id="43" name="Google Shape;108;p14">
            <a:extLst>
              <a:ext uri="{FF2B5EF4-FFF2-40B4-BE49-F238E27FC236}">
                <a16:creationId xmlns:a16="http://schemas.microsoft.com/office/drawing/2014/main" id="{BDFEE132-7B33-2E10-218E-7D05AD220C64}"/>
              </a:ext>
            </a:extLst>
          </p:cNvPr>
          <p:cNvSpPr txBox="1"/>
          <p:nvPr/>
        </p:nvSpPr>
        <p:spPr>
          <a:xfrm>
            <a:off x="6289867" y="2854304"/>
            <a:ext cx="5454210" cy="2062063"/>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altLang="zh-CN" sz="1600" dirty="0">
                <a:latin typeface="SF Pro Display" panose="00000500000000000000"/>
              </a:rPr>
              <a:t>Pre-define a target group of audience/customer.</a:t>
            </a:r>
          </a:p>
          <a:p>
            <a:pPr marL="285750" indent="-285750">
              <a:buFont typeface="Arial" panose="020B0604020202020204" pitchFamily="34" charset="0"/>
              <a:buChar char="•"/>
            </a:pPr>
            <a:r>
              <a:rPr lang="en-US" altLang="zh-CN" sz="1600" dirty="0">
                <a:latin typeface="SF Pro Display" panose="00000500000000000000"/>
              </a:rPr>
              <a:t>Choose a target return value and get the corresponding tracker.</a:t>
            </a:r>
          </a:p>
          <a:p>
            <a:pPr marL="285750" indent="-285750">
              <a:buFont typeface="Arial" panose="020B0604020202020204" pitchFamily="34" charset="0"/>
              <a:buChar char="•"/>
            </a:pPr>
            <a:r>
              <a:rPr lang="en-US" altLang="zh-CN" sz="1600" dirty="0">
                <a:latin typeface="SF Pro Display" panose="00000500000000000000"/>
                <a:ea typeface="SF Pro Display" panose="00000500000000000000" pitchFamily="2" charset="0"/>
                <a:cs typeface="Calibri" panose="020F0502020204030204" pitchFamily="34" charset="0"/>
              </a:rPr>
              <a:t>Loop over a given range of budget to track the most effective amount of Spent.</a:t>
            </a:r>
          </a:p>
          <a:p>
            <a:pPr marL="285750" indent="-285750">
              <a:buFont typeface="Arial" panose="020B0604020202020204" pitchFamily="34" charset="0"/>
              <a:buChar char="•"/>
            </a:pPr>
            <a:r>
              <a:rPr lang="en-US" altLang="zh-CN" sz="1600" dirty="0">
                <a:latin typeface="SF Pro Display" panose="00000500000000000000"/>
                <a:ea typeface="SF Pro Display" panose="00000500000000000000" pitchFamily="2" charset="0"/>
                <a:cs typeface="Calibri" panose="020F0502020204030204" pitchFamily="34" charset="0"/>
              </a:rPr>
              <a:t>Different metrics can be used. In this project, we use derivative to track the most significant influence when increase by a unit of spent.</a:t>
            </a:r>
            <a:endParaRPr lang="en-US" altLang="zh-CN" sz="1600" dirty="0">
              <a:latin typeface="Calibri" panose="020F0502020204030204" pitchFamily="34" charset="0"/>
              <a:ea typeface="SF Pro Display" panose="00000500000000000000" pitchFamily="2" charset="0"/>
              <a:cs typeface="Calibri" panose="020F0502020204030204" pitchFamily="34" charset="0"/>
            </a:endParaRPr>
          </a:p>
        </p:txBody>
      </p:sp>
      <p:sp>
        <p:nvSpPr>
          <p:cNvPr id="44" name="Google Shape;108;p14">
            <a:extLst>
              <a:ext uri="{FF2B5EF4-FFF2-40B4-BE49-F238E27FC236}">
                <a16:creationId xmlns:a16="http://schemas.microsoft.com/office/drawing/2014/main" id="{553BB537-5B0D-1F11-CCD3-88BE04510815}"/>
              </a:ext>
            </a:extLst>
          </p:cNvPr>
          <p:cNvSpPr txBox="1"/>
          <p:nvPr/>
        </p:nvSpPr>
        <p:spPr>
          <a:xfrm>
            <a:off x="6289868" y="2574581"/>
            <a:ext cx="3047200" cy="374811"/>
          </a:xfrm>
          <a:prstGeom prst="rect">
            <a:avLst/>
          </a:prstGeom>
          <a:noFill/>
          <a:ln>
            <a:noFill/>
          </a:ln>
        </p:spPr>
        <p:txBody>
          <a:bodyPr spcFirstLastPara="1" wrap="square" lIns="91425" tIns="45700" rIns="91425" bIns="45700" anchor="t" anchorCtr="0">
            <a:spAutoFit/>
          </a:bodyPr>
          <a:lstStyle/>
          <a:p>
            <a:pPr lvl="0"/>
            <a:r>
              <a:rPr lang="en-US" altLang="zh-CN" b="1" dirty="0">
                <a:latin typeface="Calibri" panose="020F0502020204030204" pitchFamily="34" charset="0"/>
                <a:cs typeface="Calibri" panose="020F0502020204030204" pitchFamily="34" charset="0"/>
              </a:rPr>
              <a:t>Pipeline</a:t>
            </a:r>
            <a:endParaRPr b="1" dirty="0">
              <a:latin typeface="Calibri" panose="020F0502020204030204" pitchFamily="34" charset="0"/>
              <a:cs typeface="Calibri" panose="020F0502020204030204" pitchFamily="34" charset="0"/>
            </a:endParaRPr>
          </a:p>
        </p:txBody>
      </p:sp>
      <p:sp>
        <p:nvSpPr>
          <p:cNvPr id="45" name="Google Shape;114;p14">
            <a:extLst>
              <a:ext uri="{FF2B5EF4-FFF2-40B4-BE49-F238E27FC236}">
                <a16:creationId xmlns:a16="http://schemas.microsoft.com/office/drawing/2014/main" id="{243FD350-3E08-A854-189A-536D9529D922}"/>
              </a:ext>
            </a:extLst>
          </p:cNvPr>
          <p:cNvSpPr txBox="1"/>
          <p:nvPr/>
        </p:nvSpPr>
        <p:spPr>
          <a:xfrm>
            <a:off x="826246" y="1451300"/>
            <a:ext cx="397572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ysClr val="windowText" lastClr="000000"/>
                </a:solidFill>
                <a:latin typeface="Poppins" panose="00000500000000000000" pitchFamily="2" charset="0"/>
                <a:ea typeface="Calibri"/>
                <a:cs typeface="Poppins" panose="00000500000000000000" pitchFamily="2" charset="0"/>
                <a:sym typeface="Calibri"/>
              </a:rPr>
              <a:t>Personalize Spent on different group of Customers</a:t>
            </a:r>
            <a:endParaRPr lang="en-US" altLang="zh-CN" sz="2000" b="1" baseline="30000" dirty="0">
              <a:latin typeface="Poppins" panose="00000500000000000000" pitchFamily="2" charset="0"/>
              <a:ea typeface="Calibri"/>
              <a:cs typeface="Poppins" panose="00000500000000000000" pitchFamily="2" charset="0"/>
              <a:sym typeface="Calibri"/>
            </a:endParaRPr>
          </a:p>
        </p:txBody>
      </p:sp>
      <p:pic>
        <p:nvPicPr>
          <p:cNvPr id="39" name="Picture 38">
            <a:extLst>
              <a:ext uri="{FF2B5EF4-FFF2-40B4-BE49-F238E27FC236}">
                <a16:creationId xmlns:a16="http://schemas.microsoft.com/office/drawing/2014/main" id="{739BC13C-A303-1616-18A7-76C096F65D5A}"/>
              </a:ext>
            </a:extLst>
          </p:cNvPr>
          <p:cNvPicPr>
            <a:picLocks noChangeAspect="1"/>
          </p:cNvPicPr>
          <p:nvPr/>
        </p:nvPicPr>
        <p:blipFill>
          <a:blip r:embed="rId9"/>
          <a:stretch>
            <a:fillRect/>
          </a:stretch>
        </p:blipFill>
        <p:spPr>
          <a:xfrm>
            <a:off x="654498" y="2387454"/>
            <a:ext cx="5543376" cy="3887411"/>
          </a:xfrm>
          <a:prstGeom prst="rect">
            <a:avLst/>
          </a:prstGeom>
        </p:spPr>
      </p:pic>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A92770D0-D58A-7DC8-6CF2-704E4975CE68}"/>
                  </a:ext>
                </a:extLst>
              </p:cNvPr>
              <p:cNvSpPr txBox="1"/>
              <p:nvPr/>
            </p:nvSpPr>
            <p:spPr>
              <a:xfrm>
                <a:off x="7813468" y="5024049"/>
                <a:ext cx="2515251" cy="57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rgbClr val="836967"/>
                              </a:solidFill>
                              <a:latin typeface="Cambria Math" panose="02040503050406030204" pitchFamily="18" charset="0"/>
                            </a:rPr>
                          </m:ctrlPr>
                        </m:fPr>
                        <m:num>
                          <m:r>
                            <a:rPr lang="zh-CN" altLang="en-US" sz="1600" i="1">
                              <a:latin typeface="Cambria Math" panose="02040503050406030204" pitchFamily="18" charset="0"/>
                            </a:rPr>
                            <m:t>𝑓</m:t>
                          </m:r>
                          <m:d>
                            <m:dPr>
                              <m:ctrlPr>
                                <a:rPr lang="zh-CN" altLang="en-US" sz="1600" i="1">
                                  <a:solidFill>
                                    <a:srgbClr val="836967"/>
                                  </a:solidFill>
                                  <a:latin typeface="Cambria Math" panose="02040503050406030204" pitchFamily="18" charset="0"/>
                                </a:rPr>
                              </m:ctrlPr>
                            </m:dPr>
                            <m:e>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𝑓</m:t>
                          </m:r>
                          <m:d>
                            <m:dPr>
                              <m:ctrlPr>
                                <a:rPr lang="zh-CN" altLang="en-US" sz="1600" i="1">
                                  <a:solidFill>
                                    <a:srgbClr val="836967"/>
                                  </a:solidFill>
                                  <a:latin typeface="Cambria Math" panose="02040503050406030204" pitchFamily="18" charset="0"/>
                                </a:rPr>
                              </m:ctrlPr>
                            </m:dPr>
                            <m:e>
                              <m:r>
                                <a:rPr lang="zh-CN" altLang="en-US" sz="1600" i="1">
                                  <a:latin typeface="Cambria Math" panose="02040503050406030204" pitchFamily="18" charset="0"/>
                                </a:rPr>
                                <m:t>𝑠</m:t>
                              </m:r>
                              <m:r>
                                <a:rPr lang="zh-CN" altLang="en-US" sz="1600" i="0">
                                  <a:latin typeface="Cambria Math" panose="02040503050406030204" pitchFamily="18" charset="0"/>
                                </a:rPr>
                                <m:t>−△</m:t>
                              </m:r>
                              <m:r>
                                <a:rPr lang="zh-CN" altLang="en-US" sz="1600" i="1">
                                  <a:latin typeface="Cambria Math" panose="02040503050406030204" pitchFamily="18" charset="0"/>
                                </a:rPr>
                                <m:t>𝑠</m:t>
                              </m:r>
                            </m:e>
                          </m:d>
                        </m:num>
                        <m:den>
                          <m:r>
                            <a:rPr lang="zh-CN" altLang="en-US" sz="1600" i="0">
                              <a:latin typeface="Cambria Math" panose="02040503050406030204" pitchFamily="18" charset="0"/>
                            </a:rPr>
                            <m:t>△</m:t>
                          </m:r>
                          <m:r>
                            <a:rPr lang="zh-CN" altLang="en-US" sz="1600" i="1">
                              <a:latin typeface="Cambria Math" panose="02040503050406030204" pitchFamily="18" charset="0"/>
                            </a:rPr>
                            <m:t>𝑠</m:t>
                          </m:r>
                        </m:den>
                      </m:f>
                    </m:oMath>
                  </m:oMathPara>
                </a14:m>
                <a:endParaRPr lang="zh-CN" altLang="en-US" sz="1600" dirty="0"/>
              </a:p>
            </p:txBody>
          </p:sp>
        </mc:Choice>
        <mc:Fallback xmlns="">
          <p:sp>
            <p:nvSpPr>
              <p:cNvPr id="103" name="TextBox 102">
                <a:extLst>
                  <a:ext uri="{FF2B5EF4-FFF2-40B4-BE49-F238E27FC236}">
                    <a16:creationId xmlns:a16="http://schemas.microsoft.com/office/drawing/2014/main" id="{A92770D0-D58A-7DC8-6CF2-704E4975CE68}"/>
                  </a:ext>
                </a:extLst>
              </p:cNvPr>
              <p:cNvSpPr txBox="1">
                <a:spLocks noRot="1" noChangeAspect="1" noMove="1" noResize="1" noEditPoints="1" noAdjustHandles="1" noChangeArrowheads="1" noChangeShapeType="1" noTextEdit="1"/>
              </p:cNvSpPr>
              <p:nvPr/>
            </p:nvSpPr>
            <p:spPr>
              <a:xfrm>
                <a:off x="7813468" y="5024049"/>
                <a:ext cx="2515251" cy="570284"/>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2708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12" idx="2"/>
          </p:cNvCxnSpPr>
          <p:nvPr/>
        </p:nvCxnSpPr>
        <p:spPr>
          <a:xfrm>
            <a:off x="2617961" y="527655"/>
            <a:ext cx="1899754"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195892"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Feature Engineering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7BA7532-DE3E-C7B4-1F42-E870AE096452}"/>
                  </a:ext>
                </a:extLst>
              </p:cNvPr>
              <p:cNvSpPr txBox="1"/>
              <p:nvPr/>
            </p:nvSpPr>
            <p:spPr>
              <a:xfrm>
                <a:off x="672407" y="2266336"/>
                <a:ext cx="2254943" cy="6649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𝐶𝑇𝑅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𝐶𝑙𝑖𝑐𝑘𝑠</m:t>
                          </m:r>
                        </m:num>
                        <m:den>
                          <m:r>
                            <a:rPr lang="en-US" altLang="zh-CN" b="0" i="1" smtClean="0">
                              <a:latin typeface="Cambria Math" panose="02040503050406030204" pitchFamily="18" charset="0"/>
                            </a:rPr>
                            <m:t>𝐼𝑚𝑝𝑟𝑒𝑠𝑠𝑖𝑜𝑛𝑠</m:t>
                          </m:r>
                        </m:den>
                      </m:f>
                    </m:oMath>
                  </m:oMathPara>
                </a14:m>
                <a:endParaRPr lang="zh-CN" altLang="en-US" dirty="0"/>
              </a:p>
            </p:txBody>
          </p:sp>
        </mc:Choice>
        <mc:Fallback xmlns="">
          <p:sp>
            <p:nvSpPr>
              <p:cNvPr id="41" name="TextBox 40">
                <a:extLst>
                  <a:ext uri="{FF2B5EF4-FFF2-40B4-BE49-F238E27FC236}">
                    <a16:creationId xmlns:a16="http://schemas.microsoft.com/office/drawing/2014/main" id="{37BA7532-DE3E-C7B4-1F42-E870AE096452}"/>
                  </a:ext>
                </a:extLst>
              </p:cNvPr>
              <p:cNvSpPr txBox="1">
                <a:spLocks noRot="1" noChangeAspect="1" noMove="1" noResize="1" noEditPoints="1" noAdjustHandles="1" noChangeArrowheads="1" noChangeShapeType="1" noTextEdit="1"/>
              </p:cNvSpPr>
              <p:nvPr/>
            </p:nvSpPr>
            <p:spPr>
              <a:xfrm>
                <a:off x="672407" y="2266336"/>
                <a:ext cx="2254943" cy="66492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6CA5F73-793B-0004-17C1-239AD42C9349}"/>
                  </a:ext>
                </a:extLst>
              </p:cNvPr>
              <p:cNvSpPr txBox="1"/>
              <p:nvPr/>
            </p:nvSpPr>
            <p:spPr>
              <a:xfrm>
                <a:off x="483123" y="3404588"/>
                <a:ext cx="2040450"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𝐶𝑃𝐶</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𝐶𝑜𝑠𝑡</m:t>
                          </m:r>
                        </m:num>
                        <m:den>
                          <m:r>
                            <a:rPr lang="en-US" altLang="zh-CN" b="0" i="1" smtClean="0">
                              <a:latin typeface="Cambria Math" panose="02040503050406030204" pitchFamily="18" charset="0"/>
                            </a:rPr>
                            <m:t>𝐶𝑙𝑖𝑐𝑘𝑠</m:t>
                          </m:r>
                        </m:den>
                      </m:f>
                    </m:oMath>
                  </m:oMathPara>
                </a14:m>
                <a:endParaRPr lang="zh-CN" altLang="en-US" dirty="0"/>
              </a:p>
            </p:txBody>
          </p:sp>
        </mc:Choice>
        <mc:Fallback xmlns="">
          <p:sp>
            <p:nvSpPr>
              <p:cNvPr id="42" name="TextBox 41">
                <a:extLst>
                  <a:ext uri="{FF2B5EF4-FFF2-40B4-BE49-F238E27FC236}">
                    <a16:creationId xmlns:a16="http://schemas.microsoft.com/office/drawing/2014/main" id="{46CA5F73-793B-0004-17C1-239AD42C9349}"/>
                  </a:ext>
                </a:extLst>
              </p:cNvPr>
              <p:cNvSpPr txBox="1">
                <a:spLocks noRot="1" noChangeAspect="1" noMove="1" noResize="1" noEditPoints="1" noAdjustHandles="1" noChangeArrowheads="1" noChangeShapeType="1" noTextEdit="1"/>
              </p:cNvSpPr>
              <p:nvPr/>
            </p:nvSpPr>
            <p:spPr>
              <a:xfrm>
                <a:off x="483123" y="3404588"/>
                <a:ext cx="2040450" cy="61645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2E0110-8EE2-D684-1396-60FB193D09AF}"/>
                  </a:ext>
                </a:extLst>
              </p:cNvPr>
              <p:cNvSpPr txBox="1"/>
              <p:nvPr/>
            </p:nvSpPr>
            <p:spPr>
              <a:xfrm>
                <a:off x="439031" y="5616120"/>
                <a:ext cx="4114799" cy="6665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𝐶𝑅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𝐴𝑝𝑝𝑟𝑜𝑣𝑒𝑑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𝐶𝑜𝑛𝑣𝑒𝑟𝑠𝑖𝑜𝑛𝑠</m:t>
                          </m:r>
                        </m:num>
                        <m:den>
                          <m:r>
                            <a:rPr lang="en-US" altLang="zh-CN" b="0" i="1" smtClean="0">
                              <a:latin typeface="Cambria Math" panose="02040503050406030204" pitchFamily="18" charset="0"/>
                            </a:rPr>
                            <m:t>𝐼𝑚𝑝𝑟𝑒𝑠𝑠𝑖𝑜𝑛𝑠</m:t>
                          </m:r>
                        </m:den>
                      </m:f>
                    </m:oMath>
                  </m:oMathPara>
                </a14:m>
                <a:endParaRPr lang="zh-CN" altLang="en-US" dirty="0"/>
              </a:p>
            </p:txBody>
          </p:sp>
        </mc:Choice>
        <mc:Fallback xmlns="">
          <p:sp>
            <p:nvSpPr>
              <p:cNvPr id="43" name="TextBox 42">
                <a:extLst>
                  <a:ext uri="{FF2B5EF4-FFF2-40B4-BE49-F238E27FC236}">
                    <a16:creationId xmlns:a16="http://schemas.microsoft.com/office/drawing/2014/main" id="{212E0110-8EE2-D684-1396-60FB193D09AF}"/>
                  </a:ext>
                </a:extLst>
              </p:cNvPr>
              <p:cNvSpPr txBox="1">
                <a:spLocks noRot="1" noChangeAspect="1" noMove="1" noResize="1" noEditPoints="1" noAdjustHandles="1" noChangeArrowheads="1" noChangeShapeType="1" noTextEdit="1"/>
              </p:cNvSpPr>
              <p:nvPr/>
            </p:nvSpPr>
            <p:spPr>
              <a:xfrm>
                <a:off x="439031" y="5616120"/>
                <a:ext cx="4114799" cy="66659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754BBC6-F706-3BC9-F9D4-B751596ADCA3}"/>
                  </a:ext>
                </a:extLst>
              </p:cNvPr>
              <p:cNvSpPr txBox="1"/>
              <p:nvPr/>
            </p:nvSpPr>
            <p:spPr>
              <a:xfrm>
                <a:off x="171452" y="4534161"/>
                <a:ext cx="4114799"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𝐴𝑝𝑝𝑟𝑜𝑣𝑒𝑑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m:t>
                          </m:r>
                        </m:num>
                        <m:den>
                          <m:r>
                            <a:rPr lang="en-US" altLang="zh-CN" b="0" i="1" smtClean="0">
                              <a:latin typeface="Cambria Math" panose="02040503050406030204" pitchFamily="18" charset="0"/>
                            </a:rPr>
                            <m:t>𝑇𝑜𝑡𝑎𝑙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m:t>
                          </m:r>
                        </m:den>
                      </m:f>
                    </m:oMath>
                  </m:oMathPara>
                </a14:m>
                <a:endParaRPr lang="zh-CN" altLang="en-US" dirty="0"/>
              </a:p>
            </p:txBody>
          </p:sp>
        </mc:Choice>
        <mc:Fallback xmlns="">
          <p:sp>
            <p:nvSpPr>
              <p:cNvPr id="44" name="TextBox 43">
                <a:extLst>
                  <a:ext uri="{FF2B5EF4-FFF2-40B4-BE49-F238E27FC236}">
                    <a16:creationId xmlns:a16="http://schemas.microsoft.com/office/drawing/2014/main" id="{9754BBC6-F706-3BC9-F9D4-B751596ADCA3}"/>
                  </a:ext>
                </a:extLst>
              </p:cNvPr>
              <p:cNvSpPr txBox="1">
                <a:spLocks noRot="1" noChangeAspect="1" noMove="1" noResize="1" noEditPoints="1" noAdjustHandles="1" noChangeArrowheads="1" noChangeShapeType="1" noTextEdit="1"/>
              </p:cNvSpPr>
              <p:nvPr/>
            </p:nvSpPr>
            <p:spPr>
              <a:xfrm>
                <a:off x="171452" y="4534161"/>
                <a:ext cx="4114799" cy="616451"/>
              </a:xfrm>
              <a:prstGeom prst="rect">
                <a:avLst/>
              </a:prstGeom>
              <a:blipFill>
                <a:blip r:embed="rId12"/>
                <a:stretch>
                  <a:fillRect/>
                </a:stretch>
              </a:blipFill>
            </p:spPr>
            <p:txBody>
              <a:bodyPr/>
              <a:lstStyle/>
              <a:p>
                <a:r>
                  <a:rPr lang="zh-CN" altLang="en-US">
                    <a:noFill/>
                  </a:rPr>
                  <a:t> </a:t>
                </a:r>
              </a:p>
            </p:txBody>
          </p:sp>
        </mc:Fallback>
      </mc:AlternateContent>
      <p:cxnSp>
        <p:nvCxnSpPr>
          <p:cNvPr id="46" name="Straight Connector 45">
            <a:extLst>
              <a:ext uri="{FF2B5EF4-FFF2-40B4-BE49-F238E27FC236}">
                <a16:creationId xmlns:a16="http://schemas.microsoft.com/office/drawing/2014/main" id="{C14BCF0E-5619-5820-6D10-999D07260E24}"/>
              </a:ext>
            </a:extLst>
          </p:cNvPr>
          <p:cNvCxnSpPr>
            <a:cxnSpLocks/>
          </p:cNvCxnSpPr>
          <p:nvPr/>
        </p:nvCxnSpPr>
        <p:spPr>
          <a:xfrm>
            <a:off x="483123" y="2198028"/>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F99515-02AF-D2DF-144B-F820B30FDDBC}"/>
              </a:ext>
            </a:extLst>
          </p:cNvPr>
          <p:cNvCxnSpPr>
            <a:cxnSpLocks/>
          </p:cNvCxnSpPr>
          <p:nvPr/>
        </p:nvCxnSpPr>
        <p:spPr>
          <a:xfrm>
            <a:off x="483123" y="3301675"/>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636599E-40C3-9605-194B-E1B611489AD1}"/>
              </a:ext>
            </a:extLst>
          </p:cNvPr>
          <p:cNvCxnSpPr>
            <a:cxnSpLocks/>
          </p:cNvCxnSpPr>
          <p:nvPr/>
        </p:nvCxnSpPr>
        <p:spPr>
          <a:xfrm>
            <a:off x="483123" y="4429979"/>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72525F-F04C-955F-7504-D26B4434ACEC}"/>
              </a:ext>
            </a:extLst>
          </p:cNvPr>
          <p:cNvCxnSpPr>
            <a:cxnSpLocks/>
          </p:cNvCxnSpPr>
          <p:nvPr/>
        </p:nvCxnSpPr>
        <p:spPr>
          <a:xfrm>
            <a:off x="483123" y="5534216"/>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822A69F-85F8-FA35-BFE1-9542A0D83B0B}"/>
              </a:ext>
            </a:extLst>
          </p:cNvPr>
          <p:cNvSpPr txBox="1"/>
          <p:nvPr/>
        </p:nvSpPr>
        <p:spPr>
          <a:xfrm>
            <a:off x="3116633" y="2410830"/>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Click through rate</a:t>
            </a:r>
          </a:p>
        </p:txBody>
      </p:sp>
      <p:sp>
        <p:nvSpPr>
          <p:cNvPr id="53" name="Google Shape;114;p14">
            <a:extLst>
              <a:ext uri="{FF2B5EF4-FFF2-40B4-BE49-F238E27FC236}">
                <a16:creationId xmlns:a16="http://schemas.microsoft.com/office/drawing/2014/main" id="{4C3A0A0E-DFF0-1425-E84B-83C1837796C5}"/>
              </a:ext>
            </a:extLst>
          </p:cNvPr>
          <p:cNvSpPr txBox="1"/>
          <p:nvPr/>
        </p:nvSpPr>
        <p:spPr>
          <a:xfrm>
            <a:off x="400932" y="1458471"/>
            <a:ext cx="463254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b="1" dirty="0">
                <a:solidFill>
                  <a:sysClr val="windowText" lastClr="000000"/>
                </a:solidFill>
                <a:latin typeface="Poppins" panose="00000500000000000000" pitchFamily="2" charset="0"/>
                <a:ea typeface="Calibri"/>
                <a:cs typeface="Poppins" panose="00000500000000000000" pitchFamily="2" charset="0"/>
                <a:sym typeface="Calibri"/>
              </a:rPr>
              <a:t>Adding </a:t>
            </a:r>
            <a:r>
              <a:rPr lang="en-US" altLang="zh-CN" b="1">
                <a:solidFill>
                  <a:sysClr val="windowText" lastClr="000000"/>
                </a:solidFill>
                <a:latin typeface="Poppins" panose="00000500000000000000" pitchFamily="2" charset="0"/>
                <a:ea typeface="Calibri"/>
                <a:cs typeface="Poppins" panose="00000500000000000000" pitchFamily="2" charset="0"/>
                <a:sym typeface="Calibri"/>
              </a:rPr>
              <a:t>Conversion Features</a:t>
            </a:r>
            <a:endParaRPr lang="en-US" altLang="zh-CN" b="1" baseline="30000" dirty="0">
              <a:latin typeface="Poppins" panose="00000500000000000000" pitchFamily="2" charset="0"/>
              <a:ea typeface="Calibri"/>
              <a:cs typeface="Poppins" panose="00000500000000000000" pitchFamily="2" charset="0"/>
              <a:sym typeface="Calibri"/>
            </a:endParaRPr>
          </a:p>
        </p:txBody>
      </p:sp>
      <p:sp>
        <p:nvSpPr>
          <p:cNvPr id="54" name="TextBox 53">
            <a:extLst>
              <a:ext uri="{FF2B5EF4-FFF2-40B4-BE49-F238E27FC236}">
                <a16:creationId xmlns:a16="http://schemas.microsoft.com/office/drawing/2014/main" id="{59388E17-8984-0A2F-57A4-AC0558E3E467}"/>
              </a:ext>
            </a:extLst>
          </p:cNvPr>
          <p:cNvSpPr txBox="1"/>
          <p:nvPr/>
        </p:nvSpPr>
        <p:spPr>
          <a:xfrm>
            <a:off x="2310183" y="3574985"/>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Cost per Click</a:t>
            </a:r>
          </a:p>
        </p:txBody>
      </p:sp>
      <p:sp>
        <p:nvSpPr>
          <p:cNvPr id="55" name="TextBox 54">
            <a:extLst>
              <a:ext uri="{FF2B5EF4-FFF2-40B4-BE49-F238E27FC236}">
                <a16:creationId xmlns:a16="http://schemas.microsoft.com/office/drawing/2014/main" id="{C4E27968-89E9-0639-795C-AED80B0E8BBA}"/>
              </a:ext>
            </a:extLst>
          </p:cNvPr>
          <p:cNvSpPr txBox="1"/>
          <p:nvPr/>
        </p:nvSpPr>
        <p:spPr>
          <a:xfrm>
            <a:off x="3789733" y="4707521"/>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Conversion Rate</a:t>
            </a:r>
          </a:p>
        </p:txBody>
      </p:sp>
      <p:sp>
        <p:nvSpPr>
          <p:cNvPr id="56" name="TextBox 55">
            <a:extLst>
              <a:ext uri="{FF2B5EF4-FFF2-40B4-BE49-F238E27FC236}">
                <a16:creationId xmlns:a16="http://schemas.microsoft.com/office/drawing/2014/main" id="{290A3B7C-75A2-8277-D443-16FA0D720453}"/>
              </a:ext>
            </a:extLst>
          </p:cNvPr>
          <p:cNvSpPr txBox="1"/>
          <p:nvPr/>
        </p:nvSpPr>
        <p:spPr>
          <a:xfrm>
            <a:off x="4350352" y="5795527"/>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Approved Rate</a:t>
            </a:r>
          </a:p>
        </p:txBody>
      </p:sp>
      <p:pic>
        <p:nvPicPr>
          <p:cNvPr id="58" name="Picture 57">
            <a:extLst>
              <a:ext uri="{FF2B5EF4-FFF2-40B4-BE49-F238E27FC236}">
                <a16:creationId xmlns:a16="http://schemas.microsoft.com/office/drawing/2014/main" id="{764E52BF-719F-F500-C850-C94EAAF0BC0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17922" y="1398745"/>
            <a:ext cx="5090955" cy="5090955"/>
          </a:xfrm>
          <a:prstGeom prst="rect">
            <a:avLst/>
          </a:prstGeom>
        </p:spPr>
      </p:pic>
    </p:spTree>
    <p:extLst>
      <p:ext uri="{BB962C8B-B14F-4D97-AF65-F5344CB8AC3E}">
        <p14:creationId xmlns:p14="http://schemas.microsoft.com/office/powerpoint/2010/main" val="2455705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12" idx="2"/>
          </p:cNvCxnSpPr>
          <p:nvPr/>
        </p:nvCxnSpPr>
        <p:spPr>
          <a:xfrm>
            <a:off x="2617961" y="527655"/>
            <a:ext cx="1899754"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195892"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Feature Engineering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7BA7532-DE3E-C7B4-1F42-E870AE096452}"/>
                  </a:ext>
                </a:extLst>
              </p:cNvPr>
              <p:cNvSpPr txBox="1"/>
              <p:nvPr/>
            </p:nvSpPr>
            <p:spPr>
              <a:xfrm>
                <a:off x="672407" y="2266336"/>
                <a:ext cx="2254943" cy="6649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𝐶𝑇𝑅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𝐶𝑙𝑖𝑐𝑘𝑠</m:t>
                          </m:r>
                        </m:num>
                        <m:den>
                          <m:r>
                            <a:rPr lang="en-US" altLang="zh-CN" b="0" i="1" smtClean="0">
                              <a:latin typeface="Cambria Math" panose="02040503050406030204" pitchFamily="18" charset="0"/>
                            </a:rPr>
                            <m:t>𝐼𝑚𝑝𝑟𝑒𝑠𝑠𝑖𝑜𝑛𝑠</m:t>
                          </m:r>
                        </m:den>
                      </m:f>
                    </m:oMath>
                  </m:oMathPara>
                </a14:m>
                <a:endParaRPr lang="zh-CN" altLang="en-US" dirty="0"/>
              </a:p>
            </p:txBody>
          </p:sp>
        </mc:Choice>
        <mc:Fallback xmlns="">
          <p:sp>
            <p:nvSpPr>
              <p:cNvPr id="41" name="TextBox 40">
                <a:extLst>
                  <a:ext uri="{FF2B5EF4-FFF2-40B4-BE49-F238E27FC236}">
                    <a16:creationId xmlns:a16="http://schemas.microsoft.com/office/drawing/2014/main" id="{37BA7532-DE3E-C7B4-1F42-E870AE096452}"/>
                  </a:ext>
                </a:extLst>
              </p:cNvPr>
              <p:cNvSpPr txBox="1">
                <a:spLocks noRot="1" noChangeAspect="1" noMove="1" noResize="1" noEditPoints="1" noAdjustHandles="1" noChangeArrowheads="1" noChangeShapeType="1" noTextEdit="1"/>
              </p:cNvSpPr>
              <p:nvPr/>
            </p:nvSpPr>
            <p:spPr>
              <a:xfrm>
                <a:off x="672407" y="2266336"/>
                <a:ext cx="2254943" cy="66492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6CA5F73-793B-0004-17C1-239AD42C9349}"/>
                  </a:ext>
                </a:extLst>
              </p:cNvPr>
              <p:cNvSpPr txBox="1"/>
              <p:nvPr/>
            </p:nvSpPr>
            <p:spPr>
              <a:xfrm>
                <a:off x="483123" y="3404588"/>
                <a:ext cx="2040450"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𝐶𝑃𝐶</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𝐶𝑜𝑠𝑡</m:t>
                          </m:r>
                        </m:num>
                        <m:den>
                          <m:r>
                            <a:rPr lang="en-US" altLang="zh-CN" b="0" i="1" smtClean="0">
                              <a:latin typeface="Cambria Math" panose="02040503050406030204" pitchFamily="18" charset="0"/>
                            </a:rPr>
                            <m:t>𝐶𝑙𝑖𝑐𝑘𝑠</m:t>
                          </m:r>
                        </m:den>
                      </m:f>
                    </m:oMath>
                  </m:oMathPara>
                </a14:m>
                <a:endParaRPr lang="zh-CN" altLang="en-US" dirty="0"/>
              </a:p>
            </p:txBody>
          </p:sp>
        </mc:Choice>
        <mc:Fallback xmlns="">
          <p:sp>
            <p:nvSpPr>
              <p:cNvPr id="42" name="TextBox 41">
                <a:extLst>
                  <a:ext uri="{FF2B5EF4-FFF2-40B4-BE49-F238E27FC236}">
                    <a16:creationId xmlns:a16="http://schemas.microsoft.com/office/drawing/2014/main" id="{46CA5F73-793B-0004-17C1-239AD42C9349}"/>
                  </a:ext>
                </a:extLst>
              </p:cNvPr>
              <p:cNvSpPr txBox="1">
                <a:spLocks noRot="1" noChangeAspect="1" noMove="1" noResize="1" noEditPoints="1" noAdjustHandles="1" noChangeArrowheads="1" noChangeShapeType="1" noTextEdit="1"/>
              </p:cNvSpPr>
              <p:nvPr/>
            </p:nvSpPr>
            <p:spPr>
              <a:xfrm>
                <a:off x="483123" y="3404588"/>
                <a:ext cx="2040450" cy="61645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2E0110-8EE2-D684-1396-60FB193D09AF}"/>
                  </a:ext>
                </a:extLst>
              </p:cNvPr>
              <p:cNvSpPr txBox="1"/>
              <p:nvPr/>
            </p:nvSpPr>
            <p:spPr>
              <a:xfrm>
                <a:off x="439031" y="5616120"/>
                <a:ext cx="4114799" cy="6665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𝐶𝑅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𝐴𝑝𝑝𝑟𝑜𝑣𝑒𝑑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𝐶𝑜𝑛𝑣𝑒𝑟𝑠𝑖𝑜𝑛𝑠</m:t>
                          </m:r>
                        </m:num>
                        <m:den>
                          <m:r>
                            <a:rPr lang="en-US" altLang="zh-CN" b="0" i="1" smtClean="0">
                              <a:latin typeface="Cambria Math" panose="02040503050406030204" pitchFamily="18" charset="0"/>
                            </a:rPr>
                            <m:t>𝐼𝑚𝑝𝑟𝑒𝑠𝑠𝑖𝑜𝑛𝑠</m:t>
                          </m:r>
                        </m:den>
                      </m:f>
                    </m:oMath>
                  </m:oMathPara>
                </a14:m>
                <a:endParaRPr lang="zh-CN" altLang="en-US" dirty="0"/>
              </a:p>
            </p:txBody>
          </p:sp>
        </mc:Choice>
        <mc:Fallback xmlns="">
          <p:sp>
            <p:nvSpPr>
              <p:cNvPr id="43" name="TextBox 42">
                <a:extLst>
                  <a:ext uri="{FF2B5EF4-FFF2-40B4-BE49-F238E27FC236}">
                    <a16:creationId xmlns:a16="http://schemas.microsoft.com/office/drawing/2014/main" id="{212E0110-8EE2-D684-1396-60FB193D09AF}"/>
                  </a:ext>
                </a:extLst>
              </p:cNvPr>
              <p:cNvSpPr txBox="1">
                <a:spLocks noRot="1" noChangeAspect="1" noMove="1" noResize="1" noEditPoints="1" noAdjustHandles="1" noChangeArrowheads="1" noChangeShapeType="1" noTextEdit="1"/>
              </p:cNvSpPr>
              <p:nvPr/>
            </p:nvSpPr>
            <p:spPr>
              <a:xfrm>
                <a:off x="439031" y="5616120"/>
                <a:ext cx="4114799" cy="66659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754BBC6-F706-3BC9-F9D4-B751596ADCA3}"/>
                  </a:ext>
                </a:extLst>
              </p:cNvPr>
              <p:cNvSpPr txBox="1"/>
              <p:nvPr/>
            </p:nvSpPr>
            <p:spPr>
              <a:xfrm>
                <a:off x="171452" y="4534161"/>
                <a:ext cx="4114799"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𝐴𝑝𝑝𝑟𝑜𝑣𝑒𝑑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m:t>
                          </m:r>
                        </m:num>
                        <m:den>
                          <m:r>
                            <a:rPr lang="en-US" altLang="zh-CN" b="0" i="1" smtClean="0">
                              <a:latin typeface="Cambria Math" panose="02040503050406030204" pitchFamily="18" charset="0"/>
                            </a:rPr>
                            <m:t>𝑇𝑜𝑡𝑎𝑙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m:t>
                          </m:r>
                        </m:den>
                      </m:f>
                    </m:oMath>
                  </m:oMathPara>
                </a14:m>
                <a:endParaRPr lang="zh-CN" altLang="en-US" dirty="0"/>
              </a:p>
            </p:txBody>
          </p:sp>
        </mc:Choice>
        <mc:Fallback xmlns="">
          <p:sp>
            <p:nvSpPr>
              <p:cNvPr id="44" name="TextBox 43">
                <a:extLst>
                  <a:ext uri="{FF2B5EF4-FFF2-40B4-BE49-F238E27FC236}">
                    <a16:creationId xmlns:a16="http://schemas.microsoft.com/office/drawing/2014/main" id="{9754BBC6-F706-3BC9-F9D4-B751596ADCA3}"/>
                  </a:ext>
                </a:extLst>
              </p:cNvPr>
              <p:cNvSpPr txBox="1">
                <a:spLocks noRot="1" noChangeAspect="1" noMove="1" noResize="1" noEditPoints="1" noAdjustHandles="1" noChangeArrowheads="1" noChangeShapeType="1" noTextEdit="1"/>
              </p:cNvSpPr>
              <p:nvPr/>
            </p:nvSpPr>
            <p:spPr>
              <a:xfrm>
                <a:off x="171452" y="4534161"/>
                <a:ext cx="4114799" cy="616451"/>
              </a:xfrm>
              <a:prstGeom prst="rect">
                <a:avLst/>
              </a:prstGeom>
              <a:blipFill>
                <a:blip r:embed="rId12"/>
                <a:stretch>
                  <a:fillRect/>
                </a:stretch>
              </a:blipFill>
            </p:spPr>
            <p:txBody>
              <a:bodyPr/>
              <a:lstStyle/>
              <a:p>
                <a:r>
                  <a:rPr lang="zh-CN" altLang="en-US">
                    <a:noFill/>
                  </a:rPr>
                  <a:t> </a:t>
                </a:r>
              </a:p>
            </p:txBody>
          </p:sp>
        </mc:Fallback>
      </mc:AlternateContent>
      <p:cxnSp>
        <p:nvCxnSpPr>
          <p:cNvPr id="46" name="Straight Connector 45">
            <a:extLst>
              <a:ext uri="{FF2B5EF4-FFF2-40B4-BE49-F238E27FC236}">
                <a16:creationId xmlns:a16="http://schemas.microsoft.com/office/drawing/2014/main" id="{C14BCF0E-5619-5820-6D10-999D07260E24}"/>
              </a:ext>
            </a:extLst>
          </p:cNvPr>
          <p:cNvCxnSpPr>
            <a:cxnSpLocks/>
          </p:cNvCxnSpPr>
          <p:nvPr/>
        </p:nvCxnSpPr>
        <p:spPr>
          <a:xfrm>
            <a:off x="483123" y="2198028"/>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F99515-02AF-D2DF-144B-F820B30FDDBC}"/>
              </a:ext>
            </a:extLst>
          </p:cNvPr>
          <p:cNvCxnSpPr>
            <a:cxnSpLocks/>
          </p:cNvCxnSpPr>
          <p:nvPr/>
        </p:nvCxnSpPr>
        <p:spPr>
          <a:xfrm>
            <a:off x="483123" y="3301675"/>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636599E-40C3-9605-194B-E1B611489AD1}"/>
              </a:ext>
            </a:extLst>
          </p:cNvPr>
          <p:cNvCxnSpPr>
            <a:cxnSpLocks/>
          </p:cNvCxnSpPr>
          <p:nvPr/>
        </p:nvCxnSpPr>
        <p:spPr>
          <a:xfrm>
            <a:off x="483123" y="4429979"/>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72525F-F04C-955F-7504-D26B4434ACEC}"/>
              </a:ext>
            </a:extLst>
          </p:cNvPr>
          <p:cNvCxnSpPr>
            <a:cxnSpLocks/>
          </p:cNvCxnSpPr>
          <p:nvPr/>
        </p:nvCxnSpPr>
        <p:spPr>
          <a:xfrm>
            <a:off x="483123" y="5534216"/>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822A69F-85F8-FA35-BFE1-9542A0D83B0B}"/>
              </a:ext>
            </a:extLst>
          </p:cNvPr>
          <p:cNvSpPr txBox="1"/>
          <p:nvPr/>
        </p:nvSpPr>
        <p:spPr>
          <a:xfrm>
            <a:off x="3116633" y="2410830"/>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Click through rate</a:t>
            </a:r>
          </a:p>
        </p:txBody>
      </p:sp>
      <p:sp>
        <p:nvSpPr>
          <p:cNvPr id="53" name="Google Shape;114;p14">
            <a:extLst>
              <a:ext uri="{FF2B5EF4-FFF2-40B4-BE49-F238E27FC236}">
                <a16:creationId xmlns:a16="http://schemas.microsoft.com/office/drawing/2014/main" id="{4C3A0A0E-DFF0-1425-E84B-83C1837796C5}"/>
              </a:ext>
            </a:extLst>
          </p:cNvPr>
          <p:cNvSpPr txBox="1"/>
          <p:nvPr/>
        </p:nvSpPr>
        <p:spPr>
          <a:xfrm>
            <a:off x="400932" y="1458471"/>
            <a:ext cx="463254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b="1" dirty="0">
                <a:solidFill>
                  <a:sysClr val="windowText" lastClr="000000"/>
                </a:solidFill>
                <a:latin typeface="Poppins" panose="00000500000000000000" pitchFamily="2" charset="0"/>
                <a:ea typeface="Calibri"/>
                <a:cs typeface="Poppins" panose="00000500000000000000" pitchFamily="2" charset="0"/>
                <a:sym typeface="Calibri"/>
              </a:rPr>
              <a:t>Adding </a:t>
            </a:r>
            <a:r>
              <a:rPr lang="en-US" altLang="zh-CN" b="1">
                <a:solidFill>
                  <a:sysClr val="windowText" lastClr="000000"/>
                </a:solidFill>
                <a:latin typeface="Poppins" panose="00000500000000000000" pitchFamily="2" charset="0"/>
                <a:ea typeface="Calibri"/>
                <a:cs typeface="Poppins" panose="00000500000000000000" pitchFamily="2" charset="0"/>
                <a:sym typeface="Calibri"/>
              </a:rPr>
              <a:t>Conversion Features</a:t>
            </a:r>
            <a:endParaRPr lang="en-US" altLang="zh-CN" b="1" baseline="30000" dirty="0">
              <a:latin typeface="Poppins" panose="00000500000000000000" pitchFamily="2" charset="0"/>
              <a:ea typeface="Calibri"/>
              <a:cs typeface="Poppins" panose="00000500000000000000" pitchFamily="2" charset="0"/>
              <a:sym typeface="Calibri"/>
            </a:endParaRPr>
          </a:p>
        </p:txBody>
      </p:sp>
      <p:sp>
        <p:nvSpPr>
          <p:cNvPr id="54" name="TextBox 53">
            <a:extLst>
              <a:ext uri="{FF2B5EF4-FFF2-40B4-BE49-F238E27FC236}">
                <a16:creationId xmlns:a16="http://schemas.microsoft.com/office/drawing/2014/main" id="{59388E17-8984-0A2F-57A4-AC0558E3E467}"/>
              </a:ext>
            </a:extLst>
          </p:cNvPr>
          <p:cNvSpPr txBox="1"/>
          <p:nvPr/>
        </p:nvSpPr>
        <p:spPr>
          <a:xfrm>
            <a:off x="2310183" y="3574985"/>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Cost per Click</a:t>
            </a:r>
          </a:p>
        </p:txBody>
      </p:sp>
      <p:sp>
        <p:nvSpPr>
          <p:cNvPr id="55" name="TextBox 54">
            <a:extLst>
              <a:ext uri="{FF2B5EF4-FFF2-40B4-BE49-F238E27FC236}">
                <a16:creationId xmlns:a16="http://schemas.microsoft.com/office/drawing/2014/main" id="{C4E27968-89E9-0639-795C-AED80B0E8BBA}"/>
              </a:ext>
            </a:extLst>
          </p:cNvPr>
          <p:cNvSpPr txBox="1"/>
          <p:nvPr/>
        </p:nvSpPr>
        <p:spPr>
          <a:xfrm>
            <a:off x="3789733" y="4707521"/>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Conversion Rate</a:t>
            </a:r>
          </a:p>
        </p:txBody>
      </p:sp>
      <p:sp>
        <p:nvSpPr>
          <p:cNvPr id="56" name="TextBox 55">
            <a:extLst>
              <a:ext uri="{FF2B5EF4-FFF2-40B4-BE49-F238E27FC236}">
                <a16:creationId xmlns:a16="http://schemas.microsoft.com/office/drawing/2014/main" id="{290A3B7C-75A2-8277-D443-16FA0D720453}"/>
              </a:ext>
            </a:extLst>
          </p:cNvPr>
          <p:cNvSpPr txBox="1"/>
          <p:nvPr/>
        </p:nvSpPr>
        <p:spPr>
          <a:xfrm>
            <a:off x="4350352" y="5795527"/>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Approved Rate</a:t>
            </a:r>
          </a:p>
        </p:txBody>
      </p:sp>
      <p:pic>
        <p:nvPicPr>
          <p:cNvPr id="58" name="Picture 57">
            <a:extLst>
              <a:ext uri="{FF2B5EF4-FFF2-40B4-BE49-F238E27FC236}">
                <a16:creationId xmlns:a16="http://schemas.microsoft.com/office/drawing/2014/main" id="{764E52BF-719F-F500-C850-C94EAAF0BC0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17922" y="1398745"/>
            <a:ext cx="5090955" cy="5090955"/>
          </a:xfrm>
          <a:prstGeom prst="rect">
            <a:avLst/>
          </a:prstGeom>
        </p:spPr>
      </p:pic>
    </p:spTree>
    <p:extLst>
      <p:ext uri="{BB962C8B-B14F-4D97-AF65-F5344CB8AC3E}">
        <p14:creationId xmlns:p14="http://schemas.microsoft.com/office/powerpoint/2010/main" val="3961077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0" idx="6"/>
          </p:cNvCxnSpPr>
          <p:nvPr/>
        </p:nvCxnSpPr>
        <p:spPr>
          <a:xfrm>
            <a:off x="2617961" y="527655"/>
            <a:ext cx="7275793" cy="123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049092"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Hypothesis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Picture 5">
            <a:extLst>
              <a:ext uri="{FF2B5EF4-FFF2-40B4-BE49-F238E27FC236}">
                <a16:creationId xmlns:a16="http://schemas.microsoft.com/office/drawing/2014/main" id="{19CB9523-CD14-1D19-4D6B-16FE815E210C}"/>
              </a:ext>
            </a:extLst>
          </p:cNvPr>
          <p:cNvPicPr>
            <a:picLocks noChangeAspect="1"/>
          </p:cNvPicPr>
          <p:nvPr/>
        </p:nvPicPr>
        <p:blipFill rotWithShape="1">
          <a:blip r:embed="rId9">
            <a:extLst>
              <a:ext uri="{28A0092B-C50C-407E-A947-70E740481C1C}">
                <a14:useLocalDpi xmlns:a14="http://schemas.microsoft.com/office/drawing/2010/main" val="0"/>
              </a:ext>
            </a:extLst>
          </a:blip>
          <a:srcRect l="7615" r="8409"/>
          <a:stretch/>
        </p:blipFill>
        <p:spPr>
          <a:xfrm>
            <a:off x="0" y="2261545"/>
            <a:ext cx="12192000" cy="2903643"/>
          </a:xfrm>
          <a:prstGeom prst="rect">
            <a:avLst/>
          </a:prstGeom>
        </p:spPr>
      </p:pic>
    </p:spTree>
    <p:extLst>
      <p:ext uri="{BB962C8B-B14F-4D97-AF65-F5344CB8AC3E}">
        <p14:creationId xmlns:p14="http://schemas.microsoft.com/office/powerpoint/2010/main" val="1638540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659515" cy="707886"/>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System Architecture</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pic>
        <p:nvPicPr>
          <p:cNvPr id="6" name="Picture 5" descr="Diagram&#10;&#10;Description automatically generated">
            <a:extLst>
              <a:ext uri="{FF2B5EF4-FFF2-40B4-BE49-F238E27FC236}">
                <a16:creationId xmlns:a16="http://schemas.microsoft.com/office/drawing/2014/main" id="{9E08ED2E-4F12-4A78-4F1A-A36721C508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740" y="998496"/>
            <a:ext cx="11967128" cy="5402304"/>
          </a:xfrm>
          <a:prstGeom prst="rect">
            <a:avLst/>
          </a:prstGeom>
        </p:spPr>
      </p:pic>
    </p:spTree>
    <p:extLst>
      <p:ext uri="{BB962C8B-B14F-4D97-AF65-F5344CB8AC3E}">
        <p14:creationId xmlns:p14="http://schemas.microsoft.com/office/powerpoint/2010/main" val="3534917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5743801" cy="400110"/>
          </a:xfrm>
          <a:prstGeom prst="rect">
            <a:avLst/>
          </a:prstGeom>
          <a:solidFill>
            <a:schemeClr val="bg1"/>
          </a:solidFill>
        </p:spPr>
        <p:txBody>
          <a:bodyPr wrap="square" rtlCol="0">
            <a:spAutoFit/>
          </a:bodyPr>
          <a:lstStyle/>
          <a:p>
            <a:r>
              <a:rPr lang="en-US" altLang="zh-CN" sz="2000" b="1" spc="100" dirty="0" err="1">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Jupyter</a:t>
            </a:r>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 Lab - Spark Driver</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pic>
        <p:nvPicPr>
          <p:cNvPr id="3" name="Picture 2" descr="Diagram&#10;&#10;Description automatically generated">
            <a:extLst>
              <a:ext uri="{FF2B5EF4-FFF2-40B4-BE49-F238E27FC236}">
                <a16:creationId xmlns:a16="http://schemas.microsoft.com/office/drawing/2014/main" id="{EF68A3EC-91E9-0DA7-6954-538084A795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5038" y="1271267"/>
            <a:ext cx="10077761" cy="5465247"/>
          </a:xfrm>
          <a:prstGeom prst="rect">
            <a:avLst/>
          </a:prstGeom>
        </p:spPr>
      </p:pic>
    </p:spTree>
    <p:extLst>
      <p:ext uri="{BB962C8B-B14F-4D97-AF65-F5344CB8AC3E}">
        <p14:creationId xmlns:p14="http://schemas.microsoft.com/office/powerpoint/2010/main" val="2144242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659515"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Data Pipeline</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pic>
        <p:nvPicPr>
          <p:cNvPr id="4" name="Picture 3" descr="Diagram&#10;&#10;Description automatically generated with medium confidence">
            <a:extLst>
              <a:ext uri="{FF2B5EF4-FFF2-40B4-BE49-F238E27FC236}">
                <a16:creationId xmlns:a16="http://schemas.microsoft.com/office/drawing/2014/main" id="{23BE63E0-E909-A2E0-231B-BE65B0BCEA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5938" y="1994718"/>
            <a:ext cx="11455578" cy="2780480"/>
          </a:xfrm>
          <a:prstGeom prst="rect">
            <a:avLst/>
          </a:prstGeom>
        </p:spPr>
      </p:pic>
    </p:spTree>
    <p:extLst>
      <p:ext uri="{BB962C8B-B14F-4D97-AF65-F5344CB8AC3E}">
        <p14:creationId xmlns:p14="http://schemas.microsoft.com/office/powerpoint/2010/main" val="351606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2"/>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3"/>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4"/>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5"/>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6"/>
          <a:stretch>
            <a:fillRect/>
          </a:stretch>
        </p:blipFill>
        <p:spPr>
          <a:xfrm>
            <a:off x="5638800" y="7329572"/>
            <a:ext cx="6353854" cy="1038252"/>
          </a:xfrm>
          <a:prstGeom prst="rect">
            <a:avLst/>
          </a:prstGeom>
        </p:spPr>
      </p:pic>
      <p:sp>
        <p:nvSpPr>
          <p:cNvPr id="22" name="TextBox 21">
            <a:extLst>
              <a:ext uri="{FF2B5EF4-FFF2-40B4-BE49-F238E27FC236}">
                <a16:creationId xmlns:a16="http://schemas.microsoft.com/office/drawing/2014/main" id="{73291329-635F-957B-2336-1A52ABE8B248}"/>
              </a:ext>
            </a:extLst>
          </p:cNvPr>
          <p:cNvSpPr txBox="1"/>
          <p:nvPr/>
        </p:nvSpPr>
        <p:spPr>
          <a:xfrm>
            <a:off x="461056" y="372344"/>
            <a:ext cx="9832974" cy="707886"/>
          </a:xfrm>
          <a:prstGeom prst="rect">
            <a:avLst/>
          </a:prstGeom>
          <a:noFill/>
        </p:spPr>
        <p:txBody>
          <a:bodyPr wrap="square" rtlCol="0">
            <a:spAutoFit/>
          </a:bodyPr>
          <a:lstStyle/>
          <a:p>
            <a:r>
              <a:rPr lang="en-US" altLang="zh-CN" sz="4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Projects Pipeline</a:t>
            </a:r>
            <a:endParaRPr lang="zh-CN" altLang="en-US" sz="4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7"/>
          <a:stretch>
            <a:fillRect/>
          </a:stretch>
        </p:blipFill>
        <p:spPr>
          <a:xfrm>
            <a:off x="-2496173" y="-2756778"/>
            <a:ext cx="6782424" cy="1026764"/>
          </a:xfrm>
          <a:prstGeom prst="rect">
            <a:avLst/>
          </a:prstGeom>
        </p:spPr>
      </p:pic>
      <p:cxnSp>
        <p:nvCxnSpPr>
          <p:cNvPr id="2" name="Straight Connector 1">
            <a:extLst>
              <a:ext uri="{FF2B5EF4-FFF2-40B4-BE49-F238E27FC236}">
                <a16:creationId xmlns:a16="http://schemas.microsoft.com/office/drawing/2014/main" id="{DA62CACE-F6EF-9765-53D8-EAD27CF01EB5}"/>
              </a:ext>
            </a:extLst>
          </p:cNvPr>
          <p:cNvCxnSpPr>
            <a:cxnSpLocks/>
          </p:cNvCxnSpPr>
          <p:nvPr/>
        </p:nvCxnSpPr>
        <p:spPr>
          <a:xfrm flipV="1">
            <a:off x="30149" y="3645647"/>
            <a:ext cx="12161851" cy="115279"/>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1869BCF6-27F8-1B85-C35A-89B193A09E43}"/>
              </a:ext>
            </a:extLst>
          </p:cNvPr>
          <p:cNvCxnSpPr>
            <a:cxnSpLocks/>
            <a:endCxn id="5" idx="2"/>
          </p:cNvCxnSpPr>
          <p:nvPr/>
        </p:nvCxnSpPr>
        <p:spPr>
          <a:xfrm>
            <a:off x="30149" y="3760926"/>
            <a:ext cx="1899754"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5A5C3A6-7CE4-264A-D735-43D1C2A544AC}"/>
              </a:ext>
            </a:extLst>
          </p:cNvPr>
          <p:cNvGrpSpPr/>
          <p:nvPr/>
        </p:nvGrpSpPr>
        <p:grpSpPr>
          <a:xfrm>
            <a:off x="1911449" y="3711329"/>
            <a:ext cx="109140" cy="99194"/>
            <a:chOff x="3538936" y="931069"/>
            <a:chExt cx="109140" cy="99194"/>
          </a:xfrm>
        </p:grpSpPr>
        <p:sp>
          <p:nvSpPr>
            <p:cNvPr id="5" name="Oval 4">
              <a:extLst>
                <a:ext uri="{FF2B5EF4-FFF2-40B4-BE49-F238E27FC236}">
                  <a16:creationId xmlns:a16="http://schemas.microsoft.com/office/drawing/2014/main" id="{062C192B-462E-9736-8175-2E032B7E442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5B62538F-7228-F2AD-7B53-02C8C121A86F}"/>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Group 6">
            <a:extLst>
              <a:ext uri="{FF2B5EF4-FFF2-40B4-BE49-F238E27FC236}">
                <a16:creationId xmlns:a16="http://schemas.microsoft.com/office/drawing/2014/main" id="{855177CB-3831-3D5F-40D7-53CD692B44B0}"/>
              </a:ext>
            </a:extLst>
          </p:cNvPr>
          <p:cNvGrpSpPr/>
          <p:nvPr/>
        </p:nvGrpSpPr>
        <p:grpSpPr>
          <a:xfrm>
            <a:off x="3679385" y="3711329"/>
            <a:ext cx="109140" cy="99194"/>
            <a:chOff x="3538936" y="931069"/>
            <a:chExt cx="109140" cy="99194"/>
          </a:xfrm>
        </p:grpSpPr>
        <p:sp>
          <p:nvSpPr>
            <p:cNvPr id="9" name="Oval 8">
              <a:extLst>
                <a:ext uri="{FF2B5EF4-FFF2-40B4-BE49-F238E27FC236}">
                  <a16:creationId xmlns:a16="http://schemas.microsoft.com/office/drawing/2014/main" id="{C4851C43-A85B-80AB-C65E-553AF050CE67}"/>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58EE2048-92A3-F122-7FD2-22BC424B5131}"/>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Group 11">
            <a:extLst>
              <a:ext uri="{FF2B5EF4-FFF2-40B4-BE49-F238E27FC236}">
                <a16:creationId xmlns:a16="http://schemas.microsoft.com/office/drawing/2014/main" id="{7AC3B581-5B80-B31C-65E4-9A733B3F5D9E}"/>
              </a:ext>
            </a:extLst>
          </p:cNvPr>
          <p:cNvGrpSpPr/>
          <p:nvPr/>
        </p:nvGrpSpPr>
        <p:grpSpPr>
          <a:xfrm>
            <a:off x="5447321" y="3711329"/>
            <a:ext cx="109140" cy="99194"/>
            <a:chOff x="3538936" y="931069"/>
            <a:chExt cx="109140" cy="99194"/>
          </a:xfrm>
        </p:grpSpPr>
        <p:sp>
          <p:nvSpPr>
            <p:cNvPr id="13" name="Oval 12">
              <a:extLst>
                <a:ext uri="{FF2B5EF4-FFF2-40B4-BE49-F238E27FC236}">
                  <a16:creationId xmlns:a16="http://schemas.microsoft.com/office/drawing/2014/main" id="{93726997-FD00-46C4-E761-B290E2C5C11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a:extLst>
                <a:ext uri="{FF2B5EF4-FFF2-40B4-BE49-F238E27FC236}">
                  <a16:creationId xmlns:a16="http://schemas.microsoft.com/office/drawing/2014/main" id="{9338D716-C7FD-9CE2-E1BC-24E805381968}"/>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roup 16">
            <a:extLst>
              <a:ext uri="{FF2B5EF4-FFF2-40B4-BE49-F238E27FC236}">
                <a16:creationId xmlns:a16="http://schemas.microsoft.com/office/drawing/2014/main" id="{B2DD378F-A420-0541-0CE6-6E425BB5C871}"/>
              </a:ext>
            </a:extLst>
          </p:cNvPr>
          <p:cNvGrpSpPr/>
          <p:nvPr/>
        </p:nvGrpSpPr>
        <p:grpSpPr>
          <a:xfrm>
            <a:off x="8983193" y="3711329"/>
            <a:ext cx="109140" cy="99194"/>
            <a:chOff x="3538936" y="931069"/>
            <a:chExt cx="109140" cy="99194"/>
          </a:xfrm>
        </p:grpSpPr>
        <p:sp>
          <p:nvSpPr>
            <p:cNvPr id="19" name="Oval 18">
              <a:extLst>
                <a:ext uri="{FF2B5EF4-FFF2-40B4-BE49-F238E27FC236}">
                  <a16:creationId xmlns:a16="http://schemas.microsoft.com/office/drawing/2014/main" id="{D2B492C2-1A7A-0A23-6EA0-F7DA80A7A335}"/>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66EE4F5C-4540-EAF7-AB71-9920CB2C382B}"/>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4AEC89CD-4BBF-789B-63E5-01A1FB04FEC8}"/>
              </a:ext>
            </a:extLst>
          </p:cNvPr>
          <p:cNvGrpSpPr/>
          <p:nvPr/>
        </p:nvGrpSpPr>
        <p:grpSpPr>
          <a:xfrm>
            <a:off x="7215257" y="3712568"/>
            <a:ext cx="109140" cy="99194"/>
            <a:chOff x="3538936" y="931069"/>
            <a:chExt cx="109140" cy="99194"/>
          </a:xfrm>
        </p:grpSpPr>
        <p:sp>
          <p:nvSpPr>
            <p:cNvPr id="23" name="Oval 22">
              <a:extLst>
                <a:ext uri="{FF2B5EF4-FFF2-40B4-BE49-F238E27FC236}">
                  <a16:creationId xmlns:a16="http://schemas.microsoft.com/office/drawing/2014/main" id="{8C12D069-06D6-196A-81BA-A2DDC9EAC51A}"/>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1284D4CD-F60D-3E88-C6D9-705A25CF2A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4905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12" idx="2"/>
          </p:cNvCxnSpPr>
          <p:nvPr/>
        </p:nvCxnSpPr>
        <p:spPr>
          <a:xfrm>
            <a:off x="2617961" y="527655"/>
            <a:ext cx="1899754"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659515"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Data Collecting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TextBox 33">
            <a:extLst>
              <a:ext uri="{FF2B5EF4-FFF2-40B4-BE49-F238E27FC236}">
                <a16:creationId xmlns:a16="http://schemas.microsoft.com/office/drawing/2014/main" id="{A24B71DF-B141-39F6-B009-91A0B04A621C}"/>
              </a:ext>
            </a:extLst>
          </p:cNvPr>
          <p:cNvSpPr txBox="1"/>
          <p:nvPr/>
        </p:nvSpPr>
        <p:spPr>
          <a:xfrm>
            <a:off x="352199" y="1097279"/>
            <a:ext cx="5195600" cy="2893100"/>
          </a:xfrm>
          <a:prstGeom prst="rect">
            <a:avLst/>
          </a:prstGeom>
          <a:noFill/>
        </p:spPr>
        <p:txBody>
          <a:bodyPr wrap="square">
            <a:spAutoFit/>
          </a:bodyPr>
          <a:lstStyle/>
          <a:p>
            <a:r>
              <a:rPr lang="en-US" altLang="zh-CN" sz="1400" b="0" i="0" dirty="0">
                <a:solidFill>
                  <a:srgbClr val="212121"/>
                </a:solidFill>
                <a:effectLst/>
                <a:latin typeface="Poppins" panose="00000500000000000000" pitchFamily="2" charset="0"/>
                <a:cs typeface="Poppins" panose="00000500000000000000" pitchFamily="2" charset="0"/>
              </a:rPr>
              <a:t>|-- </a:t>
            </a:r>
            <a:r>
              <a:rPr lang="en-US" altLang="zh-CN" sz="1400" b="0" i="0" dirty="0" err="1">
                <a:solidFill>
                  <a:srgbClr val="212121"/>
                </a:solidFill>
                <a:effectLst/>
                <a:latin typeface="Poppins" panose="00000500000000000000" pitchFamily="2" charset="0"/>
                <a:cs typeface="Poppins" panose="00000500000000000000" pitchFamily="2" charset="0"/>
              </a:rPr>
              <a:t>fb_campaign</a:t>
            </a:r>
            <a:r>
              <a:rPr lang="en-US" altLang="zh-CN" sz="1400" b="0" i="0" dirty="0">
                <a:solidFill>
                  <a:srgbClr val="212121"/>
                </a:solidFill>
                <a:effectLst/>
                <a:latin typeface="Poppins" panose="00000500000000000000" pitchFamily="2" charset="0"/>
                <a:cs typeface="Poppins" panose="00000500000000000000" pitchFamily="2" charset="0"/>
              </a:rPr>
              <a:t>:  </a:t>
            </a:r>
          </a:p>
          <a:p>
            <a:r>
              <a:rPr lang="en-US" altLang="zh-CN" sz="1400" b="0" i="0" dirty="0">
                <a:solidFill>
                  <a:srgbClr val="212121"/>
                </a:solidFill>
                <a:effectLst/>
                <a:latin typeface="Poppins" panose="00000500000000000000" pitchFamily="2" charset="0"/>
                <a:cs typeface="Poppins" panose="00000500000000000000" pitchFamily="2" charset="0"/>
              </a:rPr>
              <a:t>|    |-- 1. </a:t>
            </a:r>
            <a:r>
              <a:rPr lang="en-US" altLang="zh-CN" sz="1400" b="0" i="0" dirty="0" err="1">
                <a:solidFill>
                  <a:srgbClr val="212121"/>
                </a:solidFill>
                <a:effectLst/>
                <a:latin typeface="Poppins" panose="00000500000000000000" pitchFamily="2" charset="0"/>
                <a:cs typeface="Poppins" panose="00000500000000000000" pitchFamily="2" charset="0"/>
              </a:rPr>
              <a:t>fb_campaign_id</a:t>
            </a:r>
            <a:r>
              <a:rPr lang="en-US" altLang="zh-CN" sz="1400" b="0" i="0" dirty="0">
                <a:solidFill>
                  <a:srgbClr val="212121"/>
                </a:solidFill>
                <a:effectLst/>
                <a:latin typeface="Poppins" panose="00000500000000000000" pitchFamily="2" charset="0"/>
                <a:cs typeface="Poppins" panose="00000500000000000000" pitchFamily="2" charset="0"/>
              </a:rPr>
              <a:t>: string (</a:t>
            </a:r>
            <a:r>
              <a:rPr lang="en-US" altLang="zh-CN" sz="1400" b="0" i="0" dirty="0" err="1">
                <a:solidFill>
                  <a:srgbClr val="212121"/>
                </a:solidFill>
                <a:effectLst/>
                <a:latin typeface="Poppins" panose="00000500000000000000" pitchFamily="2" charset="0"/>
                <a:cs typeface="Poppins" panose="00000500000000000000" pitchFamily="2" charset="0"/>
              </a:rPr>
              <a:t>primary_key</a:t>
            </a:r>
            <a:r>
              <a:rPr lang="en-US" altLang="zh-CN" sz="1400" b="0" i="0" dirty="0">
                <a:solidFill>
                  <a:srgbClr val="212121"/>
                </a:solidFill>
                <a:effectLst/>
                <a:latin typeface="Poppins" panose="00000500000000000000" pitchFamily="2" charset="0"/>
                <a:cs typeface="Poppins" panose="00000500000000000000" pitchFamily="2" charset="0"/>
              </a:rPr>
              <a:t>) </a:t>
            </a:r>
          </a:p>
          <a:p>
            <a:r>
              <a:rPr lang="en-US" altLang="zh-CN" sz="1400" b="0" i="0" dirty="0">
                <a:solidFill>
                  <a:srgbClr val="212121"/>
                </a:solidFill>
                <a:effectLst/>
                <a:latin typeface="Poppins" panose="00000500000000000000" pitchFamily="2" charset="0"/>
                <a:cs typeface="Poppins" panose="00000500000000000000" pitchFamily="2" charset="0"/>
              </a:rPr>
              <a:t>|    |-- 2. age: string  </a:t>
            </a:r>
          </a:p>
          <a:p>
            <a:r>
              <a:rPr lang="en-US" altLang="zh-CN" sz="1400" b="0" i="0" dirty="0">
                <a:solidFill>
                  <a:srgbClr val="212121"/>
                </a:solidFill>
                <a:effectLst/>
                <a:latin typeface="Poppins" panose="00000500000000000000" pitchFamily="2" charset="0"/>
                <a:cs typeface="Poppins" panose="00000500000000000000" pitchFamily="2" charset="0"/>
              </a:rPr>
              <a:t>|    |-- 3. gender: string </a:t>
            </a:r>
          </a:p>
          <a:p>
            <a:r>
              <a:rPr lang="en-US" altLang="zh-CN" sz="1400" b="0" i="0" dirty="0">
                <a:solidFill>
                  <a:srgbClr val="212121"/>
                </a:solidFill>
                <a:effectLst/>
                <a:latin typeface="Poppins" panose="00000500000000000000" pitchFamily="2" charset="0"/>
                <a:cs typeface="Poppins" panose="00000500000000000000" pitchFamily="2" charset="0"/>
              </a:rPr>
              <a:t>|    |-- 4. interest: string </a:t>
            </a:r>
          </a:p>
          <a:p>
            <a:r>
              <a:rPr lang="en-US" altLang="zh-CN" sz="1400" b="0" i="0" dirty="0">
                <a:solidFill>
                  <a:srgbClr val="212121"/>
                </a:solidFill>
                <a:effectLst/>
                <a:latin typeface="Poppins" panose="00000500000000000000" pitchFamily="2" charset="0"/>
                <a:cs typeface="Poppins" panose="00000500000000000000" pitchFamily="2" charset="0"/>
              </a:rPr>
              <a:t>|    |-- 5. </a:t>
            </a:r>
            <a:r>
              <a:rPr lang="en-US" altLang="zh-CN" sz="1400" b="0" i="0" dirty="0" err="1">
                <a:solidFill>
                  <a:srgbClr val="212121"/>
                </a:solidFill>
                <a:effectLst/>
                <a:latin typeface="Poppins" panose="00000500000000000000" pitchFamily="2" charset="0"/>
                <a:cs typeface="Poppins" panose="00000500000000000000" pitchFamily="2" charset="0"/>
              </a:rPr>
              <a:t>xyz_campaign_id</a:t>
            </a:r>
            <a:r>
              <a:rPr lang="en-US" altLang="zh-CN" sz="1400" b="0" i="0" dirty="0">
                <a:solidFill>
                  <a:srgbClr val="212121"/>
                </a:solidFill>
                <a:effectLst/>
                <a:latin typeface="Poppins" panose="00000500000000000000" pitchFamily="2" charset="0"/>
                <a:cs typeface="Poppins" panose="00000500000000000000" pitchFamily="2" charset="0"/>
              </a:rPr>
              <a:t>: string </a:t>
            </a:r>
          </a:p>
          <a:p>
            <a:r>
              <a:rPr lang="en-US" altLang="zh-CN" sz="1400" b="0" i="0" dirty="0">
                <a:solidFill>
                  <a:srgbClr val="212121"/>
                </a:solidFill>
                <a:effectLst/>
                <a:latin typeface="Poppins" panose="00000500000000000000" pitchFamily="2" charset="0"/>
                <a:cs typeface="Poppins" panose="00000500000000000000" pitchFamily="2" charset="0"/>
              </a:rPr>
              <a:t>|-- </a:t>
            </a:r>
            <a:r>
              <a:rPr lang="en-US" altLang="zh-CN" sz="1400" dirty="0">
                <a:solidFill>
                  <a:srgbClr val="212121"/>
                </a:solidFill>
                <a:latin typeface="Poppins" panose="00000500000000000000" pitchFamily="2" charset="0"/>
                <a:cs typeface="Poppins" panose="00000500000000000000" pitchFamily="2" charset="0"/>
              </a:rPr>
              <a:t>Conve</a:t>
            </a:r>
            <a:r>
              <a:rPr lang="en-US" altLang="zh-CN" sz="1400" b="0" i="0" dirty="0">
                <a:solidFill>
                  <a:srgbClr val="212121"/>
                </a:solidFill>
                <a:effectLst/>
                <a:latin typeface="Poppins" panose="00000500000000000000" pitchFamily="2" charset="0"/>
                <a:cs typeface="Poppins" panose="00000500000000000000" pitchFamily="2" charset="0"/>
              </a:rPr>
              <a:t>rsion: </a:t>
            </a:r>
          </a:p>
          <a:p>
            <a:r>
              <a:rPr lang="en-US" altLang="zh-CN" sz="1400" b="0" i="0" dirty="0">
                <a:solidFill>
                  <a:srgbClr val="212121"/>
                </a:solidFill>
                <a:effectLst/>
                <a:latin typeface="Poppins" panose="00000500000000000000" pitchFamily="2" charset="0"/>
                <a:cs typeface="Poppins" panose="00000500000000000000" pitchFamily="2" charset="0"/>
              </a:rPr>
              <a:t>|    |-- 1. </a:t>
            </a:r>
            <a:r>
              <a:rPr lang="en-US" altLang="zh-CN" sz="1400" b="0" i="0" dirty="0" err="1">
                <a:solidFill>
                  <a:srgbClr val="212121"/>
                </a:solidFill>
                <a:effectLst/>
                <a:latin typeface="Poppins" panose="00000500000000000000" pitchFamily="2" charset="0"/>
                <a:cs typeface="Poppins" panose="00000500000000000000" pitchFamily="2" charset="0"/>
              </a:rPr>
              <a:t>fb_campaign_id</a:t>
            </a:r>
            <a:r>
              <a:rPr lang="en-US" altLang="zh-CN" sz="1400" b="0" i="0" dirty="0">
                <a:solidFill>
                  <a:srgbClr val="212121"/>
                </a:solidFill>
                <a:effectLst/>
                <a:latin typeface="Poppins" panose="00000500000000000000" pitchFamily="2" charset="0"/>
                <a:cs typeface="Poppins" panose="00000500000000000000" pitchFamily="2" charset="0"/>
              </a:rPr>
              <a:t>: string (</a:t>
            </a:r>
            <a:r>
              <a:rPr lang="en-US" altLang="zh-CN" sz="1400" b="0" i="0" dirty="0" err="1">
                <a:solidFill>
                  <a:srgbClr val="212121"/>
                </a:solidFill>
                <a:effectLst/>
                <a:latin typeface="Poppins" panose="00000500000000000000" pitchFamily="2" charset="0"/>
                <a:cs typeface="Poppins" panose="00000500000000000000" pitchFamily="2" charset="0"/>
              </a:rPr>
              <a:t>primary_key</a:t>
            </a:r>
            <a:r>
              <a:rPr lang="en-US" altLang="zh-CN" sz="1400" b="0" i="0" dirty="0">
                <a:solidFill>
                  <a:srgbClr val="212121"/>
                </a:solidFill>
                <a:effectLst/>
                <a:latin typeface="Poppins" panose="00000500000000000000" pitchFamily="2" charset="0"/>
                <a:cs typeface="Poppins" panose="00000500000000000000" pitchFamily="2" charset="0"/>
              </a:rPr>
              <a:t>) </a:t>
            </a:r>
          </a:p>
          <a:p>
            <a:r>
              <a:rPr lang="en-US" altLang="zh-CN" sz="1400" b="0" i="0" dirty="0">
                <a:solidFill>
                  <a:srgbClr val="212121"/>
                </a:solidFill>
                <a:effectLst/>
                <a:latin typeface="Poppins" panose="00000500000000000000" pitchFamily="2" charset="0"/>
                <a:cs typeface="Poppins" panose="00000500000000000000" pitchFamily="2" charset="0"/>
              </a:rPr>
              <a:t>|    |-- 2. Spent: double (</a:t>
            </a:r>
            <a:r>
              <a:rPr lang="en-US" altLang="zh-CN" sz="1400" b="0" i="0" dirty="0" err="1">
                <a:solidFill>
                  <a:srgbClr val="212121"/>
                </a:solidFill>
                <a:effectLst/>
                <a:latin typeface="Poppins" panose="00000500000000000000" pitchFamily="2" charset="0"/>
                <a:cs typeface="Poppins" panose="00000500000000000000" pitchFamily="2" charset="0"/>
              </a:rPr>
              <a:t>primary_key</a:t>
            </a:r>
            <a:r>
              <a:rPr lang="en-US" altLang="zh-CN" sz="1400" b="0" i="0" dirty="0">
                <a:solidFill>
                  <a:srgbClr val="212121"/>
                </a:solidFill>
                <a:effectLst/>
                <a:latin typeface="Poppins" panose="00000500000000000000" pitchFamily="2" charset="0"/>
                <a:cs typeface="Poppins" panose="00000500000000000000" pitchFamily="2" charset="0"/>
              </a:rPr>
              <a:t>) </a:t>
            </a:r>
          </a:p>
          <a:p>
            <a:r>
              <a:rPr lang="en-US" altLang="zh-CN" sz="1400" b="0" i="0" dirty="0">
                <a:solidFill>
                  <a:srgbClr val="212121"/>
                </a:solidFill>
                <a:effectLst/>
                <a:latin typeface="Poppins" panose="00000500000000000000" pitchFamily="2" charset="0"/>
                <a:cs typeface="Poppins" panose="00000500000000000000" pitchFamily="2" charset="0"/>
              </a:rPr>
              <a:t>|    |-- 3. Impressions: integer </a:t>
            </a:r>
          </a:p>
          <a:p>
            <a:r>
              <a:rPr lang="en-US" altLang="zh-CN" sz="1400" b="0" i="0" dirty="0">
                <a:solidFill>
                  <a:srgbClr val="212121"/>
                </a:solidFill>
                <a:effectLst/>
                <a:latin typeface="Poppins" panose="00000500000000000000" pitchFamily="2" charset="0"/>
                <a:cs typeface="Poppins" panose="00000500000000000000" pitchFamily="2" charset="0"/>
              </a:rPr>
              <a:t>|    |-- 4. Clicks: integer </a:t>
            </a:r>
          </a:p>
          <a:p>
            <a:r>
              <a:rPr lang="en-US" altLang="zh-CN" sz="1400" b="0" i="0" dirty="0">
                <a:solidFill>
                  <a:srgbClr val="212121"/>
                </a:solidFill>
                <a:effectLst/>
                <a:latin typeface="Poppins" panose="00000500000000000000" pitchFamily="2" charset="0"/>
                <a:cs typeface="Poppins" panose="00000500000000000000" pitchFamily="2" charset="0"/>
              </a:rPr>
              <a:t>|    |-- 5. </a:t>
            </a:r>
            <a:r>
              <a:rPr lang="en-US" altLang="zh-CN" sz="1400" b="0" i="0" dirty="0" err="1">
                <a:solidFill>
                  <a:srgbClr val="212121"/>
                </a:solidFill>
                <a:effectLst/>
                <a:latin typeface="Poppins" panose="00000500000000000000" pitchFamily="2" charset="0"/>
                <a:cs typeface="Poppins" panose="00000500000000000000" pitchFamily="2" charset="0"/>
              </a:rPr>
              <a:t>Total_Conversion</a:t>
            </a:r>
            <a:r>
              <a:rPr lang="en-US" altLang="zh-CN" sz="1400" b="0" i="0" dirty="0">
                <a:solidFill>
                  <a:srgbClr val="212121"/>
                </a:solidFill>
                <a:effectLst/>
                <a:latin typeface="Poppins" panose="00000500000000000000" pitchFamily="2" charset="0"/>
                <a:cs typeface="Poppins" panose="00000500000000000000" pitchFamily="2" charset="0"/>
              </a:rPr>
              <a:t>: integer </a:t>
            </a:r>
          </a:p>
          <a:p>
            <a:r>
              <a:rPr lang="en-US" altLang="zh-CN" sz="1400" b="0" i="0" dirty="0">
                <a:solidFill>
                  <a:srgbClr val="212121"/>
                </a:solidFill>
                <a:effectLst/>
                <a:latin typeface="Poppins" panose="00000500000000000000" pitchFamily="2" charset="0"/>
                <a:cs typeface="Poppins" panose="00000500000000000000" pitchFamily="2" charset="0"/>
              </a:rPr>
              <a:t>|    |-- 6. </a:t>
            </a:r>
            <a:r>
              <a:rPr lang="en-US" altLang="zh-CN" sz="1400" b="0" i="0" dirty="0" err="1">
                <a:solidFill>
                  <a:srgbClr val="212121"/>
                </a:solidFill>
                <a:effectLst/>
                <a:latin typeface="Poppins" panose="00000500000000000000" pitchFamily="2" charset="0"/>
                <a:cs typeface="Poppins" panose="00000500000000000000" pitchFamily="2" charset="0"/>
              </a:rPr>
              <a:t>Approved_Conversion</a:t>
            </a:r>
            <a:r>
              <a:rPr lang="en-US" altLang="zh-CN" sz="1400" b="0" i="0" dirty="0">
                <a:solidFill>
                  <a:srgbClr val="212121"/>
                </a:solidFill>
                <a:effectLst/>
                <a:latin typeface="Poppins" panose="00000500000000000000" pitchFamily="2" charset="0"/>
                <a:cs typeface="Poppins" panose="00000500000000000000" pitchFamily="2" charset="0"/>
              </a:rPr>
              <a:t>: integer</a:t>
            </a:r>
            <a:endParaRPr lang="zh-CN" altLang="en-US" sz="1400" dirty="0">
              <a:latin typeface="Poppins" panose="00000500000000000000" pitchFamily="2" charset="0"/>
              <a:cs typeface="Poppins" panose="00000500000000000000" pitchFamily="2" charset="0"/>
            </a:endParaRPr>
          </a:p>
        </p:txBody>
      </p:sp>
      <p:graphicFrame>
        <p:nvGraphicFramePr>
          <p:cNvPr id="36" name="Table 35">
            <a:extLst>
              <a:ext uri="{FF2B5EF4-FFF2-40B4-BE49-F238E27FC236}">
                <a16:creationId xmlns:a16="http://schemas.microsoft.com/office/drawing/2014/main" id="{2A902928-CCF1-DF5F-9336-6282BB589B31}"/>
              </a:ext>
            </a:extLst>
          </p:cNvPr>
          <p:cNvGraphicFramePr>
            <a:graphicFrameLocks noGrp="1"/>
          </p:cNvGraphicFramePr>
          <p:nvPr>
            <p:extLst>
              <p:ext uri="{D42A27DB-BD31-4B8C-83A1-F6EECF244321}">
                <p14:modId xmlns:p14="http://schemas.microsoft.com/office/powerpoint/2010/main" val="2277977131"/>
              </p:ext>
            </p:extLst>
          </p:nvPr>
        </p:nvGraphicFramePr>
        <p:xfrm>
          <a:off x="457200" y="4075343"/>
          <a:ext cx="11183259" cy="2441946"/>
        </p:xfrm>
        <a:graphic>
          <a:graphicData uri="http://schemas.openxmlformats.org/drawingml/2006/table">
            <a:tbl>
              <a:tblPr>
                <a:tableStyleId>{2D5ABB26-0587-4C30-8999-92F81FD0307C}</a:tableStyleId>
              </a:tblPr>
              <a:tblGrid>
                <a:gridCol w="904392">
                  <a:extLst>
                    <a:ext uri="{9D8B030D-6E8A-4147-A177-3AD203B41FA5}">
                      <a16:colId xmlns:a16="http://schemas.microsoft.com/office/drawing/2014/main" val="2020076839"/>
                    </a:ext>
                  </a:extLst>
                </a:gridCol>
                <a:gridCol w="946459">
                  <a:extLst>
                    <a:ext uri="{9D8B030D-6E8A-4147-A177-3AD203B41FA5}">
                      <a16:colId xmlns:a16="http://schemas.microsoft.com/office/drawing/2014/main" val="3197099959"/>
                    </a:ext>
                  </a:extLst>
                </a:gridCol>
                <a:gridCol w="1199129">
                  <a:extLst>
                    <a:ext uri="{9D8B030D-6E8A-4147-A177-3AD203B41FA5}">
                      <a16:colId xmlns:a16="http://schemas.microsoft.com/office/drawing/2014/main" val="2651802618"/>
                    </a:ext>
                  </a:extLst>
                </a:gridCol>
                <a:gridCol w="1016660">
                  <a:extLst>
                    <a:ext uri="{9D8B030D-6E8A-4147-A177-3AD203B41FA5}">
                      <a16:colId xmlns:a16="http://schemas.microsoft.com/office/drawing/2014/main" val="361829279"/>
                    </a:ext>
                  </a:extLst>
                </a:gridCol>
                <a:gridCol w="1016660">
                  <a:extLst>
                    <a:ext uri="{9D8B030D-6E8A-4147-A177-3AD203B41FA5}">
                      <a16:colId xmlns:a16="http://schemas.microsoft.com/office/drawing/2014/main" val="799501866"/>
                    </a:ext>
                  </a:extLst>
                </a:gridCol>
                <a:gridCol w="1016660">
                  <a:extLst>
                    <a:ext uri="{9D8B030D-6E8A-4147-A177-3AD203B41FA5}">
                      <a16:colId xmlns:a16="http://schemas.microsoft.com/office/drawing/2014/main" val="1425894028"/>
                    </a:ext>
                  </a:extLst>
                </a:gridCol>
                <a:gridCol w="1016660">
                  <a:extLst>
                    <a:ext uri="{9D8B030D-6E8A-4147-A177-3AD203B41FA5}">
                      <a16:colId xmlns:a16="http://schemas.microsoft.com/office/drawing/2014/main" val="2794402203"/>
                    </a:ext>
                  </a:extLst>
                </a:gridCol>
                <a:gridCol w="1016660">
                  <a:extLst>
                    <a:ext uri="{9D8B030D-6E8A-4147-A177-3AD203B41FA5}">
                      <a16:colId xmlns:a16="http://schemas.microsoft.com/office/drawing/2014/main" val="1648379626"/>
                    </a:ext>
                  </a:extLst>
                </a:gridCol>
                <a:gridCol w="805496">
                  <a:extLst>
                    <a:ext uri="{9D8B030D-6E8A-4147-A177-3AD203B41FA5}">
                      <a16:colId xmlns:a16="http://schemas.microsoft.com/office/drawing/2014/main" val="1229186609"/>
                    </a:ext>
                  </a:extLst>
                </a:gridCol>
                <a:gridCol w="1227823">
                  <a:extLst>
                    <a:ext uri="{9D8B030D-6E8A-4147-A177-3AD203B41FA5}">
                      <a16:colId xmlns:a16="http://schemas.microsoft.com/office/drawing/2014/main" val="2162984007"/>
                    </a:ext>
                  </a:extLst>
                </a:gridCol>
                <a:gridCol w="1016660">
                  <a:extLst>
                    <a:ext uri="{9D8B030D-6E8A-4147-A177-3AD203B41FA5}">
                      <a16:colId xmlns:a16="http://schemas.microsoft.com/office/drawing/2014/main" val="717794818"/>
                    </a:ext>
                  </a:extLst>
                </a:gridCol>
              </a:tblGrid>
              <a:tr h="700046">
                <a:tc>
                  <a:txBody>
                    <a:bodyPr/>
                    <a:lstStyle/>
                    <a:p>
                      <a:pPr algn="ctr" fontAlgn="ctr"/>
                      <a:r>
                        <a:rPr lang="en-US" sz="1200" u="none" strike="noStrike" dirty="0" err="1">
                          <a:solidFill>
                            <a:schemeClr val="tx1"/>
                          </a:solidFill>
                          <a:effectLst/>
                          <a:latin typeface="Poppins" panose="00000500000000000000" pitchFamily="2" charset="0"/>
                          <a:cs typeface="Poppins" panose="00000500000000000000" pitchFamily="2" charset="0"/>
                        </a:rPr>
                        <a:t>ad_id</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err="1">
                          <a:solidFill>
                            <a:schemeClr val="tx1"/>
                          </a:solidFill>
                          <a:effectLst/>
                          <a:latin typeface="Poppins" panose="00000500000000000000" pitchFamily="2" charset="0"/>
                          <a:cs typeface="Poppins" panose="00000500000000000000" pitchFamily="2" charset="0"/>
                        </a:rPr>
                        <a:t>xyz</a:t>
                      </a:r>
                      <a:r>
                        <a:rPr lang="en-US" sz="1200" u="none" strike="noStrike" dirty="0">
                          <a:solidFill>
                            <a:schemeClr val="tx1"/>
                          </a:solidFill>
                          <a:effectLst/>
                          <a:latin typeface="Poppins" panose="00000500000000000000" pitchFamily="2" charset="0"/>
                          <a:cs typeface="Poppins" panose="00000500000000000000" pitchFamily="2" charset="0"/>
                        </a:rPr>
                        <a:t>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campaign_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id</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fb_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campaign_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id</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age</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gender</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interest</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Impressions</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Clicks</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Spent</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Total_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Conversion</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Approved_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Conversion</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7180705"/>
                  </a:ext>
                </a:extLst>
              </a:tr>
              <a:tr h="348380">
                <a:tc>
                  <a:txBody>
                    <a:bodyPr/>
                    <a:lstStyle/>
                    <a:p>
                      <a:pPr algn="ctr" fontAlgn="ctr"/>
                      <a:r>
                        <a:rPr lang="en-US" altLang="zh-CN" sz="1200" u="none" strike="noStrike">
                          <a:effectLst/>
                          <a:latin typeface="Poppins" panose="00000500000000000000" pitchFamily="2" charset="0"/>
                          <a:cs typeface="Poppins" panose="00000500000000000000" pitchFamily="2" charset="0"/>
                        </a:rPr>
                        <a:t>708746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latin typeface="Poppins" panose="00000500000000000000" pitchFamily="2" charset="0"/>
                          <a:cs typeface="Poppins" panose="00000500000000000000" pitchFamily="2" charset="0"/>
                        </a:rPr>
                        <a:t>M</a:t>
                      </a:r>
                      <a:endParaRPr lang="en-US"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15</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7350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1.43</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7863608"/>
                  </a:ext>
                </a:extLst>
              </a:tr>
              <a:tr h="348380">
                <a:tc>
                  <a:txBody>
                    <a:bodyPr/>
                    <a:lstStyle/>
                    <a:p>
                      <a:pPr algn="ctr" fontAlgn="ctr"/>
                      <a:r>
                        <a:rPr lang="en-US" altLang="zh-CN" sz="1200" u="none" strike="noStrike">
                          <a:effectLst/>
                          <a:latin typeface="Poppins" panose="00000500000000000000" pitchFamily="2" charset="0"/>
                          <a:cs typeface="Poppins" panose="00000500000000000000" pitchFamily="2" charset="0"/>
                        </a:rPr>
                        <a:t>708749</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103917</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effectLst/>
                          <a:latin typeface="Poppins" panose="00000500000000000000" pitchFamily="2" charset="0"/>
                          <a:cs typeface="Poppins" panose="00000500000000000000" pitchFamily="2" charset="0"/>
                        </a:rPr>
                        <a:t>M</a:t>
                      </a:r>
                      <a:endParaRPr lang="en-US"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17861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1.82</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3662433"/>
                  </a:ext>
                </a:extLst>
              </a:tr>
              <a:tr h="348380">
                <a:tc>
                  <a:txBody>
                    <a:bodyPr/>
                    <a:lstStyle/>
                    <a:p>
                      <a:pPr algn="ctr" fontAlgn="ctr"/>
                      <a:r>
                        <a:rPr lang="en-US" altLang="zh-CN" sz="1200" u="none" strike="noStrike">
                          <a:effectLst/>
                          <a:latin typeface="Poppins" panose="00000500000000000000" pitchFamily="2" charset="0"/>
                          <a:cs typeface="Poppins" panose="00000500000000000000" pitchFamily="2" charset="0"/>
                        </a:rPr>
                        <a:t>708771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103920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latin typeface="Poppins" panose="00000500000000000000" pitchFamily="2" charset="0"/>
                          <a:cs typeface="Poppins" panose="00000500000000000000" pitchFamily="2" charset="0"/>
                        </a:rPr>
                        <a:t>M</a:t>
                      </a:r>
                      <a:endParaRPr lang="en-US"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20</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693</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8762571"/>
                  </a:ext>
                </a:extLst>
              </a:tr>
              <a:tr h="348380">
                <a:tc>
                  <a:txBody>
                    <a:bodyPr/>
                    <a:lstStyle/>
                    <a:p>
                      <a:pPr algn="ctr" fontAlgn="ctr"/>
                      <a:r>
                        <a:rPr lang="en-US" altLang="zh-CN" sz="1200" u="none" strike="noStrike">
                          <a:effectLst/>
                          <a:latin typeface="Poppins" panose="00000500000000000000" pitchFamily="2" charset="0"/>
                          <a:cs typeface="Poppins" panose="00000500000000000000" pitchFamily="2" charset="0"/>
                        </a:rPr>
                        <a:t>708815</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103928</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effectLst/>
                          <a:latin typeface="Poppins" panose="00000500000000000000" pitchFamily="2" charset="0"/>
                          <a:cs typeface="Poppins" panose="00000500000000000000" pitchFamily="2" charset="0"/>
                        </a:rPr>
                        <a:t>M</a:t>
                      </a:r>
                      <a:endParaRPr lang="en-US"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28</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4259</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1</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1.25</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4399292"/>
                  </a:ext>
                </a:extLst>
              </a:tr>
              <a:tr h="348380">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708818</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103928</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latin typeface="Poppins" panose="00000500000000000000" pitchFamily="2" charset="0"/>
                          <a:cs typeface="Poppins" panose="00000500000000000000" pitchFamily="2" charset="0"/>
                        </a:rPr>
                        <a:t>M</a:t>
                      </a:r>
                      <a:endParaRPr lang="en-US"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28</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4133</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1.29</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1</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1</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60437"/>
                  </a:ext>
                </a:extLst>
              </a:tr>
            </a:tbl>
          </a:graphicData>
        </a:graphic>
      </p:graphicFrame>
      <p:sp>
        <p:nvSpPr>
          <p:cNvPr id="45" name="TextBox 44">
            <a:extLst>
              <a:ext uri="{FF2B5EF4-FFF2-40B4-BE49-F238E27FC236}">
                <a16:creationId xmlns:a16="http://schemas.microsoft.com/office/drawing/2014/main" id="{825B85A1-F126-5630-070F-6450DD3387D5}"/>
              </a:ext>
            </a:extLst>
          </p:cNvPr>
          <p:cNvSpPr txBox="1"/>
          <p:nvPr/>
        </p:nvSpPr>
        <p:spPr>
          <a:xfrm>
            <a:off x="5722456" y="1374064"/>
            <a:ext cx="4843634" cy="2031325"/>
          </a:xfrm>
          <a:prstGeom prst="rect">
            <a:avLst/>
          </a:prstGeom>
          <a:noFill/>
        </p:spPr>
        <p:txBody>
          <a:bodyPr wrap="square">
            <a:spAutoFit/>
          </a:bodyPr>
          <a:lstStyle/>
          <a:p>
            <a:pPr marL="285750" indent="-285750" algn="just">
              <a:buClr>
                <a:srgbClr val="BE264C"/>
              </a:buClr>
              <a:buFont typeface="Arial" panose="020B0604020202020204" pitchFamily="34" charset="0"/>
              <a:buChar char="•"/>
            </a:pPr>
            <a:r>
              <a:rPr lang="en-US" altLang="zh-CN" sz="1400" spc="100" dirty="0">
                <a:latin typeface="Poppins" panose="00000500000000000000" pitchFamily="2" charset="0"/>
                <a:ea typeface="Roboto" panose="02000000000000000000" pitchFamily="2" charset="0"/>
                <a:cs typeface="Poppins" panose="00000500000000000000" pitchFamily="2" charset="0"/>
              </a:rPr>
              <a:t>The data used in this project is from an anonymous </a:t>
            </a:r>
            <a:r>
              <a:rPr lang="en-US" altLang="zh-CN" sz="1400" spc="100" dirty="0" err="1">
                <a:latin typeface="Poppins" panose="00000500000000000000" pitchFamily="2" charset="0"/>
                <a:ea typeface="Roboto" panose="02000000000000000000" pitchFamily="2" charset="0"/>
                <a:cs typeface="Poppins" panose="00000500000000000000" pitchFamily="2" charset="0"/>
              </a:rPr>
              <a:t>organisation’s</a:t>
            </a:r>
            <a:r>
              <a:rPr lang="en-US" altLang="zh-CN" sz="1400" spc="100" dirty="0">
                <a:latin typeface="Poppins" panose="00000500000000000000" pitchFamily="2" charset="0"/>
                <a:ea typeface="Roboto" panose="02000000000000000000" pitchFamily="2" charset="0"/>
                <a:cs typeface="Poppins" panose="00000500000000000000" pitchFamily="2" charset="0"/>
              </a:rPr>
              <a:t> social media ad campaign.</a:t>
            </a:r>
          </a:p>
          <a:p>
            <a:pPr marL="285750" indent="-285750" algn="just">
              <a:buClr>
                <a:srgbClr val="BE264C"/>
              </a:buClr>
              <a:buFont typeface="Arial" panose="020B0604020202020204" pitchFamily="34" charset="0"/>
              <a:buChar char="•"/>
            </a:pPr>
            <a:endParaRPr lang="en-US" altLang="zh-CN" sz="1400" spc="100" dirty="0">
              <a:latin typeface="Poppins" panose="00000500000000000000" pitchFamily="2" charset="0"/>
              <a:ea typeface="Roboto" panose="02000000000000000000" pitchFamily="2" charset="0"/>
              <a:cs typeface="Poppins" panose="00000500000000000000" pitchFamily="2" charset="0"/>
            </a:endParaRPr>
          </a:p>
          <a:p>
            <a:pPr marL="285750" indent="-285750" algn="just">
              <a:buClr>
                <a:srgbClr val="BE264C"/>
              </a:buClr>
              <a:buFont typeface="Arial" panose="020B0604020202020204" pitchFamily="34" charset="0"/>
              <a:buChar char="•"/>
            </a:pPr>
            <a:r>
              <a:rPr lang="fr-FR" altLang="zh-CN" sz="1400" spc="100" dirty="0">
                <a:latin typeface="Poppins" panose="00000500000000000000" pitchFamily="2" charset="0"/>
                <a:cs typeface="Poppins" panose="00000500000000000000" pitchFamily="2" charset="0"/>
              </a:rPr>
              <a:t>The data </a:t>
            </a:r>
            <a:r>
              <a:rPr lang="fr-FR" altLang="zh-CN" sz="1400" spc="100" dirty="0" err="1">
                <a:latin typeface="Poppins" panose="00000500000000000000" pitchFamily="2" charset="0"/>
                <a:cs typeface="Poppins" panose="00000500000000000000" pitchFamily="2" charset="0"/>
              </a:rPr>
              <a:t>contains</a:t>
            </a:r>
            <a:r>
              <a:rPr lang="fr-FR" altLang="zh-CN" sz="1400" spc="100" dirty="0">
                <a:latin typeface="Poppins" panose="00000500000000000000" pitchFamily="2" charset="0"/>
                <a:cs typeface="Poppins" panose="00000500000000000000" pitchFamily="2" charset="0"/>
              </a:rPr>
              <a:t> total of 1143 observations in 11 variables.</a:t>
            </a:r>
            <a:endParaRPr lang="zh-CN" altLang="en-US" sz="1400" spc="100" dirty="0">
              <a:latin typeface="Poppins" panose="00000500000000000000" pitchFamily="2" charset="0"/>
              <a:cs typeface="Poppins" panose="00000500000000000000" pitchFamily="2" charset="0"/>
            </a:endParaRPr>
          </a:p>
          <a:p>
            <a:pPr algn="just">
              <a:buClr>
                <a:srgbClr val="BE264C"/>
              </a:buClr>
            </a:pPr>
            <a:endParaRPr lang="en-US" altLang="zh-CN" sz="1400" spc="100" dirty="0">
              <a:latin typeface="Poppins" panose="00000500000000000000" pitchFamily="2" charset="0"/>
              <a:ea typeface="Roboto" panose="02000000000000000000" pitchFamily="2" charset="0"/>
              <a:cs typeface="Poppins" panose="00000500000000000000" pitchFamily="2" charset="0"/>
            </a:endParaRPr>
          </a:p>
          <a:p>
            <a:pPr marL="285750" indent="-285750" algn="just">
              <a:buClr>
                <a:srgbClr val="BE264C"/>
              </a:buClr>
              <a:buFont typeface="Arial" panose="020B0604020202020204" pitchFamily="34" charset="0"/>
              <a:buChar char="•"/>
            </a:pPr>
            <a:r>
              <a:rPr lang="en-US" altLang="zh-CN" sz="1400" spc="100" dirty="0">
                <a:latin typeface="Poppins" panose="00000500000000000000" pitchFamily="2" charset="0"/>
                <a:ea typeface="Roboto" panose="02000000000000000000" pitchFamily="2" charset="0"/>
                <a:cs typeface="Poppins" panose="00000500000000000000" pitchFamily="2" charset="0"/>
              </a:rPr>
              <a:t>No demographics on customers or details on the campaign was linked to the data.</a:t>
            </a:r>
          </a:p>
        </p:txBody>
      </p:sp>
    </p:spTree>
    <p:extLst>
      <p:ext uri="{BB962C8B-B14F-4D97-AF65-F5344CB8AC3E}">
        <p14:creationId xmlns:p14="http://schemas.microsoft.com/office/powerpoint/2010/main" val="1290090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a:extLst>
              <a:ext uri="{FF2B5EF4-FFF2-40B4-BE49-F238E27FC236}">
                <a16:creationId xmlns:a16="http://schemas.microsoft.com/office/drawing/2014/main" id="{B5E82B1F-45B7-B9FA-40B8-20BFE8921250}"/>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Constraints Violation</a:t>
            </a:r>
          </a:p>
        </p:txBody>
      </p:sp>
      <p:sp>
        <p:nvSpPr>
          <p:cNvPr id="3" name="TextBox 2">
            <a:extLst>
              <a:ext uri="{FF2B5EF4-FFF2-40B4-BE49-F238E27FC236}">
                <a16:creationId xmlns:a16="http://schemas.microsoft.com/office/drawing/2014/main" id="{B2039885-52CB-6BC3-36E6-E779C222707A}"/>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Missing data</a:t>
            </a:r>
          </a:p>
        </p:txBody>
      </p:sp>
      <p:sp>
        <p:nvSpPr>
          <p:cNvPr id="6" name="TextBox 5">
            <a:extLst>
              <a:ext uri="{FF2B5EF4-FFF2-40B4-BE49-F238E27FC236}">
                <a16:creationId xmlns:a16="http://schemas.microsoft.com/office/drawing/2014/main" id="{DFE5B319-4609-5486-8AE7-9058D7DDAB2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Redundant data</a:t>
            </a:r>
          </a:p>
        </p:txBody>
      </p:sp>
    </p:spTree>
    <p:extLst>
      <p:ext uri="{BB962C8B-B14F-4D97-AF65-F5344CB8AC3E}">
        <p14:creationId xmlns:p14="http://schemas.microsoft.com/office/powerpoint/2010/main" val="4129841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51FA932-59E0-2F82-8A5F-AE395565CAE0}"/>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solidFill>
                  <a:schemeClr val="bg1"/>
                </a:solidFill>
                <a:effectLst/>
                <a:latin typeface="Poppins" panose="00000500000000000000" pitchFamily="2" charset="0"/>
                <a:cs typeface="Poppins" panose="00000500000000000000" pitchFamily="2" charset="0"/>
              </a:rPr>
              <a:t>Missing data</a:t>
            </a:r>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9FC4C5A-E554-7099-E7A0-9434A14B87A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solidFill>
                  <a:srgbClr val="212121"/>
                </a:solidFill>
                <a:effectLst/>
                <a:latin typeface="Poppins" panose="00000500000000000000" pitchFamily="2" charset="0"/>
                <a:cs typeface="Poppins" panose="00000500000000000000" pitchFamily="2" charset="0"/>
              </a:rPr>
              <a:t>Redundant data</a:t>
            </a:r>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A9F50315-016C-0862-0926-A630FA2949AA}"/>
              </a:ext>
            </a:extLst>
          </p:cNvPr>
          <p:cNvSpPr txBox="1"/>
          <p:nvPr/>
        </p:nvSpPr>
        <p:spPr>
          <a:xfrm>
            <a:off x="5146143" y="2447894"/>
            <a:ext cx="6556809" cy="369332"/>
          </a:xfrm>
          <a:prstGeom prst="rect">
            <a:avLst/>
          </a:prstGeom>
          <a:noFill/>
        </p:spPr>
        <p:txBody>
          <a:bodyPr wrap="square" rtlCol="0">
            <a:spAutoFit/>
          </a:bodyPr>
          <a:lstStyle/>
          <a:p>
            <a:r>
              <a:rPr lang="en-US" altLang="zh-CN" dirty="0">
                <a:latin typeface="Poppins" panose="00000500000000000000" pitchFamily="2" charset="0"/>
                <a:cs typeface="Poppins" panose="00000500000000000000" pitchFamily="2" charset="0"/>
              </a:rPr>
              <a:t>The data frame contains no null/nan values.</a:t>
            </a:r>
            <a:endParaRPr lang="en-US"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825E39C-D907-0018-98EE-960D35C5F0B6}"/>
              </a:ext>
            </a:extLst>
          </p:cNvPr>
          <p:cNvSpPr txBox="1"/>
          <p:nvPr/>
        </p:nvSpPr>
        <p:spPr>
          <a:xfrm>
            <a:off x="5146143" y="1632610"/>
            <a:ext cx="6907910" cy="461665"/>
          </a:xfrm>
          <a:prstGeom prst="rect">
            <a:avLst/>
          </a:prstGeom>
          <a:noFill/>
        </p:spPr>
        <p:txBody>
          <a:bodyPr wrap="square">
            <a:spAutoFit/>
          </a:bodyPr>
          <a:lstStyle/>
          <a:p>
            <a:r>
              <a:rPr lang="en-US" altLang="zh-CN" sz="2400" b="1" spc="100" dirty="0">
                <a:latin typeface="Poppins" panose="00000500000000000000" pitchFamily="2" charset="0"/>
                <a:cs typeface="Poppins" panose="00000500000000000000" pitchFamily="2" charset="0"/>
              </a:rPr>
              <a:t>Checking for null values</a:t>
            </a:r>
          </a:p>
        </p:txBody>
      </p:sp>
      <p:cxnSp>
        <p:nvCxnSpPr>
          <p:cNvPr id="34" name="Google Shape;115;p14">
            <a:extLst>
              <a:ext uri="{FF2B5EF4-FFF2-40B4-BE49-F238E27FC236}">
                <a16:creationId xmlns:a16="http://schemas.microsoft.com/office/drawing/2014/main" id="{8D5CE997-68D1-CC95-70DB-9B2AD53839A7}"/>
              </a:ext>
            </a:extLst>
          </p:cNvPr>
          <p:cNvCxnSpPr/>
          <p:nvPr/>
        </p:nvCxnSpPr>
        <p:spPr>
          <a:xfrm>
            <a:off x="5273158" y="2210828"/>
            <a:ext cx="813472" cy="0"/>
          </a:xfrm>
          <a:prstGeom prst="straightConnector1">
            <a:avLst/>
          </a:prstGeom>
          <a:noFill/>
          <a:ln w="57150" cap="flat" cmpd="sng">
            <a:solidFill>
              <a:schemeClr val="bg1"/>
            </a:solidFill>
            <a:prstDash val="solid"/>
            <a:miter lim="800000"/>
            <a:headEnd type="none" w="sm" len="sm"/>
            <a:tailEnd type="none" w="sm" len="sm"/>
          </a:ln>
        </p:spPr>
      </p:cxnSp>
      <p:cxnSp>
        <p:nvCxnSpPr>
          <p:cNvPr id="45" name="Straight Connector 44">
            <a:extLst>
              <a:ext uri="{FF2B5EF4-FFF2-40B4-BE49-F238E27FC236}">
                <a16:creationId xmlns:a16="http://schemas.microsoft.com/office/drawing/2014/main" id="{1457FAD8-8991-6BFB-7D83-1BA8E1ECC441}"/>
              </a:ext>
            </a:extLst>
          </p:cNvPr>
          <p:cNvCxnSpPr>
            <a:cxnSpLocks/>
          </p:cNvCxnSpPr>
          <p:nvPr/>
        </p:nvCxnSpPr>
        <p:spPr>
          <a:xfrm>
            <a:off x="5273158" y="2214608"/>
            <a:ext cx="1580992" cy="0"/>
          </a:xfrm>
          <a:prstGeom prst="line">
            <a:avLst/>
          </a:prstGeom>
          <a:ln w="317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CAC019-4B14-B33F-0305-7911F4358856}"/>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Constraints Violation</a:t>
            </a:r>
          </a:p>
        </p:txBody>
      </p:sp>
    </p:spTree>
    <p:extLst>
      <p:ext uri="{BB962C8B-B14F-4D97-AF65-F5344CB8AC3E}">
        <p14:creationId xmlns:p14="http://schemas.microsoft.com/office/powerpoint/2010/main" val="579670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51FA932-59E0-2F82-8A5F-AE395565CAE0}"/>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Missing data</a:t>
            </a:r>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9FC4C5A-E554-7099-E7A0-9434A14B87A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solidFill>
                  <a:schemeClr val="bg1"/>
                </a:solidFill>
                <a:effectLst/>
                <a:latin typeface="Poppins" panose="00000500000000000000" pitchFamily="2" charset="0"/>
                <a:cs typeface="Poppins" panose="00000500000000000000" pitchFamily="2" charset="0"/>
              </a:rPr>
              <a:t>Redundant data</a:t>
            </a:r>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A9F50315-016C-0862-0926-A630FA2949AA}"/>
              </a:ext>
            </a:extLst>
          </p:cNvPr>
          <p:cNvSpPr txBox="1"/>
          <p:nvPr/>
        </p:nvSpPr>
        <p:spPr>
          <a:xfrm>
            <a:off x="5146143" y="2447894"/>
            <a:ext cx="6556809" cy="923330"/>
          </a:xfrm>
          <a:prstGeom prst="rect">
            <a:avLst/>
          </a:prstGeom>
          <a:noFill/>
        </p:spPr>
        <p:txBody>
          <a:bodyPr wrap="square" rtlCol="0">
            <a:spAutoFit/>
          </a:bodyPr>
          <a:lstStyle/>
          <a:p>
            <a:r>
              <a:rPr lang="en-US" altLang="zh-CN" dirty="0">
                <a:latin typeface="Poppins" panose="00000500000000000000" pitchFamily="2" charset="0"/>
                <a:cs typeface="Poppins" panose="00000500000000000000" pitchFamily="2" charset="0"/>
              </a:rPr>
              <a:t>The data frame contains no duplicate values, the number of unique records is equal to the number of rows.</a:t>
            </a:r>
            <a:endParaRPr lang="en-US"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825E39C-D907-0018-98EE-960D35C5F0B6}"/>
              </a:ext>
            </a:extLst>
          </p:cNvPr>
          <p:cNvSpPr txBox="1"/>
          <p:nvPr/>
        </p:nvSpPr>
        <p:spPr>
          <a:xfrm>
            <a:off x="5146143" y="1632610"/>
            <a:ext cx="6907910" cy="461665"/>
          </a:xfrm>
          <a:prstGeom prst="rect">
            <a:avLst/>
          </a:prstGeom>
          <a:noFill/>
        </p:spPr>
        <p:txBody>
          <a:bodyPr wrap="square">
            <a:spAutoFit/>
          </a:bodyPr>
          <a:lstStyle/>
          <a:p>
            <a:r>
              <a:rPr lang="en-US" altLang="zh-CN" sz="2400" b="1" spc="100" dirty="0">
                <a:latin typeface="Poppins" panose="00000500000000000000" pitchFamily="2" charset="0"/>
                <a:cs typeface="Poppins" panose="00000500000000000000" pitchFamily="2" charset="0"/>
              </a:rPr>
              <a:t>Checking for duplicate values</a:t>
            </a:r>
          </a:p>
        </p:txBody>
      </p:sp>
      <p:cxnSp>
        <p:nvCxnSpPr>
          <p:cNvPr id="34" name="Google Shape;115;p14">
            <a:extLst>
              <a:ext uri="{FF2B5EF4-FFF2-40B4-BE49-F238E27FC236}">
                <a16:creationId xmlns:a16="http://schemas.microsoft.com/office/drawing/2014/main" id="{8D5CE997-68D1-CC95-70DB-9B2AD53839A7}"/>
              </a:ext>
            </a:extLst>
          </p:cNvPr>
          <p:cNvCxnSpPr/>
          <p:nvPr/>
        </p:nvCxnSpPr>
        <p:spPr>
          <a:xfrm>
            <a:off x="5273158" y="2210828"/>
            <a:ext cx="813472" cy="0"/>
          </a:xfrm>
          <a:prstGeom prst="straightConnector1">
            <a:avLst/>
          </a:prstGeom>
          <a:noFill/>
          <a:ln w="57150" cap="flat" cmpd="sng">
            <a:solidFill>
              <a:schemeClr val="bg1"/>
            </a:solidFill>
            <a:prstDash val="solid"/>
            <a:miter lim="800000"/>
            <a:headEnd type="none" w="sm" len="sm"/>
            <a:tailEnd type="none" w="sm" len="sm"/>
          </a:ln>
        </p:spPr>
      </p:cxnSp>
      <p:cxnSp>
        <p:nvCxnSpPr>
          <p:cNvPr id="45" name="Straight Connector 44">
            <a:extLst>
              <a:ext uri="{FF2B5EF4-FFF2-40B4-BE49-F238E27FC236}">
                <a16:creationId xmlns:a16="http://schemas.microsoft.com/office/drawing/2014/main" id="{1457FAD8-8991-6BFB-7D83-1BA8E1ECC441}"/>
              </a:ext>
            </a:extLst>
          </p:cNvPr>
          <p:cNvCxnSpPr>
            <a:cxnSpLocks/>
          </p:cNvCxnSpPr>
          <p:nvPr/>
        </p:nvCxnSpPr>
        <p:spPr>
          <a:xfrm>
            <a:off x="5273158" y="2214608"/>
            <a:ext cx="1580992" cy="0"/>
          </a:xfrm>
          <a:prstGeom prst="line">
            <a:avLst/>
          </a:prstGeom>
          <a:ln w="317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C89F980-8E12-69A2-C86F-35E37DF8FB39}"/>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Constraints Violation</a:t>
            </a:r>
          </a:p>
        </p:txBody>
      </p:sp>
    </p:spTree>
    <p:extLst>
      <p:ext uri="{BB962C8B-B14F-4D97-AF65-F5344CB8AC3E}">
        <p14:creationId xmlns:p14="http://schemas.microsoft.com/office/powerpoint/2010/main" val="272067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2525</Words>
  <Application>Microsoft Macintosh PowerPoint</Application>
  <PresentationFormat>Widescreen</PresentationFormat>
  <Paragraphs>250</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等线</vt:lpstr>
      <vt:lpstr>等线 Light</vt:lpstr>
      <vt:lpstr>Arial</vt:lpstr>
      <vt:lpstr>Calibri</vt:lpstr>
      <vt:lpstr>Cambria Math</vt:lpstr>
      <vt:lpstr>Poppins</vt:lpstr>
      <vt:lpstr>SF Pro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VU THIEN TRANG 20194459</dc:creator>
  <cp:lastModifiedBy>NGUYEN VAN THANH TUNG 20190090</cp:lastModifiedBy>
  <cp:revision>65</cp:revision>
  <dcterms:created xsi:type="dcterms:W3CDTF">2023-02-04T19:15:47Z</dcterms:created>
  <dcterms:modified xsi:type="dcterms:W3CDTF">2023-02-08T01:18:10Z</dcterms:modified>
</cp:coreProperties>
</file>