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703"/>
  </p:normalViewPr>
  <p:slideViewPr>
    <p:cSldViewPr snapToGrid="0">
      <p:cViewPr varScale="1">
        <p:scale>
          <a:sx n="63" d="100"/>
          <a:sy n="63" d="100"/>
        </p:scale>
        <p:origin x="22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8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4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4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7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6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4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7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9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5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3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3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9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4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8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4" y="2743201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4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8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4" y="2743201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4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46C5A32E-FF90-8852-AB4F-4FEA3FC53BF2}"/>
              </a:ext>
            </a:extLst>
          </p:cNvPr>
          <p:cNvSpPr txBox="1"/>
          <p:nvPr userDrawn="1"/>
        </p:nvSpPr>
        <p:spPr>
          <a:xfrm>
            <a:off x="0" y="-2827298"/>
            <a:ext cx="18288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C3C3C3"/>
                </a:solidFill>
              </a:rPr>
              <a:t>www.9slide.vn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5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6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5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E52C66F8-EE8A-9DC6-9F7F-6AEF1D522532}"/>
              </a:ext>
            </a:extLst>
          </p:cNvPr>
          <p:cNvGrpSpPr/>
          <p:nvPr/>
        </p:nvGrpSpPr>
        <p:grpSpPr>
          <a:xfrm>
            <a:off x="253183" y="218852"/>
            <a:ext cx="17811297" cy="8706296"/>
            <a:chOff x="253183" y="218852"/>
            <a:chExt cx="17811297" cy="870629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725AF46-DA36-54D6-5780-CB07AC88AE63}"/>
                </a:ext>
              </a:extLst>
            </p:cNvPr>
            <p:cNvSpPr/>
            <p:nvPr/>
          </p:nvSpPr>
          <p:spPr>
            <a:xfrm>
              <a:off x="14781603" y="1628484"/>
              <a:ext cx="3282877" cy="5223400"/>
            </a:xfrm>
            <a:prstGeom prst="roundRect">
              <a:avLst>
                <a:gd name="adj" fmla="val 9858"/>
              </a:avLst>
            </a:prstGeom>
            <a:solidFill>
              <a:srgbClr val="FF684B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3128179-FB45-68EC-01ED-B9472C36B331}"/>
                </a:ext>
              </a:extLst>
            </p:cNvPr>
            <p:cNvSpPr/>
            <p:nvPr/>
          </p:nvSpPr>
          <p:spPr>
            <a:xfrm>
              <a:off x="334935" y="218852"/>
              <a:ext cx="2608632" cy="108724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Extract</a:t>
              </a:r>
            </a:p>
          </p:txBody>
        </p:sp>
        <p:pic>
          <p:nvPicPr>
            <p:cNvPr id="1030" name="Picture 6" descr="Snowflake Logo Free Download SVG, PN... · LobeHub">
              <a:extLst>
                <a:ext uri="{FF2B5EF4-FFF2-40B4-BE49-F238E27FC236}">
                  <a16:creationId xmlns:a16="http://schemas.microsoft.com/office/drawing/2014/main" id="{D49E975A-9D12-A360-47F4-145F787AE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3571" y="2827281"/>
              <a:ext cx="1255872" cy="1255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utoShape 8" descr="Amazon S3 Simple Storage Service Vector Logo - Download Free SVG Icon |  Worldvectorlogo">
              <a:extLst>
                <a:ext uri="{FF2B5EF4-FFF2-40B4-BE49-F238E27FC236}">
                  <a16:creationId xmlns:a16="http://schemas.microsoft.com/office/drawing/2014/main" id="{DD02EE9B-C6E3-E4A4-7CEE-FBA21FE58E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15400" y="5461000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37160" tIns="68580" rIns="137160" bIns="68580" numCol="1" anchor="t" anchorCtr="0" compatLnSpc="1">
              <a:prstTxWarp prst="textNoShape">
                <a:avLst/>
              </a:prstTxWarp>
            </a:bodyPr>
            <a:lstStyle/>
            <a:p>
              <a:endParaRPr lang="en-US" sz="2700"/>
            </a:p>
          </p:txBody>
        </p:sp>
        <p:pic>
          <p:nvPicPr>
            <p:cNvPr id="1036" name="Picture 12" descr="Moderne Data Pipelines mit dem data build tool (dbt) – Teil 1: Einführung">
              <a:extLst>
                <a:ext uri="{FF2B5EF4-FFF2-40B4-BE49-F238E27FC236}">
                  <a16:creationId xmlns:a16="http://schemas.microsoft.com/office/drawing/2014/main" id="{B79F1600-78A8-F597-5AB4-7183707D75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8" t="24519" r="15500" b="22909"/>
            <a:stretch/>
          </p:blipFill>
          <p:spPr bwMode="auto">
            <a:xfrm>
              <a:off x="8024302" y="5534461"/>
              <a:ext cx="2716155" cy="1000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D2ECDFA3-1C77-E866-966B-D0A9F8C4B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9623" y="2048623"/>
              <a:ext cx="1388544" cy="138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Tableau | AudienceView">
              <a:extLst>
                <a:ext uri="{FF2B5EF4-FFF2-40B4-BE49-F238E27FC236}">
                  <a16:creationId xmlns:a16="http://schemas.microsoft.com/office/drawing/2014/main" id="{33030BFE-C33C-7945-50EE-5199FFAE1C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66" b="30551"/>
            <a:stretch/>
          </p:blipFill>
          <p:spPr bwMode="auto">
            <a:xfrm>
              <a:off x="15153413" y="5824543"/>
              <a:ext cx="2539255" cy="583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997042-A314-D25D-8F86-101E53E2D5EB}"/>
                </a:ext>
              </a:extLst>
            </p:cNvPr>
            <p:cNvGrpSpPr/>
            <p:nvPr/>
          </p:nvGrpSpPr>
          <p:grpSpPr>
            <a:xfrm>
              <a:off x="253183" y="6132811"/>
              <a:ext cx="1515925" cy="2792337"/>
              <a:chOff x="380169" y="5955151"/>
              <a:chExt cx="1515925" cy="2792337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9F734CF-EB00-7ACC-6F20-316FBA28E16B}"/>
                  </a:ext>
                </a:extLst>
              </p:cNvPr>
              <p:cNvSpPr/>
              <p:nvPr/>
            </p:nvSpPr>
            <p:spPr>
              <a:xfrm>
                <a:off x="380169" y="5955151"/>
                <a:ext cx="1515925" cy="2792337"/>
              </a:xfrm>
              <a:prstGeom prst="roundRect">
                <a:avLst/>
              </a:prstGeom>
              <a:solidFill>
                <a:srgbClr val="FF684B">
                  <a:alpha val="2196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b="1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6F1A9A7-9E29-C541-2B26-60DF35F4EE7E}"/>
                  </a:ext>
                </a:extLst>
              </p:cNvPr>
              <p:cNvGrpSpPr/>
              <p:nvPr/>
            </p:nvGrpSpPr>
            <p:grpSpPr>
              <a:xfrm>
                <a:off x="461921" y="6147313"/>
                <a:ext cx="1352422" cy="2408009"/>
                <a:chOff x="461920" y="6147313"/>
                <a:chExt cx="1262126" cy="2408009"/>
              </a:xfrm>
            </p:grpSpPr>
            <p:pic>
              <p:nvPicPr>
                <p:cNvPr id="1026" name="Picture 2" descr="Netflix-Logo für mobile Anwendungen 17396814 PNG">
                  <a:extLst>
                    <a:ext uri="{FF2B5EF4-FFF2-40B4-BE49-F238E27FC236}">
                      <a16:creationId xmlns:a16="http://schemas.microsoft.com/office/drawing/2014/main" id="{7FCE85FC-2021-304B-D824-85F36CE4C6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2998" y="6147313"/>
                  <a:ext cx="822577" cy="8190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Csv - Kostenlose daten und ordner-Icons">
                  <a:extLst>
                    <a:ext uri="{FF2B5EF4-FFF2-40B4-BE49-F238E27FC236}">
                      <a16:creationId xmlns:a16="http://schemas.microsoft.com/office/drawing/2014/main" id="{0BB9C57B-9D36-73EF-9B0F-599BA3706D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6332" y="7140431"/>
                  <a:ext cx="915908" cy="9119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718033-1074-1B6C-5A65-C700B86FD9B6}"/>
                    </a:ext>
                  </a:extLst>
                </p:cNvPr>
                <p:cNvSpPr txBox="1"/>
                <p:nvPr/>
              </p:nvSpPr>
              <p:spPr>
                <a:xfrm>
                  <a:off x="461920" y="8124435"/>
                  <a:ext cx="126212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/>
                    <a:t>Raw Data</a:t>
                  </a: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463956-51B6-DEDA-884C-ADE525E1AD15}"/>
                </a:ext>
              </a:extLst>
            </p:cNvPr>
            <p:cNvGrpSpPr/>
            <p:nvPr/>
          </p:nvGrpSpPr>
          <p:grpSpPr>
            <a:xfrm>
              <a:off x="2943567" y="4620358"/>
              <a:ext cx="1939138" cy="3097889"/>
              <a:chOff x="3185790" y="1842887"/>
              <a:chExt cx="1542619" cy="2430346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DA1EBC86-B68E-A550-34DC-31A450D5F64D}"/>
                  </a:ext>
                </a:extLst>
              </p:cNvPr>
              <p:cNvSpPr/>
              <p:nvPr/>
            </p:nvSpPr>
            <p:spPr>
              <a:xfrm>
                <a:off x="3185790" y="1842887"/>
                <a:ext cx="1525894" cy="1977273"/>
              </a:xfrm>
              <a:prstGeom prst="roundRect">
                <a:avLst>
                  <a:gd name="adj" fmla="val 11370"/>
                </a:avLst>
              </a:prstGeom>
              <a:solidFill>
                <a:srgbClr val="FF684B">
                  <a:alpha val="2196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23A3A623-7E92-831D-3FD5-F45DE8405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46597" y="2025151"/>
                <a:ext cx="1004281" cy="1004281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B5B90-D64A-F68D-B257-C25376496701}"/>
                  </a:ext>
                </a:extLst>
              </p:cNvPr>
              <p:cNvSpPr txBox="1"/>
              <p:nvPr/>
            </p:nvSpPr>
            <p:spPr>
              <a:xfrm>
                <a:off x="3333227" y="3255518"/>
                <a:ext cx="1226147" cy="33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Amazon S3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613A65-E81E-D283-DD64-E206B2FD26FA}"/>
                  </a:ext>
                </a:extLst>
              </p:cNvPr>
              <p:cNvSpPr txBox="1"/>
              <p:nvPr/>
            </p:nvSpPr>
            <p:spPr>
              <a:xfrm>
                <a:off x="3187436" y="3935195"/>
                <a:ext cx="1540973" cy="33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Extract &amp; Load</a:t>
                </a:r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E358C33-D2C3-4E03-C4AE-AFA29CC11488}"/>
                </a:ext>
              </a:extLst>
            </p:cNvPr>
            <p:cNvSpPr/>
            <p:nvPr/>
          </p:nvSpPr>
          <p:spPr>
            <a:xfrm>
              <a:off x="7559040" y="1628484"/>
              <a:ext cx="6766560" cy="5223400"/>
            </a:xfrm>
            <a:prstGeom prst="roundRect">
              <a:avLst>
                <a:gd name="adj" fmla="val 6752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59EFB12-CA89-6E4C-7F36-591944EF7B5B}"/>
                </a:ext>
              </a:extLst>
            </p:cNvPr>
            <p:cNvSpPr/>
            <p:nvPr/>
          </p:nvSpPr>
          <p:spPr>
            <a:xfrm>
              <a:off x="7963541" y="1981481"/>
              <a:ext cx="6036939" cy="2947473"/>
            </a:xfrm>
            <a:prstGeom prst="roundRect">
              <a:avLst>
                <a:gd name="adj" fmla="val 12531"/>
              </a:avLst>
            </a:prstGeom>
            <a:noFill/>
            <a:ln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3" name="Picture 6" descr="Snowflake Logo Free Download SVG, PN... · LobeHub">
              <a:extLst>
                <a:ext uri="{FF2B5EF4-FFF2-40B4-BE49-F238E27FC236}">
                  <a16:creationId xmlns:a16="http://schemas.microsoft.com/office/drawing/2014/main" id="{D82813C4-5B41-671F-7B00-8C89F560E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4024" y="2829687"/>
              <a:ext cx="1255872" cy="1255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nowflake Logo Free Download SVG, PN... · LobeHub">
              <a:extLst>
                <a:ext uri="{FF2B5EF4-FFF2-40B4-BE49-F238E27FC236}">
                  <a16:creationId xmlns:a16="http://schemas.microsoft.com/office/drawing/2014/main" id="{8CF4AA74-AFDC-C33A-F722-5EE87D65B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9857" y="2864134"/>
              <a:ext cx="1255872" cy="1255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372F31-DCF0-36A0-BA2D-D58C169F5007}"/>
                </a:ext>
              </a:extLst>
            </p:cNvPr>
            <p:cNvSpPr txBox="1"/>
            <p:nvPr/>
          </p:nvSpPr>
          <p:spPr>
            <a:xfrm>
              <a:off x="15626172" y="7071704"/>
              <a:ext cx="17437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Visualization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4F72E3-3585-A4E1-B103-D48900040978}"/>
                </a:ext>
              </a:extLst>
            </p:cNvPr>
            <p:cNvSpPr txBox="1"/>
            <p:nvPr/>
          </p:nvSpPr>
          <p:spPr>
            <a:xfrm>
              <a:off x="12349025" y="4265742"/>
              <a:ext cx="6556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Dev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950DD3-B158-82B6-713D-3FA649FF6329}"/>
                </a:ext>
              </a:extLst>
            </p:cNvPr>
            <p:cNvSpPr txBox="1"/>
            <p:nvPr/>
          </p:nvSpPr>
          <p:spPr>
            <a:xfrm>
              <a:off x="8783023" y="4265742"/>
              <a:ext cx="10812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Staging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B18046-80ED-1F7C-3D18-73E1BD0C6234}"/>
                </a:ext>
              </a:extLst>
            </p:cNvPr>
            <p:cNvSpPr txBox="1"/>
            <p:nvPr/>
          </p:nvSpPr>
          <p:spPr>
            <a:xfrm>
              <a:off x="5367881" y="4270083"/>
              <a:ext cx="17352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Raw Loading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ABFDBF-62CE-3C00-726B-E789DA7E455D}"/>
                </a:ext>
              </a:extLst>
            </p:cNvPr>
            <p:cNvSpPr txBox="1"/>
            <p:nvPr/>
          </p:nvSpPr>
          <p:spPr>
            <a:xfrm>
              <a:off x="10203730" y="3151061"/>
              <a:ext cx="15822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/>
                <a:t>Production </a:t>
              </a:r>
            </a:p>
            <a:p>
              <a:pPr algn="ctr"/>
              <a:r>
                <a:rPr lang="en-US" sz="2200" dirty="0"/>
                <a:t>Database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89A61F-B0CE-409C-B41D-229F21BA6E98}"/>
                </a:ext>
              </a:extLst>
            </p:cNvPr>
            <p:cNvSpPr txBox="1"/>
            <p:nvPr/>
          </p:nvSpPr>
          <p:spPr>
            <a:xfrm>
              <a:off x="10994876" y="5520933"/>
              <a:ext cx="301338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/>
                <a:t>Data Transformation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/>
                <a:t>Testing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/>
                <a:t>Orchestration</a:t>
              </a:r>
            </a:p>
          </p:txBody>
        </p:sp>
        <p:pic>
          <p:nvPicPr>
            <p:cNvPr id="1042" name="Picture 18" descr="Google Looker Studio Logo • Strategic Market Solutions, LLC">
              <a:extLst>
                <a:ext uri="{FF2B5EF4-FFF2-40B4-BE49-F238E27FC236}">
                  <a16:creationId xmlns:a16="http://schemas.microsoft.com/office/drawing/2014/main" id="{D0D1429F-581E-D5C4-849E-2E3929546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7606" y="4037788"/>
              <a:ext cx="2520880" cy="1186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B5B044-392A-D781-D683-CCF32FC95B34}"/>
                </a:ext>
              </a:extLst>
            </p:cNvPr>
            <p:cNvSpPr/>
            <p:nvPr/>
          </p:nvSpPr>
          <p:spPr>
            <a:xfrm>
              <a:off x="5910452" y="1855894"/>
              <a:ext cx="627936" cy="6279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C60D31A-60B3-0D5F-BBF7-191BAA1D8D27}"/>
                </a:ext>
              </a:extLst>
            </p:cNvPr>
            <p:cNvSpPr/>
            <p:nvPr/>
          </p:nvSpPr>
          <p:spPr>
            <a:xfrm>
              <a:off x="8158994" y="2170127"/>
              <a:ext cx="627936" cy="6279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52F1048-E7F5-7B54-9792-3361CC57832D}"/>
                </a:ext>
              </a:extLst>
            </p:cNvPr>
            <p:cNvSpPr/>
            <p:nvPr/>
          </p:nvSpPr>
          <p:spPr>
            <a:xfrm>
              <a:off x="13221958" y="2199345"/>
              <a:ext cx="627936" cy="62793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54DD9B-F4D3-F460-CB9E-4DD54D3E7586}"/>
                </a:ext>
              </a:extLst>
            </p:cNvPr>
            <p:cNvGrpSpPr/>
            <p:nvPr/>
          </p:nvGrpSpPr>
          <p:grpSpPr>
            <a:xfrm>
              <a:off x="7963541" y="7160531"/>
              <a:ext cx="2280698" cy="627936"/>
              <a:chOff x="7935987" y="7405002"/>
              <a:chExt cx="2280698" cy="62793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E7DE0A3-AAB5-9253-C42D-AE2418317B1F}"/>
                  </a:ext>
                </a:extLst>
              </p:cNvPr>
              <p:cNvSpPr/>
              <p:nvPr/>
            </p:nvSpPr>
            <p:spPr>
              <a:xfrm>
                <a:off x="7935987" y="7405002"/>
                <a:ext cx="627936" cy="6279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BCA742-B952-4D60-2B3F-B32D8CB0F846}"/>
                  </a:ext>
                </a:extLst>
              </p:cNvPr>
              <p:cNvSpPr txBox="1"/>
              <p:nvPr/>
            </p:nvSpPr>
            <p:spPr>
              <a:xfrm>
                <a:off x="8783023" y="7503527"/>
                <a:ext cx="14336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Raw Layer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481F315-DFEB-1AC1-8887-3E37EBBC4282}"/>
                </a:ext>
              </a:extLst>
            </p:cNvPr>
            <p:cNvGrpSpPr/>
            <p:nvPr/>
          </p:nvGrpSpPr>
          <p:grpSpPr>
            <a:xfrm>
              <a:off x="7963541" y="8052741"/>
              <a:ext cx="2628447" cy="627936"/>
              <a:chOff x="7935987" y="8297212"/>
              <a:chExt cx="2628447" cy="62793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EC84ED4-1FBD-D885-C22B-FC15C2B82576}"/>
                  </a:ext>
                </a:extLst>
              </p:cNvPr>
              <p:cNvSpPr/>
              <p:nvPr/>
            </p:nvSpPr>
            <p:spPr>
              <a:xfrm>
                <a:off x="7935987" y="8297212"/>
                <a:ext cx="627936" cy="6279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8CF659-F861-1691-D722-F03603F2046D}"/>
                  </a:ext>
                </a:extLst>
              </p:cNvPr>
              <p:cNvSpPr txBox="1"/>
              <p:nvPr/>
            </p:nvSpPr>
            <p:spPr>
              <a:xfrm>
                <a:off x="8761376" y="8395737"/>
                <a:ext cx="18030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Staging Layer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044AA1B-3F72-2818-113D-19CF7A4CA512}"/>
                </a:ext>
              </a:extLst>
            </p:cNvPr>
            <p:cNvGrpSpPr/>
            <p:nvPr/>
          </p:nvGrpSpPr>
          <p:grpSpPr>
            <a:xfrm>
              <a:off x="11333049" y="7536093"/>
              <a:ext cx="2708358" cy="627936"/>
              <a:chOff x="11770545" y="7350073"/>
              <a:chExt cx="2708358" cy="62793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F6B2065-DE04-62B6-8114-AFDDC91AA41C}"/>
                  </a:ext>
                </a:extLst>
              </p:cNvPr>
              <p:cNvSpPr/>
              <p:nvPr/>
            </p:nvSpPr>
            <p:spPr>
              <a:xfrm>
                <a:off x="11770545" y="7350073"/>
                <a:ext cx="627936" cy="6279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9859A7-DA98-A76C-E099-C77A35AD8B80}"/>
                  </a:ext>
                </a:extLst>
              </p:cNvPr>
              <p:cNvSpPr txBox="1"/>
              <p:nvPr/>
            </p:nvSpPr>
            <p:spPr>
              <a:xfrm>
                <a:off x="12676871" y="7448598"/>
                <a:ext cx="180203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Serving Layer</a:t>
                </a:r>
              </a:p>
            </p:txBody>
          </p:sp>
        </p:grp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645B4C26-B133-CC9C-D85A-5972BFD02309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 flipV="1">
              <a:off x="1769108" y="5880543"/>
              <a:ext cx="1174459" cy="164843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C8D847C7-8026-AD5E-1487-C6AA2E7CFBF9}"/>
                </a:ext>
              </a:extLst>
            </p:cNvPr>
            <p:cNvCxnSpPr>
              <a:stCxn id="12" idx="0"/>
              <a:endCxn id="1030" idx="1"/>
            </p:cNvCxnSpPr>
            <p:nvPr/>
          </p:nvCxnSpPr>
          <p:spPr>
            <a:xfrm rot="5400000" flipH="1" flipV="1">
              <a:off x="4155527" y="3202315"/>
              <a:ext cx="1165141" cy="16709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223448E9-1B5C-ECD1-418F-E0C94B6E0E28}"/>
                </a:ext>
              </a:extLst>
            </p:cNvPr>
            <p:cNvCxnSpPr>
              <a:stCxn id="1030" idx="3"/>
              <a:endCxn id="1036" idx="1"/>
            </p:cNvCxnSpPr>
            <p:nvPr/>
          </p:nvCxnSpPr>
          <p:spPr>
            <a:xfrm>
              <a:off x="6829443" y="3455217"/>
              <a:ext cx="1194859" cy="257962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26BF310-2F9B-F5F0-EFE0-867F0D4099FC}"/>
                </a:ext>
              </a:extLst>
            </p:cNvPr>
            <p:cNvCxnSpPr>
              <a:cxnSpLocks/>
              <a:stCxn id="20" idx="3"/>
              <a:endCxn id="28" idx="1"/>
            </p:cNvCxnSpPr>
            <p:nvPr/>
          </p:nvCxnSpPr>
          <p:spPr>
            <a:xfrm>
              <a:off x="14325600" y="4240184"/>
              <a:ext cx="4560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B5AB1325-4CA7-FA39-70B5-2CBB518BD979}"/>
                </a:ext>
              </a:extLst>
            </p:cNvPr>
            <p:cNvSpPr/>
            <p:nvPr/>
          </p:nvSpPr>
          <p:spPr>
            <a:xfrm>
              <a:off x="2943566" y="218852"/>
              <a:ext cx="4159597" cy="108724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Load</a:t>
              </a:r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D298054E-007E-288E-D488-55DE49D835FB}"/>
                </a:ext>
              </a:extLst>
            </p:cNvPr>
            <p:cNvSpPr/>
            <p:nvPr/>
          </p:nvSpPr>
          <p:spPr>
            <a:xfrm>
              <a:off x="7103055" y="218852"/>
              <a:ext cx="7678547" cy="108724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Transform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950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1160</TotalTime>
  <Words>33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/>
  <dc:description>9Slide.vn</dc:description>
  <cp:lastModifiedBy>Nguyet Ha Phung</cp:lastModifiedBy>
  <cp:revision>1</cp:revision>
  <dcterms:created xsi:type="dcterms:W3CDTF">2025-07-22T18:09:36Z</dcterms:created>
  <dcterms:modified xsi:type="dcterms:W3CDTF">2025-07-23T13:29:37Z</dcterms:modified>
  <cp:category>9Slide.vn</cp:category>
</cp:coreProperties>
</file>