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8" r:id="rId15"/>
    <p:sldId id="271" r:id="rId16"/>
    <p:sldId id="279" r:id="rId17"/>
    <p:sldId id="272" r:id="rId18"/>
    <p:sldId id="280" r:id="rId19"/>
    <p:sldId id="273" r:id="rId20"/>
    <p:sldId id="274" r:id="rId21"/>
    <p:sldId id="275" r:id="rId22"/>
    <p:sldId id="276" r:id="rId23"/>
    <p:sldId id="277" r:id="rId24"/>
    <p:sldId id="267" r:id="rId25"/>
    <p:sldId id="26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Un+ZSZNXfDP7D37RvDPzrDxZ4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F7AB7D-94D0-428A-BB20-C0E7AB709208}">
  <a:tblStyle styleId="{F8F7AB7D-94D0-428A-BB20-C0E7AB70920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60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122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7229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695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4045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003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1704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068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43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211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bi.nlm.nih.gov/pmc/articles/PMC9269752/" TargetMode="External"/><Relationship Id="rId7" Type="http://schemas.openxmlformats.org/officeDocument/2006/relationships/hyperlink" Target="https://www.riejournal.com/article_106395_c6c0038f1bf5d4c421bd552d0541d6be.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analyticsvidhya.com/blog/2020/11/create-your-own-movie-movie-recommendation-system/" TargetMode="External"/><Relationship Id="rId5" Type="http://schemas.openxmlformats.org/officeDocument/2006/relationships/hyperlink" Target="https://www.researchgate.net/publication/347627362_A_review_of_movie_recommendation_system_Limitations_Survey_and_Challenges" TargetMode="External"/><Relationship Id="rId4" Type="http://schemas.openxmlformats.org/officeDocument/2006/relationships/hyperlink" Target="https://medium.com/@adachoudhry26/getting-started-with-ai-building-a-movie-recommendation-model-from-scratch-c3858d8948b"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4000"/>
              <a:buFont typeface="Verdana"/>
              <a:buNone/>
            </a:pPr>
            <a:r>
              <a:rPr lang="en-US" sz="3700" b="1">
                <a:solidFill>
                  <a:srgbClr val="7030A0"/>
                </a:solidFill>
                <a:latin typeface="Times New Roman"/>
                <a:ea typeface="Times New Roman"/>
                <a:cs typeface="Times New Roman"/>
                <a:sym typeface="Times New Roman"/>
              </a:rPr>
              <a:t>An Enhanced Movie Recommendation Technique Using Cosine Similarity Algorithm</a:t>
            </a:r>
            <a:endParaRPr sz="3700" b="1">
              <a:solidFill>
                <a:srgbClr val="7030A0"/>
              </a:solidFill>
              <a:latin typeface="Times New Roman"/>
              <a:ea typeface="Times New Roman"/>
              <a:cs typeface="Times New Roman"/>
              <a:sym typeface="Times New Roman"/>
            </a:endParaRPr>
          </a:p>
        </p:txBody>
      </p:sp>
      <p:sp>
        <p:nvSpPr>
          <p:cNvPr id="94" name="Google Shape;94;p1"/>
          <p:cNvSpPr txBox="1"/>
          <p:nvPr/>
        </p:nvSpPr>
        <p:spPr>
          <a:xfrm>
            <a:off x="962901" y="5183900"/>
            <a:ext cx="3801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Supervisor </a:t>
            </a:r>
            <a:endParaRPr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dirty="0" err="1">
                <a:solidFill>
                  <a:srgbClr val="FF0000"/>
                </a:solidFill>
                <a:latin typeface="Verdana"/>
                <a:ea typeface="Verdana"/>
                <a:cs typeface="Verdana"/>
                <a:sym typeface="Verdana"/>
              </a:rPr>
              <a:t>Mr</a:t>
            </a:r>
            <a:r>
              <a:rPr lang="en-US" sz="2400" b="1" dirty="0">
                <a:solidFill>
                  <a:srgbClr val="FF0000"/>
                </a:solidFill>
                <a:latin typeface="Verdana"/>
                <a:ea typeface="Verdana"/>
                <a:cs typeface="Verdana"/>
                <a:sym typeface="Verdana"/>
              </a:rPr>
              <a:t> G </a:t>
            </a:r>
            <a:r>
              <a:rPr lang="en-US" sz="2400" b="1" dirty="0" err="1">
                <a:solidFill>
                  <a:srgbClr val="FF0000"/>
                </a:solidFill>
                <a:latin typeface="Verdana"/>
                <a:ea typeface="Verdana"/>
                <a:cs typeface="Verdana"/>
                <a:sym typeface="Verdana"/>
              </a:rPr>
              <a:t>Thiyagarajan</a:t>
            </a:r>
            <a:endParaRPr sz="2400" b="1" dirty="0">
              <a:solidFill>
                <a:srgbClr val="FF0000"/>
              </a:solidFill>
              <a:latin typeface="Verdana"/>
              <a:ea typeface="Verdana"/>
              <a:cs typeface="Verdana"/>
              <a:sym typeface="Verdana"/>
            </a:endParaRPr>
          </a:p>
          <a:p>
            <a:pPr marL="0" marR="0" lvl="0" indent="0" algn="l"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Assistant Professor</a:t>
            </a:r>
            <a:endParaRPr sz="2400" b="1" dirty="0">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569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N Gowri Venkat</a:t>
            </a:r>
            <a:endParaRPr sz="2400" b="1">
              <a:solidFill>
                <a:srgbClr val="FF0000"/>
              </a:solidFill>
              <a:latin typeface="Verdana"/>
              <a:ea typeface="Verdana"/>
              <a:cs typeface="Verdana"/>
              <a:sym typeface="Verdana"/>
            </a:endParaRPr>
          </a:p>
          <a:p>
            <a:pPr marL="0" marR="0" lvl="0" indent="0" algn="ctr"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221801013</a:t>
            </a:r>
            <a:endParaRPr sz="2400" b="1">
              <a:solidFill>
                <a:srgbClr val="FF0000"/>
              </a:solidFill>
              <a:latin typeface="Verdana"/>
              <a:ea typeface="Verdana"/>
              <a:cs typeface="Verdana"/>
              <a:sym typeface="Verdana"/>
            </a:endParaRPr>
          </a:p>
          <a:p>
            <a:pPr marL="0" marR="0" lvl="0" indent="0" algn="ctr"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Keerthevasan T S</a:t>
            </a:r>
            <a:endParaRPr sz="2400" b="1">
              <a:solidFill>
                <a:srgbClr val="FF0000"/>
              </a:solidFill>
              <a:latin typeface="Verdana"/>
              <a:ea typeface="Verdana"/>
              <a:cs typeface="Verdana"/>
              <a:sym typeface="Verdana"/>
            </a:endParaRPr>
          </a:p>
          <a:p>
            <a:pPr marL="0" marR="0" lvl="0" indent="0" algn="ctr" rtl="0">
              <a:spcBef>
                <a:spcPts val="0"/>
              </a:spcBef>
              <a:spcAft>
                <a:spcPts val="0"/>
              </a:spcAft>
              <a:buClr>
                <a:srgbClr val="FF0000"/>
              </a:buClr>
              <a:buSzPts val="2400"/>
              <a:buFont typeface="Noto Sans Symbols"/>
              <a:buNone/>
            </a:pPr>
            <a:r>
              <a:rPr lang="en-US" sz="2400" b="1">
                <a:solidFill>
                  <a:srgbClr val="FF0000"/>
                </a:solidFill>
                <a:latin typeface="Verdana"/>
                <a:ea typeface="Verdana"/>
                <a:cs typeface="Verdana"/>
                <a:sym typeface="Verdana"/>
              </a:rPr>
              <a:t>221801026</a:t>
            </a:r>
            <a:endParaRPr sz="2400" b="1">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002060"/>
              </a:buClr>
              <a:buSzPct val="100000"/>
              <a:buFont typeface="Verdana"/>
              <a:buNone/>
            </a:pPr>
            <a:r>
              <a:rPr lang="en-US" sz="2800" b="1" dirty="0">
                <a:solidFill>
                  <a:srgbClr val="002060"/>
                </a:solidFill>
                <a:latin typeface="Verdana"/>
                <a:ea typeface="Verdana"/>
                <a:cs typeface="Verdana"/>
                <a:sym typeface="Verdana"/>
              </a:rPr>
              <a:t>Department of Artificial Intelligence and Data Science</a:t>
            </a:r>
            <a:endParaRPr sz="2800" b="1" dirty="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System Architecture and DFD</a:t>
            </a:r>
            <a:endParaRPr b="1" dirty="0">
              <a:solidFill>
                <a:schemeClr val="accent2"/>
              </a:solidFill>
            </a:endParaRPr>
          </a:p>
        </p:txBody>
      </p:sp>
      <p:sp>
        <p:nvSpPr>
          <p:cNvPr id="177" name="Google Shape;177;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endParaRPr/>
          </a:p>
        </p:txBody>
      </p:sp>
      <p:sp>
        <p:nvSpPr>
          <p:cNvPr id="179" name="Google Shape;179;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80" name="Google Shape;180;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1" name="Google Shape;181;p10"/>
          <p:cNvPicPr preferRelativeResize="0"/>
          <p:nvPr/>
        </p:nvPicPr>
        <p:blipFill rotWithShape="1">
          <a:blip r:embed="rId3">
            <a:alphaModFix/>
          </a:blip>
          <a:srcRect/>
          <a:stretch/>
        </p:blipFill>
        <p:spPr>
          <a:xfrm>
            <a:off x="6833962" y="1779674"/>
            <a:ext cx="4757701" cy="3981450"/>
          </a:xfrm>
          <a:prstGeom prst="rect">
            <a:avLst/>
          </a:prstGeom>
          <a:noFill/>
          <a:ln>
            <a:noFill/>
          </a:ln>
        </p:spPr>
      </p:pic>
      <p:pic>
        <p:nvPicPr>
          <p:cNvPr id="182" name="Google Shape;182;p10"/>
          <p:cNvPicPr preferRelativeResize="0"/>
          <p:nvPr/>
        </p:nvPicPr>
        <p:blipFill rotWithShape="1">
          <a:blip r:embed="rId4">
            <a:alphaModFix/>
          </a:blip>
          <a:srcRect/>
          <a:stretch/>
        </p:blipFill>
        <p:spPr>
          <a:xfrm>
            <a:off x="550800" y="1779674"/>
            <a:ext cx="6137125" cy="4206575"/>
          </a:xfrm>
          <a:prstGeom prst="rect">
            <a:avLst/>
          </a:prstGeom>
          <a:noFill/>
          <a:ln>
            <a:noFill/>
          </a:ln>
        </p:spPr>
      </p:pic>
      <p:sp>
        <p:nvSpPr>
          <p:cNvPr id="183" name="Google Shape;183;p10"/>
          <p:cNvSpPr txBox="1"/>
          <p:nvPr/>
        </p:nvSpPr>
        <p:spPr>
          <a:xfrm>
            <a:off x="1029750" y="4349400"/>
            <a:ext cx="608400" cy="1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800" b="1">
                <a:solidFill>
                  <a:srgbClr val="000000"/>
                </a:solidFill>
                <a:highlight>
                  <a:srgbClr val="FFFFFF"/>
                </a:highlight>
                <a:latin typeface="Verdana"/>
                <a:ea typeface="Verdana"/>
                <a:cs typeface="Verdana"/>
                <a:sym typeface="Verdana"/>
              </a:rPr>
              <a:t>Movie</a:t>
            </a:r>
            <a:endParaRPr sz="800" b="1">
              <a:solidFill>
                <a:srgbClr val="000000"/>
              </a:solidFill>
              <a:highlight>
                <a:srgbClr val="FFFFFF"/>
              </a:highlight>
              <a:latin typeface="Verdana"/>
              <a:ea typeface="Verdana"/>
              <a:cs typeface="Verdana"/>
              <a:sym typeface="Verdana"/>
            </a:endParaRPr>
          </a:p>
        </p:txBody>
      </p:sp>
      <p:sp>
        <p:nvSpPr>
          <p:cNvPr id="2" name="Google Shape;103;p2">
            <a:extLst>
              <a:ext uri="{FF2B5EF4-FFF2-40B4-BE49-F238E27FC236}">
                <a16:creationId xmlns:a16="http://schemas.microsoft.com/office/drawing/2014/main" id="{D756488B-3A81-FAF7-EBDB-0C9BBD862E72}"/>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List of modules</a:t>
            </a:r>
            <a:endParaRPr b="1" dirty="0">
              <a:solidFill>
                <a:schemeClr val="accent2"/>
              </a:solidFill>
            </a:endParaRPr>
          </a:p>
        </p:txBody>
      </p:sp>
      <p:sp>
        <p:nvSpPr>
          <p:cNvPr id="189" name="Google Shape;189;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Clr>
                <a:schemeClr val="dk1"/>
              </a:buClr>
              <a:buSzPts val="4000"/>
              <a:buFont typeface="Verdana"/>
              <a:buChar char="●"/>
            </a:pPr>
            <a:r>
              <a:rPr lang="en-US" sz="4000" b="1"/>
              <a:t>Module 1 : Data collection</a:t>
            </a:r>
            <a:endParaRPr sz="4000" b="1"/>
          </a:p>
          <a:p>
            <a:pPr marL="457200" lvl="0" indent="-457200" algn="l" rtl="0">
              <a:lnSpc>
                <a:spcPct val="115000"/>
              </a:lnSpc>
              <a:spcBef>
                <a:spcPts val="0"/>
              </a:spcBef>
              <a:spcAft>
                <a:spcPts val="0"/>
              </a:spcAft>
              <a:buClr>
                <a:schemeClr val="dk1"/>
              </a:buClr>
              <a:buSzPts val="4000"/>
              <a:buFont typeface="Verdana"/>
              <a:buChar char="●"/>
            </a:pPr>
            <a:r>
              <a:rPr lang="en-US" sz="4000" b="1"/>
              <a:t>Module 2 : Data Pre processing</a:t>
            </a:r>
            <a:endParaRPr sz="4000" b="1"/>
          </a:p>
          <a:p>
            <a:pPr marL="457200" lvl="0" indent="-457200" algn="l" rtl="0">
              <a:lnSpc>
                <a:spcPct val="115000"/>
              </a:lnSpc>
              <a:spcBef>
                <a:spcPts val="0"/>
              </a:spcBef>
              <a:spcAft>
                <a:spcPts val="0"/>
              </a:spcAft>
              <a:buClr>
                <a:schemeClr val="dk1"/>
              </a:buClr>
              <a:buSzPts val="4000"/>
              <a:buFont typeface="Verdana"/>
              <a:buChar char="●"/>
            </a:pPr>
            <a:r>
              <a:rPr lang="en-US" sz="4000" b="1"/>
              <a:t>Module 3 : Model implementation</a:t>
            </a:r>
            <a:endParaRPr sz="4000" b="1"/>
          </a:p>
          <a:p>
            <a:pPr marL="457200" lvl="0" indent="-457200" algn="l" rtl="0">
              <a:lnSpc>
                <a:spcPct val="115000"/>
              </a:lnSpc>
              <a:spcBef>
                <a:spcPts val="0"/>
              </a:spcBef>
              <a:spcAft>
                <a:spcPts val="0"/>
              </a:spcAft>
              <a:buClr>
                <a:schemeClr val="dk1"/>
              </a:buClr>
              <a:buSzPts val="4000"/>
              <a:buFont typeface="Verdana"/>
              <a:buChar char="●"/>
            </a:pPr>
            <a:r>
              <a:rPr lang="en-US" sz="4000" b="1"/>
              <a:t>Module 4 : Testing Results</a:t>
            </a:r>
            <a:endParaRPr/>
          </a:p>
        </p:txBody>
      </p:sp>
      <p:sp>
        <p:nvSpPr>
          <p:cNvPr id="191" name="Google Shape;191;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92" name="Google Shape;192;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Google Shape;103;p2">
            <a:extLst>
              <a:ext uri="{FF2B5EF4-FFF2-40B4-BE49-F238E27FC236}">
                <a16:creationId xmlns:a16="http://schemas.microsoft.com/office/drawing/2014/main" id="{638FEDE5-A8C9-CE4D-0DA5-1B0210F2119E}"/>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1 : Data collection:</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5258475" y="1877960"/>
            <a:ext cx="6165176" cy="4141839"/>
          </a:xfrm>
        </p:spPr>
        <p:txBody>
          <a:bodyPr/>
          <a:lstStyle/>
          <a:p>
            <a:pPr marL="114300" indent="0">
              <a:lnSpc>
                <a:spcPct val="150000"/>
              </a:lnSpc>
              <a:buNone/>
            </a:pPr>
            <a:r>
              <a:rPr lang="en-US" sz="2200" dirty="0">
                <a:latin typeface="Times New Roman" panose="02020603050405020304" pitchFamily="18" charset="0"/>
                <a:cs typeface="Times New Roman" panose="02020603050405020304" pitchFamily="18" charset="0"/>
              </a:rPr>
              <a:t>This module involves gathering relevant data for training and testing the recommended movies. The data should include features that are indicative of movie details, and it should be well-labeled to facilitate supervised learning.</a:t>
            </a:r>
          </a:p>
          <a:p>
            <a:pPr marL="114300" indent="0">
              <a:lnSpc>
                <a:spcPct val="150000"/>
              </a:lnSpc>
              <a:buNone/>
            </a:pPr>
            <a:r>
              <a:rPr lang="en-US" sz="2200" dirty="0">
                <a:latin typeface="Times New Roman" panose="02020603050405020304" pitchFamily="18" charset="0"/>
                <a:cs typeface="Times New Roman" panose="02020603050405020304" pitchFamily="18" charset="0"/>
              </a:rPr>
              <a:t>The movies details such as title, cast, crew, plot were been collect from The Movie </a:t>
            </a:r>
            <a:r>
              <a:rPr lang="en-US" sz="2200" dirty="0" err="1">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(TMDB) and IMDB.</a:t>
            </a:r>
          </a:p>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197;p24">
            <a:extLst>
              <a:ext uri="{FF2B5EF4-FFF2-40B4-BE49-F238E27FC236}">
                <a16:creationId xmlns:a16="http://schemas.microsoft.com/office/drawing/2014/main" id="{5CF55CF9-B056-A7E6-2AB0-B8680ACA6571}"/>
              </a:ext>
            </a:extLst>
          </p:cNvPr>
          <p:cNvPicPr preferRelativeResize="0"/>
          <p:nvPr/>
        </p:nvPicPr>
        <p:blipFill rotWithShape="1">
          <a:blip r:embed="rId3">
            <a:alphaModFix/>
          </a:blip>
          <a:srcRect l="9428" b="15081"/>
          <a:stretch/>
        </p:blipFill>
        <p:spPr>
          <a:xfrm>
            <a:off x="768349" y="1752600"/>
            <a:ext cx="4443825" cy="1933125"/>
          </a:xfrm>
          <a:prstGeom prst="rect">
            <a:avLst/>
          </a:prstGeom>
          <a:noFill/>
          <a:ln>
            <a:noFill/>
          </a:ln>
        </p:spPr>
      </p:pic>
      <p:pic>
        <p:nvPicPr>
          <p:cNvPr id="6" name="Google Shape;196;p24">
            <a:extLst>
              <a:ext uri="{FF2B5EF4-FFF2-40B4-BE49-F238E27FC236}">
                <a16:creationId xmlns:a16="http://schemas.microsoft.com/office/drawing/2014/main" id="{75374E84-FDBE-ABF8-E1B1-5E841A974CF3}"/>
              </a:ext>
            </a:extLst>
          </p:cNvPr>
          <p:cNvPicPr preferRelativeResize="0"/>
          <p:nvPr/>
        </p:nvPicPr>
        <p:blipFill>
          <a:blip r:embed="rId4">
            <a:alphaModFix/>
          </a:blip>
          <a:stretch>
            <a:fillRect/>
          </a:stretch>
        </p:blipFill>
        <p:spPr>
          <a:xfrm>
            <a:off x="768349" y="3815187"/>
            <a:ext cx="4490126" cy="2317325"/>
          </a:xfrm>
          <a:prstGeom prst="rect">
            <a:avLst/>
          </a:prstGeom>
          <a:noFill/>
          <a:ln>
            <a:noFill/>
          </a:ln>
        </p:spPr>
      </p:pic>
      <p:sp>
        <p:nvSpPr>
          <p:cNvPr id="10" name="Google Shape;123;p4">
            <a:extLst>
              <a:ext uri="{FF2B5EF4-FFF2-40B4-BE49-F238E27FC236}">
                <a16:creationId xmlns:a16="http://schemas.microsoft.com/office/drawing/2014/main" id="{3BE1B71D-8090-F627-042C-149402F3FAD8}"/>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 name="Google Shape;103;p2">
            <a:extLst>
              <a:ext uri="{FF2B5EF4-FFF2-40B4-BE49-F238E27FC236}">
                <a16:creationId xmlns:a16="http://schemas.microsoft.com/office/drawing/2014/main" id="{8EA992F3-95A2-DBE1-412F-1F9377EF895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396540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2 : Data Preprocessing:</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462116" y="1877960"/>
            <a:ext cx="10961535" cy="4141839"/>
          </a:xfrm>
        </p:spPr>
        <p:txBody>
          <a:bodyPr/>
          <a:lstStyle/>
          <a:p>
            <a:r>
              <a:rPr lang="en-US" sz="2200" dirty="0">
                <a:latin typeface="Times New Roman" panose="02020603050405020304" pitchFamily="18" charset="0"/>
                <a:cs typeface="Times New Roman" panose="02020603050405020304" pitchFamily="18" charset="0"/>
              </a:rPr>
              <a:t>Cleaning includes handling missing values, normalizing or standardizing features, and encoding categorical variables. </a:t>
            </a:r>
          </a:p>
          <a:p>
            <a:r>
              <a:rPr lang="en-US" sz="2200" dirty="0">
                <a:latin typeface="Times New Roman" panose="02020603050405020304" pitchFamily="18" charset="0"/>
                <a:cs typeface="Times New Roman" panose="02020603050405020304" pitchFamily="18" charset="0"/>
              </a:rPr>
              <a:t>Preprocessing helps ensure that the data is suitable for training ml models.</a:t>
            </a:r>
          </a:p>
          <a:p>
            <a:r>
              <a:rPr lang="en-US" sz="2200" dirty="0">
                <a:latin typeface="Times New Roman" panose="02020603050405020304" pitchFamily="18" charset="0"/>
                <a:cs typeface="Times New Roman" panose="02020603050405020304" pitchFamily="18" charset="0"/>
              </a:rPr>
              <a:t>With the help of Natural Language </a:t>
            </a:r>
            <a:r>
              <a:rPr lang="en-US" sz="2200" dirty="0" err="1">
                <a:latin typeface="Times New Roman" panose="02020603050405020304" pitchFamily="18" charset="0"/>
                <a:cs typeface="Times New Roman" panose="02020603050405020304" pitchFamily="18" charset="0"/>
              </a:rPr>
              <a:t>ToolKit</a:t>
            </a:r>
            <a:r>
              <a:rPr lang="en-US" sz="2200" dirty="0">
                <a:latin typeface="Times New Roman" panose="02020603050405020304" pitchFamily="18" charset="0"/>
                <a:cs typeface="Times New Roman" panose="02020603050405020304" pitchFamily="18" charset="0"/>
              </a:rPr>
              <a:t> (NLTK) to removing </a:t>
            </a:r>
            <a:r>
              <a:rPr lang="en-US" sz="2200" dirty="0" err="1">
                <a:latin typeface="Times New Roman" panose="02020603050405020304" pitchFamily="18" charset="0"/>
                <a:cs typeface="Times New Roman" panose="02020603050405020304" pitchFamily="18" charset="0"/>
              </a:rPr>
              <a:t>stopwords</a:t>
            </a:r>
            <a:r>
              <a:rPr lang="en-US" sz="2200" dirty="0">
                <a:latin typeface="Times New Roman" panose="02020603050405020304" pitchFamily="18" charset="0"/>
                <a:cs typeface="Times New Roman" panose="02020603050405020304" pitchFamily="18" charset="0"/>
              </a:rPr>
              <a:t>, and making the text more generalize for feature evaluation.</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7" name="Google Shape;206;p25">
            <a:extLst>
              <a:ext uri="{FF2B5EF4-FFF2-40B4-BE49-F238E27FC236}">
                <a16:creationId xmlns:a16="http://schemas.microsoft.com/office/drawing/2014/main" id="{C7730BD8-57FB-A959-D53C-43CA5EF837DA}"/>
              </a:ext>
            </a:extLst>
          </p:cNvPr>
          <p:cNvPicPr preferRelativeResize="0"/>
          <p:nvPr/>
        </p:nvPicPr>
        <p:blipFill rotWithShape="1">
          <a:blip r:embed="rId3">
            <a:alphaModFix/>
          </a:blip>
          <a:srcRect r="19471"/>
          <a:stretch/>
        </p:blipFill>
        <p:spPr>
          <a:xfrm>
            <a:off x="726336" y="3948879"/>
            <a:ext cx="10610825" cy="1733050"/>
          </a:xfrm>
          <a:prstGeom prst="rect">
            <a:avLst/>
          </a:prstGeom>
          <a:noFill/>
          <a:ln>
            <a:noFill/>
          </a:ln>
        </p:spPr>
      </p:pic>
      <p:sp>
        <p:nvSpPr>
          <p:cNvPr id="8" name="Google Shape;123;p4">
            <a:extLst>
              <a:ext uri="{FF2B5EF4-FFF2-40B4-BE49-F238E27FC236}">
                <a16:creationId xmlns:a16="http://schemas.microsoft.com/office/drawing/2014/main" id="{B6BFD3EF-850A-43A6-B138-54D15893305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4B15CF72-48AF-F59C-0DD1-F34315F1135C}"/>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403390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2 : Data Preprocessing:</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7811787" y="1877960"/>
            <a:ext cx="3611864" cy="4141839"/>
          </a:xfrm>
        </p:spPr>
        <p:txBody>
          <a:bodyPr/>
          <a:lstStyle/>
          <a:p>
            <a:r>
              <a:rPr lang="en-IN" sz="2200" dirty="0">
                <a:latin typeface="Times New Roman" panose="02020603050405020304" pitchFamily="18" charset="0"/>
                <a:cs typeface="Times New Roman" panose="02020603050405020304" pitchFamily="18" charset="0"/>
              </a:rPr>
              <a:t>In the first step we remove stop words from our text </a:t>
            </a:r>
          </a:p>
          <a:p>
            <a:r>
              <a:rPr lang="en-IN" sz="2200" dirty="0">
                <a:latin typeface="Times New Roman" panose="02020603050405020304" pitchFamily="18" charset="0"/>
                <a:cs typeface="Times New Roman" panose="02020603050405020304" pitchFamily="18" charset="0"/>
              </a:rPr>
              <a:t>We tokenize the words and form into a array</a:t>
            </a:r>
          </a:p>
          <a:p>
            <a:r>
              <a:rPr lang="en-IN" sz="2200" dirty="0">
                <a:latin typeface="Times New Roman" panose="02020603050405020304" pitchFamily="18" charset="0"/>
                <a:cs typeface="Times New Roman" panose="02020603050405020304" pitchFamily="18" charset="0"/>
              </a:rPr>
              <a:t>Then we find the common words and table it </a:t>
            </a:r>
          </a:p>
          <a:p>
            <a:r>
              <a:rPr lang="en-IN" sz="2200" dirty="0">
                <a:latin typeface="Times New Roman" panose="02020603050405020304" pitchFamily="18" charset="0"/>
                <a:cs typeface="Times New Roman" panose="02020603050405020304" pitchFamily="18" charset="0"/>
              </a:rPr>
              <a:t>In the final step we turn it  into a compressed sparse row for easy clustering </a:t>
            </a:r>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8" name="Google Shape;123;p4">
            <a:extLst>
              <a:ext uri="{FF2B5EF4-FFF2-40B4-BE49-F238E27FC236}">
                <a16:creationId xmlns:a16="http://schemas.microsoft.com/office/drawing/2014/main" id="{B6BFD3EF-850A-43A6-B138-54D15893305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4B15CF72-48AF-F59C-0DD1-F34315F1135C}"/>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pic>
        <p:nvPicPr>
          <p:cNvPr id="11" name="Picture 10">
            <a:extLst>
              <a:ext uri="{FF2B5EF4-FFF2-40B4-BE49-F238E27FC236}">
                <a16:creationId xmlns:a16="http://schemas.microsoft.com/office/drawing/2014/main" id="{46D38F9E-CC38-957B-DFBF-E13559F332C3}"/>
              </a:ext>
            </a:extLst>
          </p:cNvPr>
          <p:cNvPicPr>
            <a:picLocks noChangeAspect="1"/>
          </p:cNvPicPr>
          <p:nvPr/>
        </p:nvPicPr>
        <p:blipFill>
          <a:blip r:embed="rId3"/>
          <a:stretch>
            <a:fillRect/>
          </a:stretch>
        </p:blipFill>
        <p:spPr>
          <a:xfrm>
            <a:off x="451534" y="1971856"/>
            <a:ext cx="7360253" cy="3711314"/>
          </a:xfrm>
          <a:prstGeom prst="rect">
            <a:avLst/>
          </a:prstGeom>
        </p:spPr>
      </p:pic>
    </p:spTree>
    <p:extLst>
      <p:ext uri="{BB962C8B-B14F-4D97-AF65-F5344CB8AC3E}">
        <p14:creationId xmlns:p14="http://schemas.microsoft.com/office/powerpoint/2010/main" val="136137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3 : Model </a:t>
            </a:r>
            <a:r>
              <a:rPr lang="en-US" sz="4000" b="1" dirty="0" err="1">
                <a:solidFill>
                  <a:schemeClr val="accent2"/>
                </a:solidFill>
              </a:rPr>
              <a:t>Implentation</a:t>
            </a:r>
            <a:r>
              <a:rPr lang="en-US" sz="4000" b="1" dirty="0">
                <a:solidFill>
                  <a:schemeClr val="accent2"/>
                </a:solidFill>
              </a:rPr>
              <a:t>:</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5258475" y="1877960"/>
            <a:ext cx="6165176" cy="4141839"/>
          </a:xfrm>
        </p:spPr>
        <p:txBody>
          <a:bodyPr/>
          <a:lstStyle/>
          <a:p>
            <a:pPr marL="114300" indent="0" algn="just">
              <a:buNone/>
            </a:pPr>
            <a:r>
              <a:rPr lang="en-US" sz="2400" b="1" dirty="0">
                <a:latin typeface="Times New Roman" panose="02020603050405020304" pitchFamily="18" charset="0"/>
                <a:cs typeface="Times New Roman" panose="02020603050405020304" pitchFamily="18" charset="0"/>
              </a:rPr>
              <a:t>I)K-Nearest </a:t>
            </a:r>
            <a:r>
              <a:rPr lang="en-US" sz="2400" b="1" dirty="0" err="1">
                <a:latin typeface="Times New Roman" panose="02020603050405020304" pitchFamily="18" charset="0"/>
                <a:cs typeface="Times New Roman" panose="02020603050405020304" pitchFamily="18" charset="0"/>
              </a:rPr>
              <a:t>Neighbour</a:t>
            </a:r>
            <a:endParaRPr lang="en-US" sz="24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Movie Feature Matrix</a:t>
            </a:r>
            <a:r>
              <a:rPr lang="en-US" sz="2200" dirty="0">
                <a:latin typeface="Times New Roman" panose="02020603050405020304" pitchFamily="18" charset="0"/>
                <a:cs typeface="Times New Roman" panose="02020603050405020304" pitchFamily="18" charset="0"/>
              </a:rPr>
              <a:t>: A feature matrix is created, capturing relevant movie attributes like genres, actors, directors, or other characteristics.</a:t>
            </a:r>
          </a:p>
          <a:p>
            <a:pPr algn="just"/>
            <a:r>
              <a:rPr lang="en-US" sz="2200" b="1" dirty="0">
                <a:latin typeface="Times New Roman" panose="02020603050405020304" pitchFamily="18" charset="0"/>
                <a:cs typeface="Times New Roman" panose="02020603050405020304" pitchFamily="18" charset="0"/>
              </a:rPr>
              <a:t>K-Means Clustering</a:t>
            </a:r>
            <a:r>
              <a:rPr lang="en-US" sz="2200" dirty="0">
                <a:latin typeface="Times New Roman" panose="02020603050405020304" pitchFamily="18" charset="0"/>
                <a:cs typeface="Times New Roman" panose="02020603050405020304" pitchFamily="18" charset="0"/>
              </a:rPr>
              <a:t>: The KNN algorithm leverages k-means clustering, which partitions movies into 'k' clusters based on their feature similarities. Each cluster represents a group of thematically related movies.</a:t>
            </a:r>
          </a:p>
          <a:p>
            <a:pPr algn="just"/>
            <a:r>
              <a:rPr lang="en-US" sz="2200" b="1" dirty="0">
                <a:latin typeface="Times New Roman" panose="02020603050405020304" pitchFamily="18" charset="0"/>
                <a:cs typeface="Times New Roman" panose="02020603050405020304" pitchFamily="18" charset="0"/>
              </a:rPr>
              <a:t>Recommendation Enhancement</a:t>
            </a:r>
            <a:r>
              <a:rPr lang="en-US" sz="2200" dirty="0">
                <a:latin typeface="Times New Roman" panose="02020603050405020304" pitchFamily="18" charset="0"/>
                <a:cs typeface="Times New Roman" panose="02020603050405020304" pitchFamily="18" charset="0"/>
              </a:rPr>
              <a:t>: By considering movie clusters, the system can recommend movies from different clusters.</a:t>
            </a:r>
          </a:p>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 name="Google Shape;220;p26">
            <a:extLst>
              <a:ext uri="{FF2B5EF4-FFF2-40B4-BE49-F238E27FC236}">
                <a16:creationId xmlns:a16="http://schemas.microsoft.com/office/drawing/2014/main" id="{D72A82A9-7B09-C9CD-22FA-83166EC19046}"/>
              </a:ext>
            </a:extLst>
          </p:cNvPr>
          <p:cNvPicPr preferRelativeResize="0"/>
          <p:nvPr/>
        </p:nvPicPr>
        <p:blipFill rotWithShape="1">
          <a:blip r:embed="rId3">
            <a:alphaModFix/>
          </a:blip>
          <a:srcRect l="7854" t="18595" r="6212" b="1900"/>
          <a:stretch/>
        </p:blipFill>
        <p:spPr>
          <a:xfrm>
            <a:off x="1013520" y="2054942"/>
            <a:ext cx="3860700" cy="3562339"/>
          </a:xfrm>
          <a:prstGeom prst="rect">
            <a:avLst/>
          </a:prstGeom>
          <a:noFill/>
          <a:ln>
            <a:noFill/>
          </a:ln>
        </p:spPr>
      </p:pic>
      <p:sp>
        <p:nvSpPr>
          <p:cNvPr id="8" name="Google Shape;123;p4">
            <a:extLst>
              <a:ext uri="{FF2B5EF4-FFF2-40B4-BE49-F238E27FC236}">
                <a16:creationId xmlns:a16="http://schemas.microsoft.com/office/drawing/2014/main" id="{02CA4102-94A1-4A9C-F036-FE37AA0F5D1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C7B33632-A5D3-A90D-9EE1-CF5541BAB9C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387186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3 : Model </a:t>
            </a:r>
            <a:r>
              <a:rPr lang="en-US" sz="4000" b="1" dirty="0" err="1">
                <a:solidFill>
                  <a:schemeClr val="accent2"/>
                </a:solidFill>
              </a:rPr>
              <a:t>Implentation</a:t>
            </a:r>
            <a:br>
              <a:rPr lang="en-US" b="1" u="sng" dirty="0"/>
            </a:b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8" name="Google Shape;123;p4">
            <a:extLst>
              <a:ext uri="{FF2B5EF4-FFF2-40B4-BE49-F238E27FC236}">
                <a16:creationId xmlns:a16="http://schemas.microsoft.com/office/drawing/2014/main" id="{02CA4102-94A1-4A9C-F036-FE37AA0F5D1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C7B33632-A5D3-A90D-9EE1-CF5541BAB9C9}"/>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pic>
        <p:nvPicPr>
          <p:cNvPr id="6" name="Picture 5">
            <a:extLst>
              <a:ext uri="{FF2B5EF4-FFF2-40B4-BE49-F238E27FC236}">
                <a16:creationId xmlns:a16="http://schemas.microsoft.com/office/drawing/2014/main" id="{531BCD6D-9A6A-20A3-B7F9-00EDA745AF2A}"/>
              </a:ext>
            </a:extLst>
          </p:cNvPr>
          <p:cNvPicPr>
            <a:picLocks noChangeAspect="1"/>
          </p:cNvPicPr>
          <p:nvPr/>
        </p:nvPicPr>
        <p:blipFill>
          <a:blip r:embed="rId3"/>
          <a:stretch>
            <a:fillRect/>
          </a:stretch>
        </p:blipFill>
        <p:spPr>
          <a:xfrm>
            <a:off x="540782" y="2280367"/>
            <a:ext cx="5685013" cy="2110923"/>
          </a:xfrm>
          <a:prstGeom prst="rect">
            <a:avLst/>
          </a:prstGeom>
        </p:spPr>
      </p:pic>
      <p:sp>
        <p:nvSpPr>
          <p:cNvPr id="11" name="Text Placeholder 10">
            <a:extLst>
              <a:ext uri="{FF2B5EF4-FFF2-40B4-BE49-F238E27FC236}">
                <a16:creationId xmlns:a16="http://schemas.microsoft.com/office/drawing/2014/main" id="{8F93BE47-C5A1-472A-0F91-72E4B57B7905}"/>
              </a:ext>
            </a:extLst>
          </p:cNvPr>
          <p:cNvSpPr>
            <a:spLocks noGrp="1"/>
          </p:cNvSpPr>
          <p:nvPr>
            <p:ph type="body" idx="1"/>
          </p:nvPr>
        </p:nvSpPr>
        <p:spPr>
          <a:xfrm>
            <a:off x="6137311" y="1752600"/>
            <a:ext cx="5286339" cy="4267200"/>
          </a:xfrm>
        </p:spPr>
        <p:txBody>
          <a:bodyPr/>
          <a:lstStyle/>
          <a:p>
            <a:r>
              <a:rPr lang="en-IN" sz="2200" dirty="0">
                <a:latin typeface="Times New Roman" panose="02020603050405020304" pitchFamily="18" charset="0"/>
                <a:cs typeface="Times New Roman" panose="02020603050405020304" pitchFamily="18" charset="0"/>
              </a:rPr>
              <a:t>Data of 4 movies are taken in this example and </a:t>
            </a:r>
            <a:r>
              <a:rPr lang="en-IN" sz="2200" dirty="0" err="1">
                <a:latin typeface="Times New Roman" panose="02020603050405020304" pitchFamily="18" charset="0"/>
                <a:cs typeface="Times New Roman" panose="02020603050405020304" pitchFamily="18" charset="0"/>
              </a:rPr>
              <a:t>kmeans</a:t>
            </a:r>
            <a:r>
              <a:rPr lang="en-IN" sz="2200" dirty="0">
                <a:latin typeface="Times New Roman" panose="02020603050405020304" pitchFamily="18" charset="0"/>
                <a:cs typeface="Times New Roman" panose="02020603050405020304" pitchFamily="18" charset="0"/>
              </a:rPr>
              <a:t> clustering is performed with k=2</a:t>
            </a:r>
          </a:p>
          <a:p>
            <a:r>
              <a:rPr lang="en-IN" sz="2200" dirty="0">
                <a:latin typeface="Times New Roman" panose="02020603050405020304" pitchFamily="18" charset="0"/>
                <a:cs typeface="Times New Roman" panose="02020603050405020304" pitchFamily="18" charset="0"/>
              </a:rPr>
              <a:t>After 5 iterations the values reach the clustering state where 1,2,4 belong to cluster 1 and 3 belong to cluster 2 </a:t>
            </a:r>
          </a:p>
          <a:p>
            <a:r>
              <a:rPr lang="en-IN" sz="2200" dirty="0">
                <a:latin typeface="Times New Roman" panose="02020603050405020304" pitchFamily="18" charset="0"/>
                <a:cs typeface="Times New Roman" panose="02020603050405020304" pitchFamily="18" charset="0"/>
              </a:rPr>
              <a:t>This means that 1,2,4 are thematically similar movies and 3 is a movie with different theme .</a:t>
            </a:r>
          </a:p>
          <a:p>
            <a:r>
              <a:rPr lang="en-IN" sz="2200" dirty="0">
                <a:latin typeface="Times New Roman" panose="02020603050405020304" pitchFamily="18" charset="0"/>
                <a:cs typeface="Times New Roman" panose="02020603050405020304" pitchFamily="18" charset="0"/>
              </a:rPr>
              <a:t>This process is applied to the whole data set and the all the movies are grouped with thematically similar movies </a:t>
            </a:r>
          </a:p>
        </p:txBody>
      </p:sp>
      <p:sp>
        <p:nvSpPr>
          <p:cNvPr id="12" name="TextBox 11">
            <a:extLst>
              <a:ext uri="{FF2B5EF4-FFF2-40B4-BE49-F238E27FC236}">
                <a16:creationId xmlns:a16="http://schemas.microsoft.com/office/drawing/2014/main" id="{0C54A2EB-34BF-764E-6E48-88DAA6B23EF1}"/>
              </a:ext>
            </a:extLst>
          </p:cNvPr>
          <p:cNvSpPr txBox="1"/>
          <p:nvPr/>
        </p:nvSpPr>
        <p:spPr>
          <a:xfrm>
            <a:off x="812800" y="4670323"/>
            <a:ext cx="4880077" cy="523220"/>
          </a:xfrm>
          <a:prstGeom prst="rect">
            <a:avLst/>
          </a:prstGeom>
          <a:noFill/>
        </p:spPr>
        <p:txBody>
          <a:bodyPr wrap="square" rtlCol="0">
            <a:spAutoFit/>
          </a:bodyPr>
          <a:lstStyle/>
          <a:p>
            <a:r>
              <a:rPr lang="en-IN" dirty="0"/>
              <a:t>EXAMPLE OF KMEANS CLUSTERING WITH DATA OF 4 MOVIES </a:t>
            </a:r>
          </a:p>
        </p:txBody>
      </p:sp>
    </p:spTree>
    <p:extLst>
      <p:ext uri="{BB962C8B-B14F-4D97-AF65-F5344CB8AC3E}">
        <p14:creationId xmlns:p14="http://schemas.microsoft.com/office/powerpoint/2010/main" val="236511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3 : Model </a:t>
            </a:r>
            <a:r>
              <a:rPr lang="en-US" sz="4000" b="1" dirty="0" err="1">
                <a:solidFill>
                  <a:schemeClr val="accent2"/>
                </a:solidFill>
              </a:rPr>
              <a:t>Implentation</a:t>
            </a:r>
            <a:r>
              <a:rPr lang="en-US" sz="4000" b="1" dirty="0">
                <a:solidFill>
                  <a:schemeClr val="accent2"/>
                </a:solidFill>
              </a:rPr>
              <a:t>:</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5258475" y="1877960"/>
            <a:ext cx="6165176" cy="4141839"/>
          </a:xfrm>
        </p:spPr>
        <p:txBody>
          <a:bodyPr/>
          <a:lstStyle/>
          <a:p>
            <a:pPr marL="114300" indent="0">
              <a:buNone/>
            </a:pPr>
            <a:r>
              <a:rPr lang="en-US" sz="2400" b="1" dirty="0">
                <a:latin typeface="Times New Roman" panose="02020603050405020304" pitchFamily="18" charset="0"/>
                <a:cs typeface="Times New Roman" panose="02020603050405020304" pitchFamily="18" charset="0"/>
              </a:rPr>
              <a:t>II)Cosine Similarity</a:t>
            </a:r>
          </a:p>
          <a:p>
            <a:r>
              <a:rPr lang="en-US" sz="2200" dirty="0">
                <a:latin typeface="Times New Roman" panose="02020603050405020304" pitchFamily="18" charset="0"/>
                <a:cs typeface="Times New Roman" panose="02020603050405020304" pitchFamily="18" charset="0"/>
              </a:rPr>
              <a:t>Cosine similarity is described mathematically as the division between the </a:t>
            </a:r>
            <a:r>
              <a:rPr lang="en-US" sz="2200" dirty="0">
                <a:solidFill>
                  <a:srgbClr val="FF0000"/>
                </a:solidFill>
                <a:latin typeface="Times New Roman" panose="02020603050405020304" pitchFamily="18" charset="0"/>
                <a:cs typeface="Times New Roman" panose="02020603050405020304" pitchFamily="18" charset="0"/>
              </a:rPr>
              <a:t>dot product </a:t>
            </a:r>
            <a:r>
              <a:rPr lang="en-US" sz="2200" dirty="0">
                <a:latin typeface="Times New Roman" panose="02020603050405020304" pitchFamily="18" charset="0"/>
                <a:cs typeface="Times New Roman" panose="02020603050405020304" pitchFamily="18" charset="0"/>
              </a:rPr>
              <a:t>of </a:t>
            </a:r>
            <a:r>
              <a:rPr lang="en-US" sz="2200" dirty="0">
                <a:solidFill>
                  <a:srgbClr val="FF0000"/>
                </a:solidFill>
                <a:latin typeface="Times New Roman" panose="02020603050405020304" pitchFamily="18" charset="0"/>
                <a:cs typeface="Times New Roman" panose="02020603050405020304" pitchFamily="18" charset="0"/>
              </a:rPr>
              <a:t>vectors</a:t>
            </a:r>
            <a:r>
              <a:rPr lang="en-US" sz="2200" dirty="0">
                <a:latin typeface="Times New Roman" panose="02020603050405020304" pitchFamily="18" charset="0"/>
                <a:cs typeface="Times New Roman" panose="02020603050405020304" pitchFamily="18" charset="0"/>
              </a:rPr>
              <a:t> and the product of the </a:t>
            </a:r>
            <a:r>
              <a:rPr lang="en-US" sz="2200" dirty="0">
                <a:solidFill>
                  <a:srgbClr val="FF0000"/>
                </a:solidFill>
                <a:latin typeface="Times New Roman" panose="02020603050405020304" pitchFamily="18" charset="0"/>
                <a:cs typeface="Times New Roman" panose="02020603050405020304" pitchFamily="18" charset="0"/>
              </a:rPr>
              <a:t>Euclidean </a:t>
            </a:r>
            <a:r>
              <a:rPr lang="en-US" sz="2200" dirty="0">
                <a:latin typeface="Times New Roman" panose="02020603050405020304" pitchFamily="18" charset="0"/>
                <a:cs typeface="Times New Roman" panose="02020603050405020304" pitchFamily="18" charset="0"/>
              </a:rPr>
              <a:t>norms or magnitude of each vector.</a:t>
            </a:r>
          </a:p>
          <a:p>
            <a:r>
              <a:rPr lang="en-US" sz="2200" dirty="0">
                <a:latin typeface="Times New Roman" panose="02020603050405020304" pitchFamily="18" charset="0"/>
                <a:cs typeface="Times New Roman" panose="02020603050405020304" pitchFamily="18" charset="0"/>
              </a:rPr>
              <a:t>When plotted on a multi-dimensional space, the cosine similarity captures the orientation (the angle) of the data objects and not the magnitude.</a:t>
            </a:r>
          </a:p>
          <a:p>
            <a:r>
              <a:rPr lang="en-US" sz="2200" dirty="0">
                <a:latin typeface="Times New Roman" panose="02020603050405020304" pitchFamily="18" charset="0"/>
                <a:cs typeface="Times New Roman" panose="02020603050405020304" pitchFamily="18" charset="0"/>
              </a:rPr>
              <a:t>Then employed to compute similarity scores between these movie feature vectors. A smaller angle indicates a higher degree of similarity between the movies.</a:t>
            </a:r>
          </a:p>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Google Shape;230;p27">
            <a:extLst>
              <a:ext uri="{FF2B5EF4-FFF2-40B4-BE49-F238E27FC236}">
                <a16:creationId xmlns:a16="http://schemas.microsoft.com/office/drawing/2014/main" id="{5D6458B1-E8DE-FC5F-1FA7-7542723D2FA8}"/>
              </a:ext>
            </a:extLst>
          </p:cNvPr>
          <p:cNvPicPr preferRelativeResize="0"/>
          <p:nvPr/>
        </p:nvPicPr>
        <p:blipFill>
          <a:blip r:embed="rId3">
            <a:alphaModFix/>
          </a:blip>
          <a:stretch>
            <a:fillRect/>
          </a:stretch>
        </p:blipFill>
        <p:spPr>
          <a:xfrm>
            <a:off x="920208" y="1694430"/>
            <a:ext cx="4047325" cy="3469140"/>
          </a:xfrm>
          <a:prstGeom prst="rect">
            <a:avLst/>
          </a:prstGeom>
          <a:noFill/>
          <a:ln>
            <a:noFill/>
          </a:ln>
        </p:spPr>
      </p:pic>
      <p:pic>
        <p:nvPicPr>
          <p:cNvPr id="6" name="Google Shape;231;p27">
            <a:extLst>
              <a:ext uri="{FF2B5EF4-FFF2-40B4-BE49-F238E27FC236}">
                <a16:creationId xmlns:a16="http://schemas.microsoft.com/office/drawing/2014/main" id="{9F204B42-AB6F-985E-93B0-F13E92B0BF77}"/>
              </a:ext>
            </a:extLst>
          </p:cNvPr>
          <p:cNvPicPr preferRelativeResize="0"/>
          <p:nvPr/>
        </p:nvPicPr>
        <p:blipFill>
          <a:blip r:embed="rId4">
            <a:alphaModFix/>
          </a:blip>
          <a:stretch>
            <a:fillRect/>
          </a:stretch>
        </p:blipFill>
        <p:spPr>
          <a:xfrm>
            <a:off x="711100" y="5003450"/>
            <a:ext cx="4638675" cy="1066800"/>
          </a:xfrm>
          <a:prstGeom prst="rect">
            <a:avLst/>
          </a:prstGeom>
          <a:noFill/>
          <a:ln>
            <a:noFill/>
          </a:ln>
        </p:spPr>
      </p:pic>
      <p:sp>
        <p:nvSpPr>
          <p:cNvPr id="8" name="Google Shape;123;p4">
            <a:extLst>
              <a:ext uri="{FF2B5EF4-FFF2-40B4-BE49-F238E27FC236}">
                <a16:creationId xmlns:a16="http://schemas.microsoft.com/office/drawing/2014/main" id="{8D807911-2FA1-B2BD-6519-48D1A3B15AFC}"/>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8CE404E4-B148-A0E3-AD6B-5A31E2EDFB4B}"/>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9687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3 : Model </a:t>
            </a:r>
            <a:r>
              <a:rPr lang="en-US" sz="4000" b="1" dirty="0" err="1">
                <a:solidFill>
                  <a:schemeClr val="accent2"/>
                </a:solidFill>
              </a:rPr>
              <a:t>Implentation</a:t>
            </a:r>
            <a:r>
              <a:rPr lang="en-US" sz="4000" b="1" dirty="0">
                <a:solidFill>
                  <a:schemeClr val="accent2"/>
                </a:solidFill>
              </a:rPr>
              <a:t>:</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a:off x="314632" y="3996504"/>
            <a:ext cx="11109019" cy="2023295"/>
          </a:xfrm>
        </p:spPr>
        <p:txBody>
          <a:bodyPr/>
          <a:lstStyle/>
          <a:p>
            <a:r>
              <a:rPr lang="en-IN" sz="2200" dirty="0">
                <a:latin typeface="Times New Roman" panose="02020603050405020304" pitchFamily="18" charset="0"/>
                <a:cs typeface="Times New Roman" panose="02020603050405020304" pitchFamily="18" charset="0"/>
              </a:rPr>
              <a:t>We have introduced a new movie vector here and that movies vectors are compared to clusters which are already formed using the </a:t>
            </a:r>
            <a:r>
              <a:rPr lang="en-IN" sz="2200" dirty="0" err="1">
                <a:latin typeface="Times New Roman" panose="02020603050405020304" pitchFamily="18" charset="0"/>
                <a:cs typeface="Times New Roman" panose="02020603050405020304" pitchFamily="18" charset="0"/>
              </a:rPr>
              <a:t>kmeans</a:t>
            </a:r>
            <a:r>
              <a:rPr lang="en-IN" sz="2200" dirty="0">
                <a:latin typeface="Times New Roman" panose="02020603050405020304" pitchFamily="18" charset="0"/>
                <a:cs typeface="Times New Roman" panose="02020603050405020304" pitchFamily="18" charset="0"/>
              </a:rPr>
              <a:t> algorithm. </a:t>
            </a:r>
          </a:p>
          <a:p>
            <a:r>
              <a:rPr lang="en-IN" sz="2200" dirty="0">
                <a:latin typeface="Times New Roman" panose="02020603050405020304" pitchFamily="18" charset="0"/>
                <a:cs typeface="Times New Roman" panose="02020603050405020304" pitchFamily="18" charset="0"/>
              </a:rPr>
              <a:t>Using cosine similarity algorithm the similarity between that movie and the clusters are found by calculating dot product ,data point magnitude and cosine similarity.</a:t>
            </a:r>
          </a:p>
          <a:p>
            <a:r>
              <a:rPr lang="en-IN" sz="2200" dirty="0">
                <a:latin typeface="Times New Roman" panose="02020603050405020304" pitchFamily="18" charset="0"/>
                <a:cs typeface="Times New Roman" panose="02020603050405020304" pitchFamily="18" charset="0"/>
              </a:rPr>
              <a:t>Thus the movie cluster with the closest similarity is shown to the </a:t>
            </a:r>
            <a:r>
              <a:rPr lang="en-IN" sz="2200">
                <a:latin typeface="Times New Roman" panose="02020603050405020304" pitchFamily="18" charset="0"/>
                <a:cs typeface="Times New Roman" panose="02020603050405020304" pitchFamily="18" charset="0"/>
              </a:rPr>
              <a:t>viewer (here cluster 3) </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8" name="Google Shape;123;p4">
            <a:extLst>
              <a:ext uri="{FF2B5EF4-FFF2-40B4-BE49-F238E27FC236}">
                <a16:creationId xmlns:a16="http://schemas.microsoft.com/office/drawing/2014/main" id="{8D807911-2FA1-B2BD-6519-48D1A3B15AFC}"/>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8CE404E4-B148-A0E3-AD6B-5A31E2EDFB4B}"/>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pic>
        <p:nvPicPr>
          <p:cNvPr id="10" name="Picture 9">
            <a:extLst>
              <a:ext uri="{FF2B5EF4-FFF2-40B4-BE49-F238E27FC236}">
                <a16:creationId xmlns:a16="http://schemas.microsoft.com/office/drawing/2014/main" id="{275A09D5-E30F-1799-3E64-C3AF58B47CF3}"/>
              </a:ext>
            </a:extLst>
          </p:cNvPr>
          <p:cNvPicPr>
            <a:picLocks noChangeAspect="1"/>
          </p:cNvPicPr>
          <p:nvPr/>
        </p:nvPicPr>
        <p:blipFill>
          <a:blip r:embed="rId3"/>
          <a:stretch>
            <a:fillRect/>
          </a:stretch>
        </p:blipFill>
        <p:spPr>
          <a:xfrm>
            <a:off x="1148275" y="1765247"/>
            <a:ext cx="9205758" cy="2118544"/>
          </a:xfrm>
          <a:prstGeom prst="rect">
            <a:avLst/>
          </a:prstGeom>
        </p:spPr>
      </p:pic>
    </p:spTree>
    <p:extLst>
      <p:ext uri="{BB962C8B-B14F-4D97-AF65-F5344CB8AC3E}">
        <p14:creationId xmlns:p14="http://schemas.microsoft.com/office/powerpoint/2010/main" val="374196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304801"/>
            <a:ext cx="10804968" cy="1750141"/>
          </a:xfrm>
        </p:spPr>
        <p:txBody>
          <a:bodyPr/>
          <a:lstStyle/>
          <a:p>
            <a:br>
              <a:rPr lang="en-US" sz="4000" b="1" dirty="0">
                <a:solidFill>
                  <a:schemeClr val="accent2"/>
                </a:solidFill>
              </a:rPr>
            </a:br>
            <a:br>
              <a:rPr lang="en-US" sz="4000" b="1" dirty="0">
                <a:solidFill>
                  <a:schemeClr val="accent2"/>
                </a:solidFill>
              </a:rPr>
            </a:br>
            <a:br>
              <a:rPr lang="en-US" sz="4000" b="1" dirty="0">
                <a:solidFill>
                  <a:schemeClr val="accent2"/>
                </a:solidFill>
              </a:rPr>
            </a:br>
            <a:r>
              <a:rPr lang="en-US" sz="4000" b="1" dirty="0">
                <a:solidFill>
                  <a:schemeClr val="accent2"/>
                </a:solidFill>
              </a:rPr>
              <a:t>Module 3 : Model </a:t>
            </a:r>
            <a:r>
              <a:rPr lang="en-US" sz="4000" b="1" dirty="0" err="1">
                <a:solidFill>
                  <a:schemeClr val="accent2"/>
                </a:solidFill>
              </a:rPr>
              <a:t>Implentation</a:t>
            </a:r>
            <a:r>
              <a:rPr lang="en-US" sz="4000" b="1" dirty="0">
                <a:solidFill>
                  <a:schemeClr val="accent2"/>
                </a:solidFill>
              </a:rPr>
              <a:t>:</a:t>
            </a:r>
            <a:br>
              <a:rPr lang="en-US" b="1" u="sng" dirty="0"/>
            </a:b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flipV="1">
            <a:off x="12575456" y="6019799"/>
            <a:ext cx="993059" cy="1285569"/>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7" name="Google Shape;241;p28">
            <a:extLst>
              <a:ext uri="{FF2B5EF4-FFF2-40B4-BE49-F238E27FC236}">
                <a16:creationId xmlns:a16="http://schemas.microsoft.com/office/drawing/2014/main" id="{5204EA1C-9ACE-0D9F-63BF-62BD261B7C12}"/>
              </a:ext>
            </a:extLst>
          </p:cNvPr>
          <p:cNvPicPr preferRelativeResize="0"/>
          <p:nvPr/>
        </p:nvPicPr>
        <p:blipFill>
          <a:blip r:embed="rId3">
            <a:alphaModFix/>
          </a:blip>
          <a:stretch>
            <a:fillRect/>
          </a:stretch>
        </p:blipFill>
        <p:spPr>
          <a:xfrm>
            <a:off x="1743399" y="2305126"/>
            <a:ext cx="4918000" cy="3790100"/>
          </a:xfrm>
          <a:prstGeom prst="rect">
            <a:avLst/>
          </a:prstGeom>
          <a:noFill/>
          <a:ln>
            <a:noFill/>
          </a:ln>
        </p:spPr>
      </p:pic>
      <p:pic>
        <p:nvPicPr>
          <p:cNvPr id="8" name="Google Shape;240;p28">
            <a:extLst>
              <a:ext uri="{FF2B5EF4-FFF2-40B4-BE49-F238E27FC236}">
                <a16:creationId xmlns:a16="http://schemas.microsoft.com/office/drawing/2014/main" id="{719028F5-E30A-0B3A-5EFA-51ABEA488E74}"/>
              </a:ext>
            </a:extLst>
          </p:cNvPr>
          <p:cNvPicPr preferRelativeResize="0"/>
          <p:nvPr/>
        </p:nvPicPr>
        <p:blipFill>
          <a:blip r:embed="rId4">
            <a:alphaModFix/>
          </a:blip>
          <a:stretch>
            <a:fillRect/>
          </a:stretch>
        </p:blipFill>
        <p:spPr>
          <a:xfrm>
            <a:off x="7026275" y="3295649"/>
            <a:ext cx="4352925" cy="2724150"/>
          </a:xfrm>
          <a:prstGeom prst="rect">
            <a:avLst/>
          </a:prstGeom>
          <a:noFill/>
          <a:ln>
            <a:noFill/>
          </a:ln>
        </p:spPr>
      </p:pic>
      <p:sp>
        <p:nvSpPr>
          <p:cNvPr id="10" name="TextBox 9">
            <a:extLst>
              <a:ext uri="{FF2B5EF4-FFF2-40B4-BE49-F238E27FC236}">
                <a16:creationId xmlns:a16="http://schemas.microsoft.com/office/drawing/2014/main" id="{81261ACD-8700-73D7-F7CA-267757497AC8}"/>
              </a:ext>
            </a:extLst>
          </p:cNvPr>
          <p:cNvSpPr txBox="1"/>
          <p:nvPr/>
        </p:nvSpPr>
        <p:spPr>
          <a:xfrm>
            <a:off x="302342" y="1656814"/>
            <a:ext cx="6799006" cy="523220"/>
          </a:xfrm>
          <a:prstGeom prst="rect">
            <a:avLst/>
          </a:prstGeom>
          <a:noFill/>
        </p:spPr>
        <p:txBody>
          <a:bodyPr wrap="square">
            <a:spAutoFit/>
          </a:bodyPr>
          <a:lstStyle/>
          <a:p>
            <a:pPr marL="0" lvl="0" indent="0" algn="l" rtl="0">
              <a:spcBef>
                <a:spcPts val="360"/>
              </a:spcBef>
              <a:spcAft>
                <a:spcPts val="0"/>
              </a:spcAft>
              <a:buNone/>
            </a:pPr>
            <a:r>
              <a:rPr lang="en-US" sz="2800" b="1" u="sng" dirty="0">
                <a:latin typeface="Times New Roman" panose="02020603050405020304" pitchFamily="18" charset="0"/>
                <a:cs typeface="Times New Roman" panose="02020603050405020304" pitchFamily="18" charset="0"/>
              </a:rPr>
              <a:t>Prediction Calculations: </a:t>
            </a:r>
          </a:p>
        </p:txBody>
      </p:sp>
      <p:sp>
        <p:nvSpPr>
          <p:cNvPr id="11" name="Google Shape;123;p4">
            <a:extLst>
              <a:ext uri="{FF2B5EF4-FFF2-40B4-BE49-F238E27FC236}">
                <a16:creationId xmlns:a16="http://schemas.microsoft.com/office/drawing/2014/main" id="{2A4A3953-E4F8-8980-43C6-2C7066ED1B0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 name="Google Shape;103;p2">
            <a:extLst>
              <a:ext uri="{FF2B5EF4-FFF2-40B4-BE49-F238E27FC236}">
                <a16:creationId xmlns:a16="http://schemas.microsoft.com/office/drawing/2014/main" id="{B69552E4-692E-2014-02FB-EEBE1B54C362}"/>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303795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400">
                <a:latin typeface="Times New Roman"/>
                <a:ea typeface="Times New Roman"/>
                <a:cs typeface="Times New Roman"/>
                <a:sym typeface="Times New Roman"/>
              </a:rPr>
              <a:t>A streaming service provider aims to improve content recommendation accuracy by analyzing user viewing history and preferences. They aim to increase viewer satisfaction and retention.</a:t>
            </a:r>
            <a:endParaRPr sz="2400">
              <a:latin typeface="Times New Roman"/>
              <a:ea typeface="Times New Roman"/>
              <a:cs typeface="Times New Roman"/>
              <a:sym typeface="Times New Roman"/>
            </a:endParaRPr>
          </a:p>
          <a:p>
            <a:pPr marL="0" lvl="0" indent="0" algn="just" rtl="0">
              <a:lnSpc>
                <a:spcPct val="115000"/>
              </a:lnSpc>
              <a:spcBef>
                <a:spcPts val="500"/>
              </a:spcBef>
              <a:spcAft>
                <a:spcPts val="0"/>
              </a:spcAft>
              <a:buNone/>
            </a:pPr>
            <a:endParaRPr sz="2400">
              <a:latin typeface="Times New Roman"/>
              <a:ea typeface="Times New Roman"/>
              <a:cs typeface="Times New Roman"/>
              <a:sym typeface="Times New Roman"/>
            </a:endParaRPr>
          </a:p>
          <a:p>
            <a:pPr marL="0" lvl="0" indent="0" algn="just" rtl="0">
              <a:lnSpc>
                <a:spcPct val="115000"/>
              </a:lnSpc>
              <a:spcBef>
                <a:spcPts val="400"/>
              </a:spcBef>
              <a:spcAft>
                <a:spcPts val="0"/>
              </a:spcAft>
              <a:buNone/>
            </a:pPr>
            <a:r>
              <a:rPr lang="en-US" sz="2400">
                <a:latin typeface="Times New Roman"/>
                <a:ea typeface="Times New Roman"/>
                <a:cs typeface="Times New Roman"/>
                <a:sym typeface="Times New Roman"/>
              </a:rPr>
              <a:t>Motivation:</a:t>
            </a:r>
            <a:endParaRPr sz="2400">
              <a:latin typeface="Times New Roman"/>
              <a:ea typeface="Times New Roman"/>
              <a:cs typeface="Times New Roman"/>
              <a:sym typeface="Times New Roman"/>
            </a:endParaRPr>
          </a:p>
          <a:p>
            <a:pPr marL="469900" lvl="0" indent="0" algn="just" rtl="0">
              <a:lnSpc>
                <a:spcPct val="115000"/>
              </a:lnSpc>
              <a:spcBef>
                <a:spcPts val="400"/>
              </a:spcBef>
              <a:spcAft>
                <a:spcPts val="0"/>
              </a:spcAft>
              <a:buNone/>
            </a:pPr>
            <a:r>
              <a:rPr lang="en-US" sz="2400">
                <a:latin typeface="Times New Roman"/>
                <a:ea typeface="Times New Roman"/>
                <a:cs typeface="Times New Roman"/>
                <a:sym typeface="Times New Roman"/>
              </a:rPr>
              <a:t>1. Enhanced Viewer Satisfaction and Retention .</a:t>
            </a:r>
            <a:endParaRPr sz="2400">
              <a:latin typeface="Times New Roman"/>
              <a:ea typeface="Times New Roman"/>
              <a:cs typeface="Times New Roman"/>
              <a:sym typeface="Times New Roman"/>
            </a:endParaRPr>
          </a:p>
          <a:p>
            <a:pPr marL="469900" lvl="0" indent="0" algn="just" rtl="0">
              <a:lnSpc>
                <a:spcPct val="115000"/>
              </a:lnSpc>
              <a:spcBef>
                <a:spcPts val="400"/>
              </a:spcBef>
              <a:spcAft>
                <a:spcPts val="0"/>
              </a:spcAft>
              <a:buNone/>
            </a:pPr>
            <a:r>
              <a:rPr lang="en-US" sz="2400">
                <a:latin typeface="Times New Roman"/>
                <a:ea typeface="Times New Roman"/>
                <a:cs typeface="Times New Roman"/>
                <a:sym typeface="Times New Roman"/>
              </a:rPr>
              <a:t>2. Competitive Advantage</a:t>
            </a:r>
            <a:endParaRPr sz="2400">
              <a:latin typeface="Times New Roman"/>
              <a:ea typeface="Times New Roman"/>
              <a:cs typeface="Times New Roman"/>
              <a:sym typeface="Times New Roman"/>
            </a:endParaRPr>
          </a:p>
          <a:p>
            <a:pPr marL="469900" lvl="0" indent="0" algn="just" rtl="0">
              <a:lnSpc>
                <a:spcPct val="115000"/>
              </a:lnSpc>
              <a:spcBef>
                <a:spcPts val="400"/>
              </a:spcBef>
              <a:spcAft>
                <a:spcPts val="0"/>
              </a:spcAft>
              <a:buNone/>
            </a:pPr>
            <a:r>
              <a:rPr lang="en-US" sz="2400">
                <a:latin typeface="Times New Roman"/>
                <a:ea typeface="Times New Roman"/>
                <a:cs typeface="Times New Roman"/>
                <a:sym typeface="Times New Roman"/>
              </a:rPr>
              <a:t>3. Efficient Content Utilization and Acquisition</a:t>
            </a:r>
            <a:endParaRPr sz="2400">
              <a:latin typeface="Times New Roman"/>
              <a:ea typeface="Times New Roman"/>
              <a:cs typeface="Times New Roman"/>
              <a:sym typeface="Times New Roman"/>
            </a:endParaRPr>
          </a:p>
          <a:p>
            <a:pPr marL="469900" marR="0" lvl="0" indent="0" algn="l" rtl="0">
              <a:lnSpc>
                <a:spcPct val="100000"/>
              </a:lnSpc>
              <a:spcBef>
                <a:spcPts val="0"/>
              </a:spcBef>
              <a:spcAft>
                <a:spcPts val="0"/>
              </a:spcAft>
              <a:buNone/>
            </a:pPr>
            <a:br>
              <a:rPr lang="en-US" sz="2400" i="0" u="none" strike="noStrike" cap="none">
                <a:solidFill>
                  <a:srgbClr val="000000"/>
                </a:solidFill>
                <a:latin typeface="Times New Roman"/>
                <a:ea typeface="Times New Roman"/>
                <a:cs typeface="Times New Roman"/>
                <a:sym typeface="Times New Roman"/>
              </a:rPr>
            </a:br>
            <a:endParaRPr sz="2400" i="0" u="none" strike="noStrike" cap="none">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541199"/>
            <a:ext cx="10804968" cy="965765"/>
          </a:xfrm>
        </p:spPr>
        <p:txBody>
          <a:bodyPr/>
          <a:lstStyle/>
          <a:p>
            <a:r>
              <a:rPr lang="en-US" sz="4000" b="1" dirty="0">
                <a:solidFill>
                  <a:schemeClr val="accent2"/>
                </a:solidFill>
                <a:cs typeface="Times New Roman" panose="02020603050405020304" pitchFamily="18" charset="0"/>
                <a:sym typeface="Verdana"/>
              </a:rPr>
              <a:t>Module Description</a:t>
            </a: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flipV="1">
            <a:off x="12575456" y="6019799"/>
            <a:ext cx="993059" cy="1285569"/>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10" name="TextBox 9">
            <a:extLst>
              <a:ext uri="{FF2B5EF4-FFF2-40B4-BE49-F238E27FC236}">
                <a16:creationId xmlns:a16="http://schemas.microsoft.com/office/drawing/2014/main" id="{81261ACD-8700-73D7-F7CA-267757497AC8}"/>
              </a:ext>
            </a:extLst>
          </p:cNvPr>
          <p:cNvSpPr txBox="1"/>
          <p:nvPr/>
        </p:nvSpPr>
        <p:spPr>
          <a:xfrm>
            <a:off x="400664" y="1644435"/>
            <a:ext cx="11033569" cy="1723229"/>
          </a:xfrm>
          <a:prstGeom prst="rect">
            <a:avLst/>
          </a:prstGeom>
          <a:noFill/>
        </p:spPr>
        <p:txBody>
          <a:bodyPr wrap="square">
            <a:spAutoFit/>
          </a:bodyPr>
          <a:lstStyle/>
          <a:p>
            <a:pPr marL="0" lvl="0" indent="0" algn="l" rtl="0">
              <a:lnSpc>
                <a:spcPct val="115000"/>
              </a:lnSpc>
              <a:spcBef>
                <a:spcPts val="0"/>
              </a:spcBef>
              <a:spcAft>
                <a:spcPts val="0"/>
              </a:spcAft>
              <a:buNone/>
            </a:pPr>
            <a:r>
              <a:rPr lang="en-US" sz="2800" b="1" u="sng" dirty="0">
                <a:solidFill>
                  <a:schemeClr val="dk1"/>
                </a:solidFill>
                <a:latin typeface="Verdana"/>
                <a:ea typeface="Verdana"/>
                <a:cs typeface="Verdana"/>
                <a:sym typeface="Verdana"/>
              </a:rPr>
              <a:t>Module 4 : Testing &amp; Evaluation:</a:t>
            </a:r>
          </a:p>
          <a:p>
            <a:pPr marL="0" lvl="0" indent="0" algn="l" rtl="0">
              <a:lnSpc>
                <a:spcPct val="115000"/>
              </a:lnSpc>
              <a:spcBef>
                <a:spcPts val="0"/>
              </a:spcBef>
              <a:spcAft>
                <a:spcPts val="0"/>
              </a:spcAft>
              <a:buNone/>
            </a:pPr>
            <a:r>
              <a:rPr lang="en-US" sz="2200" dirty="0">
                <a:solidFill>
                  <a:schemeClr val="dk1"/>
                </a:solidFill>
                <a:latin typeface="Verdana"/>
                <a:ea typeface="Verdana"/>
                <a:cs typeface="Verdana"/>
                <a:sym typeface="Verdana"/>
              </a:rPr>
              <a:t>Once the model has been trained the trained the next step will be to testing to see where it is working properly to improve its accuracy over further testing</a:t>
            </a:r>
            <a:endParaRPr lang="en-US" sz="2200" b="1" u="sng" dirty="0">
              <a:solidFill>
                <a:schemeClr val="dk1"/>
              </a:solidFill>
              <a:latin typeface="Times New Roman" panose="02020603050405020304" pitchFamily="18" charset="0"/>
              <a:ea typeface="Verdana"/>
              <a:cs typeface="Times New Roman" panose="02020603050405020304" pitchFamily="18" charset="0"/>
              <a:sym typeface="Verdana"/>
            </a:endParaRPr>
          </a:p>
        </p:txBody>
      </p:sp>
      <p:pic>
        <p:nvPicPr>
          <p:cNvPr id="5" name="Google Shape;252;p29">
            <a:extLst>
              <a:ext uri="{FF2B5EF4-FFF2-40B4-BE49-F238E27FC236}">
                <a16:creationId xmlns:a16="http://schemas.microsoft.com/office/drawing/2014/main" id="{35B90881-A01B-8871-5E03-D5C42F0BA922}"/>
              </a:ext>
            </a:extLst>
          </p:cNvPr>
          <p:cNvPicPr preferRelativeResize="0"/>
          <p:nvPr/>
        </p:nvPicPr>
        <p:blipFill rotWithShape="1">
          <a:blip r:embed="rId3">
            <a:alphaModFix/>
          </a:blip>
          <a:srcRect b="41065"/>
          <a:stretch/>
        </p:blipFill>
        <p:spPr>
          <a:xfrm>
            <a:off x="2572291" y="3250699"/>
            <a:ext cx="6270025" cy="2769100"/>
          </a:xfrm>
          <a:prstGeom prst="rect">
            <a:avLst/>
          </a:prstGeom>
          <a:noFill/>
          <a:ln>
            <a:noFill/>
          </a:ln>
        </p:spPr>
      </p:pic>
      <p:sp>
        <p:nvSpPr>
          <p:cNvPr id="6" name="Google Shape;123;p4">
            <a:extLst>
              <a:ext uri="{FF2B5EF4-FFF2-40B4-BE49-F238E27FC236}">
                <a16:creationId xmlns:a16="http://schemas.microsoft.com/office/drawing/2014/main" id="{D304C55F-266E-ED2E-DB9F-2AA56F37AAD6}"/>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9" name="Google Shape;103;p2">
            <a:extLst>
              <a:ext uri="{FF2B5EF4-FFF2-40B4-BE49-F238E27FC236}">
                <a16:creationId xmlns:a16="http://schemas.microsoft.com/office/drawing/2014/main" id="{93D4E8F4-BABE-374A-B93E-8E7D051E95C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396875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324-108B-0489-41E5-64542CD9C9DC}"/>
              </a:ext>
            </a:extLst>
          </p:cNvPr>
          <p:cNvSpPr>
            <a:spLocks noGrp="1"/>
          </p:cNvSpPr>
          <p:nvPr>
            <p:ph type="title"/>
          </p:nvPr>
        </p:nvSpPr>
        <p:spPr>
          <a:xfrm>
            <a:off x="629265" y="541199"/>
            <a:ext cx="10804968" cy="965765"/>
          </a:xfrm>
        </p:spPr>
        <p:txBody>
          <a:bodyPr/>
          <a:lstStyle/>
          <a:p>
            <a:r>
              <a:rPr lang="en-US" sz="4000" b="1" dirty="0">
                <a:solidFill>
                  <a:schemeClr val="accent2"/>
                </a:solidFill>
                <a:cs typeface="Times New Roman" panose="02020603050405020304" pitchFamily="18" charset="0"/>
                <a:sym typeface="Verdana"/>
              </a:rPr>
              <a:t>Output :</a:t>
            </a:r>
            <a:endParaRPr lang="en-IN" dirty="0"/>
          </a:p>
        </p:txBody>
      </p:sp>
      <p:sp>
        <p:nvSpPr>
          <p:cNvPr id="3" name="Text Placeholder 2">
            <a:extLst>
              <a:ext uri="{FF2B5EF4-FFF2-40B4-BE49-F238E27FC236}">
                <a16:creationId xmlns:a16="http://schemas.microsoft.com/office/drawing/2014/main" id="{D8693DE0-6F32-B12E-0754-C5C7E807AEB4}"/>
              </a:ext>
            </a:extLst>
          </p:cNvPr>
          <p:cNvSpPr>
            <a:spLocks noGrp="1"/>
          </p:cNvSpPr>
          <p:nvPr>
            <p:ph type="body" idx="1"/>
          </p:nvPr>
        </p:nvSpPr>
        <p:spPr>
          <a:xfrm flipV="1">
            <a:off x="12575456" y="6019799"/>
            <a:ext cx="993059" cy="1285569"/>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149D5E35-9BC3-DD13-32AF-DAE4551114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8" name="Picture 7">
            <a:extLst>
              <a:ext uri="{FF2B5EF4-FFF2-40B4-BE49-F238E27FC236}">
                <a16:creationId xmlns:a16="http://schemas.microsoft.com/office/drawing/2014/main" id="{9CE83FDD-DCF2-561C-3A1B-5A22AB9B1A40}"/>
              </a:ext>
            </a:extLst>
          </p:cNvPr>
          <p:cNvPicPr>
            <a:picLocks noChangeAspect="1"/>
          </p:cNvPicPr>
          <p:nvPr/>
        </p:nvPicPr>
        <p:blipFill>
          <a:blip r:embed="rId3"/>
          <a:stretch>
            <a:fillRect/>
          </a:stretch>
        </p:blipFill>
        <p:spPr>
          <a:xfrm>
            <a:off x="372942" y="1691147"/>
            <a:ext cx="11110452" cy="4404853"/>
          </a:xfrm>
          <a:prstGeom prst="rect">
            <a:avLst/>
          </a:prstGeom>
        </p:spPr>
      </p:pic>
      <p:sp>
        <p:nvSpPr>
          <p:cNvPr id="9" name="Google Shape;123;p4">
            <a:extLst>
              <a:ext uri="{FF2B5EF4-FFF2-40B4-BE49-F238E27FC236}">
                <a16:creationId xmlns:a16="http://schemas.microsoft.com/office/drawing/2014/main" id="{6591E5A2-D6CD-F837-AF52-FE4D2F0055EC}"/>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 name="Google Shape;103;p2">
            <a:extLst>
              <a:ext uri="{FF2B5EF4-FFF2-40B4-BE49-F238E27FC236}">
                <a16:creationId xmlns:a16="http://schemas.microsoft.com/office/drawing/2014/main" id="{60F57B94-3244-59E9-47E8-A7B2D878575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209650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96B6-B1E1-8ABF-3BAE-D60FD01D435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B00A67F-F1FA-C857-0C25-E74D599F10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D6AF53D-DF8A-AC6D-BB69-D1306A632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A8AE77BE-1902-3908-99D6-EC04617F96DF}"/>
              </a:ext>
            </a:extLst>
          </p:cNvPr>
          <p:cNvPicPr>
            <a:picLocks noChangeAspect="1"/>
          </p:cNvPicPr>
          <p:nvPr/>
        </p:nvPicPr>
        <p:blipFill>
          <a:blip r:embed="rId2"/>
          <a:stretch>
            <a:fillRect/>
          </a:stretch>
        </p:blipFill>
        <p:spPr>
          <a:xfrm>
            <a:off x="452284" y="203527"/>
            <a:ext cx="11071122" cy="5892473"/>
          </a:xfrm>
          <a:prstGeom prst="rect">
            <a:avLst/>
          </a:prstGeom>
        </p:spPr>
      </p:pic>
      <p:sp>
        <p:nvSpPr>
          <p:cNvPr id="7" name="Google Shape;123;p4">
            <a:extLst>
              <a:ext uri="{FF2B5EF4-FFF2-40B4-BE49-F238E27FC236}">
                <a16:creationId xmlns:a16="http://schemas.microsoft.com/office/drawing/2014/main" id="{CCB21D9B-EE7A-4325-441E-F4B6E5A7C876}"/>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8" name="Google Shape;103;p2">
            <a:extLst>
              <a:ext uri="{FF2B5EF4-FFF2-40B4-BE49-F238E27FC236}">
                <a16:creationId xmlns:a16="http://schemas.microsoft.com/office/drawing/2014/main" id="{E837B0B4-F861-6C1D-0603-72BFFB99B85C}"/>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219876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B177-8215-5170-807C-B43B2EB2ADA6}"/>
              </a:ext>
            </a:extLst>
          </p:cNvPr>
          <p:cNvSpPr>
            <a:spLocks noGrp="1"/>
          </p:cNvSpPr>
          <p:nvPr>
            <p:ph type="title"/>
          </p:nvPr>
        </p:nvSpPr>
        <p:spPr/>
        <p:txBody>
          <a:bodyPr/>
          <a:lstStyle/>
          <a:p>
            <a:r>
              <a:rPr lang="en-US" sz="4000" b="1" dirty="0">
                <a:solidFill>
                  <a:schemeClr val="accent2"/>
                </a:solidFill>
              </a:rPr>
              <a:t>Conclusion:</a:t>
            </a:r>
            <a:endParaRPr lang="en-IN" dirty="0"/>
          </a:p>
        </p:txBody>
      </p:sp>
      <p:sp>
        <p:nvSpPr>
          <p:cNvPr id="3" name="Text Placeholder 2">
            <a:extLst>
              <a:ext uri="{FF2B5EF4-FFF2-40B4-BE49-F238E27FC236}">
                <a16:creationId xmlns:a16="http://schemas.microsoft.com/office/drawing/2014/main" id="{95FF323E-A5DB-FD28-4757-E556A675B9F2}"/>
              </a:ext>
            </a:extLst>
          </p:cNvPr>
          <p:cNvSpPr>
            <a:spLocks noGrp="1"/>
          </p:cNvSpPr>
          <p:nvPr>
            <p:ph type="body" idx="1"/>
          </p:nvPr>
        </p:nvSpPr>
        <p:spPr/>
        <p:txBody>
          <a:bodyPr/>
          <a:lstStyle/>
          <a:p>
            <a:pPr marL="114300" indent="0">
              <a:lnSpc>
                <a:spcPct val="150000"/>
              </a:lnSpc>
              <a:buNone/>
            </a:pPr>
            <a:r>
              <a:rPr lang="en-US" sz="2200" dirty="0">
                <a:latin typeface="Times New Roman" panose="02020603050405020304" pitchFamily="18" charset="0"/>
                <a:cs typeface="Times New Roman" panose="02020603050405020304" pitchFamily="18" charset="0"/>
              </a:rPr>
              <a:t>In conclusion, the KNN movie recommendation model's performance in predicting a user's interest in movies based on their preferred genres is not outstanding, but it is still promising. This Movie recommendation system excels in delivering multiple user benefits through advanced content-based filtering algorithms. It provides highly accurate and personalized movie suggestions, ensuring a high accuracy rate. The user-friendly interface enhances the overall experience by making navigation seamless and enjoyable. This precision in recommendations significantly boosts user satisfaction and engagement. The system consistently delivers reliable recommendations, improving the overall user experience.</a:t>
            </a:r>
          </a:p>
          <a:p>
            <a:endParaRPr lang="en-IN" dirty="0"/>
          </a:p>
        </p:txBody>
      </p:sp>
      <p:sp>
        <p:nvSpPr>
          <p:cNvPr id="4" name="Slide Number Placeholder 3">
            <a:extLst>
              <a:ext uri="{FF2B5EF4-FFF2-40B4-BE49-F238E27FC236}">
                <a16:creationId xmlns:a16="http://schemas.microsoft.com/office/drawing/2014/main" id="{7EE13149-39A6-B4D6-C760-C777B757C7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Google Shape;123;p4">
            <a:extLst>
              <a:ext uri="{FF2B5EF4-FFF2-40B4-BE49-F238E27FC236}">
                <a16:creationId xmlns:a16="http://schemas.microsoft.com/office/drawing/2014/main" id="{4AAB8E08-6DD4-EA9F-606B-1D348E75CD5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6" name="Google Shape;103;p2">
            <a:extLst>
              <a:ext uri="{FF2B5EF4-FFF2-40B4-BE49-F238E27FC236}">
                <a16:creationId xmlns:a16="http://schemas.microsoft.com/office/drawing/2014/main" id="{76668B25-16E0-3C1C-C21D-01E12F427E05}"/>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extLst>
      <p:ext uri="{BB962C8B-B14F-4D97-AF65-F5344CB8AC3E}">
        <p14:creationId xmlns:p14="http://schemas.microsoft.com/office/powerpoint/2010/main" val="177691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References.</a:t>
            </a:r>
            <a:endParaRPr/>
          </a:p>
        </p:txBody>
      </p:sp>
      <p:sp>
        <p:nvSpPr>
          <p:cNvPr id="198" name="Google Shape;198;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480"/>
              </a:spcBef>
              <a:spcAft>
                <a:spcPts val="0"/>
              </a:spcAft>
              <a:buClr>
                <a:srgbClr val="0D0D0D"/>
              </a:buClr>
              <a:buSzPts val="2400"/>
              <a:buFont typeface="Roboto"/>
              <a:buChar char="□"/>
            </a:pPr>
            <a:r>
              <a:rPr lang="en-US" sz="2200" u="sng" dirty="0">
                <a:solidFill>
                  <a:schemeClr val="hlink"/>
                </a:solidFill>
                <a:latin typeface="Times New Roman" panose="02020603050405020304" pitchFamily="18" charset="0"/>
                <a:ea typeface="Roboto"/>
                <a:cs typeface="Times New Roman" panose="02020603050405020304" pitchFamily="18" charset="0"/>
                <a:sym typeface="Roboto"/>
                <a:hlinkClick r:id="rId3"/>
              </a:rPr>
              <a:t>https://www.ncbi.nlm.nih.gov/pmc/articles/PMC9269752/</a:t>
            </a:r>
            <a:r>
              <a:rPr lang="en-US" sz="2200" dirty="0">
                <a:solidFill>
                  <a:srgbClr val="0D0D0D"/>
                </a:solidFill>
                <a:latin typeface="Times New Roman" panose="02020603050405020304" pitchFamily="18" charset="0"/>
                <a:ea typeface="Roboto"/>
                <a:cs typeface="Times New Roman" panose="02020603050405020304" pitchFamily="18" charset="0"/>
                <a:sym typeface="Roboto"/>
              </a:rPr>
              <a:t>.</a:t>
            </a:r>
          </a:p>
          <a:p>
            <a:pPr marL="457200" lvl="0" indent="-381000" algn="l" rtl="0">
              <a:lnSpc>
                <a:spcPct val="115000"/>
              </a:lnSpc>
              <a:spcBef>
                <a:spcPts val="0"/>
              </a:spcBef>
              <a:spcAft>
                <a:spcPts val="0"/>
              </a:spcAft>
              <a:buClr>
                <a:srgbClr val="0D0D0D"/>
              </a:buClr>
              <a:buSzPts val="2400"/>
              <a:buFont typeface="Roboto"/>
              <a:buChar char="□"/>
            </a:pPr>
            <a:r>
              <a:rPr lang="en-US" sz="2200" u="sng" dirty="0">
                <a:solidFill>
                  <a:schemeClr val="hlink"/>
                </a:solidFill>
                <a:latin typeface="Times New Roman" panose="02020603050405020304" pitchFamily="18" charset="0"/>
                <a:ea typeface="Roboto"/>
                <a:cs typeface="Times New Roman" panose="02020603050405020304" pitchFamily="18" charset="0"/>
                <a:sym typeface="Roboto"/>
                <a:hlinkClick r:id="rId4"/>
              </a:rPr>
              <a:t>https://medium.com/@adachoudhry26/getting-started-with-ai-building-a-movie-recommendation-model-from-scratch-c3858d8948b</a:t>
            </a:r>
            <a:r>
              <a:rPr lang="en-US" sz="2200" dirty="0">
                <a:solidFill>
                  <a:srgbClr val="0D0D0D"/>
                </a:solidFill>
                <a:latin typeface="Times New Roman" panose="02020603050405020304" pitchFamily="18" charset="0"/>
                <a:ea typeface="Roboto"/>
                <a:cs typeface="Times New Roman" panose="02020603050405020304" pitchFamily="18" charset="0"/>
                <a:sym typeface="Roboto"/>
              </a:rPr>
              <a:t>.]</a:t>
            </a:r>
          </a:p>
          <a:p>
            <a:pPr marL="457200" lvl="0" indent="-381000" algn="l" rtl="0">
              <a:lnSpc>
                <a:spcPct val="115000"/>
              </a:lnSpc>
              <a:spcBef>
                <a:spcPts val="0"/>
              </a:spcBef>
              <a:spcAft>
                <a:spcPts val="0"/>
              </a:spcAft>
              <a:buClr>
                <a:srgbClr val="0D0D0D"/>
              </a:buClr>
              <a:buSzPts val="2400"/>
              <a:buFont typeface="Roboto"/>
              <a:buChar char="□"/>
            </a:pPr>
            <a:r>
              <a:rPr lang="en-US" sz="2200" u="sng" dirty="0">
                <a:solidFill>
                  <a:schemeClr val="hlink"/>
                </a:solidFill>
                <a:latin typeface="Times New Roman" panose="02020603050405020304" pitchFamily="18" charset="0"/>
                <a:ea typeface="Roboto"/>
                <a:cs typeface="Times New Roman" panose="02020603050405020304" pitchFamily="18" charset="0"/>
                <a:sym typeface="Roboto"/>
                <a:hlinkClick r:id="rId5"/>
              </a:rPr>
              <a:t>https://www.researchgate.net/publication/347627362_A_review_of_movie_recommendation_system_Limitations_Survey_and_Challenges</a:t>
            </a:r>
            <a:r>
              <a:rPr lang="en-US" sz="2200" dirty="0">
                <a:solidFill>
                  <a:srgbClr val="0D0D0D"/>
                </a:solidFill>
                <a:latin typeface="Times New Roman" panose="02020603050405020304" pitchFamily="18" charset="0"/>
                <a:ea typeface="Roboto"/>
                <a:cs typeface="Times New Roman" panose="02020603050405020304" pitchFamily="18" charset="0"/>
                <a:sym typeface="Roboto"/>
              </a:rPr>
              <a:t>.</a:t>
            </a:r>
          </a:p>
          <a:p>
            <a:pPr marL="457200" lvl="0" indent="-381000" algn="l" rtl="0">
              <a:lnSpc>
                <a:spcPct val="115000"/>
              </a:lnSpc>
              <a:spcBef>
                <a:spcPts val="0"/>
              </a:spcBef>
              <a:spcAft>
                <a:spcPts val="0"/>
              </a:spcAft>
              <a:buClr>
                <a:srgbClr val="0D0D0D"/>
              </a:buClr>
              <a:buSzPts val="2400"/>
              <a:buFont typeface="Roboto"/>
              <a:buChar char="□"/>
            </a:pPr>
            <a:r>
              <a:rPr lang="en-US" sz="2200" u="sng" dirty="0">
                <a:solidFill>
                  <a:schemeClr val="hlink"/>
                </a:solidFill>
                <a:latin typeface="Times New Roman" panose="02020603050405020304" pitchFamily="18" charset="0"/>
                <a:ea typeface="Roboto"/>
                <a:cs typeface="Times New Roman" panose="02020603050405020304" pitchFamily="18" charset="0"/>
                <a:sym typeface="Roboto"/>
                <a:hlinkClick r:id="rId6"/>
              </a:rPr>
              <a:t>https://www.analyticsvidhya.com/blog/2020/11/create-your-own-movie-movie-recommendation-system/</a:t>
            </a:r>
            <a:r>
              <a:rPr lang="en-US" sz="2200" dirty="0">
                <a:solidFill>
                  <a:srgbClr val="0D0D0D"/>
                </a:solidFill>
                <a:latin typeface="Times New Roman" panose="02020603050405020304" pitchFamily="18" charset="0"/>
                <a:ea typeface="Roboto"/>
                <a:cs typeface="Times New Roman" panose="02020603050405020304" pitchFamily="18" charset="0"/>
                <a:sym typeface="Roboto"/>
              </a:rPr>
              <a:t>.</a:t>
            </a:r>
          </a:p>
          <a:p>
            <a:pPr marL="457200" lvl="0" indent="-381000" algn="l" rtl="0">
              <a:lnSpc>
                <a:spcPct val="115000"/>
              </a:lnSpc>
              <a:spcBef>
                <a:spcPts val="0"/>
              </a:spcBef>
              <a:spcAft>
                <a:spcPts val="0"/>
              </a:spcAft>
              <a:buClr>
                <a:srgbClr val="0D0D0D"/>
              </a:buClr>
              <a:buSzPts val="2400"/>
              <a:buFont typeface="Roboto"/>
              <a:buChar char="□"/>
            </a:pPr>
            <a:r>
              <a:rPr lang="en-US" sz="2200" u="sng" dirty="0">
                <a:solidFill>
                  <a:schemeClr val="hlink"/>
                </a:solidFill>
                <a:latin typeface="Times New Roman" panose="02020603050405020304" pitchFamily="18" charset="0"/>
                <a:ea typeface="Roboto"/>
                <a:cs typeface="Times New Roman" panose="02020603050405020304" pitchFamily="18" charset="0"/>
                <a:sym typeface="Roboto"/>
                <a:hlinkClick r:id="rId7"/>
              </a:rPr>
              <a:t>https://www.riejournal.com/article_106395_c6c0038f1bf5d4c421bd552d0541d6be.pdf</a:t>
            </a:r>
            <a:r>
              <a:rPr lang="en-US" sz="3200" dirty="0">
                <a:solidFill>
                  <a:srgbClr val="0D0D0D"/>
                </a:solidFill>
                <a:latin typeface="Roboto"/>
                <a:ea typeface="Roboto"/>
                <a:cs typeface="Roboto"/>
                <a:sym typeface="Roboto"/>
              </a:rPr>
              <a:t>.</a:t>
            </a:r>
          </a:p>
          <a:p>
            <a:pPr marL="469900" lvl="0" indent="-279400" algn="l" rtl="0">
              <a:spcBef>
                <a:spcPts val="0"/>
              </a:spcBef>
              <a:spcAft>
                <a:spcPts val="0"/>
              </a:spcAft>
              <a:buSzPts val="3000"/>
              <a:buNone/>
            </a:pPr>
            <a:endParaRPr dirty="0"/>
          </a:p>
        </p:txBody>
      </p:sp>
      <p:sp>
        <p:nvSpPr>
          <p:cNvPr id="200" name="Google Shape;200;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201" name="Google Shape;201;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 name="Google Shape;103;p2">
            <a:extLst>
              <a:ext uri="{FF2B5EF4-FFF2-40B4-BE49-F238E27FC236}">
                <a16:creationId xmlns:a16="http://schemas.microsoft.com/office/drawing/2014/main" id="{2A397A83-793D-E1B7-B3AA-0824EB2A8C3D}"/>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a:p>
        </p:txBody>
      </p:sp>
      <p:sp>
        <p:nvSpPr>
          <p:cNvPr id="207" name="Google Shape;207;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208" name="Google Shape;208;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 name="Google Shape;103;p2">
            <a:extLst>
              <a:ext uri="{FF2B5EF4-FFF2-40B4-BE49-F238E27FC236}">
                <a16:creationId xmlns:a16="http://schemas.microsoft.com/office/drawing/2014/main" id="{18747E4A-6079-A4D4-196C-29030DC0E582}"/>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br>
              <a:rPr lang="en-US" sz="2800" b="0" i="0" u="none" strike="noStrike" cap="none">
                <a:solidFill>
                  <a:srgbClr val="000000"/>
                </a:solidFill>
                <a:latin typeface="Verdana"/>
                <a:ea typeface="Verdana"/>
                <a:cs typeface="Verdana"/>
                <a:sym typeface="Verdana"/>
              </a:rPr>
            </a:br>
            <a:r>
              <a:rPr lang="en-US" sz="2400">
                <a:latin typeface="Times New Roman"/>
                <a:ea typeface="Times New Roman"/>
                <a:cs typeface="Times New Roman"/>
                <a:sym typeface="Times New Roman"/>
              </a:rPr>
              <a:t>The goal of this project is to improve the streaming service provider’s content recommendation system’s accuracy. By examining the individual’s viewing history and preferences, we hope to present personalized content recommendations that boosts user satisfaction and retention rates. </a:t>
            </a:r>
            <a:endParaRPr sz="2400">
              <a:latin typeface="Times New Roman"/>
              <a:ea typeface="Times New Roman"/>
              <a:cs typeface="Times New Roman"/>
              <a:sym typeface="Times New Roman"/>
            </a:endParaRPr>
          </a:p>
          <a:p>
            <a:pPr marL="469900" marR="0" lvl="0" indent="0" algn="l" rtl="0">
              <a:lnSpc>
                <a:spcPct val="100000"/>
              </a:lnSpc>
              <a:spcBef>
                <a:spcPts val="0"/>
              </a:spcBef>
              <a:spcAft>
                <a:spcPts val="0"/>
              </a:spcAft>
              <a:buNone/>
            </a:pPr>
            <a:endParaRPr sz="2800">
              <a:solidFill>
                <a:srgbClr val="000000"/>
              </a:solidFill>
            </a:endParaRPr>
          </a:p>
          <a:p>
            <a:pPr marL="0" lvl="0" indent="0" algn="l" rtl="0">
              <a:spcBef>
                <a:spcPts val="600"/>
              </a:spcBef>
              <a:spcAft>
                <a:spcPts val="0"/>
              </a:spcAft>
              <a:buSzPts val="3000"/>
              <a:buNone/>
            </a:pP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Google Shape;103;p2">
            <a:extLst>
              <a:ext uri="{FF2B5EF4-FFF2-40B4-BE49-F238E27FC236}">
                <a16:creationId xmlns:a16="http://schemas.microsoft.com/office/drawing/2014/main" id="{B37CF9F9-A087-2E6F-1C32-A706AE4AF3D3}"/>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a:latin typeface="Times New Roman"/>
                <a:ea typeface="Times New Roman"/>
                <a:cs typeface="Times New Roman"/>
                <a:sym typeface="Times New Roman"/>
              </a:rPr>
              <a:t>This project aims to enhance the accuracy of a streaming service provider's content recommendation system. By analyzing user viewing history and preferences, it seeks to deliver personalized content suggestions, thereby increasing viewer satisfaction and retention. The project involves data collection, algorithm development, and continuous system refinement to achieve these goals.</a:t>
            </a:r>
            <a:endParaRPr sz="2400">
              <a:latin typeface="Times New Roman"/>
              <a:ea typeface="Times New Roman"/>
              <a:cs typeface="Times New Roman"/>
              <a:sym typeface="Times New Roman"/>
            </a:endParaRPr>
          </a:p>
          <a:p>
            <a:pPr marL="469900" marR="0" lvl="0" indent="0" algn="l" rtl="0">
              <a:lnSpc>
                <a:spcPct val="100000"/>
              </a:lnSpc>
              <a:spcBef>
                <a:spcPts val="1200"/>
              </a:spcBef>
              <a:spcAft>
                <a:spcPts val="0"/>
              </a:spcAft>
              <a:buNone/>
            </a:pPr>
            <a:br>
              <a:rPr lang="en-US" sz="2400" i="0" u="none" strike="noStrike" cap="none">
                <a:solidFill>
                  <a:srgbClr val="000000"/>
                </a:solidFill>
                <a:latin typeface="Times New Roman"/>
                <a:ea typeface="Times New Roman"/>
                <a:cs typeface="Times New Roman"/>
                <a:sym typeface="Times New Roman"/>
              </a:rPr>
            </a:br>
            <a:endParaRPr sz="2400" i="0" u="none" strike="noStrike" cap="none">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Google Shape;103;p2">
            <a:extLst>
              <a:ext uri="{FF2B5EF4-FFF2-40B4-BE49-F238E27FC236}">
                <a16:creationId xmlns:a16="http://schemas.microsoft.com/office/drawing/2014/main" id="{4B6D809D-A6C4-F06F-6BD4-F184EEB9DC14}"/>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442452" y="314632"/>
            <a:ext cx="12654115" cy="120619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 Introduction and Overview of the Project.</a:t>
            </a:r>
            <a:endParaRPr b="1" dirty="0">
              <a:solidFill>
                <a:schemeClr val="accent2"/>
              </a:solidFill>
            </a:endParaRPr>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dirty="0">
                <a:latin typeface="Times New Roman"/>
                <a:ea typeface="Times New Roman"/>
                <a:cs typeface="Times New Roman"/>
                <a:sym typeface="Times New Roman"/>
              </a:rPr>
              <a:t>In this competitive internet world the main aim of every service providing system is  user retention. In streaming sector personalization is the main drawback, thus to over come it we have introduced personalized recommendation system this system is achieved by cosine similarity algorithm.</a:t>
            </a:r>
            <a:endParaRPr sz="2400" dirty="0">
              <a:latin typeface="Times New Roman"/>
              <a:ea typeface="Times New Roman"/>
              <a:cs typeface="Times New Roman"/>
              <a:sym typeface="Times New Roman"/>
            </a:endParaRPr>
          </a:p>
          <a:p>
            <a:pPr marL="469900" lvl="0" indent="-279400" algn="l" rtl="0">
              <a:spcBef>
                <a:spcPts val="0"/>
              </a:spcBef>
              <a:spcAft>
                <a:spcPts val="0"/>
              </a:spcAft>
              <a:buSzPts val="3000"/>
              <a:buNone/>
            </a:pPr>
            <a:endParaRPr dirty="0"/>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Google Shape;103;p2">
            <a:extLst>
              <a:ext uri="{FF2B5EF4-FFF2-40B4-BE49-F238E27FC236}">
                <a16:creationId xmlns:a16="http://schemas.microsoft.com/office/drawing/2014/main" id="{E5D1759C-7609-7DB6-19CD-54C94670F0FB}"/>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Literature Survey</a:t>
            </a:r>
            <a:endParaRPr b="1" dirty="0">
              <a:solidFill>
                <a:schemeClr val="accent2"/>
              </a:solidFill>
            </a:endParaRPr>
          </a:p>
        </p:txBody>
      </p:sp>
      <p:sp>
        <p:nvSpPr>
          <p:cNvPr id="140" name="Google Shape;140;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41" name="Google Shape;141;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42" name="Google Shape;142;p6"/>
          <p:cNvSpPr txBox="1"/>
          <p:nvPr/>
        </p:nvSpPr>
        <p:spPr>
          <a:xfrm>
            <a:off x="462026" y="1922425"/>
            <a:ext cx="10668000" cy="4267200"/>
          </a:xfrm>
          <a:prstGeom prst="rect">
            <a:avLst/>
          </a:prstGeom>
          <a:noFill/>
          <a:ln>
            <a:noFill/>
          </a:ln>
        </p:spPr>
        <p:txBody>
          <a:bodyPr spcFirstLastPara="1" wrap="square" lIns="91425" tIns="45700" rIns="91425" bIns="45700" anchor="t" anchorCtr="0">
            <a:noAutofit/>
          </a:bodyPr>
          <a:lstStyle/>
          <a:p>
            <a:pPr marL="0" lvl="0" indent="0" algn="ctr" rtl="0">
              <a:spcBef>
                <a:spcPts val="360"/>
              </a:spcBef>
              <a:spcAft>
                <a:spcPts val="0"/>
              </a:spcAft>
              <a:buNone/>
            </a:pPr>
            <a:r>
              <a:rPr lang="en-US" sz="3100">
                <a:solidFill>
                  <a:srgbClr val="000000"/>
                </a:solidFill>
                <a:latin typeface="Verdana"/>
                <a:ea typeface="Verdana"/>
                <a:cs typeface="Verdana"/>
                <a:sym typeface="Verdana"/>
              </a:rPr>
              <a:t> </a:t>
            </a:r>
            <a:endParaRPr sz="3100">
              <a:solidFill>
                <a:srgbClr val="000000"/>
              </a:solidFill>
              <a:latin typeface="Verdana"/>
              <a:ea typeface="Verdana"/>
              <a:cs typeface="Verdana"/>
              <a:sym typeface="Verdana"/>
            </a:endParaRPr>
          </a:p>
        </p:txBody>
      </p:sp>
      <p:graphicFrame>
        <p:nvGraphicFramePr>
          <p:cNvPr id="143" name="Google Shape;143;p6"/>
          <p:cNvGraphicFramePr/>
          <p:nvPr/>
        </p:nvGraphicFramePr>
        <p:xfrm>
          <a:off x="653650" y="1752600"/>
          <a:ext cx="10814100" cy="2174912"/>
        </p:xfrm>
        <a:graphic>
          <a:graphicData uri="http://schemas.openxmlformats.org/drawingml/2006/table">
            <a:tbl>
              <a:tblPr>
                <a:noFill/>
                <a:tableStyleId>{F8F7AB7D-94D0-428A-BB20-C0E7AB709208}</a:tableStyleId>
              </a:tblPr>
              <a:tblGrid>
                <a:gridCol w="518800">
                  <a:extLst>
                    <a:ext uri="{9D8B030D-6E8A-4147-A177-3AD203B41FA5}">
                      <a16:colId xmlns:a16="http://schemas.microsoft.com/office/drawing/2014/main" val="20000"/>
                    </a:ext>
                  </a:extLst>
                </a:gridCol>
                <a:gridCol w="2482800">
                  <a:extLst>
                    <a:ext uri="{9D8B030D-6E8A-4147-A177-3AD203B41FA5}">
                      <a16:colId xmlns:a16="http://schemas.microsoft.com/office/drawing/2014/main" val="20001"/>
                    </a:ext>
                  </a:extLst>
                </a:gridCol>
                <a:gridCol w="1087725">
                  <a:extLst>
                    <a:ext uri="{9D8B030D-6E8A-4147-A177-3AD203B41FA5}">
                      <a16:colId xmlns:a16="http://schemas.microsoft.com/office/drawing/2014/main" val="20002"/>
                    </a:ext>
                  </a:extLst>
                </a:gridCol>
                <a:gridCol w="1516350">
                  <a:extLst>
                    <a:ext uri="{9D8B030D-6E8A-4147-A177-3AD203B41FA5}">
                      <a16:colId xmlns:a16="http://schemas.microsoft.com/office/drawing/2014/main" val="20003"/>
                    </a:ext>
                  </a:extLst>
                </a:gridCol>
                <a:gridCol w="2392325">
                  <a:extLst>
                    <a:ext uri="{9D8B030D-6E8A-4147-A177-3AD203B41FA5}">
                      <a16:colId xmlns:a16="http://schemas.microsoft.com/office/drawing/2014/main" val="20004"/>
                    </a:ext>
                  </a:extLst>
                </a:gridCol>
                <a:gridCol w="2816100">
                  <a:extLst>
                    <a:ext uri="{9D8B030D-6E8A-4147-A177-3AD203B41FA5}">
                      <a16:colId xmlns:a16="http://schemas.microsoft.com/office/drawing/2014/main" val="20005"/>
                    </a:ext>
                  </a:extLst>
                </a:gridCol>
              </a:tblGrid>
              <a:tr h="2254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S.No</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Description</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Author</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Algorithm</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Merits</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t>Demerits</a:t>
                      </a:r>
                      <a:endParaRPr sz="1100" b="1" u="none" strike="noStrike" cap="none"/>
                    </a:p>
                  </a:txBody>
                  <a:tcPr marL="91425" marR="91425" marT="91425" marB="91425"/>
                </a:tc>
                <a:extLst>
                  <a:ext uri="{0D108BD9-81ED-4DB2-BD59-A6C34878D82A}">
                    <a16:rowId xmlns:a16="http://schemas.microsoft.com/office/drawing/2014/main" val="10000"/>
                  </a:ext>
                </a:extLst>
              </a:tr>
              <a:tr h="84410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1</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15000"/>
                        </a:lnSpc>
                        <a:spcBef>
                          <a:spcPts val="0"/>
                        </a:spcBef>
                        <a:spcAft>
                          <a:spcPts val="0"/>
                        </a:spcAft>
                        <a:buClr>
                          <a:srgbClr val="000000"/>
                        </a:buClr>
                        <a:buSzPts val="1100"/>
                        <a:buFont typeface="Arial"/>
                        <a:buNone/>
                      </a:pPr>
                      <a:r>
                        <a:rPr lang="en-US" sz="900" u="none" strike="noStrike" cap="none">
                          <a:solidFill>
                            <a:srgbClr val="000000"/>
                          </a:solidFill>
                          <a:latin typeface="Verdana"/>
                          <a:ea typeface="Verdana"/>
                          <a:cs typeface="Verdana"/>
                          <a:sym typeface="Verdana"/>
                        </a:rPr>
                        <a:t> </a:t>
                      </a:r>
                      <a:r>
                        <a:rPr lang="en-US" sz="900" u="none" strike="noStrike" cap="none">
                          <a:solidFill>
                            <a:srgbClr val="212121"/>
                          </a:solidFill>
                          <a:latin typeface="Verdana"/>
                          <a:ea typeface="Verdana"/>
                          <a:cs typeface="Verdana"/>
                          <a:sym typeface="Verdana"/>
                        </a:rPr>
                        <a:t>This research paper describes a movie recommender system that goes beyond just recommending movies. It also aims to explain why a particular movie is recommended.</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15000"/>
                        </a:lnSpc>
                        <a:spcBef>
                          <a:spcPts val="0"/>
                        </a:spcBef>
                        <a:spcAft>
                          <a:spcPts val="0"/>
                        </a:spcAft>
                        <a:buClr>
                          <a:srgbClr val="000000"/>
                        </a:buClr>
                        <a:buSzPts val="1100"/>
                        <a:buFont typeface="Arial"/>
                        <a:buNone/>
                      </a:pPr>
                      <a:r>
                        <a:rPr lang="en-US" sz="900" u="none" strike="noStrike" cap="none">
                          <a:solidFill>
                            <a:srgbClr val="333333"/>
                          </a:solidFill>
                          <a:latin typeface="Verdana"/>
                          <a:ea typeface="Verdana"/>
                          <a:cs typeface="Verdana"/>
                          <a:sym typeface="Verdana"/>
                        </a:rPr>
                        <a:t>Dr. Rangarajan </a:t>
                      </a:r>
                      <a:endParaRPr sz="900" u="none" strike="noStrike" cap="none">
                        <a:solidFill>
                          <a:srgbClr val="333333"/>
                        </a:solidFill>
                        <a:latin typeface="Verdana"/>
                        <a:ea typeface="Verdana"/>
                        <a:cs typeface="Verdana"/>
                        <a:sym typeface="Verdana"/>
                      </a:endParaRPr>
                    </a:p>
                    <a:p>
                      <a:pPr marL="0" marR="0" lvl="0" indent="0" algn="ctr" rtl="0">
                        <a:lnSpc>
                          <a:spcPct val="115000"/>
                        </a:lnSpc>
                        <a:spcBef>
                          <a:spcPts val="0"/>
                        </a:spcBef>
                        <a:spcAft>
                          <a:spcPts val="0"/>
                        </a:spcAft>
                        <a:buClr>
                          <a:srgbClr val="000000"/>
                        </a:buClr>
                        <a:buSzPts val="1100"/>
                        <a:buFont typeface="Arial"/>
                        <a:buNone/>
                      </a:pPr>
                      <a:r>
                        <a:rPr lang="en-US" sz="900" u="none" strike="noStrike" cap="none">
                          <a:solidFill>
                            <a:srgbClr val="333333"/>
                          </a:solidFill>
                          <a:latin typeface="Verdana"/>
                          <a:ea typeface="Verdana"/>
                          <a:cs typeface="Verdana"/>
                          <a:sym typeface="Verdana"/>
                        </a:rPr>
                        <a:t>Dr. Sakunthala</a:t>
                      </a:r>
                      <a:endParaRPr sz="900" u="none" strike="noStrike" cap="none">
                        <a:solidFill>
                          <a:srgbClr val="000000"/>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15000"/>
                        </a:lnSpc>
                        <a:spcBef>
                          <a:spcPts val="0"/>
                        </a:spcBef>
                        <a:spcAft>
                          <a:spcPts val="0"/>
                        </a:spcAft>
                        <a:buClr>
                          <a:srgbClr val="000000"/>
                        </a:buClr>
                        <a:buSzPts val="1100"/>
                        <a:buFont typeface="Arial"/>
                        <a:buNone/>
                      </a:pPr>
                      <a:r>
                        <a:rPr lang="en-US" sz="900" u="none" strike="noStrike" cap="none">
                          <a:solidFill>
                            <a:srgbClr val="212121"/>
                          </a:solidFill>
                          <a:latin typeface="Verdana"/>
                          <a:ea typeface="Verdana"/>
                          <a:cs typeface="Verdana"/>
                          <a:sym typeface="Verdana"/>
                        </a:rPr>
                        <a:t>Metaheuristics</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900" u="none" strike="noStrike" cap="none">
                          <a:latin typeface="Verdana"/>
                          <a:ea typeface="Verdana"/>
                          <a:cs typeface="Verdana"/>
                          <a:sym typeface="Verdana"/>
                        </a:rPr>
                        <a:t>This approach could be helpful for users who want to understand why a movie is recommended and increase trust in the recommendation system.</a:t>
                      </a:r>
                      <a:br>
                        <a:rPr lang="en-US" sz="900" u="none" strike="noStrike" cap="none">
                          <a:latin typeface="Verdana"/>
                          <a:ea typeface="Verdana"/>
                          <a:cs typeface="Verdana"/>
                          <a:sym typeface="Verdana"/>
                        </a:rPr>
                      </a:br>
                      <a:r>
                        <a:rPr lang="en-US" sz="900" u="none" strike="noStrike" cap="none">
                          <a:latin typeface="Verdana"/>
                          <a:ea typeface="Verdana"/>
                          <a:cs typeface="Verdana"/>
                          <a:sym typeface="Verdana"/>
                        </a:rPr>
                        <a:t>pen_spark</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solidFill>
                            <a:srgbClr val="212121"/>
                          </a:solidFill>
                          <a:latin typeface="Verdana"/>
                          <a:ea typeface="Verdana"/>
                          <a:cs typeface="Verdana"/>
                          <a:sym typeface="Verdana"/>
                        </a:rPr>
                        <a:t>The paper might discuss limitations of the proposed system, such as computational cost or the accuracy of the explanations provided.</a:t>
                      </a:r>
                      <a:endParaRPr sz="900" u="none" strike="noStrike" cap="none">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78585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2</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 The article describes how to build a movie recommendation model from scratch using unsupervised learning techniques.</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Ada Choudhry</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solidFill>
                            <a:srgbClr val="000000"/>
                          </a:solidFill>
                          <a:latin typeface="Verdana"/>
                          <a:ea typeface="Verdana"/>
                          <a:cs typeface="Verdana"/>
                          <a:sym typeface="Verdana"/>
                        </a:rPr>
                        <a:t>Collaborative filtering</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solidFill>
                            <a:srgbClr val="000000"/>
                          </a:solidFill>
                          <a:latin typeface="Verdana"/>
                          <a:ea typeface="Verdana"/>
                          <a:cs typeface="Verdana"/>
                          <a:sym typeface="Verdana"/>
                        </a:rPr>
                        <a:t>The article might discuss the benefits of using machine learning for movie recommendations, such as improved accuracy, personalization, and ability to handle large datasets.</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900" u="none" strike="noStrike" cap="none">
                          <a:solidFill>
                            <a:srgbClr val="000000"/>
                          </a:solidFill>
                          <a:latin typeface="Verdana"/>
                          <a:ea typeface="Verdana"/>
                          <a:cs typeface="Verdana"/>
                          <a:sym typeface="Verdana"/>
                        </a:rPr>
                        <a:t>The paper might explore limitations of the proposed system, have a less collections recommendations.</a:t>
                      </a:r>
                      <a:endParaRPr sz="900" u="none" strike="noStrike" cap="none">
                        <a:solidFill>
                          <a:srgbClr val="000000"/>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44" name="Google Shape;144;p6"/>
          <p:cNvGraphicFramePr/>
          <p:nvPr/>
        </p:nvGraphicFramePr>
        <p:xfrm>
          <a:off x="653650" y="3922650"/>
          <a:ext cx="10814100" cy="1754350"/>
        </p:xfrm>
        <a:graphic>
          <a:graphicData uri="http://schemas.openxmlformats.org/drawingml/2006/table">
            <a:tbl>
              <a:tblPr>
                <a:noFill/>
                <a:tableStyleId>{F8F7AB7D-94D0-428A-BB20-C0E7AB709208}</a:tableStyleId>
              </a:tblPr>
              <a:tblGrid>
                <a:gridCol w="518800">
                  <a:extLst>
                    <a:ext uri="{9D8B030D-6E8A-4147-A177-3AD203B41FA5}">
                      <a16:colId xmlns:a16="http://schemas.microsoft.com/office/drawing/2014/main" val="20000"/>
                    </a:ext>
                  </a:extLst>
                </a:gridCol>
                <a:gridCol w="2482800">
                  <a:extLst>
                    <a:ext uri="{9D8B030D-6E8A-4147-A177-3AD203B41FA5}">
                      <a16:colId xmlns:a16="http://schemas.microsoft.com/office/drawing/2014/main" val="20001"/>
                    </a:ext>
                  </a:extLst>
                </a:gridCol>
                <a:gridCol w="1087725">
                  <a:extLst>
                    <a:ext uri="{9D8B030D-6E8A-4147-A177-3AD203B41FA5}">
                      <a16:colId xmlns:a16="http://schemas.microsoft.com/office/drawing/2014/main" val="20002"/>
                    </a:ext>
                  </a:extLst>
                </a:gridCol>
                <a:gridCol w="1516350">
                  <a:extLst>
                    <a:ext uri="{9D8B030D-6E8A-4147-A177-3AD203B41FA5}">
                      <a16:colId xmlns:a16="http://schemas.microsoft.com/office/drawing/2014/main" val="20003"/>
                    </a:ext>
                  </a:extLst>
                </a:gridCol>
                <a:gridCol w="2392325">
                  <a:extLst>
                    <a:ext uri="{9D8B030D-6E8A-4147-A177-3AD203B41FA5}">
                      <a16:colId xmlns:a16="http://schemas.microsoft.com/office/drawing/2014/main" val="20004"/>
                    </a:ext>
                  </a:extLst>
                </a:gridCol>
                <a:gridCol w="2816100">
                  <a:extLst>
                    <a:ext uri="{9D8B030D-6E8A-4147-A177-3AD203B41FA5}">
                      <a16:colId xmlns:a16="http://schemas.microsoft.com/office/drawing/2014/main" val="20005"/>
                    </a:ext>
                  </a:extLst>
                </a:gridCol>
              </a:tblGrid>
              <a:tr h="857375">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3</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This blog post describes how to build a movie recommendation system using machine learning. It focuses on a collaborative filtering approach</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Analytics Vidhya</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Collaborative filtering</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Collaborative filtering can provide personalized recommendations based on a user's past preferences and the preferences of similar users.</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The article may discuss limitations like cold start problems and recommending movies will be difficult for new users. It likely doesn't cover more advanced recommendation techniques.</a:t>
                      </a:r>
                      <a:endParaRPr sz="900" u="none" strike="noStrike" cap="none">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885700">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4</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This research paper likely explores using machine learning algorithms to build a movie recommendation system.</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Verdana"/>
                          <a:ea typeface="Verdana"/>
                          <a:cs typeface="Verdana"/>
                          <a:sym typeface="Verdana"/>
                        </a:rPr>
                        <a:t>F. Furtado , A, Singh</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900" u="none" strike="noStrike" cap="none">
                          <a:solidFill>
                            <a:srgbClr val="000000"/>
                          </a:solidFill>
                          <a:latin typeface="Verdana"/>
                          <a:ea typeface="Verdana"/>
                          <a:cs typeface="Verdana"/>
                          <a:sym typeface="Verdana"/>
                        </a:rPr>
                        <a:t>Latent factors, a type of unsupervised learning</a:t>
                      </a:r>
                      <a:endParaRPr sz="900" u="none" strike="noStrike" cap="none">
                        <a:solidFill>
                          <a:srgbClr val="000000"/>
                        </a:solidFill>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solidFill>
                            <a:srgbClr val="000000"/>
                          </a:solidFill>
                          <a:latin typeface="Verdana"/>
                          <a:ea typeface="Verdana"/>
                          <a:cs typeface="Verdana"/>
                          <a:sym typeface="Verdana"/>
                        </a:rPr>
                        <a:t>This approach doesn't require labeled data (good or bad ratings) and can identify hidden factors that influence user preferences.</a:t>
                      </a:r>
                      <a:endParaRPr sz="900" u="none" strike="noStrike" cap="none">
                        <a:latin typeface="Verdana"/>
                        <a:ea typeface="Verdana"/>
                        <a:cs typeface="Verdana"/>
                        <a:sym typeface="Verdan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solidFill>
                            <a:srgbClr val="000000"/>
                          </a:solidFill>
                          <a:latin typeface="Verdana"/>
                          <a:ea typeface="Verdana"/>
                          <a:cs typeface="Verdana"/>
                          <a:sym typeface="Verdana"/>
                        </a:rPr>
                        <a:t>The article doesn't mention potential drawbacks of this method, but some limitations of latent factor models include challenges.</a:t>
                      </a:r>
                      <a:endParaRPr sz="900" u="none" strike="noStrike" cap="none">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bl>
          </a:graphicData>
        </a:graphic>
      </p:graphicFrame>
      <p:sp>
        <p:nvSpPr>
          <p:cNvPr id="3" name="Google Shape;103;p2">
            <a:extLst>
              <a:ext uri="{FF2B5EF4-FFF2-40B4-BE49-F238E27FC236}">
                <a16:creationId xmlns:a16="http://schemas.microsoft.com/office/drawing/2014/main" id="{2AC771BE-55B9-DCA1-8CED-AEA9DB8A2F7F}"/>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800" b="1" dirty="0">
                <a:solidFill>
                  <a:schemeClr val="accent2"/>
                </a:solidFill>
              </a:rPr>
              <a:t>Existing </a:t>
            </a:r>
            <a:r>
              <a:rPr lang="en-US" sz="2800" b="1" dirty="0" err="1">
                <a:solidFill>
                  <a:schemeClr val="accent2"/>
                </a:solidFill>
              </a:rPr>
              <a:t>Sytem</a:t>
            </a:r>
            <a:endParaRPr sz="2800" b="1" dirty="0">
              <a:solidFill>
                <a:schemeClr val="accent2"/>
              </a:solidFill>
            </a:endParaRPr>
          </a:p>
        </p:txBody>
      </p:sp>
      <p:sp>
        <p:nvSpPr>
          <p:cNvPr id="150" name="Google Shape;150;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US" sz="2400" b="1" dirty="0">
                <a:solidFill>
                  <a:srgbClr val="0C0C0C"/>
                </a:solidFill>
                <a:latin typeface="Times New Roman"/>
                <a:ea typeface="Times New Roman"/>
                <a:cs typeface="Times New Roman"/>
                <a:sym typeface="Times New Roman"/>
              </a:rPr>
              <a:t>User Based Collaborative filtering </a:t>
            </a:r>
            <a:r>
              <a:rPr lang="en-US" sz="2400" dirty="0">
                <a:solidFill>
                  <a:srgbClr val="0C0C0C"/>
                </a:solidFill>
                <a:latin typeface="Times New Roman"/>
                <a:ea typeface="Times New Roman"/>
                <a:cs typeface="Times New Roman"/>
                <a:sym typeface="Times New Roman"/>
              </a:rPr>
              <a:t>: The current system employs collaborative filtering algorithm using </a:t>
            </a:r>
            <a:r>
              <a:rPr lang="en-US" sz="2400" dirty="0" err="1">
                <a:solidFill>
                  <a:srgbClr val="0C0C0C"/>
                </a:solidFill>
                <a:latin typeface="Times New Roman"/>
                <a:ea typeface="Times New Roman"/>
                <a:cs typeface="Times New Roman"/>
                <a:sym typeface="Times New Roman"/>
              </a:rPr>
              <a:t>apache</a:t>
            </a:r>
            <a:r>
              <a:rPr lang="en-US" sz="2400" dirty="0">
                <a:solidFill>
                  <a:srgbClr val="0C0C0C"/>
                </a:solidFill>
                <a:latin typeface="Times New Roman"/>
                <a:ea typeface="Times New Roman"/>
                <a:cs typeface="Times New Roman"/>
                <a:sym typeface="Times New Roman"/>
              </a:rPr>
              <a:t> mahout this system uses the dataset collaborates it and produces. The input data is taken in as text and then </a:t>
            </a:r>
            <a:r>
              <a:rPr lang="en-US" sz="2400" dirty="0" err="1">
                <a:solidFill>
                  <a:srgbClr val="0C0C0C"/>
                </a:solidFill>
                <a:latin typeface="Times New Roman"/>
                <a:ea typeface="Times New Roman"/>
                <a:cs typeface="Times New Roman"/>
                <a:sym typeface="Times New Roman"/>
              </a:rPr>
              <a:t>analysed</a:t>
            </a:r>
            <a:r>
              <a:rPr lang="en-US" sz="2400" dirty="0">
                <a:solidFill>
                  <a:srgbClr val="0C0C0C"/>
                </a:solidFill>
                <a:latin typeface="Times New Roman"/>
                <a:ea typeface="Times New Roman"/>
                <a:cs typeface="Times New Roman"/>
                <a:sym typeface="Times New Roman"/>
              </a:rPr>
              <a:t>. </a:t>
            </a:r>
            <a:endParaRPr sz="2400" dirty="0">
              <a:solidFill>
                <a:srgbClr val="0C0C0C"/>
              </a:solidFill>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endParaRPr sz="2400" dirty="0">
              <a:solidFill>
                <a:srgbClr val="0C0C0C"/>
              </a:solidFill>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n-US" sz="2400" b="1" dirty="0">
                <a:solidFill>
                  <a:srgbClr val="0C0C0C"/>
                </a:solidFill>
                <a:latin typeface="Times New Roman"/>
                <a:ea typeface="Times New Roman"/>
                <a:cs typeface="Times New Roman"/>
                <a:sym typeface="Times New Roman"/>
              </a:rPr>
              <a:t>KNN Algorithm: </a:t>
            </a:r>
            <a:r>
              <a:rPr lang="en-US" sz="2400" dirty="0">
                <a:solidFill>
                  <a:srgbClr val="0C0C0C"/>
                </a:solidFill>
                <a:latin typeface="Times New Roman"/>
                <a:ea typeface="Times New Roman"/>
                <a:cs typeface="Times New Roman"/>
                <a:sym typeface="Times New Roman"/>
              </a:rPr>
              <a:t>The k-Nearest Neighbors (k-NN) algorithm is used in movie recommendation systems to find the k most similar users (or items) based on their rating vectors and then recommend movies that these similar users have liked or that are similar to those the user has already enjoyed. This approach leverages the similarity between users or items to provide personalized recommendations</a:t>
            </a:r>
            <a:endParaRPr sz="2400" dirty="0">
              <a:solidFill>
                <a:srgbClr val="0C0C0C"/>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sz="3200" dirty="0">
              <a:solidFill>
                <a:srgbClr val="000000"/>
              </a:solidFill>
              <a:latin typeface="Times New Roman"/>
              <a:ea typeface="Times New Roman"/>
              <a:cs typeface="Times New Roman"/>
              <a:sym typeface="Times New Roman"/>
            </a:endParaRPr>
          </a:p>
        </p:txBody>
      </p:sp>
      <p:sp>
        <p:nvSpPr>
          <p:cNvPr id="152" name="Google Shape;152;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53" name="Google Shape;153;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Google Shape;103;p2">
            <a:extLst>
              <a:ext uri="{FF2B5EF4-FFF2-40B4-BE49-F238E27FC236}">
                <a16:creationId xmlns:a16="http://schemas.microsoft.com/office/drawing/2014/main" id="{90BB8717-EA8D-43BB-E0A0-FFC7255A6ABA}"/>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Drawback of Existing System</a:t>
            </a:r>
            <a:endParaRPr b="1" dirty="0">
              <a:solidFill>
                <a:schemeClr val="accent2"/>
              </a:solidFill>
            </a:endParaRPr>
          </a:p>
        </p:txBody>
      </p:sp>
      <p:sp>
        <p:nvSpPr>
          <p:cNvPr id="159" name="Google Shape;159;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 main drawbacks of the existing system are : </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 Cannot not handle large dataset </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As the input is in form of text the analysis process is complex </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This process is time consuming </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Less accurate personalization </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Cold start problem</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Scalability </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BE0004"/>
              </a:buClr>
              <a:buSzPts val="2400"/>
              <a:buFont typeface="Times New Roman"/>
              <a:buAutoNum type="romanUcPeriod"/>
            </a:pPr>
            <a:r>
              <a:rPr lang="en-US" sz="2400">
                <a:latin typeface="Times New Roman"/>
                <a:ea typeface="Times New Roman"/>
                <a:cs typeface="Times New Roman"/>
                <a:sym typeface="Times New Roman"/>
              </a:rPr>
              <a:t>Sparsity </a:t>
            </a:r>
            <a:endParaRPr sz="2400">
              <a:latin typeface="Times New Roman"/>
              <a:ea typeface="Times New Roman"/>
              <a:cs typeface="Times New Roman"/>
              <a:sym typeface="Times New Roman"/>
            </a:endParaRPr>
          </a:p>
          <a:p>
            <a:pPr marL="469900" lvl="0" indent="-279400" algn="l" rtl="0">
              <a:spcBef>
                <a:spcPts val="1200"/>
              </a:spcBef>
              <a:spcAft>
                <a:spcPts val="0"/>
              </a:spcAft>
              <a:buSzPts val="3000"/>
              <a:buNone/>
            </a:pPr>
            <a:endParaRPr/>
          </a:p>
        </p:txBody>
      </p:sp>
      <p:sp>
        <p:nvSpPr>
          <p:cNvPr id="161" name="Google Shape;161;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62" name="Google Shape;162;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Google Shape;103;p2">
            <a:extLst>
              <a:ext uri="{FF2B5EF4-FFF2-40B4-BE49-F238E27FC236}">
                <a16:creationId xmlns:a16="http://schemas.microsoft.com/office/drawing/2014/main" id="{41A2FC1B-FA5F-4BBB-7E03-C37856278301}"/>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b="1" dirty="0">
                <a:solidFill>
                  <a:schemeClr val="accent2"/>
                </a:solidFill>
              </a:rPr>
              <a:t>Proposed System</a:t>
            </a:r>
            <a:endParaRPr b="1" dirty="0">
              <a:solidFill>
                <a:schemeClr val="accent2"/>
              </a:solidFill>
            </a:endParaRPr>
          </a:p>
        </p:txBody>
      </p:sp>
      <p:sp>
        <p:nvSpPr>
          <p:cNvPr id="168" name="Google Shape;168;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800"/>
              <a:buFont typeface="Arial"/>
              <a:buNone/>
            </a:pPr>
            <a:r>
              <a:rPr lang="en-US" sz="2200" dirty="0">
                <a:solidFill>
                  <a:srgbClr val="0D0D0D"/>
                </a:solidFill>
                <a:latin typeface="Times New Roman"/>
                <a:ea typeface="Times New Roman"/>
                <a:cs typeface="Times New Roman"/>
                <a:sym typeface="Times New Roman"/>
              </a:rPr>
              <a:t>Our Proposed System Fixes all these issues,</a:t>
            </a:r>
            <a:endParaRPr sz="2200" dirty="0">
              <a:solidFill>
                <a:srgbClr val="0D0D0D"/>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dirty="0">
                <a:latin typeface="Times New Roman"/>
                <a:ea typeface="Times New Roman"/>
                <a:cs typeface="Times New Roman"/>
                <a:sym typeface="Times New Roman"/>
              </a:rPr>
              <a:t>The system will go beyond just purchase history or ratings. It will incorporate user data like preferred genres, cast or crew, and even plot preferences content-based filtering. The suggested moves can be filtered based on language for more structural recommendation .</a:t>
            </a:r>
            <a:endParaRPr sz="2200" dirty="0">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dirty="0">
                <a:latin typeface="Times New Roman"/>
                <a:ea typeface="Times New Roman"/>
                <a:cs typeface="Times New Roman"/>
                <a:sym typeface="Times New Roman"/>
              </a:rPr>
              <a:t>The first time user are welcomed with a list of top selling and popular movies by selecting one among them we can recommend more of that kind with an attractive user interface.</a:t>
            </a:r>
            <a:endParaRPr sz="2200" dirty="0">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dirty="0">
                <a:latin typeface="Times New Roman"/>
                <a:ea typeface="Times New Roman"/>
                <a:cs typeface="Times New Roman"/>
                <a:sym typeface="Times New Roman"/>
              </a:rPr>
              <a:t>User feedback on recommendations (likes, dislikes, unexpected favorites) will be used to refine the system's understanding of user preferences and mitigate bias in the data.</a:t>
            </a:r>
            <a:endParaRPr sz="2200" dirty="0">
              <a:latin typeface="Times New Roman"/>
              <a:ea typeface="Times New Roman"/>
              <a:cs typeface="Times New Roman"/>
              <a:sym typeface="Times New Roman"/>
            </a:endParaRPr>
          </a:p>
        </p:txBody>
      </p:sp>
      <p:sp>
        <p:nvSpPr>
          <p:cNvPr id="170" name="Google Shape;170;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71" name="Google Shape;171;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Google Shape;103;p2">
            <a:extLst>
              <a:ext uri="{FF2B5EF4-FFF2-40B4-BE49-F238E27FC236}">
                <a16:creationId xmlns:a16="http://schemas.microsoft.com/office/drawing/2014/main" id="{CE9FC132-1E15-A272-45CD-0775337B667E}"/>
              </a:ext>
            </a:extLst>
          </p:cNvPr>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1891</Words>
  <Application>Microsoft Office PowerPoint</Application>
  <PresentationFormat>Widescreen</PresentationFormat>
  <Paragraphs>212</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Noto Sans Symbols</vt:lpstr>
      <vt:lpstr>Roboto</vt:lpstr>
      <vt:lpstr>Times New Roman</vt:lpstr>
      <vt:lpstr>Verdana</vt:lpstr>
      <vt:lpstr>Profile</vt:lpstr>
      <vt:lpstr>PowerPoint Presentation</vt:lpstr>
      <vt:lpstr>Problem Statement and Motivation</vt:lpstr>
      <vt:lpstr>Objectives</vt:lpstr>
      <vt:lpstr>Abstract</vt:lpstr>
      <vt:lpstr> Introduction and Overview of the Project.</vt:lpstr>
      <vt:lpstr>Literature Survey</vt:lpstr>
      <vt:lpstr>Existing Sytem</vt:lpstr>
      <vt:lpstr>Drawback of Existing System</vt:lpstr>
      <vt:lpstr>Proposed System</vt:lpstr>
      <vt:lpstr>System Architecture and DFD</vt:lpstr>
      <vt:lpstr>List of modules</vt:lpstr>
      <vt:lpstr>   Module 1 : Data collection: </vt:lpstr>
      <vt:lpstr>   Module 2 : Data Preprocessing: </vt:lpstr>
      <vt:lpstr>   Module 2 : Data Preprocessing: </vt:lpstr>
      <vt:lpstr>   Module 3 : Model Implentation: </vt:lpstr>
      <vt:lpstr>   Module 3 : Model Implentation </vt:lpstr>
      <vt:lpstr>   Module 3 : Model Implentation: </vt:lpstr>
      <vt:lpstr>   Module 3 : Model Implentation: </vt:lpstr>
      <vt:lpstr>   Module 3 : Model Implentation: </vt:lpstr>
      <vt:lpstr>Module Description</vt:lpstr>
      <vt:lpstr>Output :</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DURAI MURUGAN N</dc:creator>
  <cp:lastModifiedBy>gowri venkat</cp:lastModifiedBy>
  <cp:revision>5</cp:revision>
  <dcterms:created xsi:type="dcterms:W3CDTF">2023-08-03T04:32:00Z</dcterms:created>
  <dcterms:modified xsi:type="dcterms:W3CDTF">2024-10-02T18:09:05Z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