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9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B7A5-23F3-C91D-B393-CB7462107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27337-04B7-B701-D709-E701CF534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F728C9-9551-7A63-2B9B-461167B95E05}"/>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EA1EB596-ABB3-9F14-E8EC-F54095248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9C0CD-D79F-DCE3-16F2-1A92BEA63276}"/>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295373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D87C-C02C-593A-3F41-A3048A2132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88A265-7F17-26DF-9A70-4F671478D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AB951-7C1F-2BDF-01AE-BAFED923DF5B}"/>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C45339A7-B471-06A9-1E04-8CC5220B3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84E26-7FE8-65BB-595E-FD1D9E0B2781}"/>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298527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3FC30-1659-48AE-08FD-108C8894E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4FEAA-DB3C-9604-3B26-D6C409F62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0A56F-1ED3-4443-356B-4B4DF2DCD3D6}"/>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31127D1D-0908-40BA-187D-0355EE789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8EB05-20A9-FDD7-177C-372569795CB2}"/>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6660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E62C-6835-8B5A-28D8-B10D06140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931F4-5612-0C49-431E-D345811188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C02BF-AF49-CB14-C01E-0AF357E3701A}"/>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91460550-C1BC-248C-22E2-6F69D316F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7C614-AE12-B432-FCBF-0BB8609E0027}"/>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127721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D5B6-D92B-5A43-AD8E-B8ED9A55D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39284-323A-AC4F-B83C-1AA4A454F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93245-E918-8558-25B8-613B12713AAF}"/>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754B77A7-8BE4-319A-313C-925A1C03A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D9732-21D9-02A6-EA99-3604B10321E7}"/>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22554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594D-B8DB-7E7C-6684-460B5E108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B0051-BCFE-179B-EFD4-8F6F5D7E2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33E57A-BE1B-4454-3691-0C59F8F480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3D8580-F44B-CAA0-0EA6-3638D1DF241D}"/>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6" name="Footer Placeholder 5">
            <a:extLst>
              <a:ext uri="{FF2B5EF4-FFF2-40B4-BE49-F238E27FC236}">
                <a16:creationId xmlns:a16="http://schemas.microsoft.com/office/drawing/2014/main" id="{24FC4D2F-91E6-D0BC-683D-BF2BC706D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A9E62-AB40-CBE1-DE6B-69D655085F69}"/>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40552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36B8-319B-200C-2755-2F4DD1A4F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087C0-CBE8-4936-1F3C-C3E613F23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F0546-F802-F405-DE88-B489AC1EE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21D446-0949-BAF2-6B79-F828BCE9E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B3144-626B-2CB3-B15E-791871BB7A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70B4B8-5E59-864F-A5F4-9FCCEF22DA04}"/>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8" name="Footer Placeholder 7">
            <a:extLst>
              <a:ext uri="{FF2B5EF4-FFF2-40B4-BE49-F238E27FC236}">
                <a16:creationId xmlns:a16="http://schemas.microsoft.com/office/drawing/2014/main" id="{1481A588-7D61-9ECC-8BEC-43D1060125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3A82A0-19B6-F9A1-4FA6-EA9694CA5953}"/>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320364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8434-FF1A-ABCC-CF1A-CE1E6D2DF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DD7AB-13BC-D2B0-42BF-FABE06FCB250}"/>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4" name="Footer Placeholder 3">
            <a:extLst>
              <a:ext uri="{FF2B5EF4-FFF2-40B4-BE49-F238E27FC236}">
                <a16:creationId xmlns:a16="http://schemas.microsoft.com/office/drawing/2014/main" id="{F332BFA3-2D37-AFE9-9D09-EDA12C612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D71F4-1163-551E-2C0B-A1384977CB49}"/>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90643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E698D-AA52-7424-5642-1AC8DFB3BC69}"/>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3" name="Footer Placeholder 2">
            <a:extLst>
              <a:ext uri="{FF2B5EF4-FFF2-40B4-BE49-F238E27FC236}">
                <a16:creationId xmlns:a16="http://schemas.microsoft.com/office/drawing/2014/main" id="{D46B3102-54D3-A048-E7AA-963C80CBD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F3C283-30A6-01BA-9DF3-8229DB085BC7}"/>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197053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CFD5-655E-9F04-A252-AB6FB2B28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1A8F14-680E-A5DA-031E-16E0CFDFE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C0BE1-985D-97A3-D3D4-490B17315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0ABC4-4691-BABC-5BFE-2F3BB6194193}"/>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6" name="Footer Placeholder 5">
            <a:extLst>
              <a:ext uri="{FF2B5EF4-FFF2-40B4-BE49-F238E27FC236}">
                <a16:creationId xmlns:a16="http://schemas.microsoft.com/office/drawing/2014/main" id="{67DE9902-2A8A-19FA-2AAD-60B5CB7A9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335F1-EBFC-2919-E130-58374A4D7CD6}"/>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350965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5FA1-DF2A-D51D-5E62-4E103597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EC7CD-C177-0238-1BDD-FBBD152A5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98196A-1664-59E7-E31D-551AA4EC1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73A55-9EAC-420C-03E6-F76640752F6E}"/>
              </a:ext>
            </a:extLst>
          </p:cNvPr>
          <p:cNvSpPr>
            <a:spLocks noGrp="1"/>
          </p:cNvSpPr>
          <p:nvPr>
            <p:ph type="dt" sz="half" idx="10"/>
          </p:nvPr>
        </p:nvSpPr>
        <p:spPr/>
        <p:txBody>
          <a:bodyPr/>
          <a:lstStyle/>
          <a:p>
            <a:fld id="{B900D1FB-60D7-426B-804E-63F779C8A1FD}" type="datetimeFigureOut">
              <a:rPr lang="en-US" smtClean="0"/>
              <a:t>2/14/2024</a:t>
            </a:fld>
            <a:endParaRPr lang="en-US"/>
          </a:p>
        </p:txBody>
      </p:sp>
      <p:sp>
        <p:nvSpPr>
          <p:cNvPr id="6" name="Footer Placeholder 5">
            <a:extLst>
              <a:ext uri="{FF2B5EF4-FFF2-40B4-BE49-F238E27FC236}">
                <a16:creationId xmlns:a16="http://schemas.microsoft.com/office/drawing/2014/main" id="{4CCB89B4-8250-5241-DDE1-C4CCADFB5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040DF-346E-46BC-2E2B-CEE1769CAC73}"/>
              </a:ext>
            </a:extLst>
          </p:cNvPr>
          <p:cNvSpPr>
            <a:spLocks noGrp="1"/>
          </p:cNvSpPr>
          <p:nvPr>
            <p:ph type="sldNum" sz="quarter" idx="12"/>
          </p:nvPr>
        </p:nvSpPr>
        <p:spPr/>
        <p:txBody>
          <a:bodyPr/>
          <a:lstStyle/>
          <a:p>
            <a:fld id="{E193D3B3-5B07-4C7B-B795-FBEFB2FDD63B}" type="slidenum">
              <a:rPr lang="en-US" smtClean="0"/>
              <a:t>‹#›</a:t>
            </a:fld>
            <a:endParaRPr lang="en-US"/>
          </a:p>
        </p:txBody>
      </p:sp>
    </p:spTree>
    <p:extLst>
      <p:ext uri="{BB962C8B-B14F-4D97-AF65-F5344CB8AC3E}">
        <p14:creationId xmlns:p14="http://schemas.microsoft.com/office/powerpoint/2010/main" val="98642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E4F05-FA2A-A1E2-4DDD-AAA111FE1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32DBD-CC1D-F52D-F58F-827249DCE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65BA4-4D79-007A-CE37-EE7FD7BA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0D1FB-60D7-426B-804E-63F779C8A1FD}" type="datetimeFigureOut">
              <a:rPr lang="en-US" smtClean="0"/>
              <a:t>2/14/2024</a:t>
            </a:fld>
            <a:endParaRPr lang="en-US"/>
          </a:p>
        </p:txBody>
      </p:sp>
      <p:sp>
        <p:nvSpPr>
          <p:cNvPr id="5" name="Footer Placeholder 4">
            <a:extLst>
              <a:ext uri="{FF2B5EF4-FFF2-40B4-BE49-F238E27FC236}">
                <a16:creationId xmlns:a16="http://schemas.microsoft.com/office/drawing/2014/main" id="{3A956BF1-114E-D9E7-A99A-165837046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229C38-CD90-13CC-774D-B0457C528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3D3B3-5B07-4C7B-B795-FBEFB2FDD63B}" type="slidenum">
              <a:rPr lang="en-US" smtClean="0"/>
              <a:t>‹#›</a:t>
            </a:fld>
            <a:endParaRPr lang="en-US"/>
          </a:p>
        </p:txBody>
      </p:sp>
    </p:spTree>
    <p:extLst>
      <p:ext uri="{BB962C8B-B14F-4D97-AF65-F5344CB8AC3E}">
        <p14:creationId xmlns:p14="http://schemas.microsoft.com/office/powerpoint/2010/main" val="1563232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4765-0CED-2E29-EA00-3EE821E0C311}"/>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795DC0F5-FE6D-D4CB-97A1-CDEA07526F5A}"/>
              </a:ext>
            </a:extLst>
          </p:cNvPr>
          <p:cNvSpPr>
            <a:spLocks noGrp="1"/>
          </p:cNvSpPr>
          <p:nvPr>
            <p:ph type="subTitle" idx="1"/>
          </p:nvPr>
        </p:nvSpPr>
        <p:spPr/>
        <p:txBody>
          <a:bodyPr/>
          <a:lstStyle/>
          <a:p>
            <a:r>
              <a:rPr lang="en-US" dirty="0"/>
              <a:t>Venkatesh NG</a:t>
            </a:r>
          </a:p>
        </p:txBody>
      </p:sp>
    </p:spTree>
    <p:extLst>
      <p:ext uri="{BB962C8B-B14F-4D97-AF65-F5344CB8AC3E}">
        <p14:creationId xmlns:p14="http://schemas.microsoft.com/office/powerpoint/2010/main" val="103017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B73E-538F-E35C-89EE-66BB9D71775A}"/>
              </a:ext>
            </a:extLst>
          </p:cNvPr>
          <p:cNvSpPr>
            <a:spLocks noGrp="1"/>
          </p:cNvSpPr>
          <p:nvPr>
            <p:ph type="title"/>
          </p:nvPr>
        </p:nvSpPr>
        <p:spPr/>
        <p:txBody>
          <a:bodyPr/>
          <a:lstStyle/>
          <a:p>
            <a:r>
              <a:rPr lang="en-US" dirty="0"/>
              <a:t>Problem summary</a:t>
            </a:r>
          </a:p>
        </p:txBody>
      </p:sp>
      <p:sp>
        <p:nvSpPr>
          <p:cNvPr id="3" name="Content Placeholder 2">
            <a:extLst>
              <a:ext uri="{FF2B5EF4-FFF2-40B4-BE49-F238E27FC236}">
                <a16:creationId xmlns:a16="http://schemas.microsoft.com/office/drawing/2014/main" id="{2FFC1BE0-9BC3-1E91-7E6C-EDA787EC682D}"/>
              </a:ext>
            </a:extLst>
          </p:cNvPr>
          <p:cNvSpPr>
            <a:spLocks noGrp="1"/>
          </p:cNvSpPr>
          <p:nvPr>
            <p:ph idx="1"/>
          </p:nvPr>
        </p:nvSpPr>
        <p:spPr/>
        <p:txBody>
          <a:bodyPr>
            <a:normAutofit fontScale="77500" lnSpcReduction="20000"/>
          </a:bodyPr>
          <a:lstStyle/>
          <a:p>
            <a:pPr marL="0" indent="0">
              <a:buNone/>
            </a:pPr>
            <a:r>
              <a:rPr lang="en-US" dirty="0"/>
              <a:t>	Lending Club is a consumer finance marketplace for personal loans that matches borrowers who are seeking a loan with investors looking to lend money and make a return. It specializes in lending various types of loans to urban customers. When the company receives a loan application, the company has to make a decision for loan approval based on the applicant's profile. </a:t>
            </a:r>
          </a:p>
          <a:p>
            <a:pPr marL="0" indent="0">
              <a:buNone/>
            </a:pPr>
            <a:r>
              <a:rPr lang="en-US" dirty="0"/>
              <a:t>	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default cause the largest amount of loss to the lenders. In this case, the customers labelled as 'charged-off' are the 'defaulters’. The core objective of the exercise is to help the company minimize the credit loss.</a:t>
            </a:r>
          </a:p>
          <a:p>
            <a:r>
              <a:rPr lang="en-US" dirty="0"/>
              <a:t>Applicant likely to repay the loan, such an applicant will bring in profit to the company with interest rates. Rejecting such applicants will result in loss of business.</a:t>
            </a:r>
          </a:p>
          <a:p>
            <a:r>
              <a:rPr lang="en-US" dirty="0"/>
              <a:t>Applicant not likely to repay the loan, i.e. and will potentially default, then approving the loan may lead to a financial loss* for the company.</a:t>
            </a:r>
          </a:p>
        </p:txBody>
      </p:sp>
    </p:spTree>
    <p:extLst>
      <p:ext uri="{BB962C8B-B14F-4D97-AF65-F5344CB8AC3E}">
        <p14:creationId xmlns:p14="http://schemas.microsoft.com/office/powerpoint/2010/main" val="85900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98D7-6B70-80E9-439D-CEBC3FF1CA68}"/>
              </a:ext>
            </a:extLst>
          </p:cNvPr>
          <p:cNvSpPr>
            <a:spLocks noGrp="1"/>
          </p:cNvSpPr>
          <p:nvPr>
            <p:ph type="title"/>
          </p:nvPr>
        </p:nvSpPr>
        <p:spPr/>
        <p:txBody>
          <a:bodyPr/>
          <a:lstStyle/>
          <a:p>
            <a:pPr algn="ctr"/>
            <a:r>
              <a:rPr lang="en-US" dirty="0"/>
              <a:t>Observations</a:t>
            </a:r>
          </a:p>
        </p:txBody>
      </p:sp>
      <p:sp>
        <p:nvSpPr>
          <p:cNvPr id="3" name="Content Placeholder 2">
            <a:extLst>
              <a:ext uri="{FF2B5EF4-FFF2-40B4-BE49-F238E27FC236}">
                <a16:creationId xmlns:a16="http://schemas.microsoft.com/office/drawing/2014/main" id="{159FEC90-C9DC-EF90-F845-FE19B1AE7B56}"/>
              </a:ext>
            </a:extLst>
          </p:cNvPr>
          <p:cNvSpPr>
            <a:spLocks noGrp="1"/>
          </p:cNvSpPr>
          <p:nvPr>
            <p:ph idx="1"/>
          </p:nvPr>
        </p:nvSpPr>
        <p:spPr/>
        <p:txBody>
          <a:bodyPr>
            <a:normAutofit fontScale="62500" lnSpcReduction="20000"/>
          </a:bodyPr>
          <a:lstStyle/>
          <a:p>
            <a:pPr marL="0" indent="0">
              <a:buNone/>
            </a:pPr>
            <a:r>
              <a:rPr lang="en-US" dirty="0"/>
              <a:t>We have analyzed the provided data set and observed that the probability of defaulting is more when the </a:t>
            </a:r>
          </a:p>
          <a:p>
            <a:pPr marL="0" indent="0">
              <a:buNone/>
            </a:pPr>
            <a:r>
              <a:rPr lang="en-US" dirty="0"/>
              <a:t>- Applicant in RENTAL home</a:t>
            </a:r>
          </a:p>
          <a:p>
            <a:pPr marL="0" indent="0">
              <a:buNone/>
            </a:pPr>
            <a:r>
              <a:rPr lang="en-US" dirty="0"/>
              <a:t>- Who use the loan to clear other loans</a:t>
            </a:r>
          </a:p>
          <a:p>
            <a:pPr marL="0" indent="0">
              <a:buNone/>
            </a:pPr>
            <a:r>
              <a:rPr lang="en-US" dirty="0"/>
              <a:t>- Applicants with income 30k to 50k</a:t>
            </a:r>
          </a:p>
          <a:p>
            <a:pPr marL="0" indent="0">
              <a:buNone/>
            </a:pPr>
            <a:r>
              <a:rPr lang="en-US" dirty="0"/>
              <a:t>- When loan status is not verified</a:t>
            </a:r>
          </a:p>
          <a:p>
            <a:pPr marL="0" indent="0">
              <a:buNone/>
            </a:pPr>
            <a:r>
              <a:rPr lang="en-US" dirty="0"/>
              <a:t>- With interest rate 13 to 17%</a:t>
            </a:r>
          </a:p>
          <a:p>
            <a:pPr marL="0" indent="0">
              <a:buNone/>
            </a:pPr>
            <a:r>
              <a:rPr lang="en-US" dirty="0"/>
              <a:t>- 2011 more defaulters may be because of economic slowdown</a:t>
            </a:r>
          </a:p>
          <a:p>
            <a:pPr marL="0" indent="0">
              <a:buNone/>
            </a:pPr>
            <a:r>
              <a:rPr lang="en-US" dirty="0"/>
              <a:t>- loan amount is between 5k to 10k</a:t>
            </a:r>
          </a:p>
          <a:p>
            <a:pPr marL="0" indent="0">
              <a:buNone/>
            </a:pPr>
            <a:r>
              <a:rPr lang="en-US" dirty="0"/>
              <a:t>- loans taken during the year end </a:t>
            </a:r>
          </a:p>
          <a:p>
            <a:pPr marL="0" indent="0">
              <a:buNone/>
            </a:pPr>
            <a:r>
              <a:rPr lang="en-US" dirty="0"/>
              <a:t>- 2 to 10 open credit lines </a:t>
            </a:r>
          </a:p>
          <a:p>
            <a:pPr marL="0" indent="0">
              <a:buNone/>
            </a:pPr>
            <a:r>
              <a:rPr lang="en-US" dirty="0"/>
              <a:t>- 60 to 100 % revolving line utilization rate</a:t>
            </a:r>
          </a:p>
          <a:p>
            <a:pPr marL="0" indent="0">
              <a:buNone/>
            </a:pPr>
            <a:r>
              <a:rPr lang="en-US" dirty="0"/>
              <a:t>- Loans with longer duration</a:t>
            </a:r>
          </a:p>
          <a:p>
            <a:pPr marL="0" indent="0">
              <a:buNone/>
            </a:pPr>
            <a:r>
              <a:rPr lang="en-US" dirty="0"/>
              <a:t>- loans taken for smaller businesses </a:t>
            </a:r>
          </a:p>
        </p:txBody>
      </p:sp>
    </p:spTree>
    <p:extLst>
      <p:ext uri="{BB962C8B-B14F-4D97-AF65-F5344CB8AC3E}">
        <p14:creationId xmlns:p14="http://schemas.microsoft.com/office/powerpoint/2010/main" val="178650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C9D-AB30-5EFE-2854-F2EB2D101567}"/>
              </a:ext>
            </a:extLst>
          </p:cNvPr>
          <p:cNvSpPr>
            <a:spLocks noGrp="1"/>
          </p:cNvSpPr>
          <p:nvPr>
            <p:ph type="title"/>
          </p:nvPr>
        </p:nvSpPr>
        <p:spPr/>
        <p:txBody>
          <a:bodyPr>
            <a:normAutofit fontScale="90000"/>
          </a:bodyPr>
          <a:lstStyle/>
          <a:p>
            <a:pPr algn="ctr"/>
            <a:r>
              <a:rPr lang="en-US" dirty="0"/>
              <a:t>Reports</a:t>
            </a:r>
            <a:br>
              <a:rPr lang="en-US" dirty="0"/>
            </a:br>
            <a:br>
              <a:rPr lang="en-US" dirty="0"/>
            </a:br>
            <a:r>
              <a:rPr lang="en-US" sz="2400" dirty="0"/>
              <a:t>grade vs loans count</a:t>
            </a:r>
          </a:p>
        </p:txBody>
      </p:sp>
      <p:pic>
        <p:nvPicPr>
          <p:cNvPr id="5" name="Content Placeholder 4">
            <a:extLst>
              <a:ext uri="{FF2B5EF4-FFF2-40B4-BE49-F238E27FC236}">
                <a16:creationId xmlns:a16="http://schemas.microsoft.com/office/drawing/2014/main" id="{D74F87EC-D882-0C38-D0BB-4B1DAC46CAAD}"/>
              </a:ext>
            </a:extLst>
          </p:cNvPr>
          <p:cNvPicPr>
            <a:picLocks noGrp="1" noChangeAspect="1"/>
          </p:cNvPicPr>
          <p:nvPr>
            <p:ph idx="1"/>
          </p:nvPr>
        </p:nvPicPr>
        <p:blipFill>
          <a:blip r:embed="rId2"/>
          <a:stretch>
            <a:fillRect/>
          </a:stretch>
        </p:blipFill>
        <p:spPr>
          <a:xfrm>
            <a:off x="4118641" y="1825625"/>
            <a:ext cx="3954717" cy="4351338"/>
          </a:xfrm>
        </p:spPr>
      </p:pic>
    </p:spTree>
    <p:extLst>
      <p:ext uri="{BB962C8B-B14F-4D97-AF65-F5344CB8AC3E}">
        <p14:creationId xmlns:p14="http://schemas.microsoft.com/office/powerpoint/2010/main" val="422617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B1716-48D3-2242-6016-A1DEAB6EC5A2}"/>
              </a:ext>
            </a:extLst>
          </p:cNvPr>
          <p:cNvPicPr>
            <a:picLocks noGrp="1" noChangeAspect="1"/>
          </p:cNvPicPr>
          <p:nvPr>
            <p:ph idx="1"/>
          </p:nvPr>
        </p:nvPicPr>
        <p:blipFill>
          <a:blip r:embed="rId2"/>
          <a:stretch>
            <a:fillRect/>
          </a:stretch>
        </p:blipFill>
        <p:spPr>
          <a:xfrm>
            <a:off x="431800" y="529701"/>
            <a:ext cx="4096322" cy="2343477"/>
          </a:xfrm>
        </p:spPr>
      </p:pic>
      <p:pic>
        <p:nvPicPr>
          <p:cNvPr id="7" name="Picture 6">
            <a:extLst>
              <a:ext uri="{FF2B5EF4-FFF2-40B4-BE49-F238E27FC236}">
                <a16:creationId xmlns:a16="http://schemas.microsoft.com/office/drawing/2014/main" id="{24AF699A-8B77-529A-9BBF-2CBE60345630}"/>
              </a:ext>
            </a:extLst>
          </p:cNvPr>
          <p:cNvPicPr>
            <a:picLocks noChangeAspect="1"/>
          </p:cNvPicPr>
          <p:nvPr/>
        </p:nvPicPr>
        <p:blipFill>
          <a:blip r:embed="rId3"/>
          <a:stretch>
            <a:fillRect/>
          </a:stretch>
        </p:blipFill>
        <p:spPr>
          <a:xfrm>
            <a:off x="4124848" y="529701"/>
            <a:ext cx="7078063" cy="3455121"/>
          </a:xfrm>
          <a:prstGeom prst="rect">
            <a:avLst/>
          </a:prstGeom>
        </p:spPr>
      </p:pic>
      <p:sp>
        <p:nvSpPr>
          <p:cNvPr id="8" name="TextBox 7">
            <a:extLst>
              <a:ext uri="{FF2B5EF4-FFF2-40B4-BE49-F238E27FC236}">
                <a16:creationId xmlns:a16="http://schemas.microsoft.com/office/drawing/2014/main" id="{92A84411-E5E8-DD43-189F-47163D5C1F8B}"/>
              </a:ext>
            </a:extLst>
          </p:cNvPr>
          <p:cNvSpPr txBox="1"/>
          <p:nvPr/>
        </p:nvSpPr>
        <p:spPr>
          <a:xfrm>
            <a:off x="738909" y="104951"/>
            <a:ext cx="3232727" cy="369332"/>
          </a:xfrm>
          <a:prstGeom prst="rect">
            <a:avLst/>
          </a:prstGeom>
          <a:noFill/>
        </p:spPr>
        <p:txBody>
          <a:bodyPr wrap="square" rtlCol="0">
            <a:spAutoFit/>
          </a:bodyPr>
          <a:lstStyle/>
          <a:p>
            <a:r>
              <a:rPr lang="en-US" dirty="0"/>
              <a:t>Home ownership vs loans count</a:t>
            </a:r>
          </a:p>
        </p:txBody>
      </p:sp>
      <p:sp>
        <p:nvSpPr>
          <p:cNvPr id="9" name="TextBox 8">
            <a:extLst>
              <a:ext uri="{FF2B5EF4-FFF2-40B4-BE49-F238E27FC236}">
                <a16:creationId xmlns:a16="http://schemas.microsoft.com/office/drawing/2014/main" id="{2569FB73-DDA9-F40F-18D4-028F39A0A16B}"/>
              </a:ext>
            </a:extLst>
          </p:cNvPr>
          <p:cNvSpPr txBox="1"/>
          <p:nvPr/>
        </p:nvSpPr>
        <p:spPr>
          <a:xfrm>
            <a:off x="5920509" y="104951"/>
            <a:ext cx="5106911" cy="369332"/>
          </a:xfrm>
          <a:prstGeom prst="rect">
            <a:avLst/>
          </a:prstGeom>
          <a:noFill/>
        </p:spPr>
        <p:txBody>
          <a:bodyPr wrap="square" rtlCol="0">
            <a:spAutoFit/>
          </a:bodyPr>
          <a:lstStyle/>
          <a:p>
            <a:r>
              <a:rPr lang="en-US" dirty="0"/>
              <a:t>Loan purpose vs loans count with charged off status</a:t>
            </a:r>
          </a:p>
        </p:txBody>
      </p:sp>
      <p:pic>
        <p:nvPicPr>
          <p:cNvPr id="13" name="Picture 12">
            <a:extLst>
              <a:ext uri="{FF2B5EF4-FFF2-40B4-BE49-F238E27FC236}">
                <a16:creationId xmlns:a16="http://schemas.microsoft.com/office/drawing/2014/main" id="{E596E6A6-D344-BB14-F499-D00B6D6D3B7D}"/>
              </a:ext>
            </a:extLst>
          </p:cNvPr>
          <p:cNvPicPr>
            <a:picLocks noChangeAspect="1"/>
          </p:cNvPicPr>
          <p:nvPr/>
        </p:nvPicPr>
        <p:blipFill>
          <a:blip r:embed="rId4"/>
          <a:stretch>
            <a:fillRect/>
          </a:stretch>
        </p:blipFill>
        <p:spPr>
          <a:xfrm>
            <a:off x="197514" y="4333523"/>
            <a:ext cx="7049484" cy="2524477"/>
          </a:xfrm>
          <a:prstGeom prst="rect">
            <a:avLst/>
          </a:prstGeom>
        </p:spPr>
      </p:pic>
      <p:sp>
        <p:nvSpPr>
          <p:cNvPr id="14" name="TextBox 13">
            <a:extLst>
              <a:ext uri="{FF2B5EF4-FFF2-40B4-BE49-F238E27FC236}">
                <a16:creationId xmlns:a16="http://schemas.microsoft.com/office/drawing/2014/main" id="{D0D02798-A7F9-AB49-552D-EDD6E4A4B950}"/>
              </a:ext>
            </a:extLst>
          </p:cNvPr>
          <p:cNvSpPr txBox="1"/>
          <p:nvPr/>
        </p:nvSpPr>
        <p:spPr>
          <a:xfrm>
            <a:off x="891309" y="4016555"/>
            <a:ext cx="3232727" cy="369332"/>
          </a:xfrm>
          <a:prstGeom prst="rect">
            <a:avLst/>
          </a:prstGeom>
          <a:noFill/>
        </p:spPr>
        <p:txBody>
          <a:bodyPr wrap="square" rtlCol="0">
            <a:spAutoFit/>
          </a:bodyPr>
          <a:lstStyle/>
          <a:p>
            <a:r>
              <a:rPr lang="en-US" dirty="0"/>
              <a:t>Interest rate vs loans count</a:t>
            </a:r>
          </a:p>
        </p:txBody>
      </p:sp>
      <p:sp>
        <p:nvSpPr>
          <p:cNvPr id="15" name="TextBox 14">
            <a:extLst>
              <a:ext uri="{FF2B5EF4-FFF2-40B4-BE49-F238E27FC236}">
                <a16:creationId xmlns:a16="http://schemas.microsoft.com/office/drawing/2014/main" id="{A880C1BD-460B-D4E3-6F86-AAB46C3B57FC}"/>
              </a:ext>
            </a:extLst>
          </p:cNvPr>
          <p:cNvSpPr txBox="1"/>
          <p:nvPr/>
        </p:nvSpPr>
        <p:spPr>
          <a:xfrm>
            <a:off x="4304145" y="3991703"/>
            <a:ext cx="3232727" cy="369332"/>
          </a:xfrm>
          <a:prstGeom prst="rect">
            <a:avLst/>
          </a:prstGeom>
          <a:noFill/>
        </p:spPr>
        <p:txBody>
          <a:bodyPr wrap="square" rtlCol="0">
            <a:spAutoFit/>
          </a:bodyPr>
          <a:lstStyle/>
          <a:p>
            <a:r>
              <a:rPr lang="en-US" dirty="0"/>
              <a:t>Employee tenure vs loans count</a:t>
            </a:r>
          </a:p>
        </p:txBody>
      </p:sp>
    </p:spTree>
    <p:extLst>
      <p:ext uri="{BB962C8B-B14F-4D97-AF65-F5344CB8AC3E}">
        <p14:creationId xmlns:p14="http://schemas.microsoft.com/office/powerpoint/2010/main" val="41973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2AAD36-9873-1158-18CE-1939F753D690}"/>
              </a:ext>
            </a:extLst>
          </p:cNvPr>
          <p:cNvPicPr>
            <a:picLocks noGrp="1" noChangeAspect="1"/>
          </p:cNvPicPr>
          <p:nvPr>
            <p:ph idx="1"/>
          </p:nvPr>
        </p:nvPicPr>
        <p:blipFill>
          <a:blip r:embed="rId2"/>
          <a:stretch>
            <a:fillRect/>
          </a:stretch>
        </p:blipFill>
        <p:spPr>
          <a:xfrm>
            <a:off x="390900" y="532996"/>
            <a:ext cx="4375064" cy="2896004"/>
          </a:xfrm>
        </p:spPr>
      </p:pic>
      <p:sp>
        <p:nvSpPr>
          <p:cNvPr id="6" name="TextBox 5">
            <a:extLst>
              <a:ext uri="{FF2B5EF4-FFF2-40B4-BE49-F238E27FC236}">
                <a16:creationId xmlns:a16="http://schemas.microsoft.com/office/drawing/2014/main" id="{20AF40D6-6D80-997A-3F39-867FE09BA453}"/>
              </a:ext>
            </a:extLst>
          </p:cNvPr>
          <p:cNvSpPr txBox="1"/>
          <p:nvPr/>
        </p:nvSpPr>
        <p:spPr>
          <a:xfrm>
            <a:off x="655782" y="193967"/>
            <a:ext cx="3343563" cy="369332"/>
          </a:xfrm>
          <a:prstGeom prst="rect">
            <a:avLst/>
          </a:prstGeom>
          <a:noFill/>
        </p:spPr>
        <p:txBody>
          <a:bodyPr wrap="square" rtlCol="0">
            <a:spAutoFit/>
          </a:bodyPr>
          <a:lstStyle/>
          <a:p>
            <a:r>
              <a:rPr lang="en-US" dirty="0"/>
              <a:t>Open credit lines vs loans count</a:t>
            </a:r>
          </a:p>
        </p:txBody>
      </p:sp>
      <p:pic>
        <p:nvPicPr>
          <p:cNvPr id="8" name="Picture 7">
            <a:extLst>
              <a:ext uri="{FF2B5EF4-FFF2-40B4-BE49-F238E27FC236}">
                <a16:creationId xmlns:a16="http://schemas.microsoft.com/office/drawing/2014/main" id="{500C7C77-8E6C-91AA-5065-4A5234C91BB6}"/>
              </a:ext>
            </a:extLst>
          </p:cNvPr>
          <p:cNvPicPr>
            <a:picLocks noChangeAspect="1"/>
          </p:cNvPicPr>
          <p:nvPr/>
        </p:nvPicPr>
        <p:blipFill>
          <a:blip r:embed="rId3"/>
          <a:stretch>
            <a:fillRect/>
          </a:stretch>
        </p:blipFill>
        <p:spPr>
          <a:xfrm>
            <a:off x="4214550" y="532996"/>
            <a:ext cx="4563112" cy="2791215"/>
          </a:xfrm>
          <a:prstGeom prst="rect">
            <a:avLst/>
          </a:prstGeom>
        </p:spPr>
      </p:pic>
      <p:sp>
        <p:nvSpPr>
          <p:cNvPr id="9" name="TextBox 8">
            <a:extLst>
              <a:ext uri="{FF2B5EF4-FFF2-40B4-BE49-F238E27FC236}">
                <a16:creationId xmlns:a16="http://schemas.microsoft.com/office/drawing/2014/main" id="{7C30675A-5306-6934-CE31-C40E6E0F0DD8}"/>
              </a:ext>
            </a:extLst>
          </p:cNvPr>
          <p:cNvSpPr txBox="1"/>
          <p:nvPr/>
        </p:nvSpPr>
        <p:spPr>
          <a:xfrm>
            <a:off x="4479431" y="166259"/>
            <a:ext cx="3888713" cy="369332"/>
          </a:xfrm>
          <a:prstGeom prst="rect">
            <a:avLst/>
          </a:prstGeom>
          <a:noFill/>
        </p:spPr>
        <p:txBody>
          <a:bodyPr wrap="square" rtlCol="0">
            <a:spAutoFit/>
          </a:bodyPr>
          <a:lstStyle/>
          <a:p>
            <a:r>
              <a:rPr lang="en-US" dirty="0"/>
              <a:t>Revolving utilization rate vs loans count</a:t>
            </a:r>
          </a:p>
        </p:txBody>
      </p:sp>
      <p:pic>
        <p:nvPicPr>
          <p:cNvPr id="13" name="Picture 12">
            <a:extLst>
              <a:ext uri="{FF2B5EF4-FFF2-40B4-BE49-F238E27FC236}">
                <a16:creationId xmlns:a16="http://schemas.microsoft.com/office/drawing/2014/main" id="{4260E6BA-B082-AB24-C1C2-4983ECA18AA2}"/>
              </a:ext>
            </a:extLst>
          </p:cNvPr>
          <p:cNvPicPr>
            <a:picLocks noChangeAspect="1"/>
          </p:cNvPicPr>
          <p:nvPr/>
        </p:nvPicPr>
        <p:blipFill>
          <a:blip r:embed="rId4"/>
          <a:stretch>
            <a:fillRect/>
          </a:stretch>
        </p:blipFill>
        <p:spPr>
          <a:xfrm>
            <a:off x="8185976" y="452820"/>
            <a:ext cx="3941369" cy="2770671"/>
          </a:xfrm>
          <a:prstGeom prst="rect">
            <a:avLst/>
          </a:prstGeom>
        </p:spPr>
      </p:pic>
      <p:sp>
        <p:nvSpPr>
          <p:cNvPr id="14" name="TextBox 13">
            <a:extLst>
              <a:ext uri="{FF2B5EF4-FFF2-40B4-BE49-F238E27FC236}">
                <a16:creationId xmlns:a16="http://schemas.microsoft.com/office/drawing/2014/main" id="{BAEC2DEF-0C82-705E-46DD-7CD6098F3ED4}"/>
              </a:ext>
            </a:extLst>
          </p:cNvPr>
          <p:cNvSpPr txBox="1"/>
          <p:nvPr/>
        </p:nvSpPr>
        <p:spPr>
          <a:xfrm>
            <a:off x="8368144" y="161257"/>
            <a:ext cx="3888713" cy="369332"/>
          </a:xfrm>
          <a:prstGeom prst="rect">
            <a:avLst/>
          </a:prstGeom>
          <a:noFill/>
        </p:spPr>
        <p:txBody>
          <a:bodyPr wrap="square" rtlCol="0">
            <a:spAutoFit/>
          </a:bodyPr>
          <a:lstStyle/>
          <a:p>
            <a:r>
              <a:rPr lang="en-US" dirty="0"/>
              <a:t>Total credit lines vs loans count</a:t>
            </a:r>
          </a:p>
        </p:txBody>
      </p:sp>
      <p:pic>
        <p:nvPicPr>
          <p:cNvPr id="16" name="Picture 15">
            <a:extLst>
              <a:ext uri="{FF2B5EF4-FFF2-40B4-BE49-F238E27FC236}">
                <a16:creationId xmlns:a16="http://schemas.microsoft.com/office/drawing/2014/main" id="{6E43E59C-2408-1303-4FC1-1AEC08D186AF}"/>
              </a:ext>
            </a:extLst>
          </p:cNvPr>
          <p:cNvPicPr>
            <a:picLocks noChangeAspect="1"/>
          </p:cNvPicPr>
          <p:nvPr/>
        </p:nvPicPr>
        <p:blipFill>
          <a:blip r:embed="rId5"/>
          <a:stretch>
            <a:fillRect/>
          </a:stretch>
        </p:blipFill>
        <p:spPr>
          <a:xfrm>
            <a:off x="167155" y="4042172"/>
            <a:ext cx="4047395" cy="2815828"/>
          </a:xfrm>
          <a:prstGeom prst="rect">
            <a:avLst/>
          </a:prstGeom>
        </p:spPr>
      </p:pic>
      <p:sp>
        <p:nvSpPr>
          <p:cNvPr id="17" name="TextBox 16">
            <a:extLst>
              <a:ext uri="{FF2B5EF4-FFF2-40B4-BE49-F238E27FC236}">
                <a16:creationId xmlns:a16="http://schemas.microsoft.com/office/drawing/2014/main" id="{E8E10FB8-7555-A4F6-9FCC-5BB4AB81CC6C}"/>
              </a:ext>
            </a:extLst>
          </p:cNvPr>
          <p:cNvSpPr txBox="1"/>
          <p:nvPr/>
        </p:nvSpPr>
        <p:spPr>
          <a:xfrm>
            <a:off x="604985" y="3754595"/>
            <a:ext cx="3343563" cy="369332"/>
          </a:xfrm>
          <a:prstGeom prst="rect">
            <a:avLst/>
          </a:prstGeom>
          <a:noFill/>
        </p:spPr>
        <p:txBody>
          <a:bodyPr wrap="square" rtlCol="0">
            <a:spAutoFit/>
          </a:bodyPr>
          <a:lstStyle/>
          <a:p>
            <a:r>
              <a:rPr lang="en-US" dirty="0"/>
              <a:t>Annual income vs loans count</a:t>
            </a:r>
          </a:p>
        </p:txBody>
      </p:sp>
      <p:pic>
        <p:nvPicPr>
          <p:cNvPr id="19" name="Picture 18">
            <a:extLst>
              <a:ext uri="{FF2B5EF4-FFF2-40B4-BE49-F238E27FC236}">
                <a16:creationId xmlns:a16="http://schemas.microsoft.com/office/drawing/2014/main" id="{AD7FE1A5-F3A4-A283-3678-EF2EA285736F}"/>
              </a:ext>
            </a:extLst>
          </p:cNvPr>
          <p:cNvPicPr>
            <a:picLocks noChangeAspect="1"/>
          </p:cNvPicPr>
          <p:nvPr/>
        </p:nvPicPr>
        <p:blipFill>
          <a:blip r:embed="rId6"/>
          <a:stretch>
            <a:fillRect/>
          </a:stretch>
        </p:blipFill>
        <p:spPr>
          <a:xfrm>
            <a:off x="4128654" y="4060241"/>
            <a:ext cx="4167927" cy="2791215"/>
          </a:xfrm>
          <a:prstGeom prst="rect">
            <a:avLst/>
          </a:prstGeom>
        </p:spPr>
      </p:pic>
      <p:sp>
        <p:nvSpPr>
          <p:cNvPr id="20" name="TextBox 19">
            <a:extLst>
              <a:ext uri="{FF2B5EF4-FFF2-40B4-BE49-F238E27FC236}">
                <a16:creationId xmlns:a16="http://schemas.microsoft.com/office/drawing/2014/main" id="{4EFBA635-B75B-DCAB-AE63-B13505709DF0}"/>
              </a:ext>
            </a:extLst>
          </p:cNvPr>
          <p:cNvSpPr txBox="1"/>
          <p:nvPr/>
        </p:nvSpPr>
        <p:spPr>
          <a:xfrm>
            <a:off x="4969171" y="3759213"/>
            <a:ext cx="3343563" cy="369332"/>
          </a:xfrm>
          <a:prstGeom prst="rect">
            <a:avLst/>
          </a:prstGeom>
          <a:noFill/>
        </p:spPr>
        <p:txBody>
          <a:bodyPr wrap="square" rtlCol="0">
            <a:spAutoFit/>
          </a:bodyPr>
          <a:lstStyle/>
          <a:p>
            <a:r>
              <a:rPr lang="en-US" dirty="0"/>
              <a:t>Loan duration vs loans count</a:t>
            </a:r>
          </a:p>
        </p:txBody>
      </p:sp>
      <p:pic>
        <p:nvPicPr>
          <p:cNvPr id="22" name="Picture 21">
            <a:extLst>
              <a:ext uri="{FF2B5EF4-FFF2-40B4-BE49-F238E27FC236}">
                <a16:creationId xmlns:a16="http://schemas.microsoft.com/office/drawing/2014/main" id="{707B6445-82B4-E2B2-14A2-E9CFB33AB169}"/>
              </a:ext>
            </a:extLst>
          </p:cNvPr>
          <p:cNvPicPr>
            <a:picLocks noChangeAspect="1"/>
          </p:cNvPicPr>
          <p:nvPr/>
        </p:nvPicPr>
        <p:blipFill>
          <a:blip r:embed="rId7"/>
          <a:stretch>
            <a:fillRect/>
          </a:stretch>
        </p:blipFill>
        <p:spPr>
          <a:xfrm>
            <a:off x="8067099" y="3985853"/>
            <a:ext cx="4124901" cy="2772162"/>
          </a:xfrm>
          <a:prstGeom prst="rect">
            <a:avLst/>
          </a:prstGeom>
        </p:spPr>
      </p:pic>
      <p:sp>
        <p:nvSpPr>
          <p:cNvPr id="23" name="TextBox 22">
            <a:extLst>
              <a:ext uri="{FF2B5EF4-FFF2-40B4-BE49-F238E27FC236}">
                <a16:creationId xmlns:a16="http://schemas.microsoft.com/office/drawing/2014/main" id="{13B3E617-4D46-3E32-94AE-8C10E975562E}"/>
              </a:ext>
            </a:extLst>
          </p:cNvPr>
          <p:cNvSpPr txBox="1"/>
          <p:nvPr/>
        </p:nvSpPr>
        <p:spPr>
          <a:xfrm>
            <a:off x="8407416" y="3690909"/>
            <a:ext cx="3784584" cy="369332"/>
          </a:xfrm>
          <a:prstGeom prst="rect">
            <a:avLst/>
          </a:prstGeom>
          <a:noFill/>
        </p:spPr>
        <p:txBody>
          <a:bodyPr wrap="square" rtlCol="0">
            <a:spAutoFit/>
          </a:bodyPr>
          <a:lstStyle/>
          <a:p>
            <a:r>
              <a:rPr lang="en-US" dirty="0"/>
              <a:t>Loan verification status vs loans count</a:t>
            </a:r>
          </a:p>
        </p:txBody>
      </p:sp>
    </p:spTree>
    <p:extLst>
      <p:ext uri="{BB962C8B-B14F-4D97-AF65-F5344CB8AC3E}">
        <p14:creationId xmlns:p14="http://schemas.microsoft.com/office/powerpoint/2010/main" val="398528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67012B-D5AE-4211-46D7-5E12D4A96F35}"/>
              </a:ext>
            </a:extLst>
          </p:cNvPr>
          <p:cNvPicPr>
            <a:picLocks noChangeAspect="1"/>
          </p:cNvPicPr>
          <p:nvPr/>
        </p:nvPicPr>
        <p:blipFill>
          <a:blip r:embed="rId2"/>
          <a:stretch>
            <a:fillRect/>
          </a:stretch>
        </p:blipFill>
        <p:spPr>
          <a:xfrm>
            <a:off x="1" y="473066"/>
            <a:ext cx="3999344" cy="2750425"/>
          </a:xfrm>
          <a:prstGeom prst="rect">
            <a:avLst/>
          </a:prstGeom>
        </p:spPr>
      </p:pic>
      <p:sp>
        <p:nvSpPr>
          <p:cNvPr id="6" name="TextBox 5">
            <a:extLst>
              <a:ext uri="{FF2B5EF4-FFF2-40B4-BE49-F238E27FC236}">
                <a16:creationId xmlns:a16="http://schemas.microsoft.com/office/drawing/2014/main" id="{1C42358D-1AC0-9FEA-C8D6-B5DF563EDA77}"/>
              </a:ext>
            </a:extLst>
          </p:cNvPr>
          <p:cNvSpPr txBox="1"/>
          <p:nvPr/>
        </p:nvSpPr>
        <p:spPr>
          <a:xfrm>
            <a:off x="350982" y="103734"/>
            <a:ext cx="3556000" cy="369332"/>
          </a:xfrm>
          <a:prstGeom prst="rect">
            <a:avLst/>
          </a:prstGeom>
          <a:noFill/>
        </p:spPr>
        <p:txBody>
          <a:bodyPr wrap="square" rtlCol="0">
            <a:spAutoFit/>
          </a:bodyPr>
          <a:lstStyle/>
          <a:p>
            <a:r>
              <a:rPr lang="en-US" dirty="0"/>
              <a:t>Num of enquiries vs loans count</a:t>
            </a:r>
          </a:p>
        </p:txBody>
      </p:sp>
      <p:pic>
        <p:nvPicPr>
          <p:cNvPr id="8" name="Picture 7">
            <a:extLst>
              <a:ext uri="{FF2B5EF4-FFF2-40B4-BE49-F238E27FC236}">
                <a16:creationId xmlns:a16="http://schemas.microsoft.com/office/drawing/2014/main" id="{EE679B36-06E2-3A90-8EFB-0AF3AD909A03}"/>
              </a:ext>
            </a:extLst>
          </p:cNvPr>
          <p:cNvPicPr>
            <a:picLocks noChangeAspect="1"/>
          </p:cNvPicPr>
          <p:nvPr/>
        </p:nvPicPr>
        <p:blipFill>
          <a:blip r:embed="rId3"/>
          <a:stretch>
            <a:fillRect/>
          </a:stretch>
        </p:blipFill>
        <p:spPr>
          <a:xfrm>
            <a:off x="3928760" y="473066"/>
            <a:ext cx="4263897" cy="2955934"/>
          </a:xfrm>
          <a:prstGeom prst="rect">
            <a:avLst/>
          </a:prstGeom>
        </p:spPr>
      </p:pic>
      <p:sp>
        <p:nvSpPr>
          <p:cNvPr id="9" name="TextBox 8">
            <a:extLst>
              <a:ext uri="{FF2B5EF4-FFF2-40B4-BE49-F238E27FC236}">
                <a16:creationId xmlns:a16="http://schemas.microsoft.com/office/drawing/2014/main" id="{F6A6E238-83AF-448A-6D3E-442235BF4797}"/>
              </a:ext>
            </a:extLst>
          </p:cNvPr>
          <p:cNvSpPr txBox="1"/>
          <p:nvPr/>
        </p:nvSpPr>
        <p:spPr>
          <a:xfrm>
            <a:off x="4233559" y="89877"/>
            <a:ext cx="3959098" cy="369332"/>
          </a:xfrm>
          <a:prstGeom prst="rect">
            <a:avLst/>
          </a:prstGeom>
          <a:noFill/>
        </p:spPr>
        <p:txBody>
          <a:bodyPr wrap="square" rtlCol="0">
            <a:spAutoFit/>
          </a:bodyPr>
          <a:lstStyle/>
          <a:p>
            <a:r>
              <a:rPr lang="en-US" dirty="0"/>
              <a:t>Derogatory public records vs loans count</a:t>
            </a:r>
          </a:p>
        </p:txBody>
      </p:sp>
      <p:pic>
        <p:nvPicPr>
          <p:cNvPr id="11" name="Picture 10">
            <a:extLst>
              <a:ext uri="{FF2B5EF4-FFF2-40B4-BE49-F238E27FC236}">
                <a16:creationId xmlns:a16="http://schemas.microsoft.com/office/drawing/2014/main" id="{D7625021-4AD3-79EF-BF9F-40150A704D56}"/>
              </a:ext>
            </a:extLst>
          </p:cNvPr>
          <p:cNvPicPr>
            <a:picLocks noChangeAspect="1"/>
          </p:cNvPicPr>
          <p:nvPr/>
        </p:nvPicPr>
        <p:blipFill>
          <a:blip r:embed="rId4"/>
          <a:stretch>
            <a:fillRect/>
          </a:stretch>
        </p:blipFill>
        <p:spPr>
          <a:xfrm>
            <a:off x="107179" y="3812189"/>
            <a:ext cx="6916115" cy="2955934"/>
          </a:xfrm>
          <a:prstGeom prst="rect">
            <a:avLst/>
          </a:prstGeom>
        </p:spPr>
      </p:pic>
      <p:sp>
        <p:nvSpPr>
          <p:cNvPr id="12" name="TextBox 11">
            <a:extLst>
              <a:ext uri="{FF2B5EF4-FFF2-40B4-BE49-F238E27FC236}">
                <a16:creationId xmlns:a16="http://schemas.microsoft.com/office/drawing/2014/main" id="{DF86DE7A-2B8D-8BAE-21D7-E0E279AEBF5E}"/>
              </a:ext>
            </a:extLst>
          </p:cNvPr>
          <p:cNvSpPr txBox="1"/>
          <p:nvPr/>
        </p:nvSpPr>
        <p:spPr>
          <a:xfrm>
            <a:off x="503381" y="3507338"/>
            <a:ext cx="5269345" cy="369332"/>
          </a:xfrm>
          <a:prstGeom prst="rect">
            <a:avLst/>
          </a:prstGeom>
          <a:noFill/>
        </p:spPr>
        <p:txBody>
          <a:bodyPr wrap="square" rtlCol="0">
            <a:spAutoFit/>
          </a:bodyPr>
          <a:lstStyle/>
          <a:p>
            <a:r>
              <a:rPr lang="en-US" dirty="0"/>
              <a:t>Loan issued month and year vs loans count</a:t>
            </a:r>
          </a:p>
        </p:txBody>
      </p:sp>
      <p:pic>
        <p:nvPicPr>
          <p:cNvPr id="14" name="Picture 13">
            <a:extLst>
              <a:ext uri="{FF2B5EF4-FFF2-40B4-BE49-F238E27FC236}">
                <a16:creationId xmlns:a16="http://schemas.microsoft.com/office/drawing/2014/main" id="{6BF87DA8-4992-4799-67E5-0E30C04F2505}"/>
              </a:ext>
            </a:extLst>
          </p:cNvPr>
          <p:cNvPicPr>
            <a:picLocks noChangeAspect="1"/>
          </p:cNvPicPr>
          <p:nvPr/>
        </p:nvPicPr>
        <p:blipFill>
          <a:blip r:embed="rId5"/>
          <a:stretch>
            <a:fillRect/>
          </a:stretch>
        </p:blipFill>
        <p:spPr>
          <a:xfrm>
            <a:off x="7835741" y="394729"/>
            <a:ext cx="4263897" cy="2750426"/>
          </a:xfrm>
          <a:prstGeom prst="rect">
            <a:avLst/>
          </a:prstGeom>
        </p:spPr>
      </p:pic>
      <p:sp>
        <p:nvSpPr>
          <p:cNvPr id="15" name="TextBox 14">
            <a:extLst>
              <a:ext uri="{FF2B5EF4-FFF2-40B4-BE49-F238E27FC236}">
                <a16:creationId xmlns:a16="http://schemas.microsoft.com/office/drawing/2014/main" id="{0EADCA5E-D6E7-C578-4CE1-A2A948B3A467}"/>
              </a:ext>
            </a:extLst>
          </p:cNvPr>
          <p:cNvSpPr txBox="1"/>
          <p:nvPr/>
        </p:nvSpPr>
        <p:spPr>
          <a:xfrm>
            <a:off x="8069955" y="129046"/>
            <a:ext cx="3959098" cy="369332"/>
          </a:xfrm>
          <a:prstGeom prst="rect">
            <a:avLst/>
          </a:prstGeom>
          <a:noFill/>
        </p:spPr>
        <p:txBody>
          <a:bodyPr wrap="square" rtlCol="0">
            <a:spAutoFit/>
          </a:bodyPr>
          <a:lstStyle/>
          <a:p>
            <a:r>
              <a:rPr lang="en-US" dirty="0"/>
              <a:t>Funded amount vs loans count</a:t>
            </a:r>
          </a:p>
        </p:txBody>
      </p:sp>
      <p:pic>
        <p:nvPicPr>
          <p:cNvPr id="17" name="Picture 16">
            <a:extLst>
              <a:ext uri="{FF2B5EF4-FFF2-40B4-BE49-F238E27FC236}">
                <a16:creationId xmlns:a16="http://schemas.microsoft.com/office/drawing/2014/main" id="{8243230B-36BC-5ABA-55F5-C45DA2FFECD6}"/>
              </a:ext>
            </a:extLst>
          </p:cNvPr>
          <p:cNvPicPr>
            <a:picLocks noChangeAspect="1"/>
          </p:cNvPicPr>
          <p:nvPr/>
        </p:nvPicPr>
        <p:blipFill>
          <a:blip r:embed="rId6"/>
          <a:stretch>
            <a:fillRect/>
          </a:stretch>
        </p:blipFill>
        <p:spPr>
          <a:xfrm>
            <a:off x="7509163" y="3804371"/>
            <a:ext cx="4575657" cy="2924583"/>
          </a:xfrm>
          <a:prstGeom prst="rect">
            <a:avLst/>
          </a:prstGeom>
        </p:spPr>
      </p:pic>
      <p:sp>
        <p:nvSpPr>
          <p:cNvPr id="18" name="TextBox 17">
            <a:extLst>
              <a:ext uri="{FF2B5EF4-FFF2-40B4-BE49-F238E27FC236}">
                <a16:creationId xmlns:a16="http://schemas.microsoft.com/office/drawing/2014/main" id="{F21CE807-ECFB-FB1D-372A-86671CA05D80}"/>
              </a:ext>
            </a:extLst>
          </p:cNvPr>
          <p:cNvSpPr txBox="1"/>
          <p:nvPr/>
        </p:nvSpPr>
        <p:spPr>
          <a:xfrm>
            <a:off x="8074577" y="3523418"/>
            <a:ext cx="3959098" cy="369332"/>
          </a:xfrm>
          <a:prstGeom prst="rect">
            <a:avLst/>
          </a:prstGeom>
          <a:noFill/>
        </p:spPr>
        <p:txBody>
          <a:bodyPr wrap="square" rtlCol="0">
            <a:spAutoFit/>
          </a:bodyPr>
          <a:lstStyle/>
          <a:p>
            <a:r>
              <a:rPr lang="en-US" dirty="0"/>
              <a:t>Total loan </a:t>
            </a:r>
            <a:r>
              <a:rPr lang="en-US" dirty="0" err="1"/>
              <a:t>amountapplied</a:t>
            </a:r>
            <a:r>
              <a:rPr lang="en-US" dirty="0"/>
              <a:t> vs loans count</a:t>
            </a:r>
          </a:p>
        </p:txBody>
      </p:sp>
    </p:spTree>
    <p:extLst>
      <p:ext uri="{BB962C8B-B14F-4D97-AF65-F5344CB8AC3E}">
        <p14:creationId xmlns:p14="http://schemas.microsoft.com/office/powerpoint/2010/main" val="139025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78D190-CE34-9BF6-2949-5E7842D354AC}"/>
              </a:ext>
            </a:extLst>
          </p:cNvPr>
          <p:cNvPicPr>
            <a:picLocks noChangeAspect="1"/>
          </p:cNvPicPr>
          <p:nvPr/>
        </p:nvPicPr>
        <p:blipFill>
          <a:blip r:embed="rId2"/>
          <a:stretch>
            <a:fillRect/>
          </a:stretch>
        </p:blipFill>
        <p:spPr>
          <a:xfrm>
            <a:off x="0" y="453806"/>
            <a:ext cx="3630737" cy="2975194"/>
          </a:xfrm>
          <a:prstGeom prst="rect">
            <a:avLst/>
          </a:prstGeom>
        </p:spPr>
      </p:pic>
      <p:sp>
        <p:nvSpPr>
          <p:cNvPr id="6" name="TextBox 5">
            <a:extLst>
              <a:ext uri="{FF2B5EF4-FFF2-40B4-BE49-F238E27FC236}">
                <a16:creationId xmlns:a16="http://schemas.microsoft.com/office/drawing/2014/main" id="{FA184B80-4536-A39F-4587-6C516999651E}"/>
              </a:ext>
            </a:extLst>
          </p:cNvPr>
          <p:cNvSpPr txBox="1"/>
          <p:nvPr/>
        </p:nvSpPr>
        <p:spPr>
          <a:xfrm>
            <a:off x="369455" y="157018"/>
            <a:ext cx="3823854" cy="369332"/>
          </a:xfrm>
          <a:prstGeom prst="rect">
            <a:avLst/>
          </a:prstGeom>
          <a:noFill/>
        </p:spPr>
        <p:txBody>
          <a:bodyPr wrap="square" rtlCol="0">
            <a:spAutoFit/>
          </a:bodyPr>
          <a:lstStyle/>
          <a:p>
            <a:r>
              <a:rPr lang="en-US" dirty="0"/>
              <a:t>Home ownership vs annual income</a:t>
            </a:r>
          </a:p>
        </p:txBody>
      </p:sp>
      <p:pic>
        <p:nvPicPr>
          <p:cNvPr id="8" name="Picture 7">
            <a:extLst>
              <a:ext uri="{FF2B5EF4-FFF2-40B4-BE49-F238E27FC236}">
                <a16:creationId xmlns:a16="http://schemas.microsoft.com/office/drawing/2014/main" id="{9218078D-5052-1DB5-9F93-3FE37C31CE60}"/>
              </a:ext>
            </a:extLst>
          </p:cNvPr>
          <p:cNvPicPr>
            <a:picLocks noChangeAspect="1"/>
          </p:cNvPicPr>
          <p:nvPr/>
        </p:nvPicPr>
        <p:blipFill>
          <a:blip r:embed="rId3"/>
          <a:stretch>
            <a:fillRect/>
          </a:stretch>
        </p:blipFill>
        <p:spPr>
          <a:xfrm>
            <a:off x="3667682" y="453805"/>
            <a:ext cx="4391638" cy="3129903"/>
          </a:xfrm>
          <a:prstGeom prst="rect">
            <a:avLst/>
          </a:prstGeom>
        </p:spPr>
      </p:pic>
      <p:sp>
        <p:nvSpPr>
          <p:cNvPr id="9" name="TextBox 8">
            <a:extLst>
              <a:ext uri="{FF2B5EF4-FFF2-40B4-BE49-F238E27FC236}">
                <a16:creationId xmlns:a16="http://schemas.microsoft.com/office/drawing/2014/main" id="{729CA358-8CBC-0A9B-0042-E97A5E2E1763}"/>
              </a:ext>
            </a:extLst>
          </p:cNvPr>
          <p:cNvSpPr txBox="1"/>
          <p:nvPr/>
        </p:nvSpPr>
        <p:spPr>
          <a:xfrm>
            <a:off x="3828472" y="157018"/>
            <a:ext cx="4595091" cy="369332"/>
          </a:xfrm>
          <a:prstGeom prst="rect">
            <a:avLst/>
          </a:prstGeom>
          <a:noFill/>
        </p:spPr>
        <p:txBody>
          <a:bodyPr wrap="square" rtlCol="0">
            <a:spAutoFit/>
          </a:bodyPr>
          <a:lstStyle/>
          <a:p>
            <a:r>
              <a:rPr lang="en-US" dirty="0"/>
              <a:t>Annual income vs loan amount with loan status</a:t>
            </a:r>
          </a:p>
        </p:txBody>
      </p:sp>
      <p:pic>
        <p:nvPicPr>
          <p:cNvPr id="11" name="Picture 10">
            <a:extLst>
              <a:ext uri="{FF2B5EF4-FFF2-40B4-BE49-F238E27FC236}">
                <a16:creationId xmlns:a16="http://schemas.microsoft.com/office/drawing/2014/main" id="{DF2ED410-0A1F-6184-7B07-D39786286178}"/>
              </a:ext>
            </a:extLst>
          </p:cNvPr>
          <p:cNvPicPr>
            <a:picLocks noChangeAspect="1"/>
          </p:cNvPicPr>
          <p:nvPr/>
        </p:nvPicPr>
        <p:blipFill>
          <a:blip r:embed="rId4"/>
          <a:stretch>
            <a:fillRect/>
          </a:stretch>
        </p:blipFill>
        <p:spPr>
          <a:xfrm>
            <a:off x="7441931" y="453805"/>
            <a:ext cx="4750069" cy="2975195"/>
          </a:xfrm>
          <a:prstGeom prst="rect">
            <a:avLst/>
          </a:prstGeom>
        </p:spPr>
      </p:pic>
      <p:sp>
        <p:nvSpPr>
          <p:cNvPr id="12" name="TextBox 11">
            <a:extLst>
              <a:ext uri="{FF2B5EF4-FFF2-40B4-BE49-F238E27FC236}">
                <a16:creationId xmlns:a16="http://schemas.microsoft.com/office/drawing/2014/main" id="{FAABB048-2729-9D3B-88CC-1DF645DB6E61}"/>
              </a:ext>
            </a:extLst>
          </p:cNvPr>
          <p:cNvSpPr txBox="1"/>
          <p:nvPr/>
        </p:nvSpPr>
        <p:spPr>
          <a:xfrm>
            <a:off x="8570244" y="129304"/>
            <a:ext cx="3312335" cy="369332"/>
          </a:xfrm>
          <a:prstGeom prst="rect">
            <a:avLst/>
          </a:prstGeom>
          <a:noFill/>
        </p:spPr>
        <p:txBody>
          <a:bodyPr wrap="square" rtlCol="0">
            <a:spAutoFit/>
          </a:bodyPr>
          <a:lstStyle/>
          <a:p>
            <a:r>
              <a:rPr lang="en-US" dirty="0"/>
              <a:t>Interest rate vs Annual income</a:t>
            </a:r>
          </a:p>
        </p:txBody>
      </p:sp>
      <p:pic>
        <p:nvPicPr>
          <p:cNvPr id="14" name="Picture 13">
            <a:extLst>
              <a:ext uri="{FF2B5EF4-FFF2-40B4-BE49-F238E27FC236}">
                <a16:creationId xmlns:a16="http://schemas.microsoft.com/office/drawing/2014/main" id="{38C858F0-5510-9407-4802-D72DE015CF80}"/>
              </a:ext>
            </a:extLst>
          </p:cNvPr>
          <p:cNvPicPr>
            <a:picLocks noChangeAspect="1"/>
          </p:cNvPicPr>
          <p:nvPr/>
        </p:nvPicPr>
        <p:blipFill>
          <a:blip r:embed="rId5"/>
          <a:stretch>
            <a:fillRect/>
          </a:stretch>
        </p:blipFill>
        <p:spPr>
          <a:xfrm>
            <a:off x="-239050" y="4184072"/>
            <a:ext cx="4584759" cy="2673927"/>
          </a:xfrm>
          <a:prstGeom prst="rect">
            <a:avLst/>
          </a:prstGeom>
        </p:spPr>
      </p:pic>
      <p:sp>
        <p:nvSpPr>
          <p:cNvPr id="15" name="TextBox 14">
            <a:extLst>
              <a:ext uri="{FF2B5EF4-FFF2-40B4-BE49-F238E27FC236}">
                <a16:creationId xmlns:a16="http://schemas.microsoft.com/office/drawing/2014/main" id="{180D36C5-BBB2-9D5B-CB7C-E85FD4504100}"/>
              </a:ext>
            </a:extLst>
          </p:cNvPr>
          <p:cNvSpPr txBox="1"/>
          <p:nvPr/>
        </p:nvSpPr>
        <p:spPr>
          <a:xfrm>
            <a:off x="521855" y="3846946"/>
            <a:ext cx="3823854" cy="369332"/>
          </a:xfrm>
          <a:prstGeom prst="rect">
            <a:avLst/>
          </a:prstGeom>
          <a:noFill/>
        </p:spPr>
        <p:txBody>
          <a:bodyPr wrap="square" rtlCol="0">
            <a:spAutoFit/>
          </a:bodyPr>
          <a:lstStyle/>
          <a:p>
            <a:r>
              <a:rPr lang="en-US" dirty="0"/>
              <a:t>Purpose vs loan amount</a:t>
            </a:r>
          </a:p>
        </p:txBody>
      </p:sp>
      <p:pic>
        <p:nvPicPr>
          <p:cNvPr id="17" name="Picture 16">
            <a:extLst>
              <a:ext uri="{FF2B5EF4-FFF2-40B4-BE49-F238E27FC236}">
                <a16:creationId xmlns:a16="http://schemas.microsoft.com/office/drawing/2014/main" id="{7E1F9ED0-7A10-542A-1A3D-26FA19E60D3D}"/>
              </a:ext>
            </a:extLst>
          </p:cNvPr>
          <p:cNvPicPr>
            <a:picLocks noChangeAspect="1"/>
          </p:cNvPicPr>
          <p:nvPr/>
        </p:nvPicPr>
        <p:blipFill>
          <a:blip r:embed="rId6"/>
          <a:stretch>
            <a:fillRect/>
          </a:stretch>
        </p:blipFill>
        <p:spPr>
          <a:xfrm>
            <a:off x="4280520" y="4184072"/>
            <a:ext cx="3823854" cy="2743201"/>
          </a:xfrm>
          <a:prstGeom prst="rect">
            <a:avLst/>
          </a:prstGeom>
        </p:spPr>
      </p:pic>
      <p:sp>
        <p:nvSpPr>
          <p:cNvPr id="18" name="TextBox 17">
            <a:extLst>
              <a:ext uri="{FF2B5EF4-FFF2-40B4-BE49-F238E27FC236}">
                <a16:creationId xmlns:a16="http://schemas.microsoft.com/office/drawing/2014/main" id="{20AB89FC-5E79-B52B-7567-98E43AFE6178}"/>
              </a:ext>
            </a:extLst>
          </p:cNvPr>
          <p:cNvSpPr txBox="1"/>
          <p:nvPr/>
        </p:nvSpPr>
        <p:spPr>
          <a:xfrm>
            <a:off x="4765962" y="3846954"/>
            <a:ext cx="3519307" cy="369332"/>
          </a:xfrm>
          <a:prstGeom prst="rect">
            <a:avLst/>
          </a:prstGeom>
          <a:noFill/>
        </p:spPr>
        <p:txBody>
          <a:bodyPr wrap="square" rtlCol="0">
            <a:spAutoFit/>
          </a:bodyPr>
          <a:lstStyle/>
          <a:p>
            <a:r>
              <a:rPr lang="en-US" dirty="0"/>
              <a:t>Home ownership vs loan amount</a:t>
            </a:r>
          </a:p>
        </p:txBody>
      </p:sp>
      <p:pic>
        <p:nvPicPr>
          <p:cNvPr id="20" name="Picture 19">
            <a:extLst>
              <a:ext uri="{FF2B5EF4-FFF2-40B4-BE49-F238E27FC236}">
                <a16:creationId xmlns:a16="http://schemas.microsoft.com/office/drawing/2014/main" id="{247D8653-2FC6-283B-767A-F12A59009175}"/>
              </a:ext>
            </a:extLst>
          </p:cNvPr>
          <p:cNvPicPr>
            <a:picLocks noChangeAspect="1"/>
          </p:cNvPicPr>
          <p:nvPr/>
        </p:nvPicPr>
        <p:blipFill>
          <a:blip r:embed="rId7"/>
          <a:stretch>
            <a:fillRect/>
          </a:stretch>
        </p:blipFill>
        <p:spPr>
          <a:xfrm>
            <a:off x="8104374" y="4184072"/>
            <a:ext cx="4049553" cy="2743202"/>
          </a:xfrm>
          <a:prstGeom prst="rect">
            <a:avLst/>
          </a:prstGeom>
        </p:spPr>
      </p:pic>
      <p:sp>
        <p:nvSpPr>
          <p:cNvPr id="21" name="TextBox 20">
            <a:extLst>
              <a:ext uri="{FF2B5EF4-FFF2-40B4-BE49-F238E27FC236}">
                <a16:creationId xmlns:a16="http://schemas.microsoft.com/office/drawing/2014/main" id="{2DDB3F63-BD1E-5AD7-E950-69C6ED699348}"/>
              </a:ext>
            </a:extLst>
          </p:cNvPr>
          <p:cNvSpPr txBox="1"/>
          <p:nvPr/>
        </p:nvSpPr>
        <p:spPr>
          <a:xfrm>
            <a:off x="8252691" y="3879286"/>
            <a:ext cx="3519307" cy="369332"/>
          </a:xfrm>
          <a:prstGeom prst="rect">
            <a:avLst/>
          </a:prstGeom>
          <a:noFill/>
        </p:spPr>
        <p:txBody>
          <a:bodyPr wrap="square" rtlCol="0">
            <a:spAutoFit/>
          </a:bodyPr>
          <a:lstStyle/>
          <a:p>
            <a:r>
              <a:rPr lang="en-US" dirty="0"/>
              <a:t>Grade vs loan amount</a:t>
            </a:r>
          </a:p>
        </p:txBody>
      </p:sp>
    </p:spTree>
    <p:extLst>
      <p:ext uri="{BB962C8B-B14F-4D97-AF65-F5344CB8AC3E}">
        <p14:creationId xmlns:p14="http://schemas.microsoft.com/office/powerpoint/2010/main" val="333093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470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Lending Club Case Study</vt:lpstr>
      <vt:lpstr>Problem summary</vt:lpstr>
      <vt:lpstr>Observations</vt:lpstr>
      <vt:lpstr>Reports  grade vs loans count</vt:lpstr>
      <vt:lpstr>PowerPoint Presentation</vt:lpstr>
      <vt:lpstr>PowerPoint Presentation</vt:lpstr>
      <vt:lpstr>PowerPoint Presentation</vt:lpstr>
      <vt:lpstr>PowerPoint Presentation</vt:lpstr>
    </vt:vector>
  </TitlesOfParts>
  <Company>OpenText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Venkatesh Giriyappa</dc:creator>
  <cp:lastModifiedBy>Venkatesh Giriyappa</cp:lastModifiedBy>
  <cp:revision>14</cp:revision>
  <dcterms:created xsi:type="dcterms:W3CDTF">2024-02-14T07:15:48Z</dcterms:created>
  <dcterms:modified xsi:type="dcterms:W3CDTF">2024-02-14T10:48:06Z</dcterms:modified>
</cp:coreProperties>
</file>