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/>
    <p:restoredTop sz="96332"/>
  </p:normalViewPr>
  <p:slideViewPr>
    <p:cSldViewPr snapToGrid="0" snapToObjects="1">
      <p:cViewPr varScale="1">
        <p:scale>
          <a:sx n="115" d="100"/>
          <a:sy n="115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28B-818F-844E-9045-C325F18B7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0A5E1-7276-9149-90E7-E19D4ABF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B8B06-241D-CF46-90BE-C951D961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C7885-0E62-A040-B79E-0E95FEE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CCFE-D13D-1C44-9B73-F3123E4D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366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4C70-9A80-F24B-A0CC-15C931D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405C-6026-DC49-B0F4-9F69B44C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113FA-F4D9-8D45-8EAD-A8F0DF0C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1E66-D12E-4941-91C9-A377FEBA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8A03-49AF-E145-90F9-DCE977D3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064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AA92D-39F8-044E-A8DA-2719A9DF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882C-0139-0240-9CCC-7F0ACC86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57EE5-38AB-F74E-9B26-34D895A9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0EDA-DEA7-EF4B-BD75-33F24BA4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F31-E5DA-9840-A81E-7091DBF3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9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4F69-E1C2-4C48-BF51-12CA5A83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D114-08C2-FB40-9D6D-8C18EEBC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D3CA-65DE-1741-AF15-CC0F1660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52699-CF8C-BD41-8F10-0666BE04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8188E-7030-C147-AECF-88DB9506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4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03FA-8412-524F-80B9-71E31104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217AF-8064-A34F-874A-7095CEF5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FB092-BD68-0F47-860F-4EEB2060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9EE0-F8C5-134C-986D-54321303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7227-55D3-8347-9B45-0B3EC134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103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1916-BDC2-2645-91B7-8D02F6EF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6E470-62ED-A74C-BA96-34DD4C971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B06F-69D9-E64B-91E0-C6F580B0D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08ABE-11AB-F54A-A836-20C0D2D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09516-DA25-3B47-9E4D-A90C99F7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9A436-15A0-2F49-81ED-ED0D889C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29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21A2-05BA-234E-9D6B-BAEC9D3C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AB3D3-9957-EA41-A85A-9A00E8A55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42D3-0F3C-1844-B357-B5A7D559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89F14-1FC4-8547-A94D-FD0711AD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004A7-0094-C646-B09B-EF12FD6C8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2C97-741E-7440-BE86-AE054440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58CE8C-3342-8048-8559-948DA8FA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D10F6-8252-D545-90AC-1D226120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08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1E7C-6072-7145-A2F3-B827B3055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3E4700-2A10-8B4A-B956-227C8A8A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DE516-FF0F-AB43-9AD4-4C0B04C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59B31-4A7D-E144-926B-0B2DB24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7621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B5316-C9B7-CD48-9400-2B213FA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2FD22-5091-D24D-9B44-802309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8691D-F509-434E-B76F-6CE6BC30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3035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D9EE-8375-D04D-AE7D-1B9C080F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EFED-29E5-3E4D-9432-BE3ED9F82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FC5D-5397-E348-A384-07AC887B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BDE4-FA09-6140-BE10-BCDEA50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2F96C-7AA5-C446-A01D-91492C18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20898-3E6C-4D4D-B1A1-A9EF3E23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11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F32-7D27-FE4D-97EB-065A922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A5979-71DE-F44E-A8E5-2F5F90ADB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5551B-8C3F-C440-8CFC-226BE78C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18D8-C266-774C-B4DB-8F8384B8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E1BF-C65D-0948-92DE-C3F31967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B245E-936D-434D-8407-50A260F7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230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B17-31DA-2248-B476-ACB208A2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5CA58-BB94-8F43-A913-4218392C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AA3A8-615B-CA48-A571-46817C651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FF4A5-BD38-0E45-B0C0-AC7E1280F087}" type="datetimeFigureOut">
              <a:rPr lang="en-VN" smtClean="0"/>
              <a:t>24/02/2022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47CE-88CD-4A45-A404-9AD7D05D9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8E66D-4AAB-454B-A005-9E891F45C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7769-4C45-6D40-8512-F27C5C56EA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44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XKXJ5prB-8NgtkBxYrlsud8wNi4Guyb/edit?usp=sharing&amp;ouid=117794956598754404377&amp;rtpof=true&amp;sd=true" TargetMode="External"/><Relationship Id="rId2" Type="http://schemas.openxmlformats.org/officeDocument/2006/relationships/hyperlink" Target="https://docs.google.com/spreadsheets/d/1emyX2OdWN5ECIjAUnamQIzta3mRz_aR7/edit?usp=sharing&amp;ouid=117794956598754404377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1A17-1B85-AD43-81B5-CABCBA695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Fundamental Network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E21AD-A8B5-9F4F-8A4E-23366A17A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74E5A-C090-EB48-B5BD-2A5A7E366395}"/>
              </a:ext>
            </a:extLst>
          </p:cNvPr>
          <p:cNvSpPr txBox="1"/>
          <p:nvPr/>
        </p:nvSpPr>
        <p:spPr>
          <a:xfrm>
            <a:off x="297543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Lecturer: MSc. Dang Le B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Chuong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F489-641A-1441-AABD-9A4126837BF3}"/>
              </a:ext>
            </a:extLst>
          </p:cNvPr>
          <p:cNvSpPr txBox="1"/>
          <p:nvPr/>
        </p:nvSpPr>
        <p:spPr>
          <a:xfrm>
            <a:off x="8258629" y="6150644"/>
            <a:ext cx="363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dirty="0"/>
              <a:t>Spring 2022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88671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8A84-D4A0-B940-818A-6EF3C53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081A-0B65-E245-B53C-71C369907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Google sheet to register your group members:</a:t>
            </a:r>
          </a:p>
          <a:p>
            <a:pPr lvl="1"/>
            <a:r>
              <a:rPr lang="en-VN" dirty="0"/>
              <a:t> </a:t>
            </a:r>
            <a:r>
              <a:rPr lang="en-US" b="1" dirty="0">
                <a:hlinkClick r:id="rId2"/>
              </a:rPr>
              <a:t>NT106.M22.MMCL</a:t>
            </a:r>
            <a:endParaRPr lang="en-US" b="1" dirty="0"/>
          </a:p>
          <a:p>
            <a:pPr lvl="1"/>
            <a:r>
              <a:rPr lang="en-US" b="1" dirty="0">
                <a:hlinkClick r:id="rId3"/>
              </a:rPr>
              <a:t>NT106.M21.MMCL</a:t>
            </a:r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i="1" u="sng" dirty="0"/>
              <a:t>Note</a:t>
            </a:r>
            <a:r>
              <a:rPr lang="en-US" i="1" dirty="0"/>
              <a:t>: any changes on project’s name, content and members must be submitted to lecturer before week 9</a:t>
            </a:r>
            <a:endParaRPr lang="en-VN" i="1" dirty="0"/>
          </a:p>
        </p:txBody>
      </p:sp>
    </p:spTree>
    <p:extLst>
      <p:ext uri="{BB962C8B-B14F-4D97-AF65-F5344CB8AC3E}">
        <p14:creationId xmlns:p14="http://schemas.microsoft.com/office/powerpoint/2010/main" val="167438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Review basic knowledge base about Network programming (week 1-2)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TCP/IP stack, common application protocol HTTP, FTP and UDP/TCP protocol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Introduction to network application programming (week 2-10)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Client-server vs. peer-to-peer, design principles for an application protocol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Handling of I/O streams of data on the network, reading files , typing 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Socket programming (port, IP): listener, client …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Multi-threading in a network application (prob</a:t>
            </a:r>
            <a:r>
              <a:rPr lang="en-US" sz="2000" dirty="0" err="1"/>
              <a:t>lem</a:t>
            </a:r>
            <a:r>
              <a:rPr lang="en-US" sz="2000" dirty="0"/>
              <a:t> when sending/handling big chunks of data, long processing task): async, non-blocking</a:t>
            </a:r>
            <a:r>
              <a:rPr lang="en-VN" sz="2000" dirty="0"/>
              <a:t>; How to handling concurrency,..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VN" sz="2000" dirty="0"/>
              <a:t>...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VN" sz="2400" dirty="0"/>
              <a:t>Seminar/final project reports (Week 11 – end)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65033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7D-8351-574C-8D5B-23291CAD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Assesment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47B6-0333-A34A-96FB-B01EE03E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VN" sz="2400" dirty="0"/>
              <a:t>No mid-term test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Doing the lab will be accounted for 20% 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Attendance and weekly assignment report(incl. source code) are accounted for 30 %</a:t>
            </a:r>
          </a:p>
          <a:p>
            <a:pPr>
              <a:lnSpc>
                <a:spcPct val="150000"/>
              </a:lnSpc>
            </a:pPr>
            <a:r>
              <a:rPr lang="en-VN" sz="2400" dirty="0"/>
              <a:t>Final seminar of group project is 50 %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Each group is only allowed to has maximum of 3 members 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All members must work on the project (workload table must be written in the final report)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T</a:t>
            </a:r>
            <a:r>
              <a:rPr lang="en-US" sz="2000" dirty="0"/>
              <a:t>h</a:t>
            </a:r>
            <a:r>
              <a:rPr lang="en-VN" sz="2000" dirty="0"/>
              <a:t>e draft/idea of the group project must be presented to lecturer in a mid-term report session on week 6-7 (mid-term project report and 5-minute short seminar)</a:t>
            </a:r>
          </a:p>
          <a:p>
            <a:pPr lvl="1">
              <a:lnSpc>
                <a:spcPct val="150000"/>
              </a:lnSpc>
            </a:pPr>
            <a:r>
              <a:rPr lang="en-VN" sz="2000" dirty="0"/>
              <a:t>The detailed requirements of the final Network application will be described in the following slide.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37616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791-A920-EE47-8706-77EB7CD2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Programming language and toolings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E216-6838-AE48-AADC-0AF452B6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VN" dirty="0"/>
              <a:t>Main lectures will be taught in C# and C# Window Form as User-Interface (UI) for the network application (OS: Window, Visual Studio 2019 )</a:t>
            </a:r>
          </a:p>
          <a:p>
            <a:pPr lvl="1">
              <a:lnSpc>
                <a:spcPct val="150000"/>
              </a:lnSpc>
            </a:pPr>
            <a:r>
              <a:rPr lang="en-VN" dirty="0"/>
              <a:t>However, other Socket-supported language are welcome. Recommendations are: Java (JavaFX as UI/Qt as UI </a:t>
            </a:r>
            <a:r>
              <a:rPr lang="en-VN" dirty="0">
                <a:sym typeface="Wingdings" pitchFamily="2" charset="2"/>
              </a:rPr>
              <a:t> NetBean IDE</a:t>
            </a:r>
            <a:r>
              <a:rPr lang="en-VN" dirty="0"/>
              <a:t>), Python (Qt as UI), C++, …</a:t>
            </a:r>
          </a:p>
          <a:p>
            <a:pPr lvl="1">
              <a:lnSpc>
                <a:spcPct val="150000"/>
              </a:lnSpc>
            </a:pPr>
            <a:r>
              <a:rPr lang="en-VN" dirty="0"/>
              <a:t>Students are free to choose development environment and tools/IDE</a:t>
            </a:r>
          </a:p>
          <a:p>
            <a:pPr lvl="2">
              <a:lnSpc>
                <a:spcPct val="150000"/>
              </a:lnSpc>
            </a:pPr>
            <a:r>
              <a:rPr lang="en-VN" dirty="0"/>
              <a:t>3D: Unity 3D C#</a:t>
            </a:r>
          </a:p>
        </p:txBody>
      </p:sp>
    </p:spTree>
    <p:extLst>
      <p:ext uri="{BB962C8B-B14F-4D97-AF65-F5344CB8AC3E}">
        <p14:creationId xmlns:p14="http://schemas.microsoft.com/office/powerpoint/2010/main" val="128822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5FE7-FA11-B444-8D2B-EDFB0890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Review the ”computer networking”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FC707-1AE2-D241-9AFA-5C7CC102F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82" y="1564368"/>
            <a:ext cx="7218235" cy="4351338"/>
          </a:xfrm>
        </p:spPr>
      </p:pic>
    </p:spTree>
    <p:extLst>
      <p:ext uri="{BB962C8B-B14F-4D97-AF65-F5344CB8AC3E}">
        <p14:creationId xmlns:p14="http://schemas.microsoft.com/office/powerpoint/2010/main" val="18462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F423-3D8F-4341-958E-6D714C8D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/>
              <a:t>Which one to choose TCP/UDP for each type of application?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F429D6-E03B-5C48-BF03-9AC71C2A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1891140"/>
            <a:ext cx="5429250" cy="4110404"/>
          </a:xfrm>
        </p:spPr>
      </p:pic>
    </p:spTree>
    <p:extLst>
      <p:ext uri="{BB962C8B-B14F-4D97-AF65-F5344CB8AC3E}">
        <p14:creationId xmlns:p14="http://schemas.microsoft.com/office/powerpoint/2010/main" val="40274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cycle events and observers | LoopBack Documentation">
            <a:extLst>
              <a:ext uri="{FF2B5EF4-FFF2-40B4-BE49-F238E27FC236}">
                <a16:creationId xmlns:a16="http://schemas.microsoft.com/office/drawing/2014/main" id="{D5DBEF60-7587-8043-832C-904853530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37" y="767182"/>
            <a:ext cx="6406407" cy="532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4F423-3D8F-4341-958E-6D714C8D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/>
              <a:t>An application life-cycle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A4F9EA-4357-EA4B-B7DA-6436F7CE14E8}"/>
              </a:ext>
            </a:extLst>
          </p:cNvPr>
          <p:cNvSpPr txBox="1">
            <a:spLocks/>
          </p:cNvSpPr>
          <p:nvPr/>
        </p:nvSpPr>
        <p:spPr>
          <a:xfrm>
            <a:off x="838200" y="2565189"/>
            <a:ext cx="43869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Which ones are events?</a:t>
            </a:r>
          </a:p>
          <a:p>
            <a:r>
              <a:rPr lang="en-US" sz="2800" dirty="0"/>
              <a:t>Which are states?</a:t>
            </a:r>
            <a:endParaRPr lang="en-VN" sz="2800" dirty="0"/>
          </a:p>
        </p:txBody>
      </p:sp>
    </p:spTree>
    <p:extLst>
      <p:ext uri="{BB962C8B-B14F-4D97-AF65-F5344CB8AC3E}">
        <p14:creationId xmlns:p14="http://schemas.microsoft.com/office/powerpoint/2010/main" val="126483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4CE1-D39E-A34E-872F-2A97D4E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2425699"/>
            <a:ext cx="4067629" cy="1325563"/>
          </a:xfrm>
        </p:spPr>
        <p:txBody>
          <a:bodyPr>
            <a:normAutofit fontScale="90000"/>
          </a:bodyPr>
          <a:lstStyle/>
          <a:p>
            <a:r>
              <a:rPr lang="en-VN" dirty="0"/>
              <a:t>The Software Development Life Cycle (SDLC)</a:t>
            </a:r>
          </a:p>
        </p:txBody>
      </p:sp>
      <p:pic>
        <p:nvPicPr>
          <p:cNvPr id="2052" name="Picture 4" descr="What Is SDLC? Understand the Software Development Life Cycle | by  Designveloper | Medium">
            <a:extLst>
              <a:ext uri="{FF2B5EF4-FFF2-40B4-BE49-F238E27FC236}">
                <a16:creationId xmlns:a16="http://schemas.microsoft.com/office/drawing/2014/main" id="{7750C7ED-55AB-A94F-8105-8C34C3C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765" y="512955"/>
            <a:ext cx="11586745" cy="539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60D651-E9E8-F842-96AE-90DF48F9535D}"/>
              </a:ext>
            </a:extLst>
          </p:cNvPr>
          <p:cNvSpPr txBox="1">
            <a:spLocks/>
          </p:cNvSpPr>
          <p:nvPr/>
        </p:nvSpPr>
        <p:spPr>
          <a:xfrm>
            <a:off x="968829" y="4338443"/>
            <a:ext cx="4067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VN" sz="3200" dirty="0"/>
              <a:t>Git VCS: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VN" sz="3200" dirty="0"/>
              <a:t>Service: Github, gitlab, bitbucket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VN" sz="3200" dirty="0"/>
              <a:t>Git tool: source tree, git bash,…</a:t>
            </a:r>
          </a:p>
        </p:txBody>
      </p:sp>
    </p:spTree>
    <p:extLst>
      <p:ext uri="{BB962C8B-B14F-4D97-AF65-F5344CB8AC3E}">
        <p14:creationId xmlns:p14="http://schemas.microsoft.com/office/powerpoint/2010/main" val="173613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4CE1-D39E-A34E-872F-2A97D4E7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72" y="0"/>
            <a:ext cx="10744200" cy="1959429"/>
          </a:xfrm>
        </p:spPr>
        <p:txBody>
          <a:bodyPr>
            <a:normAutofit/>
          </a:bodyPr>
          <a:lstStyle/>
          <a:p>
            <a:r>
              <a:rPr lang="en-VN" dirty="0"/>
              <a:t>Group project – final network application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D936-53D6-E449-AFC7-3129D4BFCEBC}"/>
              </a:ext>
            </a:extLst>
          </p:cNvPr>
          <p:cNvSpPr txBox="1"/>
          <p:nvPr/>
        </p:nvSpPr>
        <p:spPr>
          <a:xfrm>
            <a:off x="645885" y="1383283"/>
            <a:ext cx="10900229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Using external/3rd party </a:t>
            </a:r>
            <a:r>
              <a:rPr lang="en-VN" b="1" i="1" dirty="0"/>
              <a:t>network</a:t>
            </a:r>
            <a:r>
              <a:rPr lang="en-VN" dirty="0"/>
              <a:t> library are not allowed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All network-related functions must be developed using the native Socket API of the chosen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GUI library, sketch, skeleton project, UI framework are allowed to be referenced and resused from any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Program logic that unrelated to network (e.g., chess playing logic ) can be reused from other 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VN" dirty="0"/>
              <a:t>he final application should at least (mandatory):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Run application protocol developed by your own group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VN" dirty="0"/>
              <a:t>e able to operate in client-server model in LAN mode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The server can handle multiple connections from multiple clients; state management and control the connected client.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The group can (optionally):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Using a non-blocking / asynchronous programming technique to enhance the final application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dirty="0"/>
              <a:t>Make the application operate in both LAN/Internet mode.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24641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582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Fundamental Network Programming</vt:lpstr>
      <vt:lpstr>Agenda</vt:lpstr>
      <vt:lpstr>Assesment criteria</vt:lpstr>
      <vt:lpstr>Programming language and toolings</vt:lpstr>
      <vt:lpstr>Review the ”computer networking”</vt:lpstr>
      <vt:lpstr>Which one to choose TCP/UDP for each type of application?</vt:lpstr>
      <vt:lpstr>An application life-cycle</vt:lpstr>
      <vt:lpstr>The Software Development Life Cycle (SDLC)</vt:lpstr>
      <vt:lpstr>Group project – final network application requirement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Network Programming</dc:title>
  <dc:creator>Chuong Dang</dc:creator>
  <cp:lastModifiedBy>Chuong Dang</cp:lastModifiedBy>
  <cp:revision>8</cp:revision>
  <dcterms:created xsi:type="dcterms:W3CDTF">2022-02-23T16:13:05Z</dcterms:created>
  <dcterms:modified xsi:type="dcterms:W3CDTF">2022-02-25T01:58:06Z</dcterms:modified>
</cp:coreProperties>
</file>